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2.xml" ContentType="application/vnd.openxmlformats-officedocument.presentationml.tags+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8.xml" ContentType="application/vnd.openxmlformats-officedocument.presentationml.tags+xml"/>
  <Override PartName="/ppt/notesSlides/notesSlide16.xml" ContentType="application/vnd.openxmlformats-officedocument.presentationml.notesSlide+xml"/>
  <Override PartName="/ppt/tags/tag19.xml" ContentType="application/vnd.openxmlformats-officedocument.presentationml.tags+xml"/>
  <Override PartName="/ppt/notesSlides/notesSlide17.xml" ContentType="application/vnd.openxmlformats-officedocument.presentationml.notesSlide+xml"/>
  <Override PartName="/ppt/tags/tag20.xml" ContentType="application/vnd.openxmlformats-officedocument.presentationml.tags+xml"/>
  <Override PartName="/ppt/notesSlides/notesSlide18.xml" ContentType="application/vnd.openxmlformats-officedocument.presentationml.notesSlide+xml"/>
  <Override PartName="/ppt/tags/tag21.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59" r:id="rId3"/>
    <p:sldId id="260" r:id="rId4"/>
    <p:sldId id="300" r:id="rId5"/>
    <p:sldId id="301" r:id="rId6"/>
    <p:sldId id="302" r:id="rId7"/>
    <p:sldId id="303" r:id="rId8"/>
    <p:sldId id="304" r:id="rId9"/>
    <p:sldId id="299" r:id="rId10"/>
    <p:sldId id="307" r:id="rId11"/>
    <p:sldId id="308" r:id="rId12"/>
    <p:sldId id="309" r:id="rId13"/>
    <p:sldId id="298" r:id="rId14"/>
    <p:sldId id="311" r:id="rId15"/>
    <p:sldId id="310" r:id="rId16"/>
    <p:sldId id="261" r:id="rId17"/>
    <p:sldId id="262" r:id="rId18"/>
    <p:sldId id="263" r:id="rId19"/>
    <p:sldId id="295"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18C"/>
    <a:srgbClr val="00ADBC"/>
    <a:srgbClr val="FF9016"/>
    <a:srgbClr val="002D73"/>
    <a:srgbClr val="B5ADA6"/>
    <a:srgbClr val="D02C30"/>
    <a:srgbClr val="EAEAE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8" autoAdjust="0"/>
    <p:restoredTop sz="83686" autoAdjust="0"/>
  </p:normalViewPr>
  <p:slideViewPr>
    <p:cSldViewPr snapToGrid="0">
      <p:cViewPr varScale="1">
        <p:scale>
          <a:sx n="71" d="100"/>
          <a:sy n="71" d="100"/>
        </p:scale>
        <p:origin x="133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B72FE6-5057-4779-8C8D-9D9FE3D60FD0}"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US"/>
        </a:p>
      </dgm:t>
    </dgm:pt>
    <dgm:pt modelId="{E1778FE5-CB07-4928-A41A-76AE67363C8D}">
      <dgm:prSet phldrT="[Text]" custT="1"/>
      <dgm:spPr>
        <a:solidFill>
          <a:srgbClr val="FF9016"/>
        </a:solidFill>
        <a:ln>
          <a:solidFill>
            <a:srgbClr val="FF9016"/>
          </a:solidFill>
        </a:ln>
      </dgm:spPr>
      <dgm:t>
        <a:bodyPr/>
        <a:lstStyle/>
        <a:p>
          <a:r>
            <a:rPr lang="en-US" sz="2400" dirty="0">
              <a:solidFill>
                <a:schemeClr val="bg1"/>
              </a:solidFill>
              <a:latin typeface="Brandon Grotesque Regular" panose="020B0503020203060202" pitchFamily="34" charset="0"/>
            </a:rPr>
            <a:t>Looking back on where we came from</a:t>
          </a:r>
        </a:p>
      </dgm:t>
    </dgm:pt>
    <dgm:pt modelId="{FA0418C2-E1C0-4EC2-B08F-D1DB963026BD}" type="parTrans" cxnId="{A17353C2-76D4-4CC6-8BEF-6574B5CE458E}">
      <dgm:prSet/>
      <dgm:spPr/>
      <dgm:t>
        <a:bodyPr/>
        <a:lstStyle/>
        <a:p>
          <a:endParaRPr lang="en-US"/>
        </a:p>
      </dgm:t>
    </dgm:pt>
    <dgm:pt modelId="{572C8ECC-E8EB-48AD-9B9D-EF02FDF21025}" type="sibTrans" cxnId="{A17353C2-76D4-4CC6-8BEF-6574B5CE458E}">
      <dgm:prSet/>
      <dgm:spPr/>
      <dgm:t>
        <a:bodyPr/>
        <a:lstStyle/>
        <a:p>
          <a:endParaRPr lang="en-US"/>
        </a:p>
      </dgm:t>
    </dgm:pt>
    <dgm:pt modelId="{B7F024B6-E6D8-4F61-835F-AB271F2A399C}">
      <dgm:prSet phldrT="[Text]" custT="1"/>
      <dgm:spPr>
        <a:solidFill>
          <a:srgbClr val="00C18C"/>
        </a:solidFill>
      </dgm:spPr>
      <dgm:t>
        <a:bodyPr/>
        <a:lstStyle/>
        <a:p>
          <a:r>
            <a:rPr lang="en-US" sz="2400" dirty="0">
              <a:solidFill>
                <a:schemeClr val="bg1"/>
              </a:solidFill>
              <a:latin typeface="Brandon Grotesque Regular" panose="020B0503020203060202" pitchFamily="34" charset="0"/>
            </a:rPr>
            <a:t>Enhances self-awareness</a:t>
          </a:r>
        </a:p>
      </dgm:t>
    </dgm:pt>
    <dgm:pt modelId="{EF122AE7-89FF-4AA7-A883-185521D17FE8}" type="parTrans" cxnId="{FF269C27-09BE-43D3-8544-743D774030F6}">
      <dgm:prSet/>
      <dgm:spPr/>
      <dgm:t>
        <a:bodyPr/>
        <a:lstStyle/>
        <a:p>
          <a:endParaRPr lang="en-US"/>
        </a:p>
      </dgm:t>
    </dgm:pt>
    <dgm:pt modelId="{7C094749-0EA7-4576-AB38-BD1CAA163775}" type="sibTrans" cxnId="{FF269C27-09BE-43D3-8544-743D774030F6}">
      <dgm:prSet/>
      <dgm:spPr/>
      <dgm:t>
        <a:bodyPr/>
        <a:lstStyle/>
        <a:p>
          <a:endParaRPr lang="en-US"/>
        </a:p>
      </dgm:t>
    </dgm:pt>
    <dgm:pt modelId="{2078DF96-B5E7-42C4-A623-69B65F9ACD56}">
      <dgm:prSet phldrT="[Text]" custT="1"/>
      <dgm:spPr>
        <a:solidFill>
          <a:srgbClr val="00ADBC"/>
        </a:solidFill>
      </dgm:spPr>
      <dgm:t>
        <a:bodyPr/>
        <a:lstStyle/>
        <a:p>
          <a:r>
            <a:rPr lang="en-US" sz="2400" dirty="0">
              <a:solidFill>
                <a:schemeClr val="bg1"/>
              </a:solidFill>
              <a:latin typeface="Brandon Grotesque Regular" panose="020B0503020203060202" pitchFamily="34" charset="0"/>
            </a:rPr>
            <a:t>Being mindful of your own emotions, decisions and behaviors</a:t>
          </a:r>
        </a:p>
      </dgm:t>
    </dgm:pt>
    <dgm:pt modelId="{6056402C-3B50-488B-BB42-099E2899CB66}" type="parTrans" cxnId="{2FF1F0E4-347D-43E6-BBF3-68E72384A027}">
      <dgm:prSet/>
      <dgm:spPr/>
      <dgm:t>
        <a:bodyPr/>
        <a:lstStyle/>
        <a:p>
          <a:endParaRPr lang="en-US"/>
        </a:p>
      </dgm:t>
    </dgm:pt>
    <dgm:pt modelId="{119BBDF9-FB5C-4922-BDEA-AF15CF8C3351}" type="sibTrans" cxnId="{2FF1F0E4-347D-43E6-BBF3-68E72384A027}">
      <dgm:prSet/>
      <dgm:spPr/>
      <dgm:t>
        <a:bodyPr/>
        <a:lstStyle/>
        <a:p>
          <a:endParaRPr lang="en-US"/>
        </a:p>
      </dgm:t>
    </dgm:pt>
    <dgm:pt modelId="{C454788F-F1DA-4DBA-973D-7F84E277B873}" type="pres">
      <dgm:prSet presAssocID="{A3B72FE6-5057-4779-8C8D-9D9FE3D60FD0}" presName="Name0" presStyleCnt="0">
        <dgm:presLayoutVars>
          <dgm:chPref val="1"/>
          <dgm:dir/>
          <dgm:animOne val="branch"/>
          <dgm:animLvl val="lvl"/>
          <dgm:resizeHandles/>
        </dgm:presLayoutVars>
      </dgm:prSet>
      <dgm:spPr/>
    </dgm:pt>
    <dgm:pt modelId="{AC68FDB1-0C31-4DA2-B464-511FE3563E12}" type="pres">
      <dgm:prSet presAssocID="{E1778FE5-CB07-4928-A41A-76AE67363C8D}" presName="vertOne" presStyleCnt="0"/>
      <dgm:spPr/>
    </dgm:pt>
    <dgm:pt modelId="{F93B57AA-5DBB-43C2-ACD3-9B5D9C63B4F1}" type="pres">
      <dgm:prSet presAssocID="{E1778FE5-CB07-4928-A41A-76AE67363C8D}" presName="txOne" presStyleLbl="node0" presStyleIdx="0" presStyleCnt="3">
        <dgm:presLayoutVars>
          <dgm:chPref val="3"/>
        </dgm:presLayoutVars>
      </dgm:prSet>
      <dgm:spPr/>
    </dgm:pt>
    <dgm:pt modelId="{836EE082-1CF3-4F66-A261-B178F9AB3205}" type="pres">
      <dgm:prSet presAssocID="{E1778FE5-CB07-4928-A41A-76AE67363C8D}" presName="horzOne" presStyleCnt="0"/>
      <dgm:spPr/>
    </dgm:pt>
    <dgm:pt modelId="{74F769BF-196C-454B-81CE-3F0E4F93A7BA}" type="pres">
      <dgm:prSet presAssocID="{572C8ECC-E8EB-48AD-9B9D-EF02FDF21025}" presName="sibSpaceOne" presStyleCnt="0"/>
      <dgm:spPr/>
    </dgm:pt>
    <dgm:pt modelId="{9990EA39-DD9F-4002-9472-410F14E2D729}" type="pres">
      <dgm:prSet presAssocID="{B7F024B6-E6D8-4F61-835F-AB271F2A399C}" presName="vertOne" presStyleCnt="0"/>
      <dgm:spPr/>
    </dgm:pt>
    <dgm:pt modelId="{170310F8-06C2-4328-ADED-BCC05C0FE08F}" type="pres">
      <dgm:prSet presAssocID="{B7F024B6-E6D8-4F61-835F-AB271F2A399C}" presName="txOne" presStyleLbl="node0" presStyleIdx="1" presStyleCnt="3" custLinFactNeighborX="-1984">
        <dgm:presLayoutVars>
          <dgm:chPref val="3"/>
        </dgm:presLayoutVars>
      </dgm:prSet>
      <dgm:spPr/>
    </dgm:pt>
    <dgm:pt modelId="{0C79264A-2E04-4C89-BC0F-37365B88DDB7}" type="pres">
      <dgm:prSet presAssocID="{B7F024B6-E6D8-4F61-835F-AB271F2A399C}" presName="horzOne" presStyleCnt="0"/>
      <dgm:spPr/>
    </dgm:pt>
    <dgm:pt modelId="{311AADE1-7FAF-4D7D-9BF1-694DE77925A6}" type="pres">
      <dgm:prSet presAssocID="{7C094749-0EA7-4576-AB38-BD1CAA163775}" presName="sibSpaceOne" presStyleCnt="0"/>
      <dgm:spPr/>
    </dgm:pt>
    <dgm:pt modelId="{C1B57E3B-CA7A-4A36-98CA-607F23D70AEE}" type="pres">
      <dgm:prSet presAssocID="{2078DF96-B5E7-42C4-A623-69B65F9ACD56}" presName="vertOne" presStyleCnt="0"/>
      <dgm:spPr/>
    </dgm:pt>
    <dgm:pt modelId="{6CACAA95-E426-4BC9-AE4A-488B2088BE7A}" type="pres">
      <dgm:prSet presAssocID="{2078DF96-B5E7-42C4-A623-69B65F9ACD56}" presName="txOne" presStyleLbl="node0" presStyleIdx="2" presStyleCnt="3">
        <dgm:presLayoutVars>
          <dgm:chPref val="3"/>
        </dgm:presLayoutVars>
      </dgm:prSet>
      <dgm:spPr/>
    </dgm:pt>
    <dgm:pt modelId="{6F122A86-0D27-4701-BF93-63D309AC3B0E}" type="pres">
      <dgm:prSet presAssocID="{2078DF96-B5E7-42C4-A623-69B65F9ACD56}" presName="horzOne" presStyleCnt="0"/>
      <dgm:spPr/>
    </dgm:pt>
  </dgm:ptLst>
  <dgm:cxnLst>
    <dgm:cxn modelId="{FF269C27-09BE-43D3-8544-743D774030F6}" srcId="{A3B72FE6-5057-4779-8C8D-9D9FE3D60FD0}" destId="{B7F024B6-E6D8-4F61-835F-AB271F2A399C}" srcOrd="1" destOrd="0" parTransId="{EF122AE7-89FF-4AA7-A883-185521D17FE8}" sibTransId="{7C094749-0EA7-4576-AB38-BD1CAA163775}"/>
    <dgm:cxn modelId="{C9BEB643-C2F0-4848-8437-0FEF25C841D8}" type="presOf" srcId="{B7F024B6-E6D8-4F61-835F-AB271F2A399C}" destId="{170310F8-06C2-4328-ADED-BCC05C0FE08F}" srcOrd="0" destOrd="0" presId="urn:microsoft.com/office/officeart/2005/8/layout/hierarchy4"/>
    <dgm:cxn modelId="{7D59D38B-07BB-48E5-82C3-2E976A3C971D}" type="presOf" srcId="{2078DF96-B5E7-42C4-A623-69B65F9ACD56}" destId="{6CACAA95-E426-4BC9-AE4A-488B2088BE7A}" srcOrd="0" destOrd="0" presId="urn:microsoft.com/office/officeart/2005/8/layout/hierarchy4"/>
    <dgm:cxn modelId="{8E1D17A4-2AEA-468F-A276-D870FBF650AE}" type="presOf" srcId="{E1778FE5-CB07-4928-A41A-76AE67363C8D}" destId="{F93B57AA-5DBB-43C2-ACD3-9B5D9C63B4F1}" srcOrd="0" destOrd="0" presId="urn:microsoft.com/office/officeart/2005/8/layout/hierarchy4"/>
    <dgm:cxn modelId="{DE4A50B4-7F59-4E10-9EE7-5F49BDD52A39}" type="presOf" srcId="{A3B72FE6-5057-4779-8C8D-9D9FE3D60FD0}" destId="{C454788F-F1DA-4DBA-973D-7F84E277B873}" srcOrd="0" destOrd="0" presId="urn:microsoft.com/office/officeart/2005/8/layout/hierarchy4"/>
    <dgm:cxn modelId="{A17353C2-76D4-4CC6-8BEF-6574B5CE458E}" srcId="{A3B72FE6-5057-4779-8C8D-9D9FE3D60FD0}" destId="{E1778FE5-CB07-4928-A41A-76AE67363C8D}" srcOrd="0" destOrd="0" parTransId="{FA0418C2-E1C0-4EC2-B08F-D1DB963026BD}" sibTransId="{572C8ECC-E8EB-48AD-9B9D-EF02FDF21025}"/>
    <dgm:cxn modelId="{2FF1F0E4-347D-43E6-BBF3-68E72384A027}" srcId="{A3B72FE6-5057-4779-8C8D-9D9FE3D60FD0}" destId="{2078DF96-B5E7-42C4-A623-69B65F9ACD56}" srcOrd="2" destOrd="0" parTransId="{6056402C-3B50-488B-BB42-099E2899CB66}" sibTransId="{119BBDF9-FB5C-4922-BDEA-AF15CF8C3351}"/>
    <dgm:cxn modelId="{20726504-EA64-4E2B-8118-E434255F51B2}" type="presParOf" srcId="{C454788F-F1DA-4DBA-973D-7F84E277B873}" destId="{AC68FDB1-0C31-4DA2-B464-511FE3563E12}" srcOrd="0" destOrd="0" presId="urn:microsoft.com/office/officeart/2005/8/layout/hierarchy4"/>
    <dgm:cxn modelId="{8F605850-A466-4AC1-A496-C4FE0459E78F}" type="presParOf" srcId="{AC68FDB1-0C31-4DA2-B464-511FE3563E12}" destId="{F93B57AA-5DBB-43C2-ACD3-9B5D9C63B4F1}" srcOrd="0" destOrd="0" presId="urn:microsoft.com/office/officeart/2005/8/layout/hierarchy4"/>
    <dgm:cxn modelId="{6DAED3F1-473A-4024-BF6B-3218F14FA00E}" type="presParOf" srcId="{AC68FDB1-0C31-4DA2-B464-511FE3563E12}" destId="{836EE082-1CF3-4F66-A261-B178F9AB3205}" srcOrd="1" destOrd="0" presId="urn:microsoft.com/office/officeart/2005/8/layout/hierarchy4"/>
    <dgm:cxn modelId="{3935E306-DE0F-4BD6-B710-A28AE5E27F57}" type="presParOf" srcId="{C454788F-F1DA-4DBA-973D-7F84E277B873}" destId="{74F769BF-196C-454B-81CE-3F0E4F93A7BA}" srcOrd="1" destOrd="0" presId="urn:microsoft.com/office/officeart/2005/8/layout/hierarchy4"/>
    <dgm:cxn modelId="{868F4516-B1AB-43E4-BA57-E8B57F8C2FE6}" type="presParOf" srcId="{C454788F-F1DA-4DBA-973D-7F84E277B873}" destId="{9990EA39-DD9F-4002-9472-410F14E2D729}" srcOrd="2" destOrd="0" presId="urn:microsoft.com/office/officeart/2005/8/layout/hierarchy4"/>
    <dgm:cxn modelId="{D0EB7813-D3DC-4F90-A013-223CD5CA9483}" type="presParOf" srcId="{9990EA39-DD9F-4002-9472-410F14E2D729}" destId="{170310F8-06C2-4328-ADED-BCC05C0FE08F}" srcOrd="0" destOrd="0" presId="urn:microsoft.com/office/officeart/2005/8/layout/hierarchy4"/>
    <dgm:cxn modelId="{1368D013-4C9D-4C33-8B35-F6C969E480AB}" type="presParOf" srcId="{9990EA39-DD9F-4002-9472-410F14E2D729}" destId="{0C79264A-2E04-4C89-BC0F-37365B88DDB7}" srcOrd="1" destOrd="0" presId="urn:microsoft.com/office/officeart/2005/8/layout/hierarchy4"/>
    <dgm:cxn modelId="{007D910D-A31E-4567-BE69-A5427596DAAB}" type="presParOf" srcId="{C454788F-F1DA-4DBA-973D-7F84E277B873}" destId="{311AADE1-7FAF-4D7D-9BF1-694DE77925A6}" srcOrd="3" destOrd="0" presId="urn:microsoft.com/office/officeart/2005/8/layout/hierarchy4"/>
    <dgm:cxn modelId="{C6B01635-76FD-4B6C-8DB5-FE79AF837838}" type="presParOf" srcId="{C454788F-F1DA-4DBA-973D-7F84E277B873}" destId="{C1B57E3B-CA7A-4A36-98CA-607F23D70AEE}" srcOrd="4" destOrd="0" presId="urn:microsoft.com/office/officeart/2005/8/layout/hierarchy4"/>
    <dgm:cxn modelId="{90C9EFB1-2BCD-4BC5-8F51-FFACD278269B}" type="presParOf" srcId="{C1B57E3B-CA7A-4A36-98CA-607F23D70AEE}" destId="{6CACAA95-E426-4BC9-AE4A-488B2088BE7A}" srcOrd="0" destOrd="0" presId="urn:microsoft.com/office/officeart/2005/8/layout/hierarchy4"/>
    <dgm:cxn modelId="{78492D94-6396-4C96-90EE-CCB9F62A38BF}" type="presParOf" srcId="{C1B57E3B-CA7A-4A36-98CA-607F23D70AEE}" destId="{6F122A86-0D27-4701-BF93-63D309AC3B0E}" srcOrd="1" destOrd="0" presId="urn:microsoft.com/office/officeart/2005/8/layout/hierarchy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E791D7-992E-4E2F-BA3E-6171F7AEB7EB}" type="doc">
      <dgm:prSet loTypeId="urn:microsoft.com/office/officeart/2005/8/layout/cycle7" loCatId="cycle" qsTypeId="urn:microsoft.com/office/officeart/2005/8/quickstyle/simple5" qsCatId="simple" csTypeId="urn:microsoft.com/office/officeart/2005/8/colors/accent1_2" csCatId="accent1" phldr="1"/>
      <dgm:spPr/>
      <dgm:t>
        <a:bodyPr/>
        <a:lstStyle/>
        <a:p>
          <a:endParaRPr lang="en-US"/>
        </a:p>
      </dgm:t>
    </dgm:pt>
    <dgm:pt modelId="{43D7C591-3E6E-489A-9356-6A1BE63571A8}">
      <dgm:prSet phldrT="[Text]"/>
      <dgm:spPr>
        <a:solidFill>
          <a:srgbClr val="00ADBC"/>
        </a:solidFill>
        <a:ln>
          <a:solidFill>
            <a:srgbClr val="00ADBC"/>
          </a:solidFill>
        </a:ln>
      </dgm:spPr>
      <dgm:t>
        <a:bodyPr/>
        <a:lstStyle/>
        <a:p>
          <a:r>
            <a:rPr lang="en-US" dirty="0"/>
            <a:t>Find your “why”</a:t>
          </a:r>
        </a:p>
      </dgm:t>
    </dgm:pt>
    <dgm:pt modelId="{3B03B04F-6AE8-4CD6-BD16-06958A18AE2B}" type="parTrans" cxnId="{5D382370-B204-4311-914F-5394FC574C88}">
      <dgm:prSet/>
      <dgm:spPr/>
      <dgm:t>
        <a:bodyPr/>
        <a:lstStyle/>
        <a:p>
          <a:endParaRPr lang="en-US"/>
        </a:p>
      </dgm:t>
    </dgm:pt>
    <dgm:pt modelId="{108E91AF-A0C4-411C-BC1B-4ECBD4695C0E}" type="sibTrans" cxnId="{5D382370-B204-4311-914F-5394FC574C88}">
      <dgm:prSet/>
      <dgm:spPr>
        <a:solidFill>
          <a:srgbClr val="B5ADA6"/>
        </a:solidFill>
        <a:ln>
          <a:solidFill>
            <a:srgbClr val="B5ADA6"/>
          </a:solidFill>
        </a:ln>
      </dgm:spPr>
      <dgm:t>
        <a:bodyPr/>
        <a:lstStyle/>
        <a:p>
          <a:endParaRPr lang="en-US"/>
        </a:p>
      </dgm:t>
    </dgm:pt>
    <dgm:pt modelId="{A7816754-A9CF-44D2-B4D1-DECBF9001811}">
      <dgm:prSet phldrT="[Text]"/>
      <dgm:spPr>
        <a:solidFill>
          <a:srgbClr val="FF9016"/>
        </a:solidFill>
      </dgm:spPr>
      <dgm:t>
        <a:bodyPr/>
        <a:lstStyle/>
        <a:p>
          <a:r>
            <a:rPr lang="en-US" dirty="0"/>
            <a:t>Begin your journey</a:t>
          </a:r>
        </a:p>
      </dgm:t>
    </dgm:pt>
    <dgm:pt modelId="{711F8C5B-8EA4-4DB5-9FD8-EEBE557BED4A}" type="parTrans" cxnId="{F0AD2512-E259-42F2-8814-014EFBEF9E16}">
      <dgm:prSet/>
      <dgm:spPr/>
      <dgm:t>
        <a:bodyPr/>
        <a:lstStyle/>
        <a:p>
          <a:endParaRPr lang="en-US"/>
        </a:p>
      </dgm:t>
    </dgm:pt>
    <dgm:pt modelId="{D722C544-0E42-4264-8BAB-B82B37D59625}" type="sibTrans" cxnId="{F0AD2512-E259-42F2-8814-014EFBEF9E16}">
      <dgm:prSet/>
      <dgm:spPr>
        <a:solidFill>
          <a:srgbClr val="B5ADA6"/>
        </a:solidFill>
        <a:ln>
          <a:solidFill>
            <a:srgbClr val="B5ADA6"/>
          </a:solidFill>
        </a:ln>
      </dgm:spPr>
      <dgm:t>
        <a:bodyPr/>
        <a:lstStyle/>
        <a:p>
          <a:endParaRPr lang="en-US"/>
        </a:p>
      </dgm:t>
    </dgm:pt>
    <dgm:pt modelId="{AC36B503-5369-4C10-B1A6-561C1968786D}">
      <dgm:prSet phldrT="[Text]"/>
      <dgm:spPr>
        <a:solidFill>
          <a:srgbClr val="002D73"/>
        </a:solidFill>
        <a:ln>
          <a:solidFill>
            <a:srgbClr val="002D73"/>
          </a:solidFill>
        </a:ln>
      </dgm:spPr>
      <dgm:t>
        <a:bodyPr/>
        <a:lstStyle/>
        <a:p>
          <a:r>
            <a:rPr lang="en-US" dirty="0"/>
            <a:t>Complete the experience</a:t>
          </a:r>
        </a:p>
      </dgm:t>
    </dgm:pt>
    <dgm:pt modelId="{0781DDAE-37E4-4D8A-9037-0759F2D21B72}" type="parTrans" cxnId="{A974E5D0-F405-449C-B8C7-4C2C4A220842}">
      <dgm:prSet/>
      <dgm:spPr/>
      <dgm:t>
        <a:bodyPr/>
        <a:lstStyle/>
        <a:p>
          <a:endParaRPr lang="en-US"/>
        </a:p>
      </dgm:t>
    </dgm:pt>
    <dgm:pt modelId="{7BFFA3EA-6B1E-4862-9B73-217632BE7EFB}" type="sibTrans" cxnId="{A974E5D0-F405-449C-B8C7-4C2C4A220842}">
      <dgm:prSet/>
      <dgm:spPr>
        <a:solidFill>
          <a:srgbClr val="B5ADA6"/>
        </a:solidFill>
        <a:ln>
          <a:solidFill>
            <a:srgbClr val="B5ADA6"/>
          </a:solidFill>
        </a:ln>
      </dgm:spPr>
      <dgm:t>
        <a:bodyPr/>
        <a:lstStyle/>
        <a:p>
          <a:endParaRPr lang="en-US"/>
        </a:p>
      </dgm:t>
    </dgm:pt>
    <dgm:pt modelId="{527C1107-5B8C-46D2-9EE5-287E99EB8B12}">
      <dgm:prSet phldrT="[Text]"/>
      <dgm:spPr>
        <a:solidFill>
          <a:srgbClr val="D02C30"/>
        </a:solidFill>
        <a:ln>
          <a:solidFill>
            <a:srgbClr val="D02C30"/>
          </a:solidFill>
        </a:ln>
      </dgm:spPr>
      <dgm:t>
        <a:bodyPr/>
        <a:lstStyle/>
        <a:p>
          <a:r>
            <a:rPr lang="en-US" dirty="0"/>
            <a:t>Share your story of success</a:t>
          </a:r>
        </a:p>
      </dgm:t>
    </dgm:pt>
    <dgm:pt modelId="{8EAA55CB-4270-44B3-ADED-A83DA5E092B2}" type="parTrans" cxnId="{0558ECBD-3ACA-4817-9AC6-A112CC557B9B}">
      <dgm:prSet/>
      <dgm:spPr/>
      <dgm:t>
        <a:bodyPr/>
        <a:lstStyle/>
        <a:p>
          <a:endParaRPr lang="en-US"/>
        </a:p>
      </dgm:t>
    </dgm:pt>
    <dgm:pt modelId="{8ECE6A17-A8F7-4120-BA7E-9968A10714D8}" type="sibTrans" cxnId="{0558ECBD-3ACA-4817-9AC6-A112CC557B9B}">
      <dgm:prSet/>
      <dgm:spPr>
        <a:solidFill>
          <a:srgbClr val="B5ADA6"/>
        </a:solidFill>
        <a:ln>
          <a:solidFill>
            <a:srgbClr val="B5ADA6"/>
          </a:solidFill>
        </a:ln>
      </dgm:spPr>
      <dgm:t>
        <a:bodyPr/>
        <a:lstStyle/>
        <a:p>
          <a:endParaRPr lang="en-US"/>
        </a:p>
      </dgm:t>
    </dgm:pt>
    <dgm:pt modelId="{94FE6271-D58E-4EEB-8218-AAD854160942}" type="pres">
      <dgm:prSet presAssocID="{F4E791D7-992E-4E2F-BA3E-6171F7AEB7EB}" presName="Name0" presStyleCnt="0">
        <dgm:presLayoutVars>
          <dgm:dir/>
          <dgm:resizeHandles val="exact"/>
        </dgm:presLayoutVars>
      </dgm:prSet>
      <dgm:spPr/>
    </dgm:pt>
    <dgm:pt modelId="{921A55D0-DFE4-4736-8CE5-7033F4BE6CA8}" type="pres">
      <dgm:prSet presAssocID="{43D7C591-3E6E-489A-9356-6A1BE63571A8}" presName="node" presStyleLbl="node1" presStyleIdx="0" presStyleCnt="4">
        <dgm:presLayoutVars>
          <dgm:bulletEnabled val="1"/>
        </dgm:presLayoutVars>
      </dgm:prSet>
      <dgm:spPr/>
    </dgm:pt>
    <dgm:pt modelId="{01317D00-1FA0-4532-9204-77AE74289953}" type="pres">
      <dgm:prSet presAssocID="{108E91AF-A0C4-411C-BC1B-4ECBD4695C0E}" presName="sibTrans" presStyleLbl="sibTrans2D1" presStyleIdx="0" presStyleCnt="4"/>
      <dgm:spPr/>
    </dgm:pt>
    <dgm:pt modelId="{A190B112-6A3A-447F-BA66-F58676738554}" type="pres">
      <dgm:prSet presAssocID="{108E91AF-A0C4-411C-BC1B-4ECBD4695C0E}" presName="connectorText" presStyleLbl="sibTrans2D1" presStyleIdx="0" presStyleCnt="4"/>
      <dgm:spPr/>
    </dgm:pt>
    <dgm:pt modelId="{E8590B0E-9368-4CBC-A40E-02C070E9170D}" type="pres">
      <dgm:prSet presAssocID="{A7816754-A9CF-44D2-B4D1-DECBF9001811}" presName="node" presStyleLbl="node1" presStyleIdx="1" presStyleCnt="4">
        <dgm:presLayoutVars>
          <dgm:bulletEnabled val="1"/>
        </dgm:presLayoutVars>
      </dgm:prSet>
      <dgm:spPr/>
    </dgm:pt>
    <dgm:pt modelId="{17F5956E-7B03-40BD-849D-A9DA7E057C3C}" type="pres">
      <dgm:prSet presAssocID="{D722C544-0E42-4264-8BAB-B82B37D59625}" presName="sibTrans" presStyleLbl="sibTrans2D1" presStyleIdx="1" presStyleCnt="4"/>
      <dgm:spPr/>
    </dgm:pt>
    <dgm:pt modelId="{5DD8AE3A-BFA5-4362-88C8-FC94EE960CCF}" type="pres">
      <dgm:prSet presAssocID="{D722C544-0E42-4264-8BAB-B82B37D59625}" presName="connectorText" presStyleLbl="sibTrans2D1" presStyleIdx="1" presStyleCnt="4"/>
      <dgm:spPr/>
    </dgm:pt>
    <dgm:pt modelId="{ACC55F34-C2CB-422B-84E4-3C6886F7A714}" type="pres">
      <dgm:prSet presAssocID="{AC36B503-5369-4C10-B1A6-561C1968786D}" presName="node" presStyleLbl="node1" presStyleIdx="2" presStyleCnt="4">
        <dgm:presLayoutVars>
          <dgm:bulletEnabled val="1"/>
        </dgm:presLayoutVars>
      </dgm:prSet>
      <dgm:spPr/>
    </dgm:pt>
    <dgm:pt modelId="{DC2FE094-FDA7-477C-8A63-460861C85A1F}" type="pres">
      <dgm:prSet presAssocID="{7BFFA3EA-6B1E-4862-9B73-217632BE7EFB}" presName="sibTrans" presStyleLbl="sibTrans2D1" presStyleIdx="2" presStyleCnt="4"/>
      <dgm:spPr/>
    </dgm:pt>
    <dgm:pt modelId="{379D631E-4CFA-4165-A3E2-C99C0EC99C9C}" type="pres">
      <dgm:prSet presAssocID="{7BFFA3EA-6B1E-4862-9B73-217632BE7EFB}" presName="connectorText" presStyleLbl="sibTrans2D1" presStyleIdx="2" presStyleCnt="4"/>
      <dgm:spPr/>
    </dgm:pt>
    <dgm:pt modelId="{B19F5E8F-CAD2-4FB4-A33F-9715971C9344}" type="pres">
      <dgm:prSet presAssocID="{527C1107-5B8C-46D2-9EE5-287E99EB8B12}" presName="node" presStyleLbl="node1" presStyleIdx="3" presStyleCnt="4">
        <dgm:presLayoutVars>
          <dgm:bulletEnabled val="1"/>
        </dgm:presLayoutVars>
      </dgm:prSet>
      <dgm:spPr/>
    </dgm:pt>
    <dgm:pt modelId="{06F04052-7637-4EAD-B89D-666B2B9DC938}" type="pres">
      <dgm:prSet presAssocID="{8ECE6A17-A8F7-4120-BA7E-9968A10714D8}" presName="sibTrans" presStyleLbl="sibTrans2D1" presStyleIdx="3" presStyleCnt="4"/>
      <dgm:spPr/>
    </dgm:pt>
    <dgm:pt modelId="{CA4DDCE4-2666-404B-B51B-EEDCC9FDEA58}" type="pres">
      <dgm:prSet presAssocID="{8ECE6A17-A8F7-4120-BA7E-9968A10714D8}" presName="connectorText" presStyleLbl="sibTrans2D1" presStyleIdx="3" presStyleCnt="4"/>
      <dgm:spPr/>
    </dgm:pt>
  </dgm:ptLst>
  <dgm:cxnLst>
    <dgm:cxn modelId="{CDB6E405-EF43-4CD6-8B64-6DC208AD746D}" type="presOf" srcId="{527C1107-5B8C-46D2-9EE5-287E99EB8B12}" destId="{B19F5E8F-CAD2-4FB4-A33F-9715971C9344}" srcOrd="0" destOrd="0" presId="urn:microsoft.com/office/officeart/2005/8/layout/cycle7"/>
    <dgm:cxn modelId="{F0AD2512-E259-42F2-8814-014EFBEF9E16}" srcId="{F4E791D7-992E-4E2F-BA3E-6171F7AEB7EB}" destId="{A7816754-A9CF-44D2-B4D1-DECBF9001811}" srcOrd="1" destOrd="0" parTransId="{711F8C5B-8EA4-4DB5-9FD8-EEBE557BED4A}" sibTransId="{D722C544-0E42-4264-8BAB-B82B37D59625}"/>
    <dgm:cxn modelId="{D1ED9D31-D15D-41FB-9962-DE694A06B9FD}" type="presOf" srcId="{D722C544-0E42-4264-8BAB-B82B37D59625}" destId="{17F5956E-7B03-40BD-849D-A9DA7E057C3C}" srcOrd="0" destOrd="0" presId="urn:microsoft.com/office/officeart/2005/8/layout/cycle7"/>
    <dgm:cxn modelId="{C1594D3E-7B18-4092-8C50-6E7BB0CC42BD}" type="presOf" srcId="{8ECE6A17-A8F7-4120-BA7E-9968A10714D8}" destId="{06F04052-7637-4EAD-B89D-666B2B9DC938}" srcOrd="0" destOrd="0" presId="urn:microsoft.com/office/officeart/2005/8/layout/cycle7"/>
    <dgm:cxn modelId="{87AC1F3F-B764-4493-A70A-49BF2DF86EE6}" type="presOf" srcId="{7BFFA3EA-6B1E-4862-9B73-217632BE7EFB}" destId="{379D631E-4CFA-4165-A3E2-C99C0EC99C9C}" srcOrd="1" destOrd="0" presId="urn:microsoft.com/office/officeart/2005/8/layout/cycle7"/>
    <dgm:cxn modelId="{3F03E361-FBE7-4D45-A62D-0391787A681F}" type="presOf" srcId="{7BFFA3EA-6B1E-4862-9B73-217632BE7EFB}" destId="{DC2FE094-FDA7-477C-8A63-460861C85A1F}" srcOrd="0" destOrd="0" presId="urn:microsoft.com/office/officeart/2005/8/layout/cycle7"/>
    <dgm:cxn modelId="{BD21F169-A427-4908-ADD8-7850384E50F7}" type="presOf" srcId="{108E91AF-A0C4-411C-BC1B-4ECBD4695C0E}" destId="{A190B112-6A3A-447F-BA66-F58676738554}" srcOrd="1" destOrd="0" presId="urn:microsoft.com/office/officeart/2005/8/layout/cycle7"/>
    <dgm:cxn modelId="{5D382370-B204-4311-914F-5394FC574C88}" srcId="{F4E791D7-992E-4E2F-BA3E-6171F7AEB7EB}" destId="{43D7C591-3E6E-489A-9356-6A1BE63571A8}" srcOrd="0" destOrd="0" parTransId="{3B03B04F-6AE8-4CD6-BD16-06958A18AE2B}" sibTransId="{108E91AF-A0C4-411C-BC1B-4ECBD4695C0E}"/>
    <dgm:cxn modelId="{876B4E9F-FE30-45C0-94A4-B57E0FBD5461}" type="presOf" srcId="{AC36B503-5369-4C10-B1A6-561C1968786D}" destId="{ACC55F34-C2CB-422B-84E4-3C6886F7A714}" srcOrd="0" destOrd="0" presId="urn:microsoft.com/office/officeart/2005/8/layout/cycle7"/>
    <dgm:cxn modelId="{52506DA7-7F17-434D-A344-1BB915DFA241}" type="presOf" srcId="{D722C544-0E42-4264-8BAB-B82B37D59625}" destId="{5DD8AE3A-BFA5-4362-88C8-FC94EE960CCF}" srcOrd="1" destOrd="0" presId="urn:microsoft.com/office/officeart/2005/8/layout/cycle7"/>
    <dgm:cxn modelId="{A2309BAF-F98F-43E2-8C1C-7C9EE4997B27}" type="presOf" srcId="{F4E791D7-992E-4E2F-BA3E-6171F7AEB7EB}" destId="{94FE6271-D58E-4EEB-8218-AAD854160942}" srcOrd="0" destOrd="0" presId="urn:microsoft.com/office/officeart/2005/8/layout/cycle7"/>
    <dgm:cxn modelId="{7213A6B7-6E24-491F-B1E0-7B35007A5C6E}" type="presOf" srcId="{43D7C591-3E6E-489A-9356-6A1BE63571A8}" destId="{921A55D0-DFE4-4736-8CE5-7033F4BE6CA8}" srcOrd="0" destOrd="0" presId="urn:microsoft.com/office/officeart/2005/8/layout/cycle7"/>
    <dgm:cxn modelId="{0558ECBD-3ACA-4817-9AC6-A112CC557B9B}" srcId="{F4E791D7-992E-4E2F-BA3E-6171F7AEB7EB}" destId="{527C1107-5B8C-46D2-9EE5-287E99EB8B12}" srcOrd="3" destOrd="0" parTransId="{8EAA55CB-4270-44B3-ADED-A83DA5E092B2}" sibTransId="{8ECE6A17-A8F7-4120-BA7E-9968A10714D8}"/>
    <dgm:cxn modelId="{A974E5D0-F405-449C-B8C7-4C2C4A220842}" srcId="{F4E791D7-992E-4E2F-BA3E-6171F7AEB7EB}" destId="{AC36B503-5369-4C10-B1A6-561C1968786D}" srcOrd="2" destOrd="0" parTransId="{0781DDAE-37E4-4D8A-9037-0759F2D21B72}" sibTransId="{7BFFA3EA-6B1E-4862-9B73-217632BE7EFB}"/>
    <dgm:cxn modelId="{2117DEE1-6818-44B6-BACB-560FB4C3F078}" type="presOf" srcId="{108E91AF-A0C4-411C-BC1B-4ECBD4695C0E}" destId="{01317D00-1FA0-4532-9204-77AE74289953}" srcOrd="0" destOrd="0" presId="urn:microsoft.com/office/officeart/2005/8/layout/cycle7"/>
    <dgm:cxn modelId="{0ED3D0F0-6176-431D-BE02-F62D20B31F45}" type="presOf" srcId="{A7816754-A9CF-44D2-B4D1-DECBF9001811}" destId="{E8590B0E-9368-4CBC-A40E-02C070E9170D}" srcOrd="0" destOrd="0" presId="urn:microsoft.com/office/officeart/2005/8/layout/cycle7"/>
    <dgm:cxn modelId="{BC1ABFF6-C189-4BB1-91A9-5FAB5D3CF233}" type="presOf" srcId="{8ECE6A17-A8F7-4120-BA7E-9968A10714D8}" destId="{CA4DDCE4-2666-404B-B51B-EEDCC9FDEA58}" srcOrd="1" destOrd="0" presId="urn:microsoft.com/office/officeart/2005/8/layout/cycle7"/>
    <dgm:cxn modelId="{A6BA0FDE-C90C-4C75-A57A-6D8A6FC809A0}" type="presParOf" srcId="{94FE6271-D58E-4EEB-8218-AAD854160942}" destId="{921A55D0-DFE4-4736-8CE5-7033F4BE6CA8}" srcOrd="0" destOrd="0" presId="urn:microsoft.com/office/officeart/2005/8/layout/cycle7"/>
    <dgm:cxn modelId="{69D4374C-D8F5-4C2D-8E16-3B1D22AE9248}" type="presParOf" srcId="{94FE6271-D58E-4EEB-8218-AAD854160942}" destId="{01317D00-1FA0-4532-9204-77AE74289953}" srcOrd="1" destOrd="0" presId="urn:microsoft.com/office/officeart/2005/8/layout/cycle7"/>
    <dgm:cxn modelId="{FB1EABF4-0C63-411C-AF5C-2944877181B7}" type="presParOf" srcId="{01317D00-1FA0-4532-9204-77AE74289953}" destId="{A190B112-6A3A-447F-BA66-F58676738554}" srcOrd="0" destOrd="0" presId="urn:microsoft.com/office/officeart/2005/8/layout/cycle7"/>
    <dgm:cxn modelId="{EC4718C0-56A2-42E6-B237-0F45DD73015C}" type="presParOf" srcId="{94FE6271-D58E-4EEB-8218-AAD854160942}" destId="{E8590B0E-9368-4CBC-A40E-02C070E9170D}" srcOrd="2" destOrd="0" presId="urn:microsoft.com/office/officeart/2005/8/layout/cycle7"/>
    <dgm:cxn modelId="{E8ED7869-FDCA-4F03-94C8-F8FC97A8FE4B}" type="presParOf" srcId="{94FE6271-D58E-4EEB-8218-AAD854160942}" destId="{17F5956E-7B03-40BD-849D-A9DA7E057C3C}" srcOrd="3" destOrd="0" presId="urn:microsoft.com/office/officeart/2005/8/layout/cycle7"/>
    <dgm:cxn modelId="{419DAA54-62DF-47C7-A4D3-E01D0C9D3623}" type="presParOf" srcId="{17F5956E-7B03-40BD-849D-A9DA7E057C3C}" destId="{5DD8AE3A-BFA5-4362-88C8-FC94EE960CCF}" srcOrd="0" destOrd="0" presId="urn:microsoft.com/office/officeart/2005/8/layout/cycle7"/>
    <dgm:cxn modelId="{24AEC327-6DA9-4561-9551-D52821754A70}" type="presParOf" srcId="{94FE6271-D58E-4EEB-8218-AAD854160942}" destId="{ACC55F34-C2CB-422B-84E4-3C6886F7A714}" srcOrd="4" destOrd="0" presId="urn:microsoft.com/office/officeart/2005/8/layout/cycle7"/>
    <dgm:cxn modelId="{16EBCCC9-110F-4B59-9304-966AB3AC125F}" type="presParOf" srcId="{94FE6271-D58E-4EEB-8218-AAD854160942}" destId="{DC2FE094-FDA7-477C-8A63-460861C85A1F}" srcOrd="5" destOrd="0" presId="urn:microsoft.com/office/officeart/2005/8/layout/cycle7"/>
    <dgm:cxn modelId="{64021690-20DE-4A03-AF5D-BE8FDFFE7D9A}" type="presParOf" srcId="{DC2FE094-FDA7-477C-8A63-460861C85A1F}" destId="{379D631E-4CFA-4165-A3E2-C99C0EC99C9C}" srcOrd="0" destOrd="0" presId="urn:microsoft.com/office/officeart/2005/8/layout/cycle7"/>
    <dgm:cxn modelId="{B40F6F44-20A6-415B-BF34-0BA28CDCE606}" type="presParOf" srcId="{94FE6271-D58E-4EEB-8218-AAD854160942}" destId="{B19F5E8F-CAD2-4FB4-A33F-9715971C9344}" srcOrd="6" destOrd="0" presId="urn:microsoft.com/office/officeart/2005/8/layout/cycle7"/>
    <dgm:cxn modelId="{7A72761F-D893-4D20-9165-1172E3133608}" type="presParOf" srcId="{94FE6271-D58E-4EEB-8218-AAD854160942}" destId="{06F04052-7637-4EAD-B89D-666B2B9DC938}" srcOrd="7" destOrd="0" presId="urn:microsoft.com/office/officeart/2005/8/layout/cycle7"/>
    <dgm:cxn modelId="{DD396573-1C9A-43C6-BEB7-293E407DD9C4}" type="presParOf" srcId="{06F04052-7637-4EAD-B89D-666B2B9DC938}" destId="{CA4DDCE4-2666-404B-B51B-EEDCC9FDEA58}" srcOrd="0" destOrd="0" presId="urn:microsoft.com/office/officeart/2005/8/layout/cycle7"/>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4BAE2CF-5079-4F83-94E2-7C4B1DF8C547}"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36F65B34-C6AB-4D6B-9032-CFA09B4494F7}">
      <dgm:prSet phldrT="[Text]" custT="1"/>
      <dgm:spPr>
        <a:solidFill>
          <a:srgbClr val="FF9016"/>
        </a:solidFill>
      </dgm:spPr>
      <dgm:t>
        <a:bodyPr/>
        <a:lstStyle/>
        <a:p>
          <a:r>
            <a:rPr lang="en-US" sz="2000" dirty="0">
              <a:latin typeface="Brandon Grotesque Regular" panose="020B0503020203060202" pitchFamily="34" charset="0"/>
            </a:rPr>
            <a:t>Determine their Skills</a:t>
          </a:r>
        </a:p>
      </dgm:t>
    </dgm:pt>
    <dgm:pt modelId="{E69E1181-AB12-4B97-A2DA-199A534B35D2}" type="parTrans" cxnId="{4D3509ED-B9D8-44B3-911D-CDB1D0395056}">
      <dgm:prSet/>
      <dgm:spPr/>
      <dgm:t>
        <a:bodyPr/>
        <a:lstStyle/>
        <a:p>
          <a:endParaRPr lang="en-US"/>
        </a:p>
      </dgm:t>
    </dgm:pt>
    <dgm:pt modelId="{A230E185-637A-48DD-B255-8028D644AAB1}" type="sibTrans" cxnId="{4D3509ED-B9D8-44B3-911D-CDB1D0395056}">
      <dgm:prSet/>
      <dgm:spPr/>
      <dgm:t>
        <a:bodyPr/>
        <a:lstStyle/>
        <a:p>
          <a:endParaRPr lang="en-US"/>
        </a:p>
      </dgm:t>
    </dgm:pt>
    <dgm:pt modelId="{B891F1FC-09DD-44A9-9E21-4E90941287C9}">
      <dgm:prSet phldrT="[Text]" custT="1"/>
      <dgm:spPr>
        <a:solidFill>
          <a:srgbClr val="00ADBC"/>
        </a:solidFill>
      </dgm:spPr>
      <dgm:t>
        <a:bodyPr/>
        <a:lstStyle/>
        <a:p>
          <a:r>
            <a:rPr lang="en-US" sz="2000" dirty="0">
              <a:latin typeface="Brandon Grotesque Regular" panose="020B0503020203060202" pitchFamily="34" charset="0"/>
            </a:rPr>
            <a:t>Identify their Strengths</a:t>
          </a:r>
        </a:p>
      </dgm:t>
    </dgm:pt>
    <dgm:pt modelId="{F07DAFC0-1A74-4795-B1C0-C18C27AA3CAB}" type="parTrans" cxnId="{C08D342E-D02D-49EE-B603-42A01134AF59}">
      <dgm:prSet/>
      <dgm:spPr/>
      <dgm:t>
        <a:bodyPr/>
        <a:lstStyle/>
        <a:p>
          <a:endParaRPr lang="en-US"/>
        </a:p>
      </dgm:t>
    </dgm:pt>
    <dgm:pt modelId="{9819EBB1-CF97-4E31-8445-AB3BB3A3352F}" type="sibTrans" cxnId="{C08D342E-D02D-49EE-B603-42A01134AF59}">
      <dgm:prSet/>
      <dgm:spPr/>
      <dgm:t>
        <a:bodyPr/>
        <a:lstStyle/>
        <a:p>
          <a:endParaRPr lang="en-US"/>
        </a:p>
      </dgm:t>
    </dgm:pt>
    <dgm:pt modelId="{2092612C-6D2A-44EB-BB7C-4D00A0FB3F57}">
      <dgm:prSet phldrT="[Text]" custT="1"/>
      <dgm:spPr>
        <a:solidFill>
          <a:srgbClr val="002D73"/>
        </a:solidFill>
      </dgm:spPr>
      <dgm:t>
        <a:bodyPr/>
        <a:lstStyle/>
        <a:p>
          <a:r>
            <a:rPr lang="en-US" sz="2000" dirty="0">
              <a:latin typeface="Brandon Grotesque Regular" panose="020B0503020203060202" pitchFamily="34" charset="0"/>
            </a:rPr>
            <a:t>Discover Opportunities</a:t>
          </a:r>
        </a:p>
      </dgm:t>
    </dgm:pt>
    <dgm:pt modelId="{9CDC05C8-796C-4EB9-B4A0-5252D8DA5A70}" type="parTrans" cxnId="{0AFE0A92-1505-4101-9AF7-3A584623E1C6}">
      <dgm:prSet/>
      <dgm:spPr/>
      <dgm:t>
        <a:bodyPr/>
        <a:lstStyle/>
        <a:p>
          <a:endParaRPr lang="en-US"/>
        </a:p>
      </dgm:t>
    </dgm:pt>
    <dgm:pt modelId="{30C16DF0-96BD-4E6F-8782-4903853D9E6B}" type="sibTrans" cxnId="{0AFE0A92-1505-4101-9AF7-3A584623E1C6}">
      <dgm:prSet/>
      <dgm:spPr/>
      <dgm:t>
        <a:bodyPr/>
        <a:lstStyle/>
        <a:p>
          <a:endParaRPr lang="en-US"/>
        </a:p>
      </dgm:t>
    </dgm:pt>
    <dgm:pt modelId="{30C86BD2-6C5A-4B22-85E5-67DD3E08D9A3}" type="pres">
      <dgm:prSet presAssocID="{54BAE2CF-5079-4F83-94E2-7C4B1DF8C547}" presName="rootnode" presStyleCnt="0">
        <dgm:presLayoutVars>
          <dgm:chMax/>
          <dgm:chPref/>
          <dgm:dir/>
          <dgm:animLvl val="lvl"/>
        </dgm:presLayoutVars>
      </dgm:prSet>
      <dgm:spPr/>
    </dgm:pt>
    <dgm:pt modelId="{BCFEA604-C43A-465A-BE22-50CBFADE20A4}" type="pres">
      <dgm:prSet presAssocID="{36F65B34-C6AB-4D6B-9032-CFA09B4494F7}" presName="composite" presStyleCnt="0"/>
      <dgm:spPr/>
    </dgm:pt>
    <dgm:pt modelId="{CFA0B28F-1EBE-482B-AD55-B09380EB87A6}" type="pres">
      <dgm:prSet presAssocID="{36F65B34-C6AB-4D6B-9032-CFA09B4494F7}" presName="bentUpArrow1" presStyleLbl="alignImgPlace1" presStyleIdx="0" presStyleCnt="2"/>
      <dgm:spPr>
        <a:solidFill>
          <a:srgbClr val="B5ADA6"/>
        </a:solidFill>
        <a:ln>
          <a:solidFill>
            <a:srgbClr val="B5ADA6"/>
          </a:solidFill>
        </a:ln>
      </dgm:spPr>
    </dgm:pt>
    <dgm:pt modelId="{7BEEA49A-4F79-4401-853B-2C3CF9AF2421}" type="pres">
      <dgm:prSet presAssocID="{36F65B34-C6AB-4D6B-9032-CFA09B4494F7}" presName="ParentText" presStyleLbl="node1" presStyleIdx="0" presStyleCnt="3" custLinFactNeighborX="1319" custLinFactNeighborY="6376">
        <dgm:presLayoutVars>
          <dgm:chMax val="1"/>
          <dgm:chPref val="1"/>
          <dgm:bulletEnabled val="1"/>
        </dgm:presLayoutVars>
      </dgm:prSet>
      <dgm:spPr/>
    </dgm:pt>
    <dgm:pt modelId="{8445E56D-89DD-49A6-9D9E-62F8505B8120}" type="pres">
      <dgm:prSet presAssocID="{36F65B34-C6AB-4D6B-9032-CFA09B4494F7}" presName="ChildText" presStyleLbl="revTx" presStyleIdx="0" presStyleCnt="2">
        <dgm:presLayoutVars>
          <dgm:chMax val="0"/>
          <dgm:chPref val="0"/>
          <dgm:bulletEnabled val="1"/>
        </dgm:presLayoutVars>
      </dgm:prSet>
      <dgm:spPr/>
    </dgm:pt>
    <dgm:pt modelId="{B48BBC96-A986-4B41-95C5-018BAC4BBC4D}" type="pres">
      <dgm:prSet presAssocID="{A230E185-637A-48DD-B255-8028D644AAB1}" presName="sibTrans" presStyleCnt="0"/>
      <dgm:spPr/>
    </dgm:pt>
    <dgm:pt modelId="{F5D4913A-7156-4605-90C7-DB68BFCA9F2D}" type="pres">
      <dgm:prSet presAssocID="{B891F1FC-09DD-44A9-9E21-4E90941287C9}" presName="composite" presStyleCnt="0"/>
      <dgm:spPr/>
    </dgm:pt>
    <dgm:pt modelId="{A4664E15-0F97-472F-AD17-13302418A4ED}" type="pres">
      <dgm:prSet presAssocID="{B891F1FC-09DD-44A9-9E21-4E90941287C9}" presName="bentUpArrow1" presStyleLbl="alignImgPlace1" presStyleIdx="1" presStyleCnt="2"/>
      <dgm:spPr>
        <a:solidFill>
          <a:srgbClr val="B5ADA6"/>
        </a:solidFill>
        <a:ln>
          <a:solidFill>
            <a:srgbClr val="B5ADA6"/>
          </a:solidFill>
        </a:ln>
      </dgm:spPr>
    </dgm:pt>
    <dgm:pt modelId="{8D11EF93-0945-490A-9EBB-40B50C0F2615}" type="pres">
      <dgm:prSet presAssocID="{B891F1FC-09DD-44A9-9E21-4E90941287C9}" presName="ParentText" presStyleLbl="node1" presStyleIdx="1" presStyleCnt="3">
        <dgm:presLayoutVars>
          <dgm:chMax val="1"/>
          <dgm:chPref val="1"/>
          <dgm:bulletEnabled val="1"/>
        </dgm:presLayoutVars>
      </dgm:prSet>
      <dgm:spPr/>
    </dgm:pt>
    <dgm:pt modelId="{C3778A1C-F8E6-41B1-9945-187F19DC1543}" type="pres">
      <dgm:prSet presAssocID="{B891F1FC-09DD-44A9-9E21-4E90941287C9}" presName="ChildText" presStyleLbl="revTx" presStyleIdx="1" presStyleCnt="2">
        <dgm:presLayoutVars>
          <dgm:chMax val="0"/>
          <dgm:chPref val="0"/>
          <dgm:bulletEnabled val="1"/>
        </dgm:presLayoutVars>
      </dgm:prSet>
      <dgm:spPr/>
    </dgm:pt>
    <dgm:pt modelId="{04D78FD5-CB3E-428A-8D3E-0DD9826BEF57}" type="pres">
      <dgm:prSet presAssocID="{9819EBB1-CF97-4E31-8445-AB3BB3A3352F}" presName="sibTrans" presStyleCnt="0"/>
      <dgm:spPr/>
    </dgm:pt>
    <dgm:pt modelId="{3C78F9B5-5F35-4AD8-892F-86F4F634C939}" type="pres">
      <dgm:prSet presAssocID="{2092612C-6D2A-44EB-BB7C-4D00A0FB3F57}" presName="composite" presStyleCnt="0"/>
      <dgm:spPr/>
    </dgm:pt>
    <dgm:pt modelId="{E5E4931A-F20A-419F-8285-26153DE96C9F}" type="pres">
      <dgm:prSet presAssocID="{2092612C-6D2A-44EB-BB7C-4D00A0FB3F57}" presName="ParentText" presStyleLbl="node1" presStyleIdx="2" presStyleCnt="3">
        <dgm:presLayoutVars>
          <dgm:chMax val="1"/>
          <dgm:chPref val="1"/>
          <dgm:bulletEnabled val="1"/>
        </dgm:presLayoutVars>
      </dgm:prSet>
      <dgm:spPr/>
    </dgm:pt>
  </dgm:ptLst>
  <dgm:cxnLst>
    <dgm:cxn modelId="{8AC31A0C-E8D3-4136-BBAD-2FE38C6B45CF}" type="presOf" srcId="{36F65B34-C6AB-4D6B-9032-CFA09B4494F7}" destId="{7BEEA49A-4F79-4401-853B-2C3CF9AF2421}" srcOrd="0" destOrd="0" presId="urn:microsoft.com/office/officeart/2005/8/layout/StepDownProcess"/>
    <dgm:cxn modelId="{C08D342E-D02D-49EE-B603-42A01134AF59}" srcId="{54BAE2CF-5079-4F83-94E2-7C4B1DF8C547}" destId="{B891F1FC-09DD-44A9-9E21-4E90941287C9}" srcOrd="1" destOrd="0" parTransId="{F07DAFC0-1A74-4795-B1C0-C18C27AA3CAB}" sibTransId="{9819EBB1-CF97-4E31-8445-AB3BB3A3352F}"/>
    <dgm:cxn modelId="{D67A814E-7A74-4D9B-A918-FACECEA0D5FA}" type="presOf" srcId="{54BAE2CF-5079-4F83-94E2-7C4B1DF8C547}" destId="{30C86BD2-6C5A-4B22-85E5-67DD3E08D9A3}" srcOrd="0" destOrd="0" presId="urn:microsoft.com/office/officeart/2005/8/layout/StepDownProcess"/>
    <dgm:cxn modelId="{A6835679-ABA4-45BD-8145-ECE358CA93C0}" type="presOf" srcId="{B891F1FC-09DD-44A9-9E21-4E90941287C9}" destId="{8D11EF93-0945-490A-9EBB-40B50C0F2615}" srcOrd="0" destOrd="0" presId="urn:microsoft.com/office/officeart/2005/8/layout/StepDownProcess"/>
    <dgm:cxn modelId="{0AFE0A92-1505-4101-9AF7-3A584623E1C6}" srcId="{54BAE2CF-5079-4F83-94E2-7C4B1DF8C547}" destId="{2092612C-6D2A-44EB-BB7C-4D00A0FB3F57}" srcOrd="2" destOrd="0" parTransId="{9CDC05C8-796C-4EB9-B4A0-5252D8DA5A70}" sibTransId="{30C16DF0-96BD-4E6F-8782-4903853D9E6B}"/>
    <dgm:cxn modelId="{67EA00DF-1CA6-43A3-BB04-D8FB316EE02D}" type="presOf" srcId="{2092612C-6D2A-44EB-BB7C-4D00A0FB3F57}" destId="{E5E4931A-F20A-419F-8285-26153DE96C9F}" srcOrd="0" destOrd="0" presId="urn:microsoft.com/office/officeart/2005/8/layout/StepDownProcess"/>
    <dgm:cxn modelId="{4D3509ED-B9D8-44B3-911D-CDB1D0395056}" srcId="{54BAE2CF-5079-4F83-94E2-7C4B1DF8C547}" destId="{36F65B34-C6AB-4D6B-9032-CFA09B4494F7}" srcOrd="0" destOrd="0" parTransId="{E69E1181-AB12-4B97-A2DA-199A534B35D2}" sibTransId="{A230E185-637A-48DD-B255-8028D644AAB1}"/>
    <dgm:cxn modelId="{3C7F8456-D960-49F4-A68C-2B554E971911}" type="presParOf" srcId="{30C86BD2-6C5A-4B22-85E5-67DD3E08D9A3}" destId="{BCFEA604-C43A-465A-BE22-50CBFADE20A4}" srcOrd="0" destOrd="0" presId="urn:microsoft.com/office/officeart/2005/8/layout/StepDownProcess"/>
    <dgm:cxn modelId="{B3F07008-B398-40E6-98CC-12C9FD2C9539}" type="presParOf" srcId="{BCFEA604-C43A-465A-BE22-50CBFADE20A4}" destId="{CFA0B28F-1EBE-482B-AD55-B09380EB87A6}" srcOrd="0" destOrd="0" presId="urn:microsoft.com/office/officeart/2005/8/layout/StepDownProcess"/>
    <dgm:cxn modelId="{C81633D4-8326-4C57-BF7F-460119874A10}" type="presParOf" srcId="{BCFEA604-C43A-465A-BE22-50CBFADE20A4}" destId="{7BEEA49A-4F79-4401-853B-2C3CF9AF2421}" srcOrd="1" destOrd="0" presId="urn:microsoft.com/office/officeart/2005/8/layout/StepDownProcess"/>
    <dgm:cxn modelId="{057F440A-4AF1-4302-8DA6-CEB0DF907D33}" type="presParOf" srcId="{BCFEA604-C43A-465A-BE22-50CBFADE20A4}" destId="{8445E56D-89DD-49A6-9D9E-62F8505B8120}" srcOrd="2" destOrd="0" presId="urn:microsoft.com/office/officeart/2005/8/layout/StepDownProcess"/>
    <dgm:cxn modelId="{221D2629-DE1E-4C05-B240-8DE7C8411424}" type="presParOf" srcId="{30C86BD2-6C5A-4B22-85E5-67DD3E08D9A3}" destId="{B48BBC96-A986-4B41-95C5-018BAC4BBC4D}" srcOrd="1" destOrd="0" presId="urn:microsoft.com/office/officeart/2005/8/layout/StepDownProcess"/>
    <dgm:cxn modelId="{DB2341A7-6166-46E4-B917-37E9EFA387B2}" type="presParOf" srcId="{30C86BD2-6C5A-4B22-85E5-67DD3E08D9A3}" destId="{F5D4913A-7156-4605-90C7-DB68BFCA9F2D}" srcOrd="2" destOrd="0" presId="urn:microsoft.com/office/officeart/2005/8/layout/StepDownProcess"/>
    <dgm:cxn modelId="{31D37E2E-D78B-4CDA-AA59-8E9B9AA8CC6C}" type="presParOf" srcId="{F5D4913A-7156-4605-90C7-DB68BFCA9F2D}" destId="{A4664E15-0F97-472F-AD17-13302418A4ED}" srcOrd="0" destOrd="0" presId="urn:microsoft.com/office/officeart/2005/8/layout/StepDownProcess"/>
    <dgm:cxn modelId="{6E73552A-CDBA-4592-8070-931BD116352C}" type="presParOf" srcId="{F5D4913A-7156-4605-90C7-DB68BFCA9F2D}" destId="{8D11EF93-0945-490A-9EBB-40B50C0F2615}" srcOrd="1" destOrd="0" presId="urn:microsoft.com/office/officeart/2005/8/layout/StepDownProcess"/>
    <dgm:cxn modelId="{ABEE0FFD-E516-4685-A958-3C900A4A50DF}" type="presParOf" srcId="{F5D4913A-7156-4605-90C7-DB68BFCA9F2D}" destId="{C3778A1C-F8E6-41B1-9945-187F19DC1543}" srcOrd="2" destOrd="0" presId="urn:microsoft.com/office/officeart/2005/8/layout/StepDownProcess"/>
    <dgm:cxn modelId="{5BD332EE-D424-4740-B8E5-80AFB2C3D3BF}" type="presParOf" srcId="{30C86BD2-6C5A-4B22-85E5-67DD3E08D9A3}" destId="{04D78FD5-CB3E-428A-8D3E-0DD9826BEF57}" srcOrd="3" destOrd="0" presId="urn:microsoft.com/office/officeart/2005/8/layout/StepDownProcess"/>
    <dgm:cxn modelId="{B1EC0FD3-0B08-41A5-9599-B04DD8A19CB9}" type="presParOf" srcId="{30C86BD2-6C5A-4B22-85E5-67DD3E08D9A3}" destId="{3C78F9B5-5F35-4AD8-892F-86F4F634C939}" srcOrd="4" destOrd="0" presId="urn:microsoft.com/office/officeart/2005/8/layout/StepDownProcess"/>
    <dgm:cxn modelId="{564F8824-36B4-47AB-94B1-A2DE43A28FDD}" type="presParOf" srcId="{3C78F9B5-5F35-4AD8-892F-86F4F634C939}" destId="{E5E4931A-F20A-419F-8285-26153DE96C9F}" srcOrd="0" destOrd="0" presId="urn:microsoft.com/office/officeart/2005/8/layout/StepDown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BAC2B32-A08D-4166-B714-ACFE27E3C57C}"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111A62B3-ADEF-4B38-992F-807975CA2FD3}">
      <dgm:prSet phldrT="[Text]" custT="1"/>
      <dgm:spPr>
        <a:solidFill>
          <a:srgbClr val="002D73"/>
        </a:solidFill>
      </dgm:spPr>
      <dgm:t>
        <a:bodyPr/>
        <a:lstStyle/>
        <a:p>
          <a:r>
            <a:rPr lang="en-US" sz="2400" dirty="0">
              <a:latin typeface="Brandon Grotesque Regular" panose="020B0503020203060202" pitchFamily="34" charset="0"/>
            </a:rPr>
            <a:t>Discover the “Why”</a:t>
          </a:r>
        </a:p>
      </dgm:t>
    </dgm:pt>
    <dgm:pt modelId="{1591337B-7249-4D0E-8ABC-D48A5D2479A0}" type="parTrans" cxnId="{816AB5B2-BE3B-42D5-9DCE-544575DF6BCC}">
      <dgm:prSet/>
      <dgm:spPr/>
      <dgm:t>
        <a:bodyPr/>
        <a:lstStyle/>
        <a:p>
          <a:endParaRPr lang="en-US"/>
        </a:p>
      </dgm:t>
    </dgm:pt>
    <dgm:pt modelId="{DD515481-AD8A-4877-98C1-3C18B83526DF}" type="sibTrans" cxnId="{816AB5B2-BE3B-42D5-9DCE-544575DF6BCC}">
      <dgm:prSet/>
      <dgm:spPr>
        <a:solidFill>
          <a:srgbClr val="B5ADA6">
            <a:alpha val="90000"/>
          </a:srgbClr>
        </a:solidFill>
      </dgm:spPr>
      <dgm:t>
        <a:bodyPr/>
        <a:lstStyle/>
        <a:p>
          <a:endParaRPr lang="en-US"/>
        </a:p>
      </dgm:t>
    </dgm:pt>
    <dgm:pt modelId="{2523F7FA-22A0-4206-94D0-A3FF45CE5761}">
      <dgm:prSet phldrT="[Text]" custT="1"/>
      <dgm:spPr>
        <a:solidFill>
          <a:srgbClr val="FF9016"/>
        </a:solidFill>
      </dgm:spPr>
      <dgm:t>
        <a:bodyPr/>
        <a:lstStyle/>
        <a:p>
          <a:r>
            <a:rPr lang="en-US" sz="2400" dirty="0">
              <a:latin typeface="Brandon Grotesque Regular" panose="020B0503020203060202" pitchFamily="34" charset="0"/>
            </a:rPr>
            <a:t>Identify Strengths and Skills</a:t>
          </a:r>
        </a:p>
      </dgm:t>
    </dgm:pt>
    <dgm:pt modelId="{609F12ED-971F-4DEC-8256-45B9003A6E84}" type="parTrans" cxnId="{41753DB0-236F-42E0-9F29-A7501BAEA7AA}">
      <dgm:prSet/>
      <dgm:spPr/>
      <dgm:t>
        <a:bodyPr/>
        <a:lstStyle/>
        <a:p>
          <a:endParaRPr lang="en-US"/>
        </a:p>
      </dgm:t>
    </dgm:pt>
    <dgm:pt modelId="{B95514F9-299E-4035-851C-5CD724BA6C30}" type="sibTrans" cxnId="{41753DB0-236F-42E0-9F29-A7501BAEA7AA}">
      <dgm:prSet/>
      <dgm:spPr>
        <a:solidFill>
          <a:srgbClr val="B5ADA6">
            <a:alpha val="90000"/>
          </a:srgbClr>
        </a:solidFill>
      </dgm:spPr>
      <dgm:t>
        <a:bodyPr/>
        <a:lstStyle/>
        <a:p>
          <a:endParaRPr lang="en-US"/>
        </a:p>
      </dgm:t>
    </dgm:pt>
    <dgm:pt modelId="{BF22FBFE-4859-4153-B9A9-BB706C7DF695}">
      <dgm:prSet phldrT="[Text]" custT="1"/>
      <dgm:spPr>
        <a:solidFill>
          <a:srgbClr val="00ADBC"/>
        </a:solidFill>
      </dgm:spPr>
      <dgm:t>
        <a:bodyPr/>
        <a:lstStyle/>
        <a:p>
          <a:r>
            <a:rPr lang="en-US" sz="2400" dirty="0">
              <a:latin typeface="Brandon Grotesque Regular" panose="020B0503020203060202" pitchFamily="34" charset="0"/>
            </a:rPr>
            <a:t>Accountability</a:t>
          </a:r>
        </a:p>
      </dgm:t>
    </dgm:pt>
    <dgm:pt modelId="{947C3B48-5516-4171-823E-4ECD0E4C9F85}" type="parTrans" cxnId="{23855F20-8B38-4520-A3F3-35D34673D19B}">
      <dgm:prSet/>
      <dgm:spPr/>
      <dgm:t>
        <a:bodyPr/>
        <a:lstStyle/>
        <a:p>
          <a:endParaRPr lang="en-US"/>
        </a:p>
      </dgm:t>
    </dgm:pt>
    <dgm:pt modelId="{283BACB5-EFCA-44A8-84EB-E34D3D51FF49}" type="sibTrans" cxnId="{23855F20-8B38-4520-A3F3-35D34673D19B}">
      <dgm:prSet/>
      <dgm:spPr>
        <a:solidFill>
          <a:srgbClr val="B5ADA6">
            <a:alpha val="90000"/>
          </a:srgbClr>
        </a:solidFill>
      </dgm:spPr>
      <dgm:t>
        <a:bodyPr/>
        <a:lstStyle/>
        <a:p>
          <a:endParaRPr lang="en-US"/>
        </a:p>
      </dgm:t>
    </dgm:pt>
    <dgm:pt modelId="{D53501C2-45CE-474A-B9EE-AFF4E8E50FF9}">
      <dgm:prSet phldrT="[Text]" custT="1"/>
      <dgm:spPr>
        <a:solidFill>
          <a:srgbClr val="00C18C"/>
        </a:solidFill>
      </dgm:spPr>
      <dgm:t>
        <a:bodyPr/>
        <a:lstStyle/>
        <a:p>
          <a:r>
            <a:rPr lang="en-US" sz="2400" dirty="0">
              <a:latin typeface="Brandon Grotesque Regular" panose="020B0503020203060202" pitchFamily="34" charset="0"/>
            </a:rPr>
            <a:t>Overcoming challenges, triggers and obstacles</a:t>
          </a:r>
        </a:p>
      </dgm:t>
    </dgm:pt>
    <dgm:pt modelId="{E2F075A5-3779-475E-8857-9709CF7B88CF}" type="parTrans" cxnId="{A7CC4FF8-82E3-4CC8-8408-4B789B29530F}">
      <dgm:prSet/>
      <dgm:spPr/>
      <dgm:t>
        <a:bodyPr/>
        <a:lstStyle/>
        <a:p>
          <a:endParaRPr lang="en-US"/>
        </a:p>
      </dgm:t>
    </dgm:pt>
    <dgm:pt modelId="{FFFCEE06-CBFF-4ACC-9C28-EA00E6196750}" type="sibTrans" cxnId="{A7CC4FF8-82E3-4CC8-8408-4B789B29530F}">
      <dgm:prSet/>
      <dgm:spPr/>
      <dgm:t>
        <a:bodyPr/>
        <a:lstStyle/>
        <a:p>
          <a:endParaRPr lang="en-US"/>
        </a:p>
      </dgm:t>
    </dgm:pt>
    <dgm:pt modelId="{AC5A60E7-0091-4FCE-849C-F7B60D98C455}" type="pres">
      <dgm:prSet presAssocID="{ABAC2B32-A08D-4166-B714-ACFE27E3C57C}" presName="outerComposite" presStyleCnt="0">
        <dgm:presLayoutVars>
          <dgm:chMax val="5"/>
          <dgm:dir/>
          <dgm:resizeHandles val="exact"/>
        </dgm:presLayoutVars>
      </dgm:prSet>
      <dgm:spPr/>
    </dgm:pt>
    <dgm:pt modelId="{001BD2AA-789D-4ACA-86EA-FD312248EE25}" type="pres">
      <dgm:prSet presAssocID="{ABAC2B32-A08D-4166-B714-ACFE27E3C57C}" presName="dummyMaxCanvas" presStyleCnt="0">
        <dgm:presLayoutVars/>
      </dgm:prSet>
      <dgm:spPr/>
    </dgm:pt>
    <dgm:pt modelId="{EF69D490-217E-4795-98FA-32A5CCE6283C}" type="pres">
      <dgm:prSet presAssocID="{ABAC2B32-A08D-4166-B714-ACFE27E3C57C}" presName="FourNodes_1" presStyleLbl="node1" presStyleIdx="0" presStyleCnt="4">
        <dgm:presLayoutVars>
          <dgm:bulletEnabled val="1"/>
        </dgm:presLayoutVars>
      </dgm:prSet>
      <dgm:spPr/>
    </dgm:pt>
    <dgm:pt modelId="{7E3144E5-0294-4A68-B43C-2818CC5D5DB8}" type="pres">
      <dgm:prSet presAssocID="{ABAC2B32-A08D-4166-B714-ACFE27E3C57C}" presName="FourNodes_2" presStyleLbl="node1" presStyleIdx="1" presStyleCnt="4">
        <dgm:presLayoutVars>
          <dgm:bulletEnabled val="1"/>
        </dgm:presLayoutVars>
      </dgm:prSet>
      <dgm:spPr/>
    </dgm:pt>
    <dgm:pt modelId="{DFBC5B7D-881F-45FD-8846-40D9364B573B}" type="pres">
      <dgm:prSet presAssocID="{ABAC2B32-A08D-4166-B714-ACFE27E3C57C}" presName="FourNodes_3" presStyleLbl="node1" presStyleIdx="2" presStyleCnt="4">
        <dgm:presLayoutVars>
          <dgm:bulletEnabled val="1"/>
        </dgm:presLayoutVars>
      </dgm:prSet>
      <dgm:spPr/>
    </dgm:pt>
    <dgm:pt modelId="{0BDA6CF0-2930-448D-B2BA-4ED15E19BEB9}" type="pres">
      <dgm:prSet presAssocID="{ABAC2B32-A08D-4166-B714-ACFE27E3C57C}" presName="FourNodes_4" presStyleLbl="node1" presStyleIdx="3" presStyleCnt="4">
        <dgm:presLayoutVars>
          <dgm:bulletEnabled val="1"/>
        </dgm:presLayoutVars>
      </dgm:prSet>
      <dgm:spPr/>
    </dgm:pt>
    <dgm:pt modelId="{C7884909-26CC-4EAF-9047-0F73AB143764}" type="pres">
      <dgm:prSet presAssocID="{ABAC2B32-A08D-4166-B714-ACFE27E3C57C}" presName="FourConn_1-2" presStyleLbl="fgAccFollowNode1" presStyleIdx="0" presStyleCnt="3">
        <dgm:presLayoutVars>
          <dgm:bulletEnabled val="1"/>
        </dgm:presLayoutVars>
      </dgm:prSet>
      <dgm:spPr/>
    </dgm:pt>
    <dgm:pt modelId="{C569667A-FC5C-435C-A58B-66650D841ED7}" type="pres">
      <dgm:prSet presAssocID="{ABAC2B32-A08D-4166-B714-ACFE27E3C57C}" presName="FourConn_2-3" presStyleLbl="fgAccFollowNode1" presStyleIdx="1" presStyleCnt="3">
        <dgm:presLayoutVars>
          <dgm:bulletEnabled val="1"/>
        </dgm:presLayoutVars>
      </dgm:prSet>
      <dgm:spPr/>
    </dgm:pt>
    <dgm:pt modelId="{CAB964D3-72CB-4382-9D06-D560C0B2F73E}" type="pres">
      <dgm:prSet presAssocID="{ABAC2B32-A08D-4166-B714-ACFE27E3C57C}" presName="FourConn_3-4" presStyleLbl="fgAccFollowNode1" presStyleIdx="2" presStyleCnt="3">
        <dgm:presLayoutVars>
          <dgm:bulletEnabled val="1"/>
        </dgm:presLayoutVars>
      </dgm:prSet>
      <dgm:spPr/>
    </dgm:pt>
    <dgm:pt modelId="{DD3176FB-1510-479D-878B-D4B6BC14613D}" type="pres">
      <dgm:prSet presAssocID="{ABAC2B32-A08D-4166-B714-ACFE27E3C57C}" presName="FourNodes_1_text" presStyleLbl="node1" presStyleIdx="3" presStyleCnt="4">
        <dgm:presLayoutVars>
          <dgm:bulletEnabled val="1"/>
        </dgm:presLayoutVars>
      </dgm:prSet>
      <dgm:spPr/>
    </dgm:pt>
    <dgm:pt modelId="{52F3D857-5B44-45E0-97D8-5F5241206A14}" type="pres">
      <dgm:prSet presAssocID="{ABAC2B32-A08D-4166-B714-ACFE27E3C57C}" presName="FourNodes_2_text" presStyleLbl="node1" presStyleIdx="3" presStyleCnt="4">
        <dgm:presLayoutVars>
          <dgm:bulletEnabled val="1"/>
        </dgm:presLayoutVars>
      </dgm:prSet>
      <dgm:spPr/>
    </dgm:pt>
    <dgm:pt modelId="{B2489329-4F59-49C1-8218-4870D99B0647}" type="pres">
      <dgm:prSet presAssocID="{ABAC2B32-A08D-4166-B714-ACFE27E3C57C}" presName="FourNodes_3_text" presStyleLbl="node1" presStyleIdx="3" presStyleCnt="4">
        <dgm:presLayoutVars>
          <dgm:bulletEnabled val="1"/>
        </dgm:presLayoutVars>
      </dgm:prSet>
      <dgm:spPr/>
    </dgm:pt>
    <dgm:pt modelId="{E1B74BD9-694B-4578-A0EC-839C1EC10AB3}" type="pres">
      <dgm:prSet presAssocID="{ABAC2B32-A08D-4166-B714-ACFE27E3C57C}" presName="FourNodes_4_text" presStyleLbl="node1" presStyleIdx="3" presStyleCnt="4">
        <dgm:presLayoutVars>
          <dgm:bulletEnabled val="1"/>
        </dgm:presLayoutVars>
      </dgm:prSet>
      <dgm:spPr/>
    </dgm:pt>
  </dgm:ptLst>
  <dgm:cxnLst>
    <dgm:cxn modelId="{6C23A50D-3706-4C4B-AC76-6EFC8BC8D13B}" type="presOf" srcId="{283BACB5-EFCA-44A8-84EB-E34D3D51FF49}" destId="{CAB964D3-72CB-4382-9D06-D560C0B2F73E}" srcOrd="0" destOrd="0" presId="urn:microsoft.com/office/officeart/2005/8/layout/vProcess5"/>
    <dgm:cxn modelId="{23855F20-8B38-4520-A3F3-35D34673D19B}" srcId="{ABAC2B32-A08D-4166-B714-ACFE27E3C57C}" destId="{BF22FBFE-4859-4153-B9A9-BB706C7DF695}" srcOrd="2" destOrd="0" parTransId="{947C3B48-5516-4171-823E-4ECD0E4C9F85}" sibTransId="{283BACB5-EFCA-44A8-84EB-E34D3D51FF49}"/>
    <dgm:cxn modelId="{EE463B25-506D-414C-B635-008072D9A008}" type="presOf" srcId="{111A62B3-ADEF-4B38-992F-807975CA2FD3}" destId="{EF69D490-217E-4795-98FA-32A5CCE6283C}" srcOrd="0" destOrd="0" presId="urn:microsoft.com/office/officeart/2005/8/layout/vProcess5"/>
    <dgm:cxn modelId="{86926F33-C93C-4ABF-9B8A-656CACCB599C}" type="presOf" srcId="{2523F7FA-22A0-4206-94D0-A3FF45CE5761}" destId="{7E3144E5-0294-4A68-B43C-2818CC5D5DB8}" srcOrd="0" destOrd="0" presId="urn:microsoft.com/office/officeart/2005/8/layout/vProcess5"/>
    <dgm:cxn modelId="{8BAF9741-2137-4C45-BFD3-0374258985AA}" type="presOf" srcId="{111A62B3-ADEF-4B38-992F-807975CA2FD3}" destId="{DD3176FB-1510-479D-878B-D4B6BC14613D}" srcOrd="1" destOrd="0" presId="urn:microsoft.com/office/officeart/2005/8/layout/vProcess5"/>
    <dgm:cxn modelId="{CD6FA27F-E019-4972-947D-6B18CCC76670}" type="presOf" srcId="{BF22FBFE-4859-4153-B9A9-BB706C7DF695}" destId="{DFBC5B7D-881F-45FD-8846-40D9364B573B}" srcOrd="0" destOrd="0" presId="urn:microsoft.com/office/officeart/2005/8/layout/vProcess5"/>
    <dgm:cxn modelId="{41753DB0-236F-42E0-9F29-A7501BAEA7AA}" srcId="{ABAC2B32-A08D-4166-B714-ACFE27E3C57C}" destId="{2523F7FA-22A0-4206-94D0-A3FF45CE5761}" srcOrd="1" destOrd="0" parTransId="{609F12ED-971F-4DEC-8256-45B9003A6E84}" sibTransId="{B95514F9-299E-4035-851C-5CD724BA6C30}"/>
    <dgm:cxn modelId="{816AB5B2-BE3B-42D5-9DCE-544575DF6BCC}" srcId="{ABAC2B32-A08D-4166-B714-ACFE27E3C57C}" destId="{111A62B3-ADEF-4B38-992F-807975CA2FD3}" srcOrd="0" destOrd="0" parTransId="{1591337B-7249-4D0E-8ABC-D48A5D2479A0}" sibTransId="{DD515481-AD8A-4877-98C1-3C18B83526DF}"/>
    <dgm:cxn modelId="{70D461BA-C53B-48B2-A741-9458245A1B84}" type="presOf" srcId="{2523F7FA-22A0-4206-94D0-A3FF45CE5761}" destId="{52F3D857-5B44-45E0-97D8-5F5241206A14}" srcOrd="1" destOrd="0" presId="urn:microsoft.com/office/officeart/2005/8/layout/vProcess5"/>
    <dgm:cxn modelId="{10854DC6-8BF4-4EBF-B286-79D7073AE60F}" type="presOf" srcId="{D53501C2-45CE-474A-B9EE-AFF4E8E50FF9}" destId="{0BDA6CF0-2930-448D-B2BA-4ED15E19BEB9}" srcOrd="0" destOrd="0" presId="urn:microsoft.com/office/officeart/2005/8/layout/vProcess5"/>
    <dgm:cxn modelId="{689AB8C6-6E06-4AC7-B20F-0D5E5DB42CD2}" type="presOf" srcId="{B95514F9-299E-4035-851C-5CD724BA6C30}" destId="{C569667A-FC5C-435C-A58B-66650D841ED7}" srcOrd="0" destOrd="0" presId="urn:microsoft.com/office/officeart/2005/8/layout/vProcess5"/>
    <dgm:cxn modelId="{518D13DA-5664-432F-B5B5-DDF23D2C0CD0}" type="presOf" srcId="{ABAC2B32-A08D-4166-B714-ACFE27E3C57C}" destId="{AC5A60E7-0091-4FCE-849C-F7B60D98C455}" srcOrd="0" destOrd="0" presId="urn:microsoft.com/office/officeart/2005/8/layout/vProcess5"/>
    <dgm:cxn modelId="{C1BDD9DF-7065-4D0A-8F93-6A3EF51A499C}" type="presOf" srcId="{BF22FBFE-4859-4153-B9A9-BB706C7DF695}" destId="{B2489329-4F59-49C1-8218-4870D99B0647}" srcOrd="1" destOrd="0" presId="urn:microsoft.com/office/officeart/2005/8/layout/vProcess5"/>
    <dgm:cxn modelId="{7D79FEE4-33D5-4B69-86F4-578F08817FAB}" type="presOf" srcId="{D53501C2-45CE-474A-B9EE-AFF4E8E50FF9}" destId="{E1B74BD9-694B-4578-A0EC-839C1EC10AB3}" srcOrd="1" destOrd="0" presId="urn:microsoft.com/office/officeart/2005/8/layout/vProcess5"/>
    <dgm:cxn modelId="{968843F3-FBCB-4F35-B9EA-6BA6D869A2F5}" type="presOf" srcId="{DD515481-AD8A-4877-98C1-3C18B83526DF}" destId="{C7884909-26CC-4EAF-9047-0F73AB143764}" srcOrd="0" destOrd="0" presId="urn:microsoft.com/office/officeart/2005/8/layout/vProcess5"/>
    <dgm:cxn modelId="{A7CC4FF8-82E3-4CC8-8408-4B789B29530F}" srcId="{ABAC2B32-A08D-4166-B714-ACFE27E3C57C}" destId="{D53501C2-45CE-474A-B9EE-AFF4E8E50FF9}" srcOrd="3" destOrd="0" parTransId="{E2F075A5-3779-475E-8857-9709CF7B88CF}" sibTransId="{FFFCEE06-CBFF-4ACC-9C28-EA00E6196750}"/>
    <dgm:cxn modelId="{3215EE57-4E0B-4F94-883A-05AB045CAA09}" type="presParOf" srcId="{AC5A60E7-0091-4FCE-849C-F7B60D98C455}" destId="{001BD2AA-789D-4ACA-86EA-FD312248EE25}" srcOrd="0" destOrd="0" presId="urn:microsoft.com/office/officeart/2005/8/layout/vProcess5"/>
    <dgm:cxn modelId="{36FA8F1D-50E5-4EC1-8E0F-0D694BEA9A7D}" type="presParOf" srcId="{AC5A60E7-0091-4FCE-849C-F7B60D98C455}" destId="{EF69D490-217E-4795-98FA-32A5CCE6283C}" srcOrd="1" destOrd="0" presId="urn:microsoft.com/office/officeart/2005/8/layout/vProcess5"/>
    <dgm:cxn modelId="{427D1668-96E8-44F5-A644-1241A578FD1E}" type="presParOf" srcId="{AC5A60E7-0091-4FCE-849C-F7B60D98C455}" destId="{7E3144E5-0294-4A68-B43C-2818CC5D5DB8}" srcOrd="2" destOrd="0" presId="urn:microsoft.com/office/officeart/2005/8/layout/vProcess5"/>
    <dgm:cxn modelId="{F802E4CF-9DE3-499B-99B8-53161CD0FA32}" type="presParOf" srcId="{AC5A60E7-0091-4FCE-849C-F7B60D98C455}" destId="{DFBC5B7D-881F-45FD-8846-40D9364B573B}" srcOrd="3" destOrd="0" presId="urn:microsoft.com/office/officeart/2005/8/layout/vProcess5"/>
    <dgm:cxn modelId="{19DB4A81-71E4-4E84-BA04-76E58A0AE7E4}" type="presParOf" srcId="{AC5A60E7-0091-4FCE-849C-F7B60D98C455}" destId="{0BDA6CF0-2930-448D-B2BA-4ED15E19BEB9}" srcOrd="4" destOrd="0" presId="urn:microsoft.com/office/officeart/2005/8/layout/vProcess5"/>
    <dgm:cxn modelId="{302CFC8C-91F9-47AB-80F5-FFB55CFDA55B}" type="presParOf" srcId="{AC5A60E7-0091-4FCE-849C-F7B60D98C455}" destId="{C7884909-26CC-4EAF-9047-0F73AB143764}" srcOrd="5" destOrd="0" presId="urn:microsoft.com/office/officeart/2005/8/layout/vProcess5"/>
    <dgm:cxn modelId="{33BF27E6-F9FC-4543-B072-FC3644112A98}" type="presParOf" srcId="{AC5A60E7-0091-4FCE-849C-F7B60D98C455}" destId="{C569667A-FC5C-435C-A58B-66650D841ED7}" srcOrd="6" destOrd="0" presId="urn:microsoft.com/office/officeart/2005/8/layout/vProcess5"/>
    <dgm:cxn modelId="{A6A91A77-0F28-43ED-A76F-E2D021B38E41}" type="presParOf" srcId="{AC5A60E7-0091-4FCE-849C-F7B60D98C455}" destId="{CAB964D3-72CB-4382-9D06-D560C0B2F73E}" srcOrd="7" destOrd="0" presId="urn:microsoft.com/office/officeart/2005/8/layout/vProcess5"/>
    <dgm:cxn modelId="{3B4159C7-A5B8-45D9-B008-FED4B1AD0957}" type="presParOf" srcId="{AC5A60E7-0091-4FCE-849C-F7B60D98C455}" destId="{DD3176FB-1510-479D-878B-D4B6BC14613D}" srcOrd="8" destOrd="0" presId="urn:microsoft.com/office/officeart/2005/8/layout/vProcess5"/>
    <dgm:cxn modelId="{FB32FF2D-8AC5-4432-BDD1-E1C5EFC3F5B8}" type="presParOf" srcId="{AC5A60E7-0091-4FCE-849C-F7B60D98C455}" destId="{52F3D857-5B44-45E0-97D8-5F5241206A14}" srcOrd="9" destOrd="0" presId="urn:microsoft.com/office/officeart/2005/8/layout/vProcess5"/>
    <dgm:cxn modelId="{6A5C7AAA-916A-41BA-935D-74FB69F36E64}" type="presParOf" srcId="{AC5A60E7-0091-4FCE-849C-F7B60D98C455}" destId="{B2489329-4F59-49C1-8218-4870D99B0647}" srcOrd="10" destOrd="0" presId="urn:microsoft.com/office/officeart/2005/8/layout/vProcess5"/>
    <dgm:cxn modelId="{1FEE354A-8339-4482-8428-54398DB0EE00}" type="presParOf" srcId="{AC5A60E7-0091-4FCE-849C-F7B60D98C455}" destId="{E1B74BD9-694B-4578-A0EC-839C1EC10AB3}" srcOrd="11" destOrd="0" presId="urn:microsoft.com/office/officeart/2005/8/layout/vProcess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3B57AA-5DBB-43C2-ACD3-9B5D9C63B4F1}">
      <dsp:nvSpPr>
        <dsp:cNvPr id="0" name=""/>
        <dsp:cNvSpPr/>
      </dsp:nvSpPr>
      <dsp:spPr>
        <a:xfrm>
          <a:off x="5201" y="0"/>
          <a:ext cx="2103208" cy="3826879"/>
        </a:xfrm>
        <a:prstGeom prst="roundRect">
          <a:avLst>
            <a:gd name="adj" fmla="val 10000"/>
          </a:avLst>
        </a:prstGeom>
        <a:solidFill>
          <a:srgbClr val="FF9016"/>
        </a:solidFill>
        <a:ln w="12700" cap="flat" cmpd="sng" algn="ctr">
          <a:solidFill>
            <a:srgbClr val="FF901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1"/>
              </a:solidFill>
              <a:latin typeface="Brandon Grotesque Regular" panose="020B0503020203060202" pitchFamily="34" charset="0"/>
            </a:rPr>
            <a:t>Looking back on where we came from</a:t>
          </a:r>
        </a:p>
      </dsp:txBody>
      <dsp:txXfrm>
        <a:off x="66802" y="61601"/>
        <a:ext cx="1980006" cy="3703677"/>
      </dsp:txXfrm>
    </dsp:sp>
    <dsp:sp modelId="{170310F8-06C2-4328-ADED-BCC05C0FE08F}">
      <dsp:nvSpPr>
        <dsp:cNvPr id="0" name=""/>
        <dsp:cNvSpPr/>
      </dsp:nvSpPr>
      <dsp:spPr>
        <a:xfrm>
          <a:off x="2420020" y="0"/>
          <a:ext cx="2103208" cy="3826879"/>
        </a:xfrm>
        <a:prstGeom prst="roundRect">
          <a:avLst>
            <a:gd name="adj" fmla="val 10000"/>
          </a:avLst>
        </a:prstGeom>
        <a:solidFill>
          <a:srgbClr val="00C18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1"/>
              </a:solidFill>
              <a:latin typeface="Brandon Grotesque Regular" panose="020B0503020203060202" pitchFamily="34" charset="0"/>
            </a:rPr>
            <a:t>Enhances self-awareness</a:t>
          </a:r>
        </a:p>
      </dsp:txBody>
      <dsp:txXfrm>
        <a:off x="2481621" y="61601"/>
        <a:ext cx="1980006" cy="3703677"/>
      </dsp:txXfrm>
    </dsp:sp>
    <dsp:sp modelId="{6CACAA95-E426-4BC9-AE4A-488B2088BE7A}">
      <dsp:nvSpPr>
        <dsp:cNvPr id="0" name=""/>
        <dsp:cNvSpPr/>
      </dsp:nvSpPr>
      <dsp:spPr>
        <a:xfrm>
          <a:off x="4918295" y="0"/>
          <a:ext cx="2103208" cy="3826879"/>
        </a:xfrm>
        <a:prstGeom prst="roundRect">
          <a:avLst>
            <a:gd name="adj" fmla="val 10000"/>
          </a:avLst>
        </a:prstGeom>
        <a:solidFill>
          <a:srgbClr val="00ADB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1"/>
              </a:solidFill>
              <a:latin typeface="Brandon Grotesque Regular" panose="020B0503020203060202" pitchFamily="34" charset="0"/>
            </a:rPr>
            <a:t>Being mindful of your own emotions, decisions and behaviors</a:t>
          </a:r>
        </a:p>
      </dsp:txBody>
      <dsp:txXfrm>
        <a:off x="4979896" y="61601"/>
        <a:ext cx="1980006" cy="37036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1A55D0-DFE4-4736-8CE5-7033F4BE6CA8}">
      <dsp:nvSpPr>
        <dsp:cNvPr id="0" name=""/>
        <dsp:cNvSpPr/>
      </dsp:nvSpPr>
      <dsp:spPr>
        <a:xfrm>
          <a:off x="617033" y="423354"/>
          <a:ext cx="642227" cy="321113"/>
        </a:xfrm>
        <a:prstGeom prst="roundRect">
          <a:avLst>
            <a:gd name="adj" fmla="val 10000"/>
          </a:avLst>
        </a:prstGeom>
        <a:solidFill>
          <a:srgbClr val="00ADBC"/>
        </a:solidFill>
        <a:ln>
          <a:solidFill>
            <a:srgbClr val="00ADBC"/>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Find your “why”</a:t>
          </a:r>
        </a:p>
      </dsp:txBody>
      <dsp:txXfrm>
        <a:off x="626438" y="432759"/>
        <a:ext cx="623417" cy="302303"/>
      </dsp:txXfrm>
    </dsp:sp>
    <dsp:sp modelId="{01317D00-1FA0-4532-9204-77AE74289953}">
      <dsp:nvSpPr>
        <dsp:cNvPr id="0" name=""/>
        <dsp:cNvSpPr/>
      </dsp:nvSpPr>
      <dsp:spPr>
        <a:xfrm rot="2700000">
          <a:off x="1079295" y="836013"/>
          <a:ext cx="334297" cy="112389"/>
        </a:xfrm>
        <a:prstGeom prst="leftRightArrow">
          <a:avLst>
            <a:gd name="adj1" fmla="val 60000"/>
            <a:gd name="adj2" fmla="val 50000"/>
          </a:avLst>
        </a:prstGeom>
        <a:solidFill>
          <a:srgbClr val="B5ADA6"/>
        </a:solidFill>
        <a:ln>
          <a:solidFill>
            <a:srgbClr val="B5ADA6"/>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113012" y="858491"/>
        <a:ext cx="266863" cy="67433"/>
      </dsp:txXfrm>
    </dsp:sp>
    <dsp:sp modelId="{E8590B0E-9368-4CBC-A40E-02C070E9170D}">
      <dsp:nvSpPr>
        <dsp:cNvPr id="0" name=""/>
        <dsp:cNvSpPr/>
      </dsp:nvSpPr>
      <dsp:spPr>
        <a:xfrm>
          <a:off x="1233626" y="1039948"/>
          <a:ext cx="642227" cy="321113"/>
        </a:xfrm>
        <a:prstGeom prst="roundRect">
          <a:avLst>
            <a:gd name="adj" fmla="val 10000"/>
          </a:avLst>
        </a:prstGeom>
        <a:solidFill>
          <a:srgbClr val="FF9016"/>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Begin your journey</a:t>
          </a:r>
        </a:p>
      </dsp:txBody>
      <dsp:txXfrm>
        <a:off x="1243031" y="1049353"/>
        <a:ext cx="623417" cy="302303"/>
      </dsp:txXfrm>
    </dsp:sp>
    <dsp:sp modelId="{17F5956E-7B03-40BD-849D-A9DA7E057C3C}">
      <dsp:nvSpPr>
        <dsp:cNvPr id="0" name=""/>
        <dsp:cNvSpPr/>
      </dsp:nvSpPr>
      <dsp:spPr>
        <a:xfrm rot="8100000">
          <a:off x="1079295" y="1452606"/>
          <a:ext cx="334297" cy="112389"/>
        </a:xfrm>
        <a:prstGeom prst="leftRightArrow">
          <a:avLst>
            <a:gd name="adj1" fmla="val 60000"/>
            <a:gd name="adj2" fmla="val 50000"/>
          </a:avLst>
        </a:prstGeom>
        <a:solidFill>
          <a:srgbClr val="B5ADA6"/>
        </a:solidFill>
        <a:ln>
          <a:solidFill>
            <a:srgbClr val="B5ADA6"/>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113012" y="1475084"/>
        <a:ext cx="266863" cy="67433"/>
      </dsp:txXfrm>
    </dsp:sp>
    <dsp:sp modelId="{ACC55F34-C2CB-422B-84E4-3C6886F7A714}">
      <dsp:nvSpPr>
        <dsp:cNvPr id="0" name=""/>
        <dsp:cNvSpPr/>
      </dsp:nvSpPr>
      <dsp:spPr>
        <a:xfrm>
          <a:off x="617033" y="1656541"/>
          <a:ext cx="642227" cy="321113"/>
        </a:xfrm>
        <a:prstGeom prst="roundRect">
          <a:avLst>
            <a:gd name="adj" fmla="val 10000"/>
          </a:avLst>
        </a:prstGeom>
        <a:solidFill>
          <a:srgbClr val="002D73"/>
        </a:solidFill>
        <a:ln>
          <a:solidFill>
            <a:srgbClr val="002D73"/>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Complete the experience</a:t>
          </a:r>
        </a:p>
      </dsp:txBody>
      <dsp:txXfrm>
        <a:off x="626438" y="1665946"/>
        <a:ext cx="623417" cy="302303"/>
      </dsp:txXfrm>
    </dsp:sp>
    <dsp:sp modelId="{DC2FE094-FDA7-477C-8A63-460861C85A1F}">
      <dsp:nvSpPr>
        <dsp:cNvPr id="0" name=""/>
        <dsp:cNvSpPr/>
      </dsp:nvSpPr>
      <dsp:spPr>
        <a:xfrm rot="13500000">
          <a:off x="462701" y="1452606"/>
          <a:ext cx="334297" cy="112389"/>
        </a:xfrm>
        <a:prstGeom prst="leftRightArrow">
          <a:avLst>
            <a:gd name="adj1" fmla="val 60000"/>
            <a:gd name="adj2" fmla="val 50000"/>
          </a:avLst>
        </a:prstGeom>
        <a:solidFill>
          <a:srgbClr val="B5ADA6"/>
        </a:solidFill>
        <a:ln>
          <a:solidFill>
            <a:srgbClr val="B5ADA6"/>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496418" y="1475084"/>
        <a:ext cx="266863" cy="67433"/>
      </dsp:txXfrm>
    </dsp:sp>
    <dsp:sp modelId="{B19F5E8F-CAD2-4FB4-A33F-9715971C9344}">
      <dsp:nvSpPr>
        <dsp:cNvPr id="0" name=""/>
        <dsp:cNvSpPr/>
      </dsp:nvSpPr>
      <dsp:spPr>
        <a:xfrm>
          <a:off x="439" y="1039948"/>
          <a:ext cx="642227" cy="321113"/>
        </a:xfrm>
        <a:prstGeom prst="roundRect">
          <a:avLst>
            <a:gd name="adj" fmla="val 10000"/>
          </a:avLst>
        </a:prstGeom>
        <a:solidFill>
          <a:srgbClr val="D02C30"/>
        </a:solidFill>
        <a:ln>
          <a:solidFill>
            <a:srgbClr val="D02C30"/>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Share your story of success</a:t>
          </a:r>
        </a:p>
      </dsp:txBody>
      <dsp:txXfrm>
        <a:off x="9844" y="1049353"/>
        <a:ext cx="623417" cy="302303"/>
      </dsp:txXfrm>
    </dsp:sp>
    <dsp:sp modelId="{06F04052-7637-4EAD-B89D-666B2B9DC938}">
      <dsp:nvSpPr>
        <dsp:cNvPr id="0" name=""/>
        <dsp:cNvSpPr/>
      </dsp:nvSpPr>
      <dsp:spPr>
        <a:xfrm rot="18900000">
          <a:off x="462701" y="836013"/>
          <a:ext cx="334297" cy="112389"/>
        </a:xfrm>
        <a:prstGeom prst="leftRightArrow">
          <a:avLst>
            <a:gd name="adj1" fmla="val 60000"/>
            <a:gd name="adj2" fmla="val 50000"/>
          </a:avLst>
        </a:prstGeom>
        <a:solidFill>
          <a:srgbClr val="B5ADA6"/>
        </a:solidFill>
        <a:ln>
          <a:solidFill>
            <a:srgbClr val="B5ADA6"/>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96418" y="858491"/>
        <a:ext cx="266863" cy="674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A0B28F-1EBE-482B-AD55-B09380EB87A6}">
      <dsp:nvSpPr>
        <dsp:cNvPr id="0" name=""/>
        <dsp:cNvSpPr/>
      </dsp:nvSpPr>
      <dsp:spPr>
        <a:xfrm rot="5400000">
          <a:off x="1300635" y="1464230"/>
          <a:ext cx="1294985" cy="1474295"/>
        </a:xfrm>
        <a:prstGeom prst="bentUpArrow">
          <a:avLst>
            <a:gd name="adj1" fmla="val 32840"/>
            <a:gd name="adj2" fmla="val 25000"/>
            <a:gd name="adj3" fmla="val 35780"/>
          </a:avLst>
        </a:prstGeom>
        <a:solidFill>
          <a:srgbClr val="B5ADA6"/>
        </a:solidFill>
        <a:ln w="12700" cap="flat" cmpd="sng" algn="ctr">
          <a:solidFill>
            <a:srgbClr val="B5ADA6"/>
          </a:solidFill>
          <a:prstDash val="solid"/>
          <a:miter lim="800000"/>
        </a:ln>
        <a:effectLst/>
      </dsp:spPr>
      <dsp:style>
        <a:lnRef idx="2">
          <a:scrgbClr r="0" g="0" b="0"/>
        </a:lnRef>
        <a:fillRef idx="1">
          <a:scrgbClr r="0" g="0" b="0"/>
        </a:fillRef>
        <a:effectRef idx="0">
          <a:scrgbClr r="0" g="0" b="0"/>
        </a:effectRef>
        <a:fontRef idx="minor"/>
      </dsp:style>
    </dsp:sp>
    <dsp:sp modelId="{7BEEA49A-4F79-4401-853B-2C3CF9AF2421}">
      <dsp:nvSpPr>
        <dsp:cNvPr id="0" name=""/>
        <dsp:cNvSpPr/>
      </dsp:nvSpPr>
      <dsp:spPr>
        <a:xfrm>
          <a:off x="986297" y="126005"/>
          <a:ext cx="2179993" cy="1525924"/>
        </a:xfrm>
        <a:prstGeom prst="roundRect">
          <a:avLst>
            <a:gd name="adj" fmla="val 16670"/>
          </a:avLst>
        </a:prstGeom>
        <a:solidFill>
          <a:srgbClr val="FF901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Brandon Grotesque Regular" panose="020B0503020203060202" pitchFamily="34" charset="0"/>
            </a:rPr>
            <a:t>Determine their Skills</a:t>
          </a:r>
        </a:p>
      </dsp:txBody>
      <dsp:txXfrm>
        <a:off x="1060800" y="200508"/>
        <a:ext cx="2030987" cy="1376918"/>
      </dsp:txXfrm>
    </dsp:sp>
    <dsp:sp modelId="{8445E56D-89DD-49A6-9D9E-62F8505B8120}">
      <dsp:nvSpPr>
        <dsp:cNvPr id="0" name=""/>
        <dsp:cNvSpPr/>
      </dsp:nvSpPr>
      <dsp:spPr>
        <a:xfrm>
          <a:off x="3137536" y="174244"/>
          <a:ext cx="1585519" cy="1233319"/>
        </a:xfrm>
        <a:prstGeom prst="rect">
          <a:avLst/>
        </a:prstGeom>
        <a:noFill/>
        <a:ln>
          <a:noFill/>
        </a:ln>
        <a:effectLst/>
      </dsp:spPr>
      <dsp:style>
        <a:lnRef idx="0">
          <a:scrgbClr r="0" g="0" b="0"/>
        </a:lnRef>
        <a:fillRef idx="0">
          <a:scrgbClr r="0" g="0" b="0"/>
        </a:fillRef>
        <a:effectRef idx="0">
          <a:scrgbClr r="0" g="0" b="0"/>
        </a:effectRef>
        <a:fontRef idx="minor"/>
      </dsp:style>
    </dsp:sp>
    <dsp:sp modelId="{A4664E15-0F97-472F-AD17-13302418A4ED}">
      <dsp:nvSpPr>
        <dsp:cNvPr id="0" name=""/>
        <dsp:cNvSpPr/>
      </dsp:nvSpPr>
      <dsp:spPr>
        <a:xfrm rot="5400000">
          <a:off x="3108082" y="3178347"/>
          <a:ext cx="1294985" cy="1474295"/>
        </a:xfrm>
        <a:prstGeom prst="bentUpArrow">
          <a:avLst>
            <a:gd name="adj1" fmla="val 32840"/>
            <a:gd name="adj2" fmla="val 25000"/>
            <a:gd name="adj3" fmla="val 35780"/>
          </a:avLst>
        </a:prstGeom>
        <a:solidFill>
          <a:srgbClr val="B5ADA6"/>
        </a:solidFill>
        <a:ln w="12700" cap="flat" cmpd="sng" algn="ctr">
          <a:solidFill>
            <a:srgbClr val="B5ADA6"/>
          </a:solidFill>
          <a:prstDash val="solid"/>
          <a:miter lim="800000"/>
        </a:ln>
        <a:effectLst/>
      </dsp:spPr>
      <dsp:style>
        <a:lnRef idx="2">
          <a:scrgbClr r="0" g="0" b="0"/>
        </a:lnRef>
        <a:fillRef idx="1">
          <a:scrgbClr r="0" g="0" b="0"/>
        </a:fillRef>
        <a:effectRef idx="0">
          <a:scrgbClr r="0" g="0" b="0"/>
        </a:effectRef>
        <a:fontRef idx="minor"/>
      </dsp:style>
    </dsp:sp>
    <dsp:sp modelId="{8D11EF93-0945-490A-9EBB-40B50C0F2615}">
      <dsp:nvSpPr>
        <dsp:cNvPr id="0" name=""/>
        <dsp:cNvSpPr/>
      </dsp:nvSpPr>
      <dsp:spPr>
        <a:xfrm>
          <a:off x="2764989" y="1742830"/>
          <a:ext cx="2179993" cy="1525924"/>
        </a:xfrm>
        <a:prstGeom prst="roundRect">
          <a:avLst>
            <a:gd name="adj" fmla="val 16670"/>
          </a:avLst>
        </a:prstGeom>
        <a:solidFill>
          <a:srgbClr val="00ADB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Brandon Grotesque Regular" panose="020B0503020203060202" pitchFamily="34" charset="0"/>
            </a:rPr>
            <a:t>Identify their Strengths</a:t>
          </a:r>
        </a:p>
      </dsp:txBody>
      <dsp:txXfrm>
        <a:off x="2839492" y="1817333"/>
        <a:ext cx="2030987" cy="1376918"/>
      </dsp:txXfrm>
    </dsp:sp>
    <dsp:sp modelId="{C3778A1C-F8E6-41B1-9945-187F19DC1543}">
      <dsp:nvSpPr>
        <dsp:cNvPr id="0" name=""/>
        <dsp:cNvSpPr/>
      </dsp:nvSpPr>
      <dsp:spPr>
        <a:xfrm>
          <a:off x="4944983" y="1888361"/>
          <a:ext cx="1585519" cy="1233319"/>
        </a:xfrm>
        <a:prstGeom prst="rect">
          <a:avLst/>
        </a:prstGeom>
        <a:noFill/>
        <a:ln>
          <a:noFill/>
        </a:ln>
        <a:effectLst/>
      </dsp:spPr>
      <dsp:style>
        <a:lnRef idx="0">
          <a:scrgbClr r="0" g="0" b="0"/>
        </a:lnRef>
        <a:fillRef idx="0">
          <a:scrgbClr r="0" g="0" b="0"/>
        </a:fillRef>
        <a:effectRef idx="0">
          <a:scrgbClr r="0" g="0" b="0"/>
        </a:effectRef>
        <a:fontRef idx="minor"/>
      </dsp:style>
    </dsp:sp>
    <dsp:sp modelId="{E5E4931A-F20A-419F-8285-26153DE96C9F}">
      <dsp:nvSpPr>
        <dsp:cNvPr id="0" name=""/>
        <dsp:cNvSpPr/>
      </dsp:nvSpPr>
      <dsp:spPr>
        <a:xfrm>
          <a:off x="4572436" y="3456947"/>
          <a:ext cx="2179993" cy="1525924"/>
        </a:xfrm>
        <a:prstGeom prst="roundRect">
          <a:avLst>
            <a:gd name="adj" fmla="val 16670"/>
          </a:avLst>
        </a:prstGeom>
        <a:solidFill>
          <a:srgbClr val="002D7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Brandon Grotesque Regular" panose="020B0503020203060202" pitchFamily="34" charset="0"/>
            </a:rPr>
            <a:t>Discover Opportunities</a:t>
          </a:r>
        </a:p>
      </dsp:txBody>
      <dsp:txXfrm>
        <a:off x="4646939" y="3531450"/>
        <a:ext cx="2030987" cy="13769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69D490-217E-4795-98FA-32A5CCE6283C}">
      <dsp:nvSpPr>
        <dsp:cNvPr id="0" name=""/>
        <dsp:cNvSpPr/>
      </dsp:nvSpPr>
      <dsp:spPr>
        <a:xfrm>
          <a:off x="0" y="0"/>
          <a:ext cx="4473235" cy="924705"/>
        </a:xfrm>
        <a:prstGeom prst="roundRect">
          <a:avLst>
            <a:gd name="adj" fmla="val 10000"/>
          </a:avLst>
        </a:prstGeom>
        <a:solidFill>
          <a:srgbClr val="002D7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Brandon Grotesque Regular" panose="020B0503020203060202" pitchFamily="34" charset="0"/>
            </a:rPr>
            <a:t>Discover the “Why”</a:t>
          </a:r>
        </a:p>
      </dsp:txBody>
      <dsp:txXfrm>
        <a:off x="27084" y="27084"/>
        <a:ext cx="3397267" cy="870537"/>
      </dsp:txXfrm>
    </dsp:sp>
    <dsp:sp modelId="{7E3144E5-0294-4A68-B43C-2818CC5D5DB8}">
      <dsp:nvSpPr>
        <dsp:cNvPr id="0" name=""/>
        <dsp:cNvSpPr/>
      </dsp:nvSpPr>
      <dsp:spPr>
        <a:xfrm>
          <a:off x="374633" y="1092834"/>
          <a:ext cx="4473235" cy="924705"/>
        </a:xfrm>
        <a:prstGeom prst="roundRect">
          <a:avLst>
            <a:gd name="adj" fmla="val 10000"/>
          </a:avLst>
        </a:prstGeom>
        <a:solidFill>
          <a:srgbClr val="FF901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Brandon Grotesque Regular" panose="020B0503020203060202" pitchFamily="34" charset="0"/>
            </a:rPr>
            <a:t>Identify Strengths and Skills</a:t>
          </a:r>
        </a:p>
      </dsp:txBody>
      <dsp:txXfrm>
        <a:off x="401717" y="1119918"/>
        <a:ext cx="3443375" cy="870537"/>
      </dsp:txXfrm>
    </dsp:sp>
    <dsp:sp modelId="{DFBC5B7D-881F-45FD-8846-40D9364B573B}">
      <dsp:nvSpPr>
        <dsp:cNvPr id="0" name=""/>
        <dsp:cNvSpPr/>
      </dsp:nvSpPr>
      <dsp:spPr>
        <a:xfrm>
          <a:off x="743675" y="2185668"/>
          <a:ext cx="4473235" cy="924705"/>
        </a:xfrm>
        <a:prstGeom prst="roundRect">
          <a:avLst>
            <a:gd name="adj" fmla="val 10000"/>
          </a:avLst>
        </a:prstGeom>
        <a:solidFill>
          <a:srgbClr val="00ADB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Brandon Grotesque Regular" panose="020B0503020203060202" pitchFamily="34" charset="0"/>
            </a:rPr>
            <a:t>Accountability</a:t>
          </a:r>
        </a:p>
      </dsp:txBody>
      <dsp:txXfrm>
        <a:off x="770759" y="2212752"/>
        <a:ext cx="3448966" cy="870537"/>
      </dsp:txXfrm>
    </dsp:sp>
    <dsp:sp modelId="{0BDA6CF0-2930-448D-B2BA-4ED15E19BEB9}">
      <dsp:nvSpPr>
        <dsp:cNvPr id="0" name=""/>
        <dsp:cNvSpPr/>
      </dsp:nvSpPr>
      <dsp:spPr>
        <a:xfrm>
          <a:off x="1118308" y="3278502"/>
          <a:ext cx="4473235" cy="924705"/>
        </a:xfrm>
        <a:prstGeom prst="roundRect">
          <a:avLst>
            <a:gd name="adj" fmla="val 10000"/>
          </a:avLst>
        </a:prstGeom>
        <a:solidFill>
          <a:srgbClr val="00C18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Brandon Grotesque Regular" panose="020B0503020203060202" pitchFamily="34" charset="0"/>
            </a:rPr>
            <a:t>Overcoming challenges, triggers and obstacles</a:t>
          </a:r>
        </a:p>
      </dsp:txBody>
      <dsp:txXfrm>
        <a:off x="1145392" y="3305586"/>
        <a:ext cx="3443375" cy="870537"/>
      </dsp:txXfrm>
    </dsp:sp>
    <dsp:sp modelId="{C7884909-26CC-4EAF-9047-0F73AB143764}">
      <dsp:nvSpPr>
        <dsp:cNvPr id="0" name=""/>
        <dsp:cNvSpPr/>
      </dsp:nvSpPr>
      <dsp:spPr>
        <a:xfrm>
          <a:off x="3872176" y="708240"/>
          <a:ext cx="601058" cy="601058"/>
        </a:xfrm>
        <a:prstGeom prst="downArrow">
          <a:avLst>
            <a:gd name="adj1" fmla="val 55000"/>
            <a:gd name="adj2" fmla="val 45000"/>
          </a:avLst>
        </a:prstGeom>
        <a:solidFill>
          <a:srgbClr val="B5ADA6">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4007414" y="708240"/>
        <a:ext cx="330582" cy="452296"/>
      </dsp:txXfrm>
    </dsp:sp>
    <dsp:sp modelId="{C569667A-FC5C-435C-A58B-66650D841ED7}">
      <dsp:nvSpPr>
        <dsp:cNvPr id="0" name=""/>
        <dsp:cNvSpPr/>
      </dsp:nvSpPr>
      <dsp:spPr>
        <a:xfrm>
          <a:off x="4246809" y="1801074"/>
          <a:ext cx="601058" cy="601058"/>
        </a:xfrm>
        <a:prstGeom prst="downArrow">
          <a:avLst>
            <a:gd name="adj1" fmla="val 55000"/>
            <a:gd name="adj2" fmla="val 45000"/>
          </a:avLst>
        </a:prstGeom>
        <a:solidFill>
          <a:srgbClr val="B5ADA6">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4382047" y="1801074"/>
        <a:ext cx="330582" cy="452296"/>
      </dsp:txXfrm>
    </dsp:sp>
    <dsp:sp modelId="{CAB964D3-72CB-4382-9D06-D560C0B2F73E}">
      <dsp:nvSpPr>
        <dsp:cNvPr id="0" name=""/>
        <dsp:cNvSpPr/>
      </dsp:nvSpPr>
      <dsp:spPr>
        <a:xfrm>
          <a:off x="4615851" y="2893908"/>
          <a:ext cx="601058" cy="601058"/>
        </a:xfrm>
        <a:prstGeom prst="downArrow">
          <a:avLst>
            <a:gd name="adj1" fmla="val 55000"/>
            <a:gd name="adj2" fmla="val 45000"/>
          </a:avLst>
        </a:prstGeom>
        <a:solidFill>
          <a:srgbClr val="B5ADA6">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4751089" y="2893908"/>
        <a:ext cx="330582" cy="45229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6DC332-20FC-4B1A-8045-AC6542822678}" type="datetimeFigureOut">
              <a:rPr lang="en-US" smtClean="0"/>
              <a:t>11/2/2021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0BB41A-9BA7-466A-9696-DBC0B25A5FDD}" type="slidenum">
              <a:rPr lang="en-US" smtClean="0"/>
              <a:t>‹#›</a:t>
            </a:fld>
            <a:endParaRPr lang="en-US"/>
          </a:p>
        </p:txBody>
      </p:sp>
    </p:spTree>
    <p:extLst>
      <p:ext uri="{BB962C8B-B14F-4D97-AF65-F5344CB8AC3E}">
        <p14:creationId xmlns:p14="http://schemas.microsoft.com/office/powerpoint/2010/main" val="2118766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Header/Topic: </a:t>
            </a:r>
            <a:r>
              <a:rPr lang="en-US" sz="1200" b="1" kern="1200" dirty="0">
                <a:solidFill>
                  <a:schemeClr val="tx1"/>
                </a:solidFill>
                <a:effectLst/>
                <a:latin typeface="+mn-lt"/>
                <a:ea typeface="+mn-ea"/>
                <a:cs typeface="+mn-cs"/>
              </a:rPr>
              <a:t>Welcome</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Say: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Welcome to Mission Service’s Core Skills Training. This course will focus on the topic: Motivational Interviewing.  Keep in mind that the Core Skills Training will encompass numerous courses that are developed specifically to meet your unique needs as a member of the Missions Services team. You will continue to receive updates from your respective leaders once additional courses have been released, and are available for you to complete.</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Explain: </a:t>
            </a:r>
          </a:p>
          <a:p>
            <a:r>
              <a:rPr lang="en-US" sz="1200" kern="1200" dirty="0">
                <a:solidFill>
                  <a:schemeClr val="tx1"/>
                </a:solidFill>
                <a:effectLst/>
                <a:latin typeface="+mn-lt"/>
                <a:ea typeface="+mn-ea"/>
                <a:cs typeface="+mn-cs"/>
              </a:rPr>
              <a:t>This is a self-paced course designed for you to complete at your own pace. Before you get started, make sure you have the following items to ensure successful completion of this course: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Something to write with- Pen/Pencil</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Your Participant Guide- This can be accessed via the L&amp;D Learning Portal</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 quiet place to complete your training that is free from any distractions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And, a headset, if needed.</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Say:</a:t>
            </a:r>
          </a:p>
          <a:p>
            <a:r>
              <a:rPr lang="en-US" sz="1200" kern="1200" dirty="0">
                <a:solidFill>
                  <a:schemeClr val="tx1"/>
                </a:solidFill>
                <a:effectLst/>
                <a:latin typeface="+mn-lt"/>
                <a:ea typeface="+mn-ea"/>
                <a:cs typeface="+mn-cs"/>
              </a:rPr>
              <a:t> I am very excited to walk you through this topic today.</a:t>
            </a:r>
          </a:p>
          <a:p>
            <a:endParaRPr lang="en-US" dirty="0"/>
          </a:p>
        </p:txBody>
      </p:sp>
      <p:sp>
        <p:nvSpPr>
          <p:cNvPr id="4" name="Slide Number Placeholder 3"/>
          <p:cNvSpPr>
            <a:spLocks noGrp="1"/>
          </p:cNvSpPr>
          <p:nvPr>
            <p:ph type="sldNum" sz="quarter" idx="10"/>
          </p:nvPr>
        </p:nvSpPr>
        <p:spPr/>
        <p:txBody>
          <a:bodyPr/>
          <a:lstStyle/>
          <a:p>
            <a:fld id="{B505773B-7BB6-403E-A950-07BA16B78FE8}" type="slidenum">
              <a:rPr lang="en-US" smtClean="0"/>
              <a:t>1</a:t>
            </a:fld>
            <a:endParaRPr lang="en-US"/>
          </a:p>
        </p:txBody>
      </p:sp>
    </p:spTree>
    <p:extLst>
      <p:ext uri="{BB962C8B-B14F-4D97-AF65-F5344CB8AC3E}">
        <p14:creationId xmlns:p14="http://schemas.microsoft.com/office/powerpoint/2010/main" val="1790808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Header/Topic: Strengths and skills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Say: </a:t>
            </a:r>
          </a:p>
          <a:p>
            <a:r>
              <a:rPr lang="en-US" sz="1200" kern="1200" dirty="0">
                <a:solidFill>
                  <a:schemeClr val="tx1"/>
                </a:solidFill>
                <a:effectLst/>
                <a:latin typeface="+mn-lt"/>
                <a:ea typeface="+mn-ea"/>
                <a:cs typeface="+mn-cs"/>
              </a:rPr>
              <a:t>Many of our jobseekers may have a low opinion of themselves, not realizing that cleaning a home and cooking a meal are actual skills that can be utilized in a paying job!</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Based on your Job Seekers experience, learning details of work they’ve done in the past along with hobbies and activities (coaching a kid’s sports team?) can broaden their view of their own strengths and skills.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Through motivational interviewing, we want to learn a jobseekers unique skillset, Identify their strengths and help them leverage those skills to discover opportunities to grow and so they can secure meaningful employment. We do this through conversation and asking strategic questions so that we can help guide them along their journey.</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a:t>
            </a:r>
          </a:p>
          <a:p>
            <a:r>
              <a:rPr lang="en-US" sz="1200" kern="1200" dirty="0">
                <a:solidFill>
                  <a:schemeClr val="tx1"/>
                </a:solidFill>
                <a:effectLst/>
                <a:latin typeface="+mn-lt"/>
                <a:ea typeface="+mn-ea"/>
                <a:cs typeface="+mn-cs"/>
              </a:rPr>
              <a:t>So, what happens if we help the Job Seeker Find their Why and strengths and skills, but they still don’t seem to move forward? Lets talk about accountability. </a:t>
            </a:r>
          </a:p>
          <a:p>
            <a:pPr marL="0" indent="0">
              <a:buFont typeface="Arial" panose="020B0604020202020204" pitchFamily="34" charset="0"/>
              <a:buNone/>
            </a:pPr>
            <a:endParaRPr lang="en-US" dirty="0">
              <a:latin typeface="Pacifico" panose="00000500000000000000" pitchFamily="2" charset="0"/>
            </a:endParaRPr>
          </a:p>
        </p:txBody>
      </p:sp>
      <p:sp>
        <p:nvSpPr>
          <p:cNvPr id="4" name="Slide Number Placeholder 3"/>
          <p:cNvSpPr>
            <a:spLocks noGrp="1"/>
          </p:cNvSpPr>
          <p:nvPr>
            <p:ph type="sldNum" sz="quarter" idx="10"/>
          </p:nvPr>
        </p:nvSpPr>
        <p:spPr/>
        <p:txBody>
          <a:bodyPr/>
          <a:lstStyle/>
          <a:p>
            <a:fld id="{2C06CF65-B382-435C-9E5A-DAAE5D7B70BC}" type="slidenum">
              <a:rPr lang="en-US" smtClean="0"/>
              <a:t>10</a:t>
            </a:fld>
            <a:endParaRPr lang="en-US"/>
          </a:p>
        </p:txBody>
      </p:sp>
    </p:spTree>
    <p:extLst>
      <p:ext uri="{BB962C8B-B14F-4D97-AF65-F5344CB8AC3E}">
        <p14:creationId xmlns:p14="http://schemas.microsoft.com/office/powerpoint/2010/main" val="552501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Header/Topic: Accountability</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Say: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Accountability isn’t about us holding the Job Seeker accountable for their mis-steps. That isn’t our job. But we can gently remind them of goals they’ve set for themselves. If they’ve fallen away from their goals we can help them remember the “whys” of their goals and help them to re-imagine their dream.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Why do we hold jobseekers accountable?</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2D73"/>
                </a:solidFill>
                <a:latin typeface="Brandon Grotesque Regular" panose="020B0503020203060202" pitchFamily="34" charset="0"/>
              </a:rPr>
              <a:t>We hold jobseekers accountable so that they meet the goals they developed for themselves. We do this by taking a gentle approach and helping them to see that even though they may have fallen along the way, its not too late to get back up.</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is a great opportunity to help them “trouble shoot” the issue they’re facing and possibly create a new path to their goal if needed.  The most important thing is to remember that this isn’t an opportunity to shame or scold the job seeker, this is an opportunity to help them learn how they can face their challenges and still move towards their dream goals.</a:t>
            </a:r>
          </a:p>
          <a:p>
            <a:r>
              <a:rPr lang="en-US" sz="1200" kern="1200" dirty="0">
                <a:solidFill>
                  <a:schemeClr val="tx1"/>
                </a:solidFill>
                <a:effectLst/>
                <a:latin typeface="+mn-lt"/>
                <a:ea typeface="+mn-ea"/>
                <a:cs typeface="+mn-cs"/>
              </a:rPr>
              <a:t>Explain: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Say: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Accountability can be a scary subject for both us and our Job Seekers. Many of us assume that accountability means we’re in trouble and need to be held accountable for our mistakes. But through Motivational Interviewing we really flip that on its head! </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0" indent="0">
              <a:buFont typeface="Arial" panose="020B0604020202020204" pitchFamily="34" charset="0"/>
              <a:buNone/>
            </a:pPr>
            <a:r>
              <a:rPr lang="en-US" sz="1200" kern="1200" dirty="0">
                <a:solidFill>
                  <a:schemeClr val="tx1"/>
                </a:solidFill>
                <a:effectLst/>
                <a:latin typeface="+mn-lt"/>
                <a:ea typeface="+mn-ea"/>
                <a:cs typeface="+mn-cs"/>
              </a:rPr>
              <a:t>Now, I want to talk to you about challenges, triggers and boundaries you may encounter through motivational interviewing with your jobseeker.</a:t>
            </a:r>
            <a:endParaRPr lang="en-US" dirty="0">
              <a:latin typeface="Pacifico" panose="00000500000000000000" pitchFamily="2" charset="0"/>
            </a:endParaRPr>
          </a:p>
        </p:txBody>
      </p:sp>
      <p:sp>
        <p:nvSpPr>
          <p:cNvPr id="4" name="Slide Number Placeholder 3"/>
          <p:cNvSpPr>
            <a:spLocks noGrp="1"/>
          </p:cNvSpPr>
          <p:nvPr>
            <p:ph type="sldNum" sz="quarter" idx="10"/>
          </p:nvPr>
        </p:nvSpPr>
        <p:spPr/>
        <p:txBody>
          <a:bodyPr/>
          <a:lstStyle/>
          <a:p>
            <a:fld id="{2C06CF65-B382-435C-9E5A-DAAE5D7B70BC}" type="slidenum">
              <a:rPr lang="en-US" smtClean="0"/>
              <a:t>11</a:t>
            </a:fld>
            <a:endParaRPr lang="en-US"/>
          </a:p>
        </p:txBody>
      </p:sp>
    </p:spTree>
    <p:extLst>
      <p:ext uri="{BB962C8B-B14F-4D97-AF65-F5344CB8AC3E}">
        <p14:creationId xmlns:p14="http://schemas.microsoft.com/office/powerpoint/2010/main" val="4495325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Header/Topic: Challenges, Triggers and Boundaries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Say:</a:t>
            </a:r>
          </a:p>
          <a:p>
            <a:r>
              <a:rPr lang="en-US" sz="1200" kern="1200" dirty="0">
                <a:solidFill>
                  <a:schemeClr val="tx1"/>
                </a:solidFill>
                <a:effectLst/>
                <a:latin typeface="+mn-lt"/>
                <a:ea typeface="+mn-ea"/>
                <a:cs typeface="+mn-cs"/>
              </a:rPr>
              <a:t>We want to be proactive in the discussion of challenges and triggers. This can be a scary topic to start with, but it sets an excellent precedent of being supportive and understanding.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Through Motivational Interviewing, we can set up the Job Seeker to have the ability to say “no” to discussions that might feel like a trigger or a challenge that they don’t wish to discuss at the time. This is also an opportunity for you as a Career Navigator to begin to identify certain behaviors your jobseeker may display that will help you be prepared for an obstacle or setback.</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Explain:</a:t>
            </a:r>
          </a:p>
          <a:p>
            <a:r>
              <a:rPr lang="en-US" sz="1200" kern="1200" dirty="0">
                <a:solidFill>
                  <a:schemeClr val="tx1"/>
                </a:solidFill>
                <a:effectLst/>
                <a:latin typeface="+mn-lt"/>
                <a:ea typeface="+mn-ea"/>
                <a:cs typeface="+mn-cs"/>
              </a:rPr>
              <a:t>It also sets the space for the job Seeker to begin to trust YOU, to know that we have their back and understand.</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Say: </a:t>
            </a:r>
          </a:p>
          <a:p>
            <a:r>
              <a:rPr lang="en-US" sz="1200" kern="1200" dirty="0">
                <a:solidFill>
                  <a:schemeClr val="tx1"/>
                </a:solidFill>
                <a:effectLst/>
                <a:latin typeface="+mn-lt"/>
                <a:ea typeface="+mn-ea"/>
                <a:cs typeface="+mn-cs"/>
              </a:rPr>
              <a:t>A note about boundaries. In general, boundaries are good, but the boundaries were talking about here are those that have been set out of past experiences that were negative.  When a jobseeker bumps into one of the boundaries, it’s very important that we handle them with care and compassion.</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Say:</a:t>
            </a:r>
          </a:p>
          <a:p>
            <a:r>
              <a:rPr lang="en-US" sz="1200" kern="1200" dirty="0">
                <a:solidFill>
                  <a:schemeClr val="tx1"/>
                </a:solidFill>
                <a:effectLst/>
                <a:latin typeface="+mn-lt"/>
                <a:ea typeface="+mn-ea"/>
                <a:cs typeface="+mn-cs"/>
              </a:rPr>
              <a:t>Always remember, it is not our job to help the job seeker find and “fix” the things that trigger them, our job is to be aware and present to the Job Seeker, when the come across and issue, our job is NOT to diagnose where the issue comes from, but to help them find a way around, over or through whatever their challenge, trigger or boundary is.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One thing to remember is that we NEVER have to know the specifics of their issue in order to help them around it. It is totally possible to help them face their current challenge WITHOUT knowing what the cause of the origination of the Trigger or Boundary was.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Say: </a:t>
            </a:r>
            <a:r>
              <a:rPr lang="en-US" sz="1200" b="0" kern="1200" dirty="0">
                <a:solidFill>
                  <a:schemeClr val="tx1"/>
                </a:solidFill>
                <a:effectLst/>
                <a:latin typeface="+mn-lt"/>
                <a:ea typeface="+mn-ea"/>
                <a:cs typeface="+mn-cs"/>
              </a:rPr>
              <a:t>Let’s take some time to review what challenges, Triggers and Boundaries might look like to a jobseeker.</a:t>
            </a:r>
          </a:p>
          <a:p>
            <a:endParaRPr lang="en-US" dirty="0">
              <a:latin typeface="Pacifico" panose="00000500000000000000" pitchFamily="2" charset="0"/>
            </a:endParaRPr>
          </a:p>
        </p:txBody>
      </p:sp>
      <p:sp>
        <p:nvSpPr>
          <p:cNvPr id="4" name="Slide Number Placeholder 3"/>
          <p:cNvSpPr>
            <a:spLocks noGrp="1"/>
          </p:cNvSpPr>
          <p:nvPr>
            <p:ph type="sldNum" sz="quarter" idx="10"/>
          </p:nvPr>
        </p:nvSpPr>
        <p:spPr/>
        <p:txBody>
          <a:bodyPr/>
          <a:lstStyle/>
          <a:p>
            <a:fld id="{2C06CF65-B382-435C-9E5A-DAAE5D7B70BC}" type="slidenum">
              <a:rPr lang="en-US" smtClean="0"/>
              <a:t>12</a:t>
            </a:fld>
            <a:endParaRPr lang="en-US"/>
          </a:p>
        </p:txBody>
      </p:sp>
    </p:spTree>
    <p:extLst>
      <p:ext uri="{BB962C8B-B14F-4D97-AF65-F5344CB8AC3E}">
        <p14:creationId xmlns:p14="http://schemas.microsoft.com/office/powerpoint/2010/main" val="11832413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Pacifico" panose="00000500000000000000" pitchFamily="2" charset="0"/>
              </a:rPr>
              <a:t>Challenges/Overcoming:</a:t>
            </a:r>
          </a:p>
          <a:p>
            <a:endParaRPr lang="en-US" dirty="0">
              <a:latin typeface="Pacifico" panose="00000500000000000000" pitchFamily="2" charset="0"/>
            </a:endParaRPr>
          </a:p>
          <a:p>
            <a:r>
              <a:rPr lang="en-US" b="1" dirty="0">
                <a:latin typeface="Pacifico" panose="00000500000000000000" pitchFamily="2" charset="0"/>
              </a:rPr>
              <a:t>Say: </a:t>
            </a:r>
            <a:r>
              <a:rPr lang="en-US" dirty="0">
                <a:latin typeface="Pacifico" panose="00000500000000000000" pitchFamily="2" charset="0"/>
              </a:rPr>
              <a:t>Challenges, Triggers and Boundaries will not look the same for every jobseeker you are working with. So it is important that you become familiar and comfortable with the various possibilities of what these may look like.</a:t>
            </a:r>
          </a:p>
          <a:p>
            <a:endParaRPr lang="en-US" dirty="0">
              <a:latin typeface="Pacifico" panose="00000500000000000000" pitchFamily="2" charset="0"/>
            </a:endParaRPr>
          </a:p>
          <a:p>
            <a:r>
              <a:rPr lang="en-US" dirty="0">
                <a:latin typeface="Pacifico" panose="00000500000000000000" pitchFamily="2" charset="0"/>
              </a:rPr>
              <a:t>Lets talk a little, from a high-level perspective of what you might anticipate as a hang-up your job seeker may have. </a:t>
            </a:r>
          </a:p>
          <a:p>
            <a:endParaRPr lang="en-US" dirty="0">
              <a:latin typeface="Pacifico" panose="00000500000000000000" pitchFamily="2" charset="0"/>
            </a:endParaRPr>
          </a:p>
          <a:p>
            <a:pPr marL="171450" indent="-171450">
              <a:buFont typeface="Arial" panose="020B0604020202020204" pitchFamily="34" charset="0"/>
              <a:buChar char="•"/>
            </a:pPr>
            <a:r>
              <a:rPr lang="en-US" b="1" dirty="0">
                <a:latin typeface="Pacifico" panose="00000500000000000000" pitchFamily="2" charset="0"/>
              </a:rPr>
              <a:t>Challenges </a:t>
            </a:r>
            <a:r>
              <a:rPr lang="en-US" b="0" dirty="0">
                <a:latin typeface="Pacifico" panose="00000500000000000000" pitchFamily="2" charset="0"/>
              </a:rPr>
              <a:t>these can be anything a jobseeker must interact with on a daily basis. Family and work obligations are a huge challenge for our jobseekers. Next to that, access to technology may be another challenge that might arise when you are interviewing your jobseeker. </a:t>
            </a:r>
          </a:p>
          <a:p>
            <a:pPr marL="171450" indent="-171450">
              <a:buFont typeface="Arial" panose="020B0604020202020204" pitchFamily="34" charset="0"/>
              <a:buChar char="•"/>
            </a:pPr>
            <a:r>
              <a:rPr lang="en-US" b="1" dirty="0">
                <a:latin typeface="Pacifico" panose="00000500000000000000" pitchFamily="2" charset="0"/>
              </a:rPr>
              <a:t>Triggers </a:t>
            </a:r>
            <a:r>
              <a:rPr lang="en-US" b="0" dirty="0">
                <a:latin typeface="Pacifico" panose="00000500000000000000" pitchFamily="2" charset="0"/>
              </a:rPr>
              <a:t>are words, memories or experiences a jobseeker has dealt with in their lives that can cause them to withdrawal or become discouraged from seeking our services. We see this a lot with people who have experienced abuse, violence or come from an unsafe home environment. If the jobseeker has triggers and they do not want to discuss them, we respect your jobseekers feelings and asking if there are resources you can provide that can help. Building trust with your jobseeker will go a long way when you are working through triggers.</a:t>
            </a:r>
            <a:endParaRPr lang="en-US" b="1" dirty="0">
              <a:latin typeface="Pacifico" panose="00000500000000000000" pitchFamily="2" charset="0"/>
            </a:endParaRPr>
          </a:p>
          <a:p>
            <a:pPr marL="171450" indent="-171450">
              <a:buFont typeface="Arial" panose="020B0604020202020204" pitchFamily="34" charset="0"/>
              <a:buChar char="•"/>
            </a:pPr>
            <a:r>
              <a:rPr lang="en-US" b="1" dirty="0">
                <a:latin typeface="Pacifico" panose="00000500000000000000" pitchFamily="2" charset="0"/>
              </a:rPr>
              <a:t>Boundaries </a:t>
            </a:r>
            <a:r>
              <a:rPr lang="en-US" b="0" dirty="0">
                <a:latin typeface="Pacifico" panose="00000500000000000000" pitchFamily="2" charset="0"/>
              </a:rPr>
              <a:t>are something that, again, will look different for each job seeker. Boundaries could be a number of things. You want to make sure you are prepared to help the job seeker work through these. For example, a jobseeker might say they cant attend our live classes because they do not wish to be in-person during the pandemic. You would then suggest a virtual class instead, to help them work through that boundary. The key here is to be ready to mitigate the boundary with the jobseeker once it arises. </a:t>
            </a:r>
          </a:p>
          <a:p>
            <a:pPr marL="0" indent="0">
              <a:buFont typeface="Arial" panose="020B0604020202020204" pitchFamily="34" charset="0"/>
              <a:buNone/>
            </a:pPr>
            <a:endParaRPr lang="en-US" b="1" dirty="0">
              <a:latin typeface="Pacifico" panose="00000500000000000000" pitchFamily="2" charset="0"/>
            </a:endParaRPr>
          </a:p>
          <a:p>
            <a:pPr marL="0" indent="0">
              <a:buFont typeface="Arial" panose="020B0604020202020204" pitchFamily="34" charset="0"/>
              <a:buNone/>
            </a:pPr>
            <a:r>
              <a:rPr lang="en-US" b="1" dirty="0">
                <a:latin typeface="Pacifico" panose="00000500000000000000" pitchFamily="2" charset="0"/>
              </a:rPr>
              <a:t>Say: </a:t>
            </a:r>
            <a:r>
              <a:rPr lang="en-US" b="0" dirty="0">
                <a:latin typeface="Pacifico" panose="00000500000000000000" pitchFamily="2" charset="0"/>
              </a:rPr>
              <a:t>Now, I want to work through Motivational Interviewing Principles with you, on the next slide.</a:t>
            </a:r>
          </a:p>
        </p:txBody>
      </p:sp>
      <p:sp>
        <p:nvSpPr>
          <p:cNvPr id="4" name="Slide Number Placeholder 3"/>
          <p:cNvSpPr>
            <a:spLocks noGrp="1"/>
          </p:cNvSpPr>
          <p:nvPr>
            <p:ph type="sldNum" sz="quarter" idx="10"/>
          </p:nvPr>
        </p:nvSpPr>
        <p:spPr/>
        <p:txBody>
          <a:bodyPr/>
          <a:lstStyle/>
          <a:p>
            <a:fld id="{2C06CF65-B382-435C-9E5A-DAAE5D7B70BC}" type="slidenum">
              <a:rPr lang="en-US" smtClean="0"/>
              <a:t>13</a:t>
            </a:fld>
            <a:endParaRPr lang="en-US"/>
          </a:p>
        </p:txBody>
      </p:sp>
    </p:spTree>
    <p:extLst>
      <p:ext uri="{BB962C8B-B14F-4D97-AF65-F5344CB8AC3E}">
        <p14:creationId xmlns:p14="http://schemas.microsoft.com/office/powerpoint/2010/main" val="2171915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Header/Topic: The 4 Principals of Motivational Interviewing</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Say:</a:t>
            </a:r>
          </a:p>
          <a:p>
            <a:r>
              <a:rPr lang="en-US" sz="1200" kern="1200" dirty="0">
                <a:solidFill>
                  <a:schemeClr val="tx1"/>
                </a:solidFill>
                <a:effectLst/>
                <a:latin typeface="+mn-lt"/>
                <a:ea typeface="+mn-ea"/>
                <a:cs typeface="+mn-cs"/>
              </a:rPr>
              <a:t>We’ll now review the four principals of Motivational Interviewing.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Explain:</a:t>
            </a:r>
          </a:p>
          <a:p>
            <a:r>
              <a:rPr lang="en-US" sz="1200" kern="1200" dirty="0">
                <a:solidFill>
                  <a:schemeClr val="tx1"/>
                </a:solidFill>
                <a:effectLst/>
                <a:latin typeface="+mn-lt"/>
                <a:ea typeface="+mn-ea"/>
                <a:cs typeface="+mn-cs"/>
              </a:rPr>
              <a:t>There are 4 Principals of Motivational Interviewing. The easiest way to remember the principles is to thin of the word RULE:</a:t>
            </a: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Resist – </a:t>
            </a:r>
            <a:r>
              <a:rPr lang="en-US" sz="1200" b="0" kern="1200" dirty="0">
                <a:solidFill>
                  <a:schemeClr val="tx1"/>
                </a:solidFill>
                <a:effectLst/>
                <a:latin typeface="+mn-lt"/>
                <a:ea typeface="+mn-ea"/>
                <a:cs typeface="+mn-cs"/>
              </a:rPr>
              <a:t>telling jobseekers what to do. You want to avoid telling a jobseeker what YOU think they should do, rather, guide them on the path of self-discovery</a:t>
            </a:r>
            <a:endParaRPr lang="en-US" sz="1200" b="1"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Understand- </a:t>
            </a:r>
            <a:r>
              <a:rPr lang="en-US" sz="1200" b="0" kern="1200" dirty="0">
                <a:solidFill>
                  <a:schemeClr val="tx1"/>
                </a:solidFill>
                <a:effectLst/>
                <a:latin typeface="+mn-lt"/>
                <a:ea typeface="+mn-ea"/>
                <a:cs typeface="+mn-cs"/>
              </a:rPr>
              <a:t>their motives. Through conversation and relationship building, pay close attention to the jobseekers values, needs, motivations, potential barriers and behaviors that can be changed.</a:t>
            </a:r>
            <a:endParaRPr lang="en-US" sz="1200" b="1"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Listen- </a:t>
            </a:r>
            <a:r>
              <a:rPr lang="en-US" sz="1200" b="0" kern="1200" dirty="0">
                <a:solidFill>
                  <a:schemeClr val="tx1"/>
                </a:solidFill>
                <a:effectLst/>
                <a:latin typeface="+mn-lt"/>
                <a:ea typeface="+mn-ea"/>
                <a:cs typeface="+mn-cs"/>
              </a:rPr>
              <a:t>and empathize. Connect with your jobseeker by building trust. This is done by feeling what your jobseekers feels and being able to relate their personal experiences. Even if you cannot personally relate, acknowledge what they are saying and allow them a safe platform to speak freely.</a:t>
            </a:r>
            <a:endParaRPr lang="en-US" sz="1200" b="1"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Empower- </a:t>
            </a:r>
            <a:r>
              <a:rPr lang="en-US" sz="1200" b="0" kern="1200" dirty="0">
                <a:solidFill>
                  <a:schemeClr val="tx1"/>
                </a:solidFill>
                <a:effectLst/>
                <a:latin typeface="+mn-lt"/>
                <a:ea typeface="+mn-ea"/>
                <a:cs typeface="+mn-cs"/>
              </a:rPr>
              <a:t>them. Collaborate with your jobseeker to develop attainable goals, and identify the strategies you will put into place to help them overcome barriers.</a:t>
            </a:r>
            <a:endParaRPr lang="en-US" sz="1200" b="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Say: </a:t>
            </a:r>
          </a:p>
          <a:p>
            <a:endParaRPr lang="en-US" dirty="0">
              <a:latin typeface="Pacifico" panose="00000500000000000000" pitchFamily="2" charset="0"/>
            </a:endParaRPr>
          </a:p>
        </p:txBody>
      </p:sp>
      <p:sp>
        <p:nvSpPr>
          <p:cNvPr id="4" name="Slide Number Placeholder 3"/>
          <p:cNvSpPr>
            <a:spLocks noGrp="1"/>
          </p:cNvSpPr>
          <p:nvPr>
            <p:ph type="sldNum" sz="quarter" idx="10"/>
          </p:nvPr>
        </p:nvSpPr>
        <p:spPr/>
        <p:txBody>
          <a:bodyPr/>
          <a:lstStyle/>
          <a:p>
            <a:fld id="{2C06CF65-B382-435C-9E5A-DAAE5D7B70BC}" type="slidenum">
              <a:rPr lang="en-US" smtClean="0"/>
              <a:t>14</a:t>
            </a:fld>
            <a:endParaRPr lang="en-US"/>
          </a:p>
        </p:txBody>
      </p:sp>
    </p:spTree>
    <p:extLst>
      <p:ext uri="{BB962C8B-B14F-4D97-AF65-F5344CB8AC3E}">
        <p14:creationId xmlns:p14="http://schemas.microsoft.com/office/powerpoint/2010/main" val="22813319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MI Implementation and Best Practices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Say: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Implementing Motivational Interviewing in your role, and Motivational Interviewing best practices.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All of the skills we’ve reviewed in this process can be utilized through many different kinds of conversations. Motivational Interviewing uses 4 specific topics combined together in order to help the Job Seeker really hone in on their issue. The 4 are:</a:t>
            </a:r>
          </a:p>
          <a:p>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Helping them find their “why”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Helping our Job Seeker find their Strengths and Skills that can help them move through the issue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Gentle reminders of Personal Accountability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Working with and around challenges, triggers and boundaries that are holding the Job Seeker back.</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combination of these 4 topics are what gives Motivational Interviewing it’s power.</a:t>
            </a:r>
          </a:p>
          <a:p>
            <a:pPr marL="0" indent="0">
              <a:buFont typeface="Arial" panose="020B0604020202020204" pitchFamily="34" charset="0"/>
              <a:buNone/>
            </a:pPr>
            <a:endParaRPr lang="en-US" dirty="0">
              <a:latin typeface="Pacifico" panose="00000500000000000000" pitchFamily="2" charset="0"/>
            </a:endParaRPr>
          </a:p>
          <a:p>
            <a:pPr marL="0" indent="0">
              <a:buFont typeface="Arial" panose="020B0604020202020204" pitchFamily="34" charset="0"/>
              <a:buNone/>
            </a:pPr>
            <a:r>
              <a:rPr lang="en-US" b="1" dirty="0">
                <a:latin typeface="Pacifico" panose="00000500000000000000" pitchFamily="2" charset="0"/>
              </a:rPr>
              <a:t>Say: </a:t>
            </a:r>
          </a:p>
          <a:p>
            <a:pPr marL="0" indent="0">
              <a:buFont typeface="Arial" panose="020B0604020202020204" pitchFamily="34" charset="0"/>
              <a:buNone/>
            </a:pPr>
            <a:endParaRPr lang="en-US" dirty="0">
              <a:latin typeface="Pacifico" panose="00000500000000000000" pitchFamily="2" charset="0"/>
            </a:endParaRPr>
          </a:p>
          <a:p>
            <a:r>
              <a:rPr lang="en-US" sz="1200" kern="1200" dirty="0">
                <a:solidFill>
                  <a:schemeClr val="tx1"/>
                </a:solidFill>
                <a:effectLst/>
                <a:latin typeface="+mn-lt"/>
                <a:ea typeface="+mn-ea"/>
                <a:cs typeface="+mn-cs"/>
              </a:rPr>
              <a:t>To wrap up this course, and to bring the entire process of Motivational Interviewing together, lets review the Best Practices of Motivational Interviewing.</a:t>
            </a: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Collaboration:  Its important you create a partnership between you and the Job Seeker when you acknowledge the Job Seekers expertise about themselves.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Evocation: When you activate the Job Seekers own motivation for change by evoking their reasons for change. You help connect the healthy behavioral change to the things the Job seeker cares about.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Honoring the Job Seekers autonomy: Always acknowledging that the Job Seeker has the autonomy to decide what changes are best for them and to make the changes, or not.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Did you notice how the 4 topics of Motivational Interviewing are all summed up in the Best Practices?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Say: </a:t>
            </a:r>
            <a:r>
              <a:rPr lang="en-US" sz="1200" kern="1200" dirty="0">
                <a:solidFill>
                  <a:schemeClr val="tx1"/>
                </a:solidFill>
                <a:effectLst/>
                <a:latin typeface="+mn-lt"/>
                <a:ea typeface="+mn-ea"/>
                <a:cs typeface="+mn-cs"/>
              </a:rPr>
              <a:t>We have covered a lot of content today. Lets take some time to complete a final knowledge check. This will help us confirm our understanding of the content presented today.</a:t>
            </a:r>
          </a:p>
          <a:p>
            <a:pPr marL="0" indent="0">
              <a:buFont typeface="Arial" panose="020B0604020202020204" pitchFamily="34" charset="0"/>
              <a:buNone/>
            </a:pPr>
            <a:endParaRPr lang="en-US" dirty="0">
              <a:latin typeface="Pacifico" panose="00000500000000000000" pitchFamily="2" charset="0"/>
            </a:endParaRPr>
          </a:p>
        </p:txBody>
      </p:sp>
      <p:sp>
        <p:nvSpPr>
          <p:cNvPr id="4" name="Slide Number Placeholder 3"/>
          <p:cNvSpPr>
            <a:spLocks noGrp="1"/>
          </p:cNvSpPr>
          <p:nvPr>
            <p:ph type="sldNum" sz="quarter" idx="10"/>
          </p:nvPr>
        </p:nvSpPr>
        <p:spPr/>
        <p:txBody>
          <a:bodyPr/>
          <a:lstStyle/>
          <a:p>
            <a:fld id="{2C06CF65-B382-435C-9E5A-DAAE5D7B70BC}" type="slidenum">
              <a:rPr lang="en-US" smtClean="0"/>
              <a:t>15</a:t>
            </a:fld>
            <a:endParaRPr lang="en-US"/>
          </a:p>
        </p:txBody>
      </p:sp>
    </p:spTree>
    <p:extLst>
      <p:ext uri="{BB962C8B-B14F-4D97-AF65-F5344CB8AC3E}">
        <p14:creationId xmlns:p14="http://schemas.microsoft.com/office/powerpoint/2010/main" val="13504635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Header/Topic: Knowledge Check</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Say:</a:t>
            </a:r>
          </a:p>
          <a:p>
            <a:r>
              <a:rPr lang="en-US" sz="1200" kern="1200" dirty="0">
                <a:solidFill>
                  <a:schemeClr val="tx1"/>
                </a:solidFill>
                <a:effectLst/>
                <a:latin typeface="+mn-lt"/>
                <a:ea typeface="+mn-ea"/>
                <a:cs typeface="+mn-cs"/>
              </a:rPr>
              <a:t>The next part of this course is to designed to check your understanding of the content that was presented today. In your workbook, you will find a knowledge check worksheet. Pause this video when I give you the prompt, and I want you to take about 10 minutes to review and answer your knowledge check questions. Once you are completed, you can click play on the video and finish the session.</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Say: </a:t>
            </a:r>
          </a:p>
          <a:p>
            <a:r>
              <a:rPr lang="en-US" sz="1200" kern="1200" dirty="0">
                <a:solidFill>
                  <a:schemeClr val="tx1"/>
                </a:solidFill>
                <a:effectLst/>
                <a:latin typeface="+mn-lt"/>
                <a:ea typeface="+mn-ea"/>
                <a:cs typeface="+mn-cs"/>
              </a:rPr>
              <a:t>Remember, when you are finished with the course, provide your leader with your knowledge check worksheet, as this will ensure you are given credit for participating and completing the Growth Mindset course today.  If you have any further questions, please be sure to speak with your leader.</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Say: </a:t>
            </a:r>
          </a:p>
          <a:p>
            <a:r>
              <a:rPr lang="en-US" sz="1200" kern="1200" dirty="0">
                <a:solidFill>
                  <a:schemeClr val="tx1"/>
                </a:solidFill>
                <a:effectLst/>
                <a:latin typeface="+mn-lt"/>
                <a:ea typeface="+mn-ea"/>
                <a:cs typeface="+mn-cs"/>
              </a:rPr>
              <a:t>Alright, go ahead and pause the video now and begin your knowledge check.</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Return:</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Say:</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Welcome back! I hope you enjoyed completing your knowledge check. Lets move forward and discuss next steps as we wrap up this session.</a:t>
            </a:r>
          </a:p>
          <a:p>
            <a:endParaRPr lang="en-US" dirty="0"/>
          </a:p>
        </p:txBody>
      </p:sp>
      <p:sp>
        <p:nvSpPr>
          <p:cNvPr id="4" name="Slide Number Placeholder 3"/>
          <p:cNvSpPr>
            <a:spLocks noGrp="1"/>
          </p:cNvSpPr>
          <p:nvPr>
            <p:ph type="sldNum" sz="quarter" idx="10"/>
          </p:nvPr>
        </p:nvSpPr>
        <p:spPr/>
        <p:txBody>
          <a:bodyPr/>
          <a:lstStyle/>
          <a:p>
            <a:fld id="{D2B9DECE-3227-44C3-8CFB-5E2F96210114}" type="slidenum">
              <a:rPr lang="en-US" smtClean="0"/>
              <a:t>16</a:t>
            </a:fld>
            <a:endParaRPr lang="en-US"/>
          </a:p>
        </p:txBody>
      </p:sp>
    </p:spTree>
    <p:extLst>
      <p:ext uri="{BB962C8B-B14F-4D97-AF65-F5344CB8AC3E}">
        <p14:creationId xmlns:p14="http://schemas.microsoft.com/office/powerpoint/2010/main" val="35172485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Title: Next Steps</a:t>
            </a:r>
          </a:p>
          <a:p>
            <a:endParaRPr lang="en-US" dirty="0"/>
          </a:p>
          <a:p>
            <a:r>
              <a:rPr lang="en-US" b="1" dirty="0"/>
              <a:t>Say: </a:t>
            </a:r>
            <a:r>
              <a:rPr lang="en-US" b="0" dirty="0"/>
              <a:t>Some next steps I want to cover include:</a:t>
            </a:r>
          </a:p>
          <a:p>
            <a:pPr marL="171450" indent="-171450">
              <a:buFont typeface="Arial" panose="020B0604020202020204" pitchFamily="34" charset="0"/>
              <a:buChar char="•"/>
            </a:pPr>
            <a:r>
              <a:rPr lang="en-US" b="0" dirty="0"/>
              <a:t>Be sure to pass your feedback and questions to your respective leaders.</a:t>
            </a:r>
          </a:p>
          <a:p>
            <a:pPr marL="171450" indent="-171450">
              <a:buFont typeface="Arial" panose="020B0604020202020204" pitchFamily="34" charset="0"/>
              <a:buChar char="•"/>
            </a:pPr>
            <a:r>
              <a:rPr lang="en-US" b="0" dirty="0"/>
              <a:t>Make sure you pass on your knowledge check activity from this course to your leader as this is what will confirm your completion of this course.</a:t>
            </a:r>
          </a:p>
          <a:p>
            <a:pPr marL="171450" indent="-171450">
              <a:buFont typeface="Arial" panose="020B0604020202020204" pitchFamily="34" charset="0"/>
              <a:buChar char="•"/>
            </a:pPr>
            <a:r>
              <a:rPr lang="en-US" b="0" dirty="0"/>
              <a:t>And lastly, work with your manager to schedule time to complete the other Core Courses that have been released this quarter. </a:t>
            </a:r>
          </a:p>
          <a:p>
            <a:pPr marL="171450" indent="-171450">
              <a:buFont typeface="Arial" panose="020B0604020202020204" pitchFamily="34" charset="0"/>
              <a:buChar char="•"/>
            </a:pPr>
            <a:endParaRPr lang="en-US" b="0" dirty="0"/>
          </a:p>
          <a:p>
            <a:pPr marL="0" indent="0">
              <a:buFont typeface="Arial" panose="020B0604020202020204" pitchFamily="34" charset="0"/>
              <a:buNone/>
            </a:pPr>
            <a:r>
              <a:rPr lang="en-US" b="1" dirty="0"/>
              <a:t>Say: </a:t>
            </a:r>
            <a:r>
              <a:rPr lang="en-US" b="0" dirty="0"/>
              <a:t>It is important to keep your upskilling and training at the forefront of everything you do. </a:t>
            </a:r>
          </a:p>
        </p:txBody>
      </p:sp>
      <p:sp>
        <p:nvSpPr>
          <p:cNvPr id="4" name="Slide Number Placeholder 3"/>
          <p:cNvSpPr>
            <a:spLocks noGrp="1"/>
          </p:cNvSpPr>
          <p:nvPr>
            <p:ph type="sldNum" sz="quarter" idx="10"/>
          </p:nvPr>
        </p:nvSpPr>
        <p:spPr/>
        <p:txBody>
          <a:bodyPr/>
          <a:lstStyle/>
          <a:p>
            <a:fld id="{D2B9DECE-3227-44C3-8CFB-5E2F96210114}" type="slidenum">
              <a:rPr lang="en-US" smtClean="0"/>
              <a:t>17</a:t>
            </a:fld>
            <a:endParaRPr lang="en-US"/>
          </a:p>
        </p:txBody>
      </p:sp>
    </p:spTree>
    <p:extLst>
      <p:ext uri="{BB962C8B-B14F-4D97-AF65-F5344CB8AC3E}">
        <p14:creationId xmlns:p14="http://schemas.microsoft.com/office/powerpoint/2010/main" val="31091929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Slide Title: Questions</a:t>
            </a:r>
          </a:p>
          <a:p>
            <a:endParaRPr lang="en-US" b="1" baseline="0" dirty="0"/>
          </a:p>
          <a:p>
            <a:r>
              <a:rPr lang="en-US" b="1" baseline="0" dirty="0"/>
              <a:t>Say: </a:t>
            </a:r>
            <a:r>
              <a:rPr lang="en-US" baseline="0" dirty="0"/>
              <a:t>In the beginning of this course, I asked you to write down questions as you moved through the session. If you have any questions written down, or if you have questions that have crossed your mind now, I encourage you to write those down and schedule time with your leader to work through them and get answers.</a:t>
            </a:r>
          </a:p>
          <a:p>
            <a:endParaRPr lang="en-US" baseline="0" dirty="0"/>
          </a:p>
          <a:p>
            <a:r>
              <a:rPr lang="en-US" b="1" baseline="0" dirty="0"/>
              <a:t>Say</a:t>
            </a:r>
            <a:r>
              <a:rPr lang="en-US" baseline="0" dirty="0"/>
              <a:t>: If you have feedback for the Learning and Development team on this training, we encourage you to reach out to LearningandDevelopment@goodwillaz.org. I am always happy to jump in and help when I can. Please be sure to forward your feedback to your leader first, then you can send it to the team.</a:t>
            </a:r>
          </a:p>
          <a:p>
            <a:endParaRPr lang="en-US" baseline="0" dirty="0"/>
          </a:p>
          <a:p>
            <a:r>
              <a:rPr lang="en-US" b="1" baseline="0" dirty="0"/>
              <a:t>Close: </a:t>
            </a:r>
            <a:r>
              <a:rPr lang="en-US" baseline="0" dirty="0"/>
              <a:t>I want to take the opportunity to thank you for completing this course today. As a member of this team, I want to thank you for all the hard work and dedication you provide our jobseekers and community every day. It is because of you, we were able to provide career and employment services to our communities and help strengthen families in the communities we serve. Thank you for all you do! I appreciate your time today and I hope you gained a little more knowledge on an unfamiliar topic. I encourage you to continue to ask questions and take the information you have learned and leverage it with your colleagues and jobseekers. Have a wonderful day!</a:t>
            </a:r>
          </a:p>
          <a:p>
            <a:endParaRPr lang="en-US" dirty="0"/>
          </a:p>
        </p:txBody>
      </p:sp>
      <p:sp>
        <p:nvSpPr>
          <p:cNvPr id="4" name="Slide Number Placeholder 3"/>
          <p:cNvSpPr>
            <a:spLocks noGrp="1"/>
          </p:cNvSpPr>
          <p:nvPr>
            <p:ph type="sldNum" sz="quarter" idx="10"/>
          </p:nvPr>
        </p:nvSpPr>
        <p:spPr/>
        <p:txBody>
          <a:bodyPr/>
          <a:lstStyle/>
          <a:p>
            <a:fld id="{D2B9DECE-3227-44C3-8CFB-5E2F96210114}" type="slidenum">
              <a:rPr lang="en-US" smtClean="0"/>
              <a:t>18</a:t>
            </a:fld>
            <a:endParaRPr lang="en-US"/>
          </a:p>
        </p:txBody>
      </p:sp>
    </p:spTree>
    <p:extLst>
      <p:ext uri="{BB962C8B-B14F-4D97-AF65-F5344CB8AC3E}">
        <p14:creationId xmlns:p14="http://schemas.microsoft.com/office/powerpoint/2010/main" val="4884618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Slide Title: References</a:t>
            </a:r>
          </a:p>
          <a:p>
            <a:endParaRPr lang="en-US" b="0" baseline="0" dirty="0"/>
          </a:p>
          <a:p>
            <a:r>
              <a:rPr lang="en-US" sz="1200" b="1" kern="1200" dirty="0">
                <a:solidFill>
                  <a:schemeClr val="tx1"/>
                </a:solidFill>
                <a:effectLst/>
                <a:latin typeface="+mn-lt"/>
                <a:ea typeface="+mn-ea"/>
                <a:cs typeface="+mn-cs"/>
              </a:rPr>
              <a:t>Say</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an effort to give credit when credit is due, we have included a reference page to call out the resources used to create this content here for you today.</a:t>
            </a:r>
          </a:p>
          <a:p>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Self Determination Theory” by Richard M. Ryan and Edward L. Deci</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“Disadvantages of a Motivational Interviewing Model” By </a:t>
            </a:r>
            <a:r>
              <a:rPr lang="en-US" sz="1200" kern="1200" dirty="0" err="1">
                <a:solidFill>
                  <a:schemeClr val="tx1"/>
                </a:solidFill>
                <a:effectLst/>
                <a:latin typeface="+mn-lt"/>
                <a:ea typeface="+mn-ea"/>
                <a:cs typeface="+mn-cs"/>
              </a:rPr>
              <a:t>Daryn</a:t>
            </a:r>
            <a:r>
              <a:rPr lang="en-US" sz="1200" kern="1200" dirty="0">
                <a:solidFill>
                  <a:schemeClr val="tx1"/>
                </a:solidFill>
                <a:effectLst/>
                <a:latin typeface="+mn-lt"/>
                <a:ea typeface="+mn-ea"/>
                <a:cs typeface="+mn-cs"/>
              </a:rPr>
              <a:t> Edelman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“School-Based Motivational Interviewing: Promoting Student Success One Conversation at a Time” By Gerald Gill Strait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Four Principles of Motivational Interviewing” By Improving MI Practices</a:t>
            </a:r>
          </a:p>
          <a:p>
            <a:endParaRPr lang="en-US" dirty="0"/>
          </a:p>
        </p:txBody>
      </p:sp>
      <p:sp>
        <p:nvSpPr>
          <p:cNvPr id="4" name="Slide Number Placeholder 3"/>
          <p:cNvSpPr>
            <a:spLocks noGrp="1"/>
          </p:cNvSpPr>
          <p:nvPr>
            <p:ph type="sldNum" sz="quarter" idx="10"/>
          </p:nvPr>
        </p:nvSpPr>
        <p:spPr/>
        <p:txBody>
          <a:bodyPr/>
          <a:lstStyle/>
          <a:p>
            <a:fld id="{D2B9DECE-3227-44C3-8CFB-5E2F96210114}" type="slidenum">
              <a:rPr lang="en-US" smtClean="0"/>
              <a:t>19</a:t>
            </a:fld>
            <a:endParaRPr lang="en-US"/>
          </a:p>
        </p:txBody>
      </p:sp>
    </p:spTree>
    <p:extLst>
      <p:ext uri="{BB962C8B-B14F-4D97-AF65-F5344CB8AC3E}">
        <p14:creationId xmlns:p14="http://schemas.microsoft.com/office/powerpoint/2010/main" val="3670824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Header/Topic: Course Objectives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Say:</a:t>
            </a:r>
          </a:p>
          <a:p>
            <a:r>
              <a:rPr lang="en-US" sz="1200" kern="1200" dirty="0">
                <a:solidFill>
                  <a:schemeClr val="tx1"/>
                </a:solidFill>
                <a:effectLst/>
                <a:latin typeface="+mn-lt"/>
                <a:ea typeface="+mn-ea"/>
                <a:cs typeface="+mn-cs"/>
              </a:rPr>
              <a:t>One of the important aspects of a training course are the course objective. The objectives provide insight into what you will learn from the content presented to you today. For this course, the objectives we will cover include:</a:t>
            </a:r>
          </a:p>
          <a:p>
            <a:pPr lvl="0"/>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Defining Motivational Interviewing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Examine Motivational Interviewing Skills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Discuss Motivational </a:t>
            </a:r>
            <a:r>
              <a:rPr lang="en-US" sz="1200" kern="1200">
                <a:solidFill>
                  <a:schemeClr val="tx1"/>
                </a:solidFill>
                <a:effectLst/>
                <a:latin typeface="+mn-lt"/>
                <a:ea typeface="+mn-ea"/>
                <a:cs typeface="+mn-cs"/>
              </a:rPr>
              <a:t>Interviewing Principles </a:t>
            </a:r>
            <a:r>
              <a:rPr lang="en-US" sz="1200" kern="1200" dirty="0">
                <a:solidFill>
                  <a:schemeClr val="tx1"/>
                </a:solidFill>
                <a:effectLst/>
                <a:latin typeface="+mn-lt"/>
                <a:ea typeface="+mn-ea"/>
                <a:cs typeface="+mn-cs"/>
              </a:rPr>
              <a:t>and best practices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Explain: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course will provide you the basic foundations of Motivational Interviewing and how to leverage this skill in the workplace and with the people we serve.</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Discuss:</a:t>
            </a:r>
          </a:p>
          <a:p>
            <a:r>
              <a:rPr lang="en-US" sz="1200" kern="1200" dirty="0">
                <a:solidFill>
                  <a:schemeClr val="tx1"/>
                </a:solidFill>
                <a:effectLst/>
                <a:latin typeface="+mn-lt"/>
                <a:ea typeface="+mn-ea"/>
                <a:cs typeface="+mn-cs"/>
              </a:rPr>
              <a:t>Motivational Interviewing is an important part of your role as a member of the Mission Services Team.  When working with our Job Seekers you’ll be presented with opportunities to help the Job Seeker When they bump up to an issue that holds them back. Motivational Interviewing is designed specifically for this reason.</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Say:</a:t>
            </a:r>
          </a:p>
          <a:p>
            <a:r>
              <a:rPr lang="en-US" sz="1200" kern="1200" dirty="0">
                <a:solidFill>
                  <a:schemeClr val="tx1"/>
                </a:solidFill>
                <a:effectLst/>
                <a:latin typeface="+mn-lt"/>
                <a:ea typeface="+mn-ea"/>
                <a:cs typeface="+mn-cs"/>
              </a:rPr>
              <a:t>Next, We’ll talk about the course rules.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dirty="0"/>
          </a:p>
        </p:txBody>
      </p:sp>
      <p:sp>
        <p:nvSpPr>
          <p:cNvPr id="4" name="Slide Number Placeholder 3"/>
          <p:cNvSpPr>
            <a:spLocks noGrp="1"/>
          </p:cNvSpPr>
          <p:nvPr>
            <p:ph type="sldNum" sz="quarter" idx="10"/>
          </p:nvPr>
        </p:nvSpPr>
        <p:spPr/>
        <p:txBody>
          <a:bodyPr/>
          <a:lstStyle/>
          <a:p>
            <a:fld id="{25E83BAC-BC52-4A01-85B8-98D3838EB389}" type="slidenum">
              <a:rPr lang="en-US" smtClean="0"/>
              <a:t>2</a:t>
            </a:fld>
            <a:endParaRPr lang="en-US"/>
          </a:p>
        </p:txBody>
      </p:sp>
    </p:spTree>
    <p:extLst>
      <p:ext uri="{BB962C8B-B14F-4D97-AF65-F5344CB8AC3E}">
        <p14:creationId xmlns:p14="http://schemas.microsoft.com/office/powerpoint/2010/main" val="2557912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Header/Topic: Course Rules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Say: </a:t>
            </a:r>
          </a:p>
          <a:p>
            <a:r>
              <a:rPr lang="en-US" sz="1200" kern="1200" dirty="0">
                <a:solidFill>
                  <a:schemeClr val="tx1"/>
                </a:solidFill>
                <a:effectLst/>
                <a:latin typeface="+mn-lt"/>
                <a:ea typeface="+mn-ea"/>
                <a:cs typeface="+mn-cs"/>
              </a:rPr>
              <a:t>Course Rules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Say: </a:t>
            </a:r>
          </a:p>
          <a:p>
            <a:r>
              <a:rPr lang="en-US" sz="1200" kern="1200" dirty="0">
                <a:solidFill>
                  <a:schemeClr val="tx1"/>
                </a:solidFill>
                <a:effectLst/>
                <a:latin typeface="+mn-lt"/>
                <a:ea typeface="+mn-ea"/>
                <a:cs typeface="+mn-cs"/>
              </a:rPr>
              <a:t>The rules for this course will look a little different as you are completing this session in a self-paced modality. Let’s talk a little about the course rules now:</a:t>
            </a:r>
          </a:p>
          <a:p>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Make sure you're in a learning environment free from distractions.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Feel free to pause this course at any time if you need to step away or take a break</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Write down any questions you have for your leaders and send it to them after the completion of this course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Write down any feedback you have for L&amp;D and forward that to your respective leader</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Say: </a:t>
            </a:r>
          </a:p>
          <a:p>
            <a:r>
              <a:rPr lang="en-US" sz="1200" kern="1200" dirty="0">
                <a:solidFill>
                  <a:schemeClr val="tx1"/>
                </a:solidFill>
                <a:effectLst/>
                <a:latin typeface="+mn-lt"/>
                <a:ea typeface="+mn-ea"/>
                <a:cs typeface="+mn-cs"/>
              </a:rPr>
              <a:t>Now that we have covered the course rules, Lets move right into discussing what motivational interviewing is.</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25E83BAC-BC52-4A01-85B8-98D3838EB389}" type="slidenum">
              <a:rPr lang="en-US" smtClean="0"/>
              <a:t>3</a:t>
            </a:fld>
            <a:endParaRPr lang="en-US"/>
          </a:p>
        </p:txBody>
      </p:sp>
    </p:spTree>
    <p:extLst>
      <p:ext uri="{BB962C8B-B14F-4D97-AF65-F5344CB8AC3E}">
        <p14:creationId xmlns:p14="http://schemas.microsoft.com/office/powerpoint/2010/main" val="3989125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latin typeface="Pacifico" panose="00000500000000000000" pitchFamily="2" charset="0"/>
              </a:rPr>
              <a:t>What is Motivational Interviewing?</a:t>
            </a:r>
          </a:p>
          <a:p>
            <a:pPr marL="0" indent="0">
              <a:buFont typeface="Arial" panose="020B0604020202020204" pitchFamily="34" charset="0"/>
              <a:buNone/>
            </a:pPr>
            <a:endParaRPr lang="en-US" dirty="0">
              <a:latin typeface="Pacifico" panose="00000500000000000000" pitchFamily="2" charset="0"/>
            </a:endParaRPr>
          </a:p>
          <a:p>
            <a:r>
              <a:rPr lang="en-US" sz="1200" b="1" kern="1200" dirty="0">
                <a:solidFill>
                  <a:schemeClr val="tx1"/>
                </a:solidFill>
                <a:effectLst/>
                <a:latin typeface="+mn-lt"/>
                <a:ea typeface="+mn-ea"/>
                <a:cs typeface="+mn-cs"/>
              </a:rPr>
              <a:t>Say: </a:t>
            </a:r>
          </a:p>
          <a:p>
            <a:r>
              <a:rPr lang="en-US" sz="1200" kern="1200" dirty="0">
                <a:solidFill>
                  <a:schemeClr val="tx1"/>
                </a:solidFill>
                <a:effectLst/>
                <a:latin typeface="+mn-lt"/>
                <a:ea typeface="+mn-ea"/>
                <a:cs typeface="+mn-cs"/>
              </a:rPr>
              <a:t>Motivational interviewing, is a client-centered tool for making changes, increasing helpful behaviors and decreasing unhelpful behaviors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relies on an individual’s intrinsic motivation and interest in change, using a non-confrontational approach to frame goals in a practical, attainable fashion. For those of you who may not be familiar with the term, intrinsic motivation, this speaks to behaviors that are driven by internal rewards, such as the feeling of accomplishment or being rewarded by receiving an opportunity to explore and learn.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your role, this may look like a conversation with a jobseeker who voices their desire for change. Change, is more likely to come from the job seeker because it is driven from within. It is their desire to pursue a want or a need they have.  This means, rather than hearing YOU make the case for change, the Job Seeker hears themselves make it, and this experience makes it easier for them to resolve their doubt and decide to change.</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Let me sum it up this way. Motivational Interviewing is a process of questioning that is used when a job seeker bumps up against an issue. Motivational Interviewing will help you guide the conversation is such a strategic way that the Job Seeker will discover their own answers and motivation.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Say:</a:t>
            </a:r>
            <a:r>
              <a:rPr lang="en-US" sz="1200" kern="120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We’ve taken some time to define Motivational Interviewing. I’d like you to pause the video and take a moment to write your own definition of Motivational Interviewing in your Participant Guide. Where you’re done come back and well start talking about the different subjects and principals of Motivational Interviewing.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Say: Welcome back, I hope you were able to take a moment and reflect on what we have discussed. Also, I am hoping you were able to put Motivational Interviewing into your own words so that you may begin to consider this concept moving forward, when serving our community.</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Say: </a:t>
            </a:r>
            <a:r>
              <a:rPr lang="en-US" sz="1200" kern="1200" dirty="0">
                <a:solidFill>
                  <a:schemeClr val="tx1"/>
                </a:solidFill>
                <a:effectLst/>
                <a:latin typeface="+mn-lt"/>
                <a:ea typeface="+mn-ea"/>
                <a:cs typeface="+mn-cs"/>
              </a:rPr>
              <a:t>Now that we know what Motivational Interviewing is, let’s take some time to talk about why it’s </a:t>
            </a:r>
            <a:r>
              <a:rPr lang="en-US" sz="1200" kern="1200" dirty="0" err="1">
                <a:solidFill>
                  <a:schemeClr val="tx1"/>
                </a:solidFill>
                <a:effectLst/>
                <a:latin typeface="+mn-lt"/>
                <a:ea typeface="+mn-ea"/>
                <a:cs typeface="+mn-cs"/>
              </a:rPr>
              <a:t>importnat</a:t>
            </a:r>
            <a:r>
              <a:rPr lang="en-US" sz="1200" kern="1200" dirty="0">
                <a:solidFill>
                  <a:schemeClr val="tx1"/>
                </a:solidFill>
                <a:effectLst/>
                <a:latin typeface="+mn-lt"/>
                <a:ea typeface="+mn-ea"/>
                <a:cs typeface="+mn-cs"/>
              </a:rPr>
              <a:t>,.</a:t>
            </a:r>
          </a:p>
          <a:p>
            <a:endParaRPr lang="en-US" sz="1200" b="1" kern="1200" dirty="0">
              <a:solidFill>
                <a:schemeClr val="tx1"/>
              </a:solidFill>
              <a:effectLst/>
              <a:latin typeface="+mn-lt"/>
              <a:ea typeface="+mn-ea"/>
              <a:cs typeface="+mn-cs"/>
            </a:endParaRPr>
          </a:p>
          <a:p>
            <a:pPr marL="0" indent="0">
              <a:buFont typeface="Arial" panose="020B0604020202020204" pitchFamily="34" charset="0"/>
              <a:buNone/>
            </a:pPr>
            <a:endParaRPr lang="en-US" dirty="0">
              <a:latin typeface="Pacifico" panose="00000500000000000000" pitchFamily="2" charset="0"/>
            </a:endParaRPr>
          </a:p>
        </p:txBody>
      </p:sp>
      <p:sp>
        <p:nvSpPr>
          <p:cNvPr id="4" name="Slide Number Placeholder 3"/>
          <p:cNvSpPr>
            <a:spLocks noGrp="1"/>
          </p:cNvSpPr>
          <p:nvPr>
            <p:ph type="sldNum" sz="quarter" idx="10"/>
          </p:nvPr>
        </p:nvSpPr>
        <p:spPr/>
        <p:txBody>
          <a:bodyPr/>
          <a:lstStyle/>
          <a:p>
            <a:fld id="{2C06CF65-B382-435C-9E5A-DAAE5D7B70BC}" type="slidenum">
              <a:rPr lang="en-US" smtClean="0"/>
              <a:t>4</a:t>
            </a:fld>
            <a:endParaRPr lang="en-US"/>
          </a:p>
        </p:txBody>
      </p:sp>
    </p:spTree>
    <p:extLst>
      <p:ext uri="{BB962C8B-B14F-4D97-AF65-F5344CB8AC3E}">
        <p14:creationId xmlns:p14="http://schemas.microsoft.com/office/powerpoint/2010/main" val="13572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latin typeface="Pacifico" panose="00000500000000000000" pitchFamily="2" charset="0"/>
              </a:rPr>
              <a:t>Importance of Motivational Interviewing</a:t>
            </a:r>
          </a:p>
          <a:p>
            <a:pPr marL="0" indent="0">
              <a:buFont typeface="Arial" panose="020B0604020202020204" pitchFamily="34" charset="0"/>
              <a:buNone/>
            </a:pPr>
            <a:endParaRPr lang="en-US" dirty="0">
              <a:latin typeface="Pacifico" panose="00000500000000000000" pitchFamily="2" charset="0"/>
            </a:endParaRPr>
          </a:p>
          <a:p>
            <a:r>
              <a:rPr lang="en-US" sz="1200" b="1" kern="1200" dirty="0">
                <a:solidFill>
                  <a:schemeClr val="tx1"/>
                </a:solidFill>
                <a:effectLst/>
                <a:latin typeface="+mn-lt"/>
                <a:ea typeface="+mn-ea"/>
                <a:cs typeface="+mn-cs"/>
              </a:rPr>
              <a:t>Say: </a:t>
            </a:r>
          </a:p>
          <a:p>
            <a:r>
              <a:rPr lang="en-US" sz="1200" kern="1200" dirty="0">
                <a:solidFill>
                  <a:schemeClr val="tx1"/>
                </a:solidFill>
                <a:effectLst/>
                <a:latin typeface="+mn-lt"/>
                <a:ea typeface="+mn-ea"/>
                <a:cs typeface="+mn-cs"/>
              </a:rPr>
              <a:t>So, what separates the successful from the less successful? The answer is, the ability to navigate obstacles and maintain motivation towards ones’ goals. Getting “derailed” is a common problem for everyone. For most, a support system that can continue to support a job seeker despite unforeseen obstacles, is the key to success and getting back “on track”.  Motivational interviewing is an invaluable tool toward this end.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Let’s talk a little more about why this is so important to the success of the people we serve.</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Let’s take a moment to put some parameters around Motivational Interviewing. Although most of the tools used in Motivational Interviewing might be something you already know, and can be used in other communication styles, Motivational Interviewing is designed to navigate conversations around difficult topics. This isn’t used as an introductory or general interview process, but as a whole, its reserved for areas in which the Job Seeker is truly struggling to find or express their answer.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reason why Motivational Interviewing is important, is because it allows the job seeker to identify their thoughts and feelings that cause them to have unwanted or unhealthy behaviors. At the same time, it helps the job seeker discover ways to create new patterns and thought process that help change their self-identified behaviors.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Say:</a:t>
            </a:r>
            <a:r>
              <a:rPr lang="en-US" sz="1200" kern="1200" dirty="0">
                <a:solidFill>
                  <a:schemeClr val="tx1"/>
                </a:solidFill>
                <a:effectLst/>
                <a:latin typeface="+mn-lt"/>
                <a:ea typeface="+mn-ea"/>
                <a:cs typeface="+mn-cs"/>
              </a:rPr>
              <a:t> Moving on, I want to take an opportunity to review motivations, specifically, intrinsic and extrinsic motivation on the next slide.</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pPr marL="0" indent="0">
              <a:buFont typeface="Arial" panose="020B0604020202020204" pitchFamily="34" charset="0"/>
              <a:buNone/>
            </a:pPr>
            <a:endParaRPr lang="en-US" dirty="0">
              <a:latin typeface="Pacifico" panose="00000500000000000000" pitchFamily="2" charset="0"/>
            </a:endParaRPr>
          </a:p>
        </p:txBody>
      </p:sp>
      <p:sp>
        <p:nvSpPr>
          <p:cNvPr id="4" name="Slide Number Placeholder 3"/>
          <p:cNvSpPr>
            <a:spLocks noGrp="1"/>
          </p:cNvSpPr>
          <p:nvPr>
            <p:ph type="sldNum" sz="quarter" idx="10"/>
          </p:nvPr>
        </p:nvSpPr>
        <p:spPr/>
        <p:txBody>
          <a:bodyPr/>
          <a:lstStyle/>
          <a:p>
            <a:fld id="{2C06CF65-B382-435C-9E5A-DAAE5D7B70BC}" type="slidenum">
              <a:rPr lang="en-US" smtClean="0"/>
              <a:t>5</a:t>
            </a:fld>
            <a:endParaRPr lang="en-US"/>
          </a:p>
        </p:txBody>
      </p:sp>
    </p:spTree>
    <p:extLst>
      <p:ext uri="{BB962C8B-B14F-4D97-AF65-F5344CB8AC3E}">
        <p14:creationId xmlns:p14="http://schemas.microsoft.com/office/powerpoint/2010/main" val="30844585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latin typeface="Pacifico" panose="00000500000000000000" pitchFamily="2" charset="0"/>
              </a:rPr>
              <a:t>Intrinsic vs Extrinsic Motivation</a:t>
            </a:r>
          </a:p>
          <a:p>
            <a:pPr marL="0" indent="0">
              <a:buFont typeface="Arial" panose="020B0604020202020204" pitchFamily="34" charset="0"/>
              <a:buNone/>
            </a:pPr>
            <a:endParaRPr lang="en-US" sz="1200" kern="1200" dirty="0">
              <a:solidFill>
                <a:schemeClr val="tx1"/>
              </a:solidFill>
              <a:effectLst/>
              <a:latin typeface="Pacifico" panose="00000500000000000000" pitchFamily="2" charset="0"/>
              <a:ea typeface="+mn-ea"/>
              <a:cs typeface="+mn-cs"/>
            </a:endParaRPr>
          </a:p>
          <a:p>
            <a:r>
              <a:rPr lang="en-US" sz="1200" b="1" kern="1200" dirty="0">
                <a:solidFill>
                  <a:schemeClr val="tx1"/>
                </a:solidFill>
                <a:effectLst/>
                <a:latin typeface="+mn-lt"/>
                <a:ea typeface="+mn-ea"/>
                <a:cs typeface="+mn-cs"/>
              </a:rPr>
              <a:t>Say: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the name says, Motivation is the root of this process.  But we need to know that there is more than one type of motivation!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Intrinsic motivation: Performing a task because it's personally rewarding to you.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Extrinsic motivation: Completing a task or exhibiting a behavior because of outside causes such as avoiding punishment or receiving a reward</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Explain: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some point early in the conversation you might bring up to the Job Seeker that the Motivational Interviewing is designed to help them discover their own ideas and “intrinsic” motivation.</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Say:</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order to understand what motivates us Intrinsically, it’s good to take time to “self-reflect”. Let’s talk about self-reflection.</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pPr marL="0" indent="0">
              <a:buFont typeface="Arial" panose="020B0604020202020204" pitchFamily="34" charset="0"/>
              <a:buNone/>
            </a:pPr>
            <a:endParaRPr lang="en-US" dirty="0">
              <a:latin typeface="Pacifico" panose="00000500000000000000" pitchFamily="2" charset="0"/>
            </a:endParaRPr>
          </a:p>
        </p:txBody>
      </p:sp>
      <p:sp>
        <p:nvSpPr>
          <p:cNvPr id="4" name="Slide Number Placeholder 3"/>
          <p:cNvSpPr>
            <a:spLocks noGrp="1"/>
          </p:cNvSpPr>
          <p:nvPr>
            <p:ph type="sldNum" sz="quarter" idx="10"/>
          </p:nvPr>
        </p:nvSpPr>
        <p:spPr/>
        <p:txBody>
          <a:bodyPr/>
          <a:lstStyle/>
          <a:p>
            <a:fld id="{2C06CF65-B382-435C-9E5A-DAAE5D7B70BC}" type="slidenum">
              <a:rPr lang="en-US" smtClean="0"/>
              <a:t>6</a:t>
            </a:fld>
            <a:endParaRPr lang="en-US"/>
          </a:p>
        </p:txBody>
      </p:sp>
    </p:spTree>
    <p:extLst>
      <p:ext uri="{BB962C8B-B14F-4D97-AF65-F5344CB8AC3E}">
        <p14:creationId xmlns:p14="http://schemas.microsoft.com/office/powerpoint/2010/main" val="2695101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latin typeface="Pacifico" panose="00000500000000000000" pitchFamily="2" charset="0"/>
              </a:rPr>
              <a:t>Self-Reflection</a:t>
            </a:r>
          </a:p>
          <a:p>
            <a:pPr marL="0" indent="0">
              <a:buFont typeface="Arial" panose="020B0604020202020204" pitchFamily="34" charset="0"/>
              <a:buNone/>
            </a:pPr>
            <a:endParaRPr lang="en-US" sz="1200" kern="1200" dirty="0">
              <a:solidFill>
                <a:schemeClr val="tx1"/>
              </a:solidFill>
              <a:effectLst/>
              <a:latin typeface="Pacifico" panose="00000500000000000000" pitchFamily="2" charset="0"/>
              <a:ea typeface="+mn-ea"/>
              <a:cs typeface="+mn-cs"/>
            </a:endParaRPr>
          </a:p>
          <a:p>
            <a:pPr marL="0" indent="0">
              <a:buFont typeface="Arial" panose="020B0604020202020204" pitchFamily="34" charset="0"/>
              <a:buNone/>
            </a:pPr>
            <a:r>
              <a:rPr lang="en-US" sz="1200" b="1" kern="1200" dirty="0">
                <a:solidFill>
                  <a:schemeClr val="tx1"/>
                </a:solidFill>
                <a:effectLst/>
                <a:latin typeface="Pacifico" panose="00000500000000000000" pitchFamily="2" charset="0"/>
                <a:ea typeface="+mn-ea"/>
                <a:cs typeface="+mn-cs"/>
              </a:rPr>
              <a:t>Say: </a:t>
            </a:r>
            <a:r>
              <a:rPr lang="en-US" sz="1200" b="0" kern="1200" dirty="0">
                <a:solidFill>
                  <a:schemeClr val="tx1"/>
                </a:solidFill>
                <a:effectLst/>
                <a:latin typeface="Pacifico" panose="00000500000000000000" pitchFamily="2" charset="0"/>
                <a:ea typeface="+mn-ea"/>
                <a:cs typeface="+mn-cs"/>
              </a:rPr>
              <a:t>Let’s talk a little about what self-reflections is. This can be categorized 3 ways;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First, self-reflection allows us to look back and see where we've come from. If you take the time to write down a few thoughts about your day, you can look back on it in weeks, months, or years later and see how much has changed.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Second, self-reflection is the key to self-awareness: it allows us to look neutrally at our thoughts, feelings, emotions, and actions. Through this practice, we are able to look at ourselves with interest and curiosity.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Last, self-reflection is the habit of deliberately paying attention to your own thoughts, emotions, decisions, and behaviors. Here's a typical example: ... We periodically reflect back on an event and how we handled it in hopes that we learn something from it and make better decisions in the future. (change)</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Explain: </a:t>
            </a:r>
            <a:r>
              <a:rPr lang="en-US" sz="1200" b="0" kern="1200" dirty="0">
                <a:solidFill>
                  <a:schemeClr val="tx1"/>
                </a:solidFill>
                <a:effectLst/>
                <a:latin typeface="+mn-lt"/>
                <a:ea typeface="+mn-ea"/>
                <a:cs typeface="+mn-cs"/>
              </a:rPr>
              <a:t>I’m going to ask you to pause the video and in your participant guide, jot down some ideas of techniques we might use to “self-reflect”. Then come back and well review a few ideas.</a:t>
            </a:r>
          </a:p>
          <a:p>
            <a:endParaRPr lang="en-US" sz="1200" b="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Say:</a:t>
            </a:r>
            <a:r>
              <a:rPr lang="en-US" sz="1200" b="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Welcome back!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How do you think you did? Let’s review a few ways we can Self Reflect.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Say:  </a:t>
            </a:r>
            <a:r>
              <a:rPr lang="en-US" sz="1200" kern="1200" dirty="0">
                <a:solidFill>
                  <a:schemeClr val="tx1"/>
                </a:solidFill>
                <a:effectLst/>
                <a:latin typeface="+mn-lt"/>
                <a:ea typeface="+mn-ea"/>
                <a:cs typeface="+mn-cs"/>
              </a:rPr>
              <a:t>Developing Good Habits.com gives us a good list of ideas!</a:t>
            </a:r>
          </a:p>
          <a:p>
            <a:pPr lvl="0"/>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Look at yourself objectively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Keep a journal</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Write down your goals, plans, and priorities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Perform daily self-reflection affirmations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Practice meditation and other mindfulness habits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Ask trusted friends to describe you</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a:t>
            </a:r>
            <a:r>
              <a:rPr lang="en-US" sz="1200" kern="1200" dirty="0">
                <a:solidFill>
                  <a:schemeClr val="tx1"/>
                </a:solidFill>
                <a:effectLst/>
                <a:latin typeface="+mn-lt"/>
                <a:ea typeface="+mn-ea"/>
                <a:cs typeface="+mn-cs"/>
              </a:rPr>
              <a:t> How many of these did you get? Can you see how you might brainstorm with a Job Seeker with how they might create new Self Reflection Habits?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Explain:</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Self-Reflection helps us to determine how we’re doing with attaining our goals and also helps us to determine how we might choose to do things differently going forward.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Say: </a:t>
            </a:r>
          </a:p>
          <a:p>
            <a:r>
              <a:rPr lang="en-US" sz="1200" kern="1200" dirty="0">
                <a:solidFill>
                  <a:schemeClr val="tx1"/>
                </a:solidFill>
                <a:effectLst/>
                <a:latin typeface="+mn-lt"/>
                <a:ea typeface="+mn-ea"/>
                <a:cs typeface="+mn-cs"/>
              </a:rPr>
              <a:t>Next, I’d like to talk a little about change.</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b="0" kern="1200" dirty="0">
              <a:solidFill>
                <a:schemeClr val="tx1"/>
              </a:solidFill>
              <a:effectLst/>
              <a:latin typeface="+mn-lt"/>
              <a:ea typeface="+mn-ea"/>
              <a:cs typeface="+mn-cs"/>
            </a:endParaRPr>
          </a:p>
          <a:p>
            <a:pPr marL="0" indent="0">
              <a:buFont typeface="Arial" panose="020B0604020202020204" pitchFamily="34" charset="0"/>
              <a:buNone/>
            </a:pPr>
            <a:endParaRPr lang="en-US" dirty="0">
              <a:latin typeface="Pacifico" panose="00000500000000000000" pitchFamily="2" charset="0"/>
            </a:endParaRPr>
          </a:p>
        </p:txBody>
      </p:sp>
      <p:sp>
        <p:nvSpPr>
          <p:cNvPr id="4" name="Slide Number Placeholder 3"/>
          <p:cNvSpPr>
            <a:spLocks noGrp="1"/>
          </p:cNvSpPr>
          <p:nvPr>
            <p:ph type="sldNum" sz="quarter" idx="10"/>
          </p:nvPr>
        </p:nvSpPr>
        <p:spPr/>
        <p:txBody>
          <a:bodyPr/>
          <a:lstStyle/>
          <a:p>
            <a:fld id="{2C06CF65-B382-435C-9E5A-DAAE5D7B70BC}" type="slidenum">
              <a:rPr lang="en-US" smtClean="0"/>
              <a:t>7</a:t>
            </a:fld>
            <a:endParaRPr lang="en-US"/>
          </a:p>
        </p:txBody>
      </p:sp>
    </p:spTree>
    <p:extLst>
      <p:ext uri="{BB962C8B-B14F-4D97-AF65-F5344CB8AC3E}">
        <p14:creationId xmlns:p14="http://schemas.microsoft.com/office/powerpoint/2010/main" val="669036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ctr">
              <a:buFont typeface="Arial" panose="020B0604020202020204" pitchFamily="34" charset="0"/>
              <a:buNone/>
            </a:pPr>
            <a:r>
              <a:rPr lang="en-US" sz="1200" kern="1200" dirty="0">
                <a:solidFill>
                  <a:schemeClr val="tx1"/>
                </a:solidFill>
                <a:effectLst/>
                <a:latin typeface="+mn-lt"/>
                <a:ea typeface="+mn-ea"/>
                <a:cs typeface="+mn-cs"/>
              </a:rPr>
              <a:t>Header/Topic: Accepting Change</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 important part of understanding change, is, accepting.  This means, finding a way to move forward.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By looking ahead and looking to the future, you'll be able to better deal with the past and accept it as something an experience that you can learn from and if needed, make new decisions on how to handle things differently.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Part of our job is to help the jobseeker find that way to move along their career journey into their next big adventure. This may look like a jobseeker who has not received a job offer after actively searching for employment. Your jobseeker may feel jaded, defeated or maybe they feel like giving up. This is your opportunity to help your jobseeker identify their success along the way and help them accept what is and continue looking forward to what will be. We do this through conversation and building trust with the jobseeker. We motivate them to keep pushing forward and to avoid losing momentum. Also, we call out the fact that we cant change the past, we cant change job offers that were not extended, but what we can do is, we can reset the </a:t>
            </a:r>
            <a:r>
              <a:rPr lang="en-US" sz="1200" kern="1200" dirty="0" err="1">
                <a:solidFill>
                  <a:schemeClr val="tx1"/>
                </a:solidFill>
                <a:effectLst/>
                <a:latin typeface="+mn-lt"/>
                <a:ea typeface="+mn-ea"/>
                <a:cs typeface="+mn-cs"/>
              </a:rPr>
              <a:t>jobseeekrs</a:t>
            </a:r>
            <a:r>
              <a:rPr lang="en-US" sz="1200" kern="1200" dirty="0">
                <a:solidFill>
                  <a:schemeClr val="tx1"/>
                </a:solidFill>
                <a:effectLst/>
                <a:latin typeface="+mn-lt"/>
                <a:ea typeface="+mn-ea"/>
                <a:cs typeface="+mn-cs"/>
              </a:rPr>
              <a:t> goal with them and keep them on the right path.</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Say: </a:t>
            </a:r>
            <a:r>
              <a:rPr lang="en-US" sz="1200" kern="1200" dirty="0">
                <a:solidFill>
                  <a:schemeClr val="tx1"/>
                </a:solidFill>
                <a:effectLst/>
                <a:latin typeface="+mn-lt"/>
                <a:ea typeface="+mn-ea"/>
                <a:cs typeface="+mn-cs"/>
              </a:rPr>
              <a:t>Next, we’ll start talking about  learning your jobseeker and helping them discover their “why”</a:t>
            </a:r>
            <a:endParaRPr lang="en-US" dirty="0">
              <a:latin typeface="Pacifico" panose="00000500000000000000" pitchFamily="2" charset="0"/>
            </a:endParaRPr>
          </a:p>
          <a:p>
            <a:pPr marL="0" indent="0">
              <a:buFont typeface="Arial" panose="020B0604020202020204" pitchFamily="34" charset="0"/>
              <a:buNone/>
            </a:pPr>
            <a:endParaRPr lang="en-US" sz="1200" kern="1200" dirty="0">
              <a:solidFill>
                <a:schemeClr val="tx1"/>
              </a:solidFill>
              <a:effectLst/>
              <a:latin typeface="Pacifico" panose="00000500000000000000" pitchFamily="2" charset="0"/>
              <a:ea typeface="+mn-ea"/>
              <a:cs typeface="+mn-cs"/>
            </a:endParaRPr>
          </a:p>
          <a:p>
            <a:pPr marL="0" indent="0">
              <a:buFont typeface="Arial" panose="020B0604020202020204" pitchFamily="34" charset="0"/>
              <a:buNone/>
            </a:pPr>
            <a:endParaRPr lang="en-US" dirty="0">
              <a:latin typeface="Pacifico" panose="00000500000000000000" pitchFamily="2" charset="0"/>
            </a:endParaRPr>
          </a:p>
        </p:txBody>
      </p:sp>
      <p:sp>
        <p:nvSpPr>
          <p:cNvPr id="4" name="Slide Number Placeholder 3"/>
          <p:cNvSpPr>
            <a:spLocks noGrp="1"/>
          </p:cNvSpPr>
          <p:nvPr>
            <p:ph type="sldNum" sz="quarter" idx="10"/>
          </p:nvPr>
        </p:nvSpPr>
        <p:spPr/>
        <p:txBody>
          <a:bodyPr/>
          <a:lstStyle/>
          <a:p>
            <a:fld id="{2C06CF65-B382-435C-9E5A-DAAE5D7B70BC}" type="slidenum">
              <a:rPr lang="en-US" smtClean="0"/>
              <a:t>8</a:t>
            </a:fld>
            <a:endParaRPr lang="en-US"/>
          </a:p>
        </p:txBody>
      </p:sp>
    </p:spTree>
    <p:extLst>
      <p:ext uri="{BB962C8B-B14F-4D97-AF65-F5344CB8AC3E}">
        <p14:creationId xmlns:p14="http://schemas.microsoft.com/office/powerpoint/2010/main" val="32384015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Header/Topic: Identify their Why</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Say: </a:t>
            </a:r>
          </a:p>
          <a:p>
            <a:r>
              <a:rPr lang="en-US" sz="1200" kern="1200" dirty="0">
                <a:solidFill>
                  <a:schemeClr val="tx1"/>
                </a:solidFill>
                <a:effectLst/>
                <a:latin typeface="+mn-lt"/>
                <a:ea typeface="+mn-ea"/>
                <a:cs typeface="+mn-cs"/>
              </a:rPr>
              <a:t>What’s the why, is where we help the Job Seeker identify why they want to make changes to their work life, and how will these changes affect their relationships, Family, Finances, and Personal Wellbeing?</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want to help them find their own answers to their “why” and encourage them to write out in as much detail as possible the “whys” of what they. This will help them solidify their goals and also be able to use this information as a motivation if/when things get tough along the way.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Once we help them find their why, they can begin on their journey. Maybe its finding a job, it might be upskilling, maybe you have a jobseeker who wants to start a new career. Whatever their why is, we must first determine the goals to get there, then they can begin their journey.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Next, the jobseeker is on their way to completing an experience. This refers to the service they receive from us, so they can fulfill their why.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Lastly, and most important, once we have guided them on their path, they can share their story. Experience, word of mouth and the gift of a jobseeker referring a family member or friend is what we look forward to. We want to continue this cycle to ensure the success of our jobseekers.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Explain: </a:t>
            </a:r>
          </a:p>
          <a:p>
            <a:r>
              <a:rPr lang="en-US" sz="1200" kern="1200" dirty="0">
                <a:solidFill>
                  <a:schemeClr val="tx1"/>
                </a:solidFill>
                <a:effectLst/>
                <a:latin typeface="+mn-lt"/>
                <a:ea typeface="+mn-ea"/>
                <a:cs typeface="+mn-cs"/>
              </a:rPr>
              <a:t>The more a Job Seeker can identify their why, the feelings they would have once they achieve their goals, the benefits they would gain in their life by achieving their goals, the better they will be able to recall their “”why” when they are in a moment of struggle.</a:t>
            </a:r>
          </a:p>
          <a:p>
            <a:pPr marL="0" indent="0">
              <a:buFont typeface="Arial" panose="020B0604020202020204" pitchFamily="34" charset="0"/>
              <a:buNone/>
            </a:pPr>
            <a:endParaRPr lang="en-US" dirty="0">
              <a:latin typeface="Pacifico" panose="00000500000000000000" pitchFamily="2" charset="0"/>
            </a:endParaRPr>
          </a:p>
          <a:p>
            <a:pPr marL="0" indent="0">
              <a:buFont typeface="Arial" panose="020B0604020202020204" pitchFamily="34" charset="0"/>
              <a:buNone/>
            </a:pPr>
            <a:r>
              <a:rPr lang="en-US" b="1" dirty="0">
                <a:latin typeface="Pacifico" panose="00000500000000000000" pitchFamily="2" charset="0"/>
              </a:rPr>
              <a:t>Say: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The more a Job Seeker can identify their why, the feelings they would have once they achieve their goals, the benefits they would gain in their life by achieving their goals, the better they will be able to recall their “”why” when they are in a moment of struggle.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a:solidFill>
                  <a:schemeClr val="tx1"/>
                </a:solidFill>
                <a:effectLst/>
                <a:latin typeface="+mn-lt"/>
                <a:ea typeface="+mn-ea"/>
                <a:cs typeface="+mn-cs"/>
              </a:rPr>
              <a:t>Discuss: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As Career Navigators, we should prepare ourselves for jobseeker push-back. At times, you may experience a job seeker who is not interested in defining their, ‘why.” Rather, they may turn it back on you and ask you, “why not”. How will you respond?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‘Why Not” is a two way street.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You’re Job Seeker will most likely use it as a reason for why they “can’t” do something. ” I can’t do it because…” (fill in the blank).</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is our opportunity to use Motivational Interviewing to answer the questions, “Is that true?’ To help them discover ways that they CAN achieve their goals and overcome the “I can’t because” response.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Consider this. In general, if we are stating why we can’t do something, we’re only taking in information from the past and not looking outside the box that we’ve put ourselves in.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is where Motivational Interviewing really comes into play.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a:solidFill>
                  <a:schemeClr val="tx1"/>
                </a:solidFill>
                <a:effectLst/>
                <a:latin typeface="+mn-lt"/>
                <a:ea typeface="+mn-ea"/>
                <a:cs typeface="+mn-cs"/>
              </a:rPr>
              <a:t>Say:</a:t>
            </a:r>
            <a:r>
              <a:rPr lang="en-US" sz="1200" kern="1200" dirty="0">
                <a:solidFill>
                  <a:schemeClr val="tx1"/>
                </a:solidFill>
                <a:effectLst/>
                <a:latin typeface="+mn-lt"/>
                <a:ea typeface="+mn-ea"/>
                <a:cs typeface="+mn-cs"/>
              </a:rPr>
              <a:t> Lets take some time to discuss additional ways we can support our job seekers through motivational interviewing.</a:t>
            </a:r>
          </a:p>
          <a:p>
            <a:pPr marL="0" indent="0">
              <a:buFont typeface="Arial" panose="020B0604020202020204" pitchFamily="34" charset="0"/>
              <a:buNone/>
            </a:pPr>
            <a:endParaRPr lang="en-US" dirty="0">
              <a:latin typeface="Pacifico" panose="00000500000000000000" pitchFamily="2" charset="0"/>
            </a:endParaRPr>
          </a:p>
        </p:txBody>
      </p:sp>
      <p:sp>
        <p:nvSpPr>
          <p:cNvPr id="4" name="Slide Number Placeholder 3"/>
          <p:cNvSpPr>
            <a:spLocks noGrp="1"/>
          </p:cNvSpPr>
          <p:nvPr>
            <p:ph type="sldNum" sz="quarter" idx="10"/>
          </p:nvPr>
        </p:nvSpPr>
        <p:spPr/>
        <p:txBody>
          <a:bodyPr/>
          <a:lstStyle/>
          <a:p>
            <a:fld id="{2C06CF65-B382-435C-9E5A-DAAE5D7B70BC}" type="slidenum">
              <a:rPr lang="en-US" smtClean="0"/>
              <a:t>9</a:t>
            </a:fld>
            <a:endParaRPr lang="en-US"/>
          </a:p>
        </p:txBody>
      </p:sp>
    </p:spTree>
    <p:extLst>
      <p:ext uri="{BB962C8B-B14F-4D97-AF65-F5344CB8AC3E}">
        <p14:creationId xmlns:p14="http://schemas.microsoft.com/office/powerpoint/2010/main" val="4001593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AD3D690-6AC3-48C4-9395-E24B3EA2410C}"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197F67-9214-4720-A592-F8E523B65375}" type="slidenum">
              <a:rPr lang="en-US" smtClean="0"/>
              <a:t>‹#›</a:t>
            </a:fld>
            <a:endParaRPr lang="en-US"/>
          </a:p>
        </p:txBody>
      </p:sp>
    </p:spTree>
    <p:extLst>
      <p:ext uri="{BB962C8B-B14F-4D97-AF65-F5344CB8AC3E}">
        <p14:creationId xmlns:p14="http://schemas.microsoft.com/office/powerpoint/2010/main" val="1183858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D3D690-6AC3-48C4-9395-E24B3EA2410C}"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197F67-9214-4720-A592-F8E523B65375}" type="slidenum">
              <a:rPr lang="en-US" smtClean="0"/>
              <a:t>‹#›</a:t>
            </a:fld>
            <a:endParaRPr lang="en-US"/>
          </a:p>
        </p:txBody>
      </p:sp>
    </p:spTree>
    <p:extLst>
      <p:ext uri="{BB962C8B-B14F-4D97-AF65-F5344CB8AC3E}">
        <p14:creationId xmlns:p14="http://schemas.microsoft.com/office/powerpoint/2010/main" val="268037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D3D690-6AC3-48C4-9395-E24B3EA2410C}"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197F67-9214-4720-A592-F8E523B65375}" type="slidenum">
              <a:rPr lang="en-US" smtClean="0"/>
              <a:t>‹#›</a:t>
            </a:fld>
            <a:endParaRPr lang="en-US"/>
          </a:p>
        </p:txBody>
      </p:sp>
    </p:spTree>
    <p:extLst>
      <p:ext uri="{BB962C8B-B14F-4D97-AF65-F5344CB8AC3E}">
        <p14:creationId xmlns:p14="http://schemas.microsoft.com/office/powerpoint/2010/main" val="41759232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729130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D3D690-6AC3-48C4-9395-E24B3EA2410C}"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197F67-9214-4720-A592-F8E523B65375}" type="slidenum">
              <a:rPr lang="en-US" smtClean="0"/>
              <a:t>‹#›</a:t>
            </a:fld>
            <a:endParaRPr lang="en-US"/>
          </a:p>
        </p:txBody>
      </p:sp>
    </p:spTree>
    <p:extLst>
      <p:ext uri="{BB962C8B-B14F-4D97-AF65-F5344CB8AC3E}">
        <p14:creationId xmlns:p14="http://schemas.microsoft.com/office/powerpoint/2010/main" val="3011871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AD3D690-6AC3-48C4-9395-E24B3EA2410C}"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197F67-9214-4720-A592-F8E523B65375}" type="slidenum">
              <a:rPr lang="en-US" smtClean="0"/>
              <a:t>‹#›</a:t>
            </a:fld>
            <a:endParaRPr lang="en-US"/>
          </a:p>
        </p:txBody>
      </p:sp>
    </p:spTree>
    <p:extLst>
      <p:ext uri="{BB962C8B-B14F-4D97-AF65-F5344CB8AC3E}">
        <p14:creationId xmlns:p14="http://schemas.microsoft.com/office/powerpoint/2010/main" val="1638205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AD3D690-6AC3-48C4-9395-E24B3EA2410C}" type="datetimeFigureOut">
              <a:rPr lang="en-US" smtClean="0"/>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197F67-9214-4720-A592-F8E523B65375}" type="slidenum">
              <a:rPr lang="en-US" smtClean="0"/>
              <a:t>‹#›</a:t>
            </a:fld>
            <a:endParaRPr lang="en-US"/>
          </a:p>
        </p:txBody>
      </p:sp>
    </p:spTree>
    <p:extLst>
      <p:ext uri="{BB962C8B-B14F-4D97-AF65-F5344CB8AC3E}">
        <p14:creationId xmlns:p14="http://schemas.microsoft.com/office/powerpoint/2010/main" val="2100332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AD3D690-6AC3-48C4-9395-E24B3EA2410C}" type="datetimeFigureOut">
              <a:rPr lang="en-US" smtClean="0"/>
              <a:t>11/2/2021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197F67-9214-4720-A592-F8E523B65375}" type="slidenum">
              <a:rPr lang="en-US" smtClean="0"/>
              <a:t>‹#›</a:t>
            </a:fld>
            <a:endParaRPr lang="en-US"/>
          </a:p>
        </p:txBody>
      </p:sp>
    </p:spTree>
    <p:extLst>
      <p:ext uri="{BB962C8B-B14F-4D97-AF65-F5344CB8AC3E}">
        <p14:creationId xmlns:p14="http://schemas.microsoft.com/office/powerpoint/2010/main" val="4137742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AD3D690-6AC3-48C4-9395-E24B3EA2410C}" type="datetimeFigureOut">
              <a:rPr lang="en-US" smtClean="0"/>
              <a:t>11/2/2021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197F67-9214-4720-A592-F8E523B65375}" type="slidenum">
              <a:rPr lang="en-US" smtClean="0"/>
              <a:t>‹#›</a:t>
            </a:fld>
            <a:endParaRPr lang="en-US"/>
          </a:p>
        </p:txBody>
      </p:sp>
    </p:spTree>
    <p:extLst>
      <p:ext uri="{BB962C8B-B14F-4D97-AF65-F5344CB8AC3E}">
        <p14:creationId xmlns:p14="http://schemas.microsoft.com/office/powerpoint/2010/main" val="579620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D3D690-6AC3-48C4-9395-E24B3EA2410C}" type="datetimeFigureOut">
              <a:rPr lang="en-US" smtClean="0"/>
              <a:t>11/2/2021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197F67-9214-4720-A592-F8E523B65375}" type="slidenum">
              <a:rPr lang="en-US" smtClean="0"/>
              <a:t>‹#›</a:t>
            </a:fld>
            <a:endParaRPr lang="en-US"/>
          </a:p>
        </p:txBody>
      </p:sp>
    </p:spTree>
    <p:extLst>
      <p:ext uri="{BB962C8B-B14F-4D97-AF65-F5344CB8AC3E}">
        <p14:creationId xmlns:p14="http://schemas.microsoft.com/office/powerpoint/2010/main" val="2774753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AD3D690-6AC3-48C4-9395-E24B3EA2410C}" type="datetimeFigureOut">
              <a:rPr lang="en-US" smtClean="0"/>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197F67-9214-4720-A592-F8E523B65375}" type="slidenum">
              <a:rPr lang="en-US" smtClean="0"/>
              <a:t>‹#›</a:t>
            </a:fld>
            <a:endParaRPr lang="en-US"/>
          </a:p>
        </p:txBody>
      </p:sp>
    </p:spTree>
    <p:extLst>
      <p:ext uri="{BB962C8B-B14F-4D97-AF65-F5344CB8AC3E}">
        <p14:creationId xmlns:p14="http://schemas.microsoft.com/office/powerpoint/2010/main" val="246889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AD3D690-6AC3-48C4-9395-E24B3EA2410C}" type="datetimeFigureOut">
              <a:rPr lang="en-US" smtClean="0"/>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197F67-9214-4720-A592-F8E523B65375}" type="slidenum">
              <a:rPr lang="en-US" smtClean="0"/>
              <a:t>‹#›</a:t>
            </a:fld>
            <a:endParaRPr lang="en-US"/>
          </a:p>
        </p:txBody>
      </p:sp>
    </p:spTree>
    <p:extLst>
      <p:ext uri="{BB962C8B-B14F-4D97-AF65-F5344CB8AC3E}">
        <p14:creationId xmlns:p14="http://schemas.microsoft.com/office/powerpoint/2010/main" val="3776757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D3D690-6AC3-48C4-9395-E24B3EA2410C}" type="datetimeFigureOut">
              <a:rPr lang="en-US" smtClean="0"/>
              <a:t>11/2/2021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197F67-9214-4720-A592-F8E523B65375}" type="slidenum">
              <a:rPr lang="en-US" smtClean="0"/>
              <a:t>‹#›</a:t>
            </a:fld>
            <a:endParaRPr lang="en-US"/>
          </a:p>
        </p:txBody>
      </p:sp>
    </p:spTree>
    <p:extLst>
      <p:ext uri="{BB962C8B-B14F-4D97-AF65-F5344CB8AC3E}">
        <p14:creationId xmlns:p14="http://schemas.microsoft.com/office/powerpoint/2010/main" val="8740980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notesSlide" Target="../notesSlides/notesSlide10.xml"/><Relationship Id="rId7" Type="http://schemas.openxmlformats.org/officeDocument/2006/relationships/diagramQuickStyle" Target="../diagrams/quickStyle3.xm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1.png"/><Relationship Id="rId9" Type="http://schemas.microsoft.com/office/2007/relationships/diagramDrawing" Target="../diagrams/drawing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9.jpe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10.jpe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14.jpe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notesSlide" Target="../notesSlides/notesSlide15.xml"/><Relationship Id="rId7" Type="http://schemas.openxmlformats.org/officeDocument/2006/relationships/diagramLayout" Target="../diagrams/layout4.xml"/><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diagramData" Target="../diagrams/data4.xml"/><Relationship Id="rId5" Type="http://schemas.openxmlformats.org/officeDocument/2006/relationships/image" Target="../media/image15.jpeg"/><Relationship Id="rId10" Type="http://schemas.microsoft.com/office/2007/relationships/diagramDrawing" Target="../diagrams/drawing4.xml"/><Relationship Id="rId4" Type="http://schemas.openxmlformats.org/officeDocument/2006/relationships/image" Target="../media/image1.png"/><Relationship Id="rId9" Type="http://schemas.openxmlformats.org/officeDocument/2006/relationships/diagramColors" Target="../diagrams/colors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tags" Target="../tags/tag18.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tags" Target="../tags/tag19.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tags" Target="../tags/tag20.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2.xml"/><Relationship Id="rId1" Type="http://schemas.openxmlformats.org/officeDocument/2006/relationships/tags" Target="../tags/tag2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3.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notesSlide" Target="../notesSlides/notesSlide7.xml"/><Relationship Id="rId7" Type="http://schemas.openxmlformats.org/officeDocument/2006/relationships/diagramLayout" Target="../diagrams/layout1.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diagramData" Target="../diagrams/data1.xml"/><Relationship Id="rId5" Type="http://schemas.openxmlformats.org/officeDocument/2006/relationships/image" Target="../media/image6.png"/><Relationship Id="rId10" Type="http://schemas.microsoft.com/office/2007/relationships/diagramDrawing" Target="../diagrams/drawing1.xml"/><Relationship Id="rId4" Type="http://schemas.openxmlformats.org/officeDocument/2006/relationships/image" Target="../media/image1.png"/><Relationship Id="rId9" Type="http://schemas.openxmlformats.org/officeDocument/2006/relationships/diagramColors" Target="../diagrams/colors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7.jpe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notesSlide" Target="../notesSlides/notesSlide9.xml"/><Relationship Id="rId7" Type="http://schemas.openxmlformats.org/officeDocument/2006/relationships/diagramQuickStyle" Target="../diagrams/quickStyle2.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8.jpeg"/><Relationship Id="rId4" Type="http://schemas.openxmlformats.org/officeDocument/2006/relationships/image" Target="../media/image1.png"/><Relationship Id="rId9" Type="http://schemas.microsoft.com/office/2007/relationships/diagramDrawing" Target="../diagrams/drawing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D7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828040"/>
            <a:ext cx="9144000" cy="2196014"/>
          </a:xfrm>
        </p:spPr>
        <p:txBody>
          <a:bodyPr>
            <a:noAutofit/>
          </a:bodyPr>
          <a:lstStyle/>
          <a:p>
            <a:r>
              <a:rPr lang="en-US" sz="4800" dirty="0">
                <a:solidFill>
                  <a:schemeClr val="bg1"/>
                </a:solidFill>
                <a:latin typeface="Brandon Grotesque Black" panose="020B0A03020203060202" pitchFamily="34" charset="0"/>
              </a:rPr>
              <a:t>Mission Services Core Skills Training</a:t>
            </a:r>
          </a:p>
        </p:txBody>
      </p:sp>
      <p:sp>
        <p:nvSpPr>
          <p:cNvPr id="3" name="Subtitle 2"/>
          <p:cNvSpPr>
            <a:spLocks noGrp="1"/>
          </p:cNvSpPr>
          <p:nvPr>
            <p:ph type="subTitle" idx="1"/>
          </p:nvPr>
        </p:nvSpPr>
        <p:spPr>
          <a:xfrm>
            <a:off x="1524000" y="3429000"/>
            <a:ext cx="9144000" cy="1655762"/>
          </a:xfrm>
        </p:spPr>
        <p:txBody>
          <a:bodyPr>
            <a:normAutofit/>
          </a:bodyPr>
          <a:lstStyle/>
          <a:p>
            <a:r>
              <a:rPr lang="en-US" sz="3600" dirty="0">
                <a:solidFill>
                  <a:schemeClr val="bg1"/>
                </a:solidFill>
                <a:latin typeface="Pacifico" panose="00000500000000000000" pitchFamily="2" charset="0"/>
              </a:rPr>
              <a:t>Motivational Interviewing</a:t>
            </a:r>
          </a:p>
        </p:txBody>
      </p:sp>
      <p:graphicFrame>
        <p:nvGraphicFramePr>
          <p:cNvPr id="4" name="Table 3"/>
          <p:cNvGraphicFramePr>
            <a:graphicFrameLocks noGrp="1"/>
          </p:cNvGraphicFramePr>
          <p:nvPr>
            <p:extLst/>
          </p:nvPr>
        </p:nvGraphicFramePr>
        <p:xfrm>
          <a:off x="-1728617" y="248174"/>
          <a:ext cx="1418302" cy="273237"/>
        </p:xfrm>
        <a:graphic>
          <a:graphicData uri="http://schemas.openxmlformats.org/drawingml/2006/table">
            <a:tbl>
              <a:tblPr firstRow="1" firstCol="1" bandRow="1"/>
              <a:tblGrid>
                <a:gridCol w="236234">
                  <a:extLst>
                    <a:ext uri="{9D8B030D-6E8A-4147-A177-3AD203B41FA5}">
                      <a16:colId xmlns:a16="http://schemas.microsoft.com/office/drawing/2014/main" val="913784205"/>
                    </a:ext>
                  </a:extLst>
                </a:gridCol>
                <a:gridCol w="232496">
                  <a:extLst>
                    <a:ext uri="{9D8B030D-6E8A-4147-A177-3AD203B41FA5}">
                      <a16:colId xmlns:a16="http://schemas.microsoft.com/office/drawing/2014/main" val="1738675263"/>
                    </a:ext>
                  </a:extLst>
                </a:gridCol>
                <a:gridCol w="239972">
                  <a:extLst>
                    <a:ext uri="{9D8B030D-6E8A-4147-A177-3AD203B41FA5}">
                      <a16:colId xmlns:a16="http://schemas.microsoft.com/office/drawing/2014/main" val="2772353374"/>
                    </a:ext>
                  </a:extLst>
                </a:gridCol>
                <a:gridCol w="236234">
                  <a:extLst>
                    <a:ext uri="{9D8B030D-6E8A-4147-A177-3AD203B41FA5}">
                      <a16:colId xmlns:a16="http://schemas.microsoft.com/office/drawing/2014/main" val="1182969886"/>
                    </a:ext>
                  </a:extLst>
                </a:gridCol>
                <a:gridCol w="310806">
                  <a:extLst>
                    <a:ext uri="{9D8B030D-6E8A-4147-A177-3AD203B41FA5}">
                      <a16:colId xmlns:a16="http://schemas.microsoft.com/office/drawing/2014/main" val="441074120"/>
                    </a:ext>
                  </a:extLst>
                </a:gridCol>
                <a:gridCol w="162560">
                  <a:extLst>
                    <a:ext uri="{9D8B030D-6E8A-4147-A177-3AD203B41FA5}">
                      <a16:colId xmlns:a16="http://schemas.microsoft.com/office/drawing/2014/main" val="2393180209"/>
                    </a:ext>
                  </a:extLst>
                </a:gridCol>
              </a:tblGrid>
              <a:tr h="273237">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18C"/>
                    </a:solidFill>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D73"/>
                    </a:solidFill>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ADBC"/>
                    </a:solidFill>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016"/>
                    </a:solidFill>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2C30"/>
                    </a:solidFill>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5ADA6"/>
                    </a:solidFill>
                  </a:tcPr>
                </a:tc>
                <a:extLst>
                  <a:ext uri="{0D108BD9-81ED-4DB2-BD59-A6C34878D82A}">
                    <a16:rowId xmlns:a16="http://schemas.microsoft.com/office/drawing/2014/main" val="1469609732"/>
                  </a:ext>
                </a:extLst>
              </a:tr>
            </a:tbl>
          </a:graphicData>
        </a:graphic>
      </p:graphicFrame>
      <p:sp>
        <p:nvSpPr>
          <p:cNvPr id="8" name="Rectangle 7"/>
          <p:cNvSpPr/>
          <p:nvPr/>
        </p:nvSpPr>
        <p:spPr>
          <a:xfrm>
            <a:off x="1657885" y="3024054"/>
            <a:ext cx="8597068" cy="45719"/>
          </a:xfrm>
          <a:prstGeom prst="rect">
            <a:avLst/>
          </a:prstGeom>
          <a:solidFill>
            <a:srgbClr val="FF9016"/>
          </a:solidFill>
          <a:ln>
            <a:solidFill>
              <a:srgbClr val="FF90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408825270"/>
      </p:ext>
    </p:extLst>
  </p:cSld>
  <p:clrMapOvr>
    <a:masterClrMapping/>
  </p:clrMapOvr>
  <mc:AlternateContent xmlns:mc="http://schemas.openxmlformats.org/markup-compatibility/2006" xmlns:p14="http://schemas.microsoft.com/office/powerpoint/2010/main">
    <mc:Choice Requires="p14">
      <p:transition spd="slow" p14:dur="2000" advTm="71444"/>
    </mc:Choice>
    <mc:Fallback xmlns="">
      <p:transition spd="slow" advTm="71444"/>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55210" y="989797"/>
            <a:ext cx="1876294" cy="851530"/>
          </a:xfrm>
          <a:prstGeom prst="rect">
            <a:avLst/>
          </a:prstGeom>
          <a:effectLst>
            <a:glow rad="139700">
              <a:schemeClr val="accent2">
                <a:satMod val="175000"/>
                <a:alpha val="40000"/>
              </a:schemeClr>
            </a:glow>
          </a:effectLst>
        </p:spPr>
      </p:pic>
      <p:sp>
        <p:nvSpPr>
          <p:cNvPr id="7" name="Rectangle 6">
            <a:extLst>
              <a:ext uri="{FF2B5EF4-FFF2-40B4-BE49-F238E27FC236}">
                <a16:creationId xmlns:a16="http://schemas.microsoft.com/office/drawing/2014/main" id="{50615F47-2F69-40FF-AB04-487D8C5BC702}"/>
              </a:ext>
            </a:extLst>
          </p:cNvPr>
          <p:cNvSpPr/>
          <p:nvPr/>
        </p:nvSpPr>
        <p:spPr>
          <a:xfrm>
            <a:off x="6813103" y="1415562"/>
            <a:ext cx="49427" cy="5442438"/>
          </a:xfrm>
          <a:prstGeom prst="rect">
            <a:avLst/>
          </a:prstGeom>
          <a:solidFill>
            <a:srgbClr val="FF9016"/>
          </a:solidFill>
          <a:ln>
            <a:solidFill>
              <a:srgbClr val="FF90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Diagram 4">
            <a:extLst>
              <a:ext uri="{FF2B5EF4-FFF2-40B4-BE49-F238E27FC236}">
                <a16:creationId xmlns:a16="http://schemas.microsoft.com/office/drawing/2014/main" id="{9D1D7953-DB9C-44B0-B862-D650474AB435}"/>
              </a:ext>
            </a:extLst>
          </p:cNvPr>
          <p:cNvGraphicFramePr/>
          <p:nvPr>
            <p:extLst>
              <p:ext uri="{D42A27DB-BD31-4B8C-83A1-F6EECF244321}">
                <p14:modId xmlns:p14="http://schemas.microsoft.com/office/powerpoint/2010/main" val="2271564027"/>
              </p:ext>
            </p:extLst>
          </p:nvPr>
        </p:nvGraphicFramePr>
        <p:xfrm>
          <a:off x="-673586" y="1683501"/>
          <a:ext cx="7709973" cy="501158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TextBox 5">
            <a:extLst>
              <a:ext uri="{FF2B5EF4-FFF2-40B4-BE49-F238E27FC236}">
                <a16:creationId xmlns:a16="http://schemas.microsoft.com/office/drawing/2014/main" id="{86393749-B1EA-458B-AEC6-9FFBAF638E3E}"/>
              </a:ext>
            </a:extLst>
          </p:cNvPr>
          <p:cNvSpPr txBox="1"/>
          <p:nvPr/>
        </p:nvSpPr>
        <p:spPr>
          <a:xfrm>
            <a:off x="7581014" y="1998921"/>
            <a:ext cx="4157330" cy="461665"/>
          </a:xfrm>
          <a:prstGeom prst="rect">
            <a:avLst/>
          </a:prstGeom>
          <a:noFill/>
        </p:spPr>
        <p:txBody>
          <a:bodyPr wrap="square" rtlCol="0">
            <a:spAutoFit/>
          </a:bodyPr>
          <a:lstStyle/>
          <a:p>
            <a:pPr algn="ctr"/>
            <a:r>
              <a:rPr lang="en-US" sz="2400" dirty="0">
                <a:solidFill>
                  <a:srgbClr val="002D73"/>
                </a:solidFill>
                <a:latin typeface="Brandon Grotesque Bold" panose="020B0803020203060202" pitchFamily="34" charset="0"/>
              </a:rPr>
              <a:t>Why is this important?</a:t>
            </a:r>
          </a:p>
        </p:txBody>
      </p:sp>
      <p:sp>
        <p:nvSpPr>
          <p:cNvPr id="10" name="Rectangle 9">
            <a:extLst>
              <a:ext uri="{FF2B5EF4-FFF2-40B4-BE49-F238E27FC236}">
                <a16:creationId xmlns:a16="http://schemas.microsoft.com/office/drawing/2014/main" id="{56849BF7-7337-416C-81EC-6AE5A6EC37A2}"/>
              </a:ext>
            </a:extLst>
          </p:cNvPr>
          <p:cNvSpPr/>
          <p:nvPr/>
        </p:nvSpPr>
        <p:spPr>
          <a:xfrm>
            <a:off x="7096836" y="2807018"/>
            <a:ext cx="4860857" cy="2585323"/>
          </a:xfrm>
          <a:prstGeom prst="rect">
            <a:avLst/>
          </a:prstGeom>
        </p:spPr>
        <p:txBody>
          <a:bodyPr wrap="square">
            <a:spAutoFit/>
          </a:bodyPr>
          <a:lstStyle/>
          <a:p>
            <a:r>
              <a:rPr lang="en-US" dirty="0">
                <a:solidFill>
                  <a:srgbClr val="002D73"/>
                </a:solidFill>
                <a:latin typeface="Brandon Grotesque Regular" panose="020B0503020203060202" pitchFamily="34" charset="0"/>
              </a:rPr>
              <a:t>Through motivational interviewing, we want to learn a jobseekers unique skillset, Identify their strengths and help them leverage those skills to discover opportunities to grow and so they can secure meaningful employment. </a:t>
            </a:r>
          </a:p>
          <a:p>
            <a:endParaRPr lang="en-US" dirty="0">
              <a:solidFill>
                <a:srgbClr val="002D73"/>
              </a:solidFill>
              <a:latin typeface="Brandon Grotesque Regular" panose="020B0503020203060202" pitchFamily="34" charset="0"/>
            </a:endParaRPr>
          </a:p>
          <a:p>
            <a:r>
              <a:rPr lang="en-US" dirty="0">
                <a:solidFill>
                  <a:srgbClr val="002D73"/>
                </a:solidFill>
                <a:latin typeface="Brandon Grotesque Regular" panose="020B0503020203060202" pitchFamily="34" charset="0"/>
              </a:rPr>
              <a:t>We do this through conversation and asking strategic questions so that we can help guide them along their journey.</a:t>
            </a:r>
          </a:p>
        </p:txBody>
      </p:sp>
      <p:sp>
        <p:nvSpPr>
          <p:cNvPr id="11" name="Rectangle 10">
            <a:extLst>
              <a:ext uri="{FF2B5EF4-FFF2-40B4-BE49-F238E27FC236}">
                <a16:creationId xmlns:a16="http://schemas.microsoft.com/office/drawing/2014/main" id="{E6BC0F37-F766-420B-8164-F83461E2E77D}"/>
              </a:ext>
            </a:extLst>
          </p:cNvPr>
          <p:cNvSpPr/>
          <p:nvPr/>
        </p:nvSpPr>
        <p:spPr>
          <a:xfrm>
            <a:off x="0" y="0"/>
            <a:ext cx="9805212" cy="1200150"/>
          </a:xfrm>
          <a:prstGeom prst="rect">
            <a:avLst/>
          </a:prstGeom>
          <a:solidFill>
            <a:srgbClr val="00ADBC"/>
          </a:solidFill>
          <a:ln>
            <a:solidFill>
              <a:srgbClr val="00AD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FFFF"/>
                </a:solidFill>
                <a:latin typeface="Brandon Grotesque Bold" panose="020B0803020203060202" pitchFamily="34" charset="0"/>
                <a:cs typeface="Arial" panose="020B0604020202020204" pitchFamily="34" charset="0"/>
              </a:rPr>
              <a:t>Strengths and Skills</a:t>
            </a:r>
          </a:p>
        </p:txBody>
      </p:sp>
      <p:sp>
        <p:nvSpPr>
          <p:cNvPr id="12" name="Rectangle 11">
            <a:extLst>
              <a:ext uri="{FF2B5EF4-FFF2-40B4-BE49-F238E27FC236}">
                <a16:creationId xmlns:a16="http://schemas.microsoft.com/office/drawing/2014/main" id="{FFD50B80-2E50-48B9-A8BF-BB2D93CA62E1}"/>
              </a:ext>
            </a:extLst>
          </p:cNvPr>
          <p:cNvSpPr/>
          <p:nvPr/>
        </p:nvSpPr>
        <p:spPr>
          <a:xfrm>
            <a:off x="0" y="1147154"/>
            <a:ext cx="8777605" cy="266007"/>
          </a:xfrm>
          <a:prstGeom prst="rect">
            <a:avLst/>
          </a:prstGeom>
          <a:solidFill>
            <a:srgbClr val="FF901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71140727"/>
      </p:ext>
    </p:extLst>
  </p:cSld>
  <p:clrMapOvr>
    <a:masterClrMapping/>
  </p:clrMapOvr>
  <mc:AlternateContent xmlns:mc="http://schemas.openxmlformats.org/markup-compatibility/2006" xmlns:p14="http://schemas.microsoft.com/office/powerpoint/2010/main">
    <mc:Choice Requires="p14">
      <p:transition spd="slow" p14:dur="2000" advTm="166051"/>
    </mc:Choice>
    <mc:Fallback xmlns="">
      <p:transition spd="slow" advTm="166051"/>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55210" y="989797"/>
            <a:ext cx="1876294" cy="851530"/>
          </a:xfrm>
          <a:prstGeom prst="rect">
            <a:avLst/>
          </a:prstGeom>
          <a:effectLst>
            <a:glow rad="139700">
              <a:schemeClr val="accent2">
                <a:satMod val="175000"/>
                <a:alpha val="40000"/>
              </a:schemeClr>
            </a:glow>
          </a:effectLst>
        </p:spPr>
      </p:pic>
      <p:pic>
        <p:nvPicPr>
          <p:cNvPr id="3074" name="Picture 2" descr="BCIE and Taiwan sign agreement to finance MSMEs and Health in Honduras">
            <a:extLst>
              <a:ext uri="{FF2B5EF4-FFF2-40B4-BE49-F238E27FC236}">
                <a16:creationId xmlns:a16="http://schemas.microsoft.com/office/drawing/2014/main" id="{7920DE9E-C152-4CCC-9AC4-3F72A1CA4C7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88697" y="1415562"/>
            <a:ext cx="8103302" cy="544243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0499A6E2-2FD9-4FDE-AE59-E1BDCB1F2916}"/>
              </a:ext>
            </a:extLst>
          </p:cNvPr>
          <p:cNvSpPr/>
          <p:nvPr/>
        </p:nvSpPr>
        <p:spPr>
          <a:xfrm>
            <a:off x="4088697" y="1415562"/>
            <a:ext cx="49427" cy="5442438"/>
          </a:xfrm>
          <a:prstGeom prst="rect">
            <a:avLst/>
          </a:prstGeom>
          <a:solidFill>
            <a:srgbClr val="FF9016"/>
          </a:solidFill>
          <a:ln>
            <a:solidFill>
              <a:srgbClr val="FF90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CB67B69-566F-4062-AB57-7C467F44808A}"/>
              </a:ext>
            </a:extLst>
          </p:cNvPr>
          <p:cNvSpPr txBox="1"/>
          <p:nvPr/>
        </p:nvSpPr>
        <p:spPr>
          <a:xfrm>
            <a:off x="184040" y="1938717"/>
            <a:ext cx="3720618" cy="830997"/>
          </a:xfrm>
          <a:prstGeom prst="rect">
            <a:avLst/>
          </a:prstGeom>
          <a:noFill/>
        </p:spPr>
        <p:txBody>
          <a:bodyPr wrap="square" rtlCol="0">
            <a:spAutoFit/>
          </a:bodyPr>
          <a:lstStyle/>
          <a:p>
            <a:pPr algn="ctr"/>
            <a:r>
              <a:rPr lang="en-US" sz="2400" dirty="0">
                <a:solidFill>
                  <a:srgbClr val="002D73"/>
                </a:solidFill>
                <a:latin typeface="Brandon Grotesque Bold" panose="020B0803020203060202" pitchFamily="34" charset="0"/>
              </a:rPr>
              <a:t>Why do we hold the jobseeker accountable?</a:t>
            </a:r>
          </a:p>
        </p:txBody>
      </p:sp>
      <p:sp>
        <p:nvSpPr>
          <p:cNvPr id="6" name="Rectangle 5">
            <a:extLst>
              <a:ext uri="{FF2B5EF4-FFF2-40B4-BE49-F238E27FC236}">
                <a16:creationId xmlns:a16="http://schemas.microsoft.com/office/drawing/2014/main" id="{0998C420-813E-42D7-8C4E-E7EBD835B7E1}"/>
              </a:ext>
            </a:extLst>
          </p:cNvPr>
          <p:cNvSpPr/>
          <p:nvPr/>
        </p:nvSpPr>
        <p:spPr>
          <a:xfrm>
            <a:off x="122663" y="3259617"/>
            <a:ext cx="3843371" cy="1754326"/>
          </a:xfrm>
          <a:prstGeom prst="rect">
            <a:avLst/>
          </a:prstGeom>
        </p:spPr>
        <p:txBody>
          <a:bodyPr wrap="square">
            <a:spAutoFit/>
          </a:bodyPr>
          <a:lstStyle/>
          <a:p>
            <a:r>
              <a:rPr lang="en-US" dirty="0">
                <a:solidFill>
                  <a:srgbClr val="002D73"/>
                </a:solidFill>
                <a:latin typeface="Brandon Grotesque Regular" panose="020B0503020203060202" pitchFamily="34" charset="0"/>
              </a:rPr>
              <a:t>We hold jobseekers accountable so that they meet the goals they developed for themselves. We do this by taking a gentle approach and helping them to see that even though they may have fallen along the way, its not too late to get back up.</a:t>
            </a:r>
          </a:p>
        </p:txBody>
      </p:sp>
      <p:sp>
        <p:nvSpPr>
          <p:cNvPr id="10" name="Rectangle 9">
            <a:extLst>
              <a:ext uri="{FF2B5EF4-FFF2-40B4-BE49-F238E27FC236}">
                <a16:creationId xmlns:a16="http://schemas.microsoft.com/office/drawing/2014/main" id="{E7DFC7C9-48BE-486A-BC67-628D6E1C6CA9}"/>
              </a:ext>
            </a:extLst>
          </p:cNvPr>
          <p:cNvSpPr/>
          <p:nvPr/>
        </p:nvSpPr>
        <p:spPr>
          <a:xfrm>
            <a:off x="0" y="0"/>
            <a:ext cx="9805212" cy="1200150"/>
          </a:xfrm>
          <a:prstGeom prst="rect">
            <a:avLst/>
          </a:prstGeom>
          <a:solidFill>
            <a:srgbClr val="00ADBC"/>
          </a:solidFill>
          <a:ln>
            <a:solidFill>
              <a:srgbClr val="00AD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FFFF"/>
                </a:solidFill>
                <a:latin typeface="Brandon Grotesque Bold" panose="020B0803020203060202" pitchFamily="34" charset="0"/>
                <a:cs typeface="Arial" panose="020B0604020202020204" pitchFamily="34" charset="0"/>
              </a:rPr>
              <a:t>Accountability</a:t>
            </a:r>
          </a:p>
        </p:txBody>
      </p:sp>
      <p:sp>
        <p:nvSpPr>
          <p:cNvPr id="11" name="Rectangle 10">
            <a:extLst>
              <a:ext uri="{FF2B5EF4-FFF2-40B4-BE49-F238E27FC236}">
                <a16:creationId xmlns:a16="http://schemas.microsoft.com/office/drawing/2014/main" id="{DB1AE06F-37C4-4E50-8450-FA732C58E47E}"/>
              </a:ext>
            </a:extLst>
          </p:cNvPr>
          <p:cNvSpPr/>
          <p:nvPr/>
        </p:nvSpPr>
        <p:spPr>
          <a:xfrm>
            <a:off x="0" y="1147154"/>
            <a:ext cx="8777605" cy="266007"/>
          </a:xfrm>
          <a:prstGeom prst="rect">
            <a:avLst/>
          </a:prstGeom>
          <a:solidFill>
            <a:srgbClr val="FF901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448122717"/>
      </p:ext>
    </p:extLst>
  </p:cSld>
  <p:clrMapOvr>
    <a:masterClrMapping/>
  </p:clrMapOvr>
  <mc:AlternateContent xmlns:mc="http://schemas.openxmlformats.org/markup-compatibility/2006" xmlns:p14="http://schemas.microsoft.com/office/powerpoint/2010/main">
    <mc:Choice Requires="p14">
      <p:transition spd="slow" p14:dur="2000" advTm="166051"/>
    </mc:Choice>
    <mc:Fallback xmlns="">
      <p:transition spd="slow" advTm="166051"/>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55210" y="989797"/>
            <a:ext cx="1876294" cy="851530"/>
          </a:xfrm>
          <a:prstGeom prst="rect">
            <a:avLst/>
          </a:prstGeom>
          <a:effectLst>
            <a:glow rad="139700">
              <a:schemeClr val="accent2">
                <a:satMod val="175000"/>
                <a:alpha val="40000"/>
              </a:schemeClr>
            </a:glow>
          </a:effectLst>
        </p:spPr>
      </p:pic>
      <p:sp>
        <p:nvSpPr>
          <p:cNvPr id="7" name="Rectangle 6">
            <a:extLst>
              <a:ext uri="{FF2B5EF4-FFF2-40B4-BE49-F238E27FC236}">
                <a16:creationId xmlns:a16="http://schemas.microsoft.com/office/drawing/2014/main" id="{50615F47-2F69-40FF-AB04-487D8C5BC702}"/>
              </a:ext>
            </a:extLst>
          </p:cNvPr>
          <p:cNvSpPr/>
          <p:nvPr/>
        </p:nvSpPr>
        <p:spPr>
          <a:xfrm>
            <a:off x="6071284" y="1415561"/>
            <a:ext cx="49427" cy="5442438"/>
          </a:xfrm>
          <a:prstGeom prst="rect">
            <a:avLst/>
          </a:prstGeom>
          <a:solidFill>
            <a:srgbClr val="FF9016"/>
          </a:solidFill>
          <a:ln>
            <a:solidFill>
              <a:srgbClr val="FF90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Knowing—and Facing—the Challenges of Incarceration">
            <a:extLst>
              <a:ext uri="{FF2B5EF4-FFF2-40B4-BE49-F238E27FC236}">
                <a16:creationId xmlns:a16="http://schemas.microsoft.com/office/drawing/2014/main" id="{A9018C7A-CA84-4481-92B8-DEE70440587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8668"/>
          <a:stretch/>
        </p:blipFill>
        <p:spPr bwMode="auto">
          <a:xfrm>
            <a:off x="0" y="1415561"/>
            <a:ext cx="6071284" cy="544243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2B0EEE0-ED36-4BE6-ADB5-4D46767ACBA2}"/>
              </a:ext>
            </a:extLst>
          </p:cNvPr>
          <p:cNvSpPr txBox="1"/>
          <p:nvPr/>
        </p:nvSpPr>
        <p:spPr>
          <a:xfrm>
            <a:off x="6453963" y="1841327"/>
            <a:ext cx="5492708" cy="461665"/>
          </a:xfrm>
          <a:prstGeom prst="rect">
            <a:avLst/>
          </a:prstGeom>
          <a:noFill/>
        </p:spPr>
        <p:txBody>
          <a:bodyPr wrap="square" rtlCol="0">
            <a:spAutoFit/>
          </a:bodyPr>
          <a:lstStyle/>
          <a:p>
            <a:pPr algn="ctr"/>
            <a:r>
              <a:rPr lang="en-US" sz="2400" dirty="0">
                <a:solidFill>
                  <a:srgbClr val="002D73"/>
                </a:solidFill>
                <a:latin typeface="Brandon Grotesque Bold" panose="020B0803020203060202" pitchFamily="34" charset="0"/>
              </a:rPr>
              <a:t>One important thing to remember:</a:t>
            </a:r>
          </a:p>
        </p:txBody>
      </p:sp>
      <p:sp>
        <p:nvSpPr>
          <p:cNvPr id="6" name="Rectangle 5">
            <a:extLst>
              <a:ext uri="{FF2B5EF4-FFF2-40B4-BE49-F238E27FC236}">
                <a16:creationId xmlns:a16="http://schemas.microsoft.com/office/drawing/2014/main" id="{809EDE4A-4434-41A3-8E30-5700AB72B61A}"/>
              </a:ext>
            </a:extLst>
          </p:cNvPr>
          <p:cNvSpPr/>
          <p:nvPr/>
        </p:nvSpPr>
        <p:spPr>
          <a:xfrm>
            <a:off x="6382338" y="2408255"/>
            <a:ext cx="5635957" cy="923330"/>
          </a:xfrm>
          <a:prstGeom prst="rect">
            <a:avLst/>
          </a:prstGeom>
        </p:spPr>
        <p:txBody>
          <a:bodyPr wrap="square">
            <a:spAutoFit/>
          </a:bodyPr>
          <a:lstStyle/>
          <a:p>
            <a:r>
              <a:rPr lang="en-US" dirty="0">
                <a:solidFill>
                  <a:srgbClr val="002D73"/>
                </a:solidFill>
                <a:latin typeface="Brandon Grotesque Regular" panose="020B0503020203060202" pitchFamily="34" charset="0"/>
              </a:rPr>
              <a:t>It’s not your job to help the job seeker find and “fix” their challenge, trigger or boundary, rather,  we want to focus on helping them discover a way to work through it.</a:t>
            </a:r>
          </a:p>
        </p:txBody>
      </p:sp>
      <p:sp>
        <p:nvSpPr>
          <p:cNvPr id="10" name="Rectangle 9">
            <a:extLst>
              <a:ext uri="{FF2B5EF4-FFF2-40B4-BE49-F238E27FC236}">
                <a16:creationId xmlns:a16="http://schemas.microsoft.com/office/drawing/2014/main" id="{2B2C2332-C6A5-4167-AD54-48ADB78E6B86}"/>
              </a:ext>
            </a:extLst>
          </p:cNvPr>
          <p:cNvSpPr/>
          <p:nvPr/>
        </p:nvSpPr>
        <p:spPr>
          <a:xfrm>
            <a:off x="0" y="0"/>
            <a:ext cx="9805212" cy="1200150"/>
          </a:xfrm>
          <a:prstGeom prst="rect">
            <a:avLst/>
          </a:prstGeom>
          <a:solidFill>
            <a:srgbClr val="00ADBC"/>
          </a:solidFill>
          <a:ln>
            <a:solidFill>
              <a:srgbClr val="00AD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FF"/>
                </a:solidFill>
                <a:latin typeface="Brandon Grotesque Bold" panose="020B0803020203060202" pitchFamily="34" charset="0"/>
                <a:cs typeface="Arial" panose="020B0604020202020204" pitchFamily="34" charset="0"/>
              </a:rPr>
              <a:t>Motivational Challenges, Triggers &amp; Boundaries</a:t>
            </a:r>
          </a:p>
        </p:txBody>
      </p:sp>
      <p:sp>
        <p:nvSpPr>
          <p:cNvPr id="11" name="Rectangle 10">
            <a:extLst>
              <a:ext uri="{FF2B5EF4-FFF2-40B4-BE49-F238E27FC236}">
                <a16:creationId xmlns:a16="http://schemas.microsoft.com/office/drawing/2014/main" id="{69BF768C-E68A-4E72-8059-106067D53671}"/>
              </a:ext>
            </a:extLst>
          </p:cNvPr>
          <p:cNvSpPr/>
          <p:nvPr/>
        </p:nvSpPr>
        <p:spPr>
          <a:xfrm>
            <a:off x="0" y="1147154"/>
            <a:ext cx="8777605" cy="266007"/>
          </a:xfrm>
          <a:prstGeom prst="rect">
            <a:avLst/>
          </a:prstGeom>
          <a:solidFill>
            <a:srgbClr val="FF901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469115948"/>
      </p:ext>
    </p:extLst>
  </p:cSld>
  <p:clrMapOvr>
    <a:masterClrMapping/>
  </p:clrMapOvr>
  <mc:AlternateContent xmlns:mc="http://schemas.openxmlformats.org/markup-compatibility/2006" xmlns:p14="http://schemas.microsoft.com/office/powerpoint/2010/main">
    <mc:Choice Requires="p14">
      <p:transition spd="slow" p14:dur="2000" advTm="166051"/>
    </mc:Choice>
    <mc:Fallback xmlns="">
      <p:transition spd="slow" advTm="166051"/>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55210" y="989797"/>
            <a:ext cx="1876294" cy="851530"/>
          </a:xfrm>
          <a:prstGeom prst="rect">
            <a:avLst/>
          </a:prstGeom>
          <a:effectLst>
            <a:glow rad="139700">
              <a:schemeClr val="accent2">
                <a:satMod val="175000"/>
                <a:alpha val="40000"/>
              </a:schemeClr>
            </a:glow>
          </a:effectLst>
        </p:spPr>
      </p:pic>
      <p:sp>
        <p:nvSpPr>
          <p:cNvPr id="6" name="Rectangle 5">
            <a:extLst>
              <a:ext uri="{FF2B5EF4-FFF2-40B4-BE49-F238E27FC236}">
                <a16:creationId xmlns:a16="http://schemas.microsoft.com/office/drawing/2014/main" id="{E1071B64-0D2B-45D0-97D0-B9D8DA808FBA}"/>
              </a:ext>
            </a:extLst>
          </p:cNvPr>
          <p:cNvSpPr/>
          <p:nvPr/>
        </p:nvSpPr>
        <p:spPr>
          <a:xfrm>
            <a:off x="3880022" y="2767914"/>
            <a:ext cx="111210" cy="4090086"/>
          </a:xfrm>
          <a:prstGeom prst="rect">
            <a:avLst/>
          </a:prstGeom>
          <a:solidFill>
            <a:srgbClr val="00ADBC"/>
          </a:solidFill>
          <a:ln>
            <a:solidFill>
              <a:srgbClr val="00AD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F6BEB1C-C96E-4CC3-84F2-B865E65068F5}"/>
              </a:ext>
            </a:extLst>
          </p:cNvPr>
          <p:cNvSpPr/>
          <p:nvPr/>
        </p:nvSpPr>
        <p:spPr>
          <a:xfrm>
            <a:off x="7949514" y="2767914"/>
            <a:ext cx="111210" cy="4090086"/>
          </a:xfrm>
          <a:prstGeom prst="rect">
            <a:avLst/>
          </a:prstGeom>
          <a:solidFill>
            <a:srgbClr val="00ADBC"/>
          </a:solidFill>
          <a:ln>
            <a:solidFill>
              <a:srgbClr val="00AD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071558F-E85D-4140-A355-278EC705126B}"/>
              </a:ext>
            </a:extLst>
          </p:cNvPr>
          <p:cNvSpPr txBox="1"/>
          <p:nvPr/>
        </p:nvSpPr>
        <p:spPr>
          <a:xfrm>
            <a:off x="595086" y="2162629"/>
            <a:ext cx="2583543" cy="461665"/>
          </a:xfrm>
          <a:prstGeom prst="rect">
            <a:avLst/>
          </a:prstGeom>
          <a:noFill/>
        </p:spPr>
        <p:txBody>
          <a:bodyPr wrap="square" rtlCol="0">
            <a:spAutoFit/>
          </a:bodyPr>
          <a:lstStyle/>
          <a:p>
            <a:pPr algn="ctr"/>
            <a:r>
              <a:rPr lang="en-US" sz="2400" dirty="0">
                <a:solidFill>
                  <a:srgbClr val="002D73"/>
                </a:solidFill>
                <a:latin typeface="Brandon Grotesque Bold" panose="020B0803020203060202" pitchFamily="34" charset="0"/>
              </a:rPr>
              <a:t>Challenge</a:t>
            </a:r>
          </a:p>
        </p:txBody>
      </p:sp>
      <p:sp>
        <p:nvSpPr>
          <p:cNvPr id="10" name="TextBox 9">
            <a:extLst>
              <a:ext uri="{FF2B5EF4-FFF2-40B4-BE49-F238E27FC236}">
                <a16:creationId xmlns:a16="http://schemas.microsoft.com/office/drawing/2014/main" id="{4DCEC9D8-99A1-4F01-ADC3-73EDF4AC8680}"/>
              </a:ext>
            </a:extLst>
          </p:cNvPr>
          <p:cNvSpPr txBox="1"/>
          <p:nvPr/>
        </p:nvSpPr>
        <p:spPr>
          <a:xfrm>
            <a:off x="4680857" y="2226352"/>
            <a:ext cx="2583543" cy="461665"/>
          </a:xfrm>
          <a:prstGeom prst="rect">
            <a:avLst/>
          </a:prstGeom>
          <a:noFill/>
        </p:spPr>
        <p:txBody>
          <a:bodyPr wrap="square" rtlCol="0">
            <a:spAutoFit/>
          </a:bodyPr>
          <a:lstStyle/>
          <a:p>
            <a:pPr algn="ctr"/>
            <a:r>
              <a:rPr lang="en-US" sz="2400" dirty="0">
                <a:solidFill>
                  <a:srgbClr val="002D73"/>
                </a:solidFill>
                <a:latin typeface="Brandon Grotesque Bold" panose="020B0803020203060202" pitchFamily="34" charset="0"/>
              </a:rPr>
              <a:t>Triggers</a:t>
            </a:r>
          </a:p>
        </p:txBody>
      </p:sp>
      <p:sp>
        <p:nvSpPr>
          <p:cNvPr id="11" name="TextBox 10">
            <a:extLst>
              <a:ext uri="{FF2B5EF4-FFF2-40B4-BE49-F238E27FC236}">
                <a16:creationId xmlns:a16="http://schemas.microsoft.com/office/drawing/2014/main" id="{94F54180-AAA6-424F-B94C-E81D2D7A99F5}"/>
              </a:ext>
            </a:extLst>
          </p:cNvPr>
          <p:cNvSpPr txBox="1"/>
          <p:nvPr/>
        </p:nvSpPr>
        <p:spPr>
          <a:xfrm>
            <a:off x="8766628" y="2347295"/>
            <a:ext cx="2583543" cy="461665"/>
          </a:xfrm>
          <a:prstGeom prst="rect">
            <a:avLst/>
          </a:prstGeom>
          <a:noFill/>
        </p:spPr>
        <p:txBody>
          <a:bodyPr wrap="square" rtlCol="0">
            <a:spAutoFit/>
          </a:bodyPr>
          <a:lstStyle/>
          <a:p>
            <a:pPr algn="ctr"/>
            <a:r>
              <a:rPr lang="en-US" sz="2400" dirty="0">
                <a:solidFill>
                  <a:srgbClr val="002D73"/>
                </a:solidFill>
                <a:latin typeface="Brandon Grotesque Bold" panose="020B0803020203060202" pitchFamily="34" charset="0"/>
              </a:rPr>
              <a:t>Boundaries</a:t>
            </a:r>
          </a:p>
        </p:txBody>
      </p:sp>
      <p:pic>
        <p:nvPicPr>
          <p:cNvPr id="5122" name="Picture 2" descr="Writing with Kids, Part II: Tips for juggling writing and parenting - The  Writer">
            <a:extLst>
              <a:ext uri="{FF2B5EF4-FFF2-40B4-BE49-F238E27FC236}">
                <a16:creationId xmlns:a16="http://schemas.microsoft.com/office/drawing/2014/main" id="{F90BB144-46AE-4707-83CD-053AF45DEF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5086" y="2888688"/>
            <a:ext cx="2690037" cy="26900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124" name="Picture 4" descr="9 Types of Emotional Triggers">
            <a:extLst>
              <a:ext uri="{FF2B5EF4-FFF2-40B4-BE49-F238E27FC236}">
                <a16:creationId xmlns:a16="http://schemas.microsoft.com/office/drawing/2014/main" id="{7C25A088-8D7C-4FB0-89C2-7F115754144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57431" y="4668755"/>
            <a:ext cx="3230394" cy="18199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128" name="Picture 8" descr="Strengthening Personal Boundaries">
            <a:extLst>
              <a:ext uri="{FF2B5EF4-FFF2-40B4-BE49-F238E27FC236}">
                <a16:creationId xmlns:a16="http://schemas.microsoft.com/office/drawing/2014/main" id="{60DD650F-E585-424E-9E00-982905FE720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87225" y="2978797"/>
            <a:ext cx="3109689" cy="22054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9508D51-62D0-4ECC-8584-D7FFA828A06F}"/>
              </a:ext>
            </a:extLst>
          </p:cNvPr>
          <p:cNvSpPr txBox="1"/>
          <p:nvPr/>
        </p:nvSpPr>
        <p:spPr>
          <a:xfrm>
            <a:off x="379895" y="5827040"/>
            <a:ext cx="3120418" cy="923330"/>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002D73"/>
                </a:solidFill>
                <a:latin typeface="Brandon Grotesque Regular" panose="020B0503020203060202" pitchFamily="34" charset="0"/>
              </a:rPr>
              <a:t>Family Obligations</a:t>
            </a:r>
          </a:p>
          <a:p>
            <a:pPr marL="285750" indent="-285750">
              <a:buFont typeface="Arial" panose="020B0604020202020204" pitchFamily="34" charset="0"/>
              <a:buChar char="•"/>
            </a:pPr>
            <a:r>
              <a:rPr lang="en-US" dirty="0">
                <a:solidFill>
                  <a:srgbClr val="002D73"/>
                </a:solidFill>
                <a:latin typeface="Brandon Grotesque Regular" panose="020B0503020203060202" pitchFamily="34" charset="0"/>
              </a:rPr>
              <a:t>Work Obligations</a:t>
            </a:r>
          </a:p>
          <a:p>
            <a:pPr marL="285750" indent="-285750">
              <a:buFont typeface="Arial" panose="020B0604020202020204" pitchFamily="34" charset="0"/>
              <a:buChar char="•"/>
            </a:pPr>
            <a:r>
              <a:rPr lang="en-US" dirty="0">
                <a:solidFill>
                  <a:srgbClr val="002D73"/>
                </a:solidFill>
                <a:latin typeface="Brandon Grotesque Regular" panose="020B0503020203060202" pitchFamily="34" charset="0"/>
              </a:rPr>
              <a:t>Access to technology</a:t>
            </a:r>
          </a:p>
        </p:txBody>
      </p:sp>
      <p:sp>
        <p:nvSpPr>
          <p:cNvPr id="16" name="TextBox 15">
            <a:extLst>
              <a:ext uri="{FF2B5EF4-FFF2-40B4-BE49-F238E27FC236}">
                <a16:creationId xmlns:a16="http://schemas.microsoft.com/office/drawing/2014/main" id="{DBC06C05-F250-4352-8C4A-7800A324F980}"/>
              </a:ext>
            </a:extLst>
          </p:cNvPr>
          <p:cNvSpPr txBox="1"/>
          <p:nvPr/>
        </p:nvSpPr>
        <p:spPr>
          <a:xfrm>
            <a:off x="4535789" y="2934635"/>
            <a:ext cx="3120418" cy="923330"/>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002D73"/>
                </a:solidFill>
                <a:latin typeface="Brandon Grotesque Regular" panose="020B0503020203060202" pitchFamily="34" charset="0"/>
              </a:rPr>
              <a:t>Domestic Violence</a:t>
            </a:r>
          </a:p>
          <a:p>
            <a:pPr marL="285750" indent="-285750">
              <a:buFont typeface="Arial" panose="020B0604020202020204" pitchFamily="34" charset="0"/>
              <a:buChar char="•"/>
            </a:pPr>
            <a:r>
              <a:rPr lang="en-US" dirty="0">
                <a:solidFill>
                  <a:srgbClr val="002D73"/>
                </a:solidFill>
                <a:latin typeface="Brandon Grotesque Regular" panose="020B0503020203060202" pitchFamily="34" charset="0"/>
              </a:rPr>
              <a:t>Childhood Abuse</a:t>
            </a:r>
          </a:p>
          <a:p>
            <a:pPr marL="285750" indent="-285750">
              <a:buFont typeface="Arial" panose="020B0604020202020204" pitchFamily="34" charset="0"/>
              <a:buChar char="•"/>
            </a:pPr>
            <a:r>
              <a:rPr lang="en-US" dirty="0">
                <a:solidFill>
                  <a:srgbClr val="002D73"/>
                </a:solidFill>
                <a:latin typeface="Brandon Grotesque Regular" panose="020B0503020203060202" pitchFamily="34" charset="0"/>
              </a:rPr>
              <a:t>Unsafe living arrangements</a:t>
            </a:r>
          </a:p>
        </p:txBody>
      </p:sp>
      <p:sp>
        <p:nvSpPr>
          <p:cNvPr id="17" name="TextBox 16">
            <a:extLst>
              <a:ext uri="{FF2B5EF4-FFF2-40B4-BE49-F238E27FC236}">
                <a16:creationId xmlns:a16="http://schemas.microsoft.com/office/drawing/2014/main" id="{68EE5F9E-8ECC-41B2-9010-5AB3950916B7}"/>
              </a:ext>
            </a:extLst>
          </p:cNvPr>
          <p:cNvSpPr txBox="1"/>
          <p:nvPr/>
        </p:nvSpPr>
        <p:spPr>
          <a:xfrm>
            <a:off x="8200770" y="5565365"/>
            <a:ext cx="3417838" cy="1477328"/>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002D73"/>
                </a:solidFill>
                <a:latin typeface="Brandon Grotesque Regular" panose="020B0503020203060202" pitchFamily="34" charset="0"/>
              </a:rPr>
              <a:t>In-person learning (pandemic)</a:t>
            </a:r>
          </a:p>
          <a:p>
            <a:pPr marL="285750" indent="-285750">
              <a:buFont typeface="Arial" panose="020B0604020202020204" pitchFamily="34" charset="0"/>
              <a:buChar char="•"/>
            </a:pPr>
            <a:r>
              <a:rPr lang="en-US" dirty="0">
                <a:solidFill>
                  <a:srgbClr val="002D73"/>
                </a:solidFill>
                <a:latin typeface="Brandon Grotesque Regular" panose="020B0503020203060202" pitchFamily="34" charset="0"/>
              </a:rPr>
              <a:t>English as a second language</a:t>
            </a:r>
          </a:p>
          <a:p>
            <a:pPr marL="285750" indent="-285750">
              <a:buFont typeface="Arial" panose="020B0604020202020204" pitchFamily="34" charset="0"/>
              <a:buChar char="•"/>
            </a:pPr>
            <a:r>
              <a:rPr lang="en-US" dirty="0">
                <a:solidFill>
                  <a:srgbClr val="002D73"/>
                </a:solidFill>
                <a:latin typeface="Brandon Grotesque Regular" panose="020B0503020203060202" pitchFamily="34" charset="0"/>
              </a:rPr>
              <a:t>Trust issue</a:t>
            </a:r>
          </a:p>
          <a:p>
            <a:pPr marL="285750" indent="-285750">
              <a:buFont typeface="Arial" panose="020B0604020202020204" pitchFamily="34" charset="0"/>
              <a:buChar char="•"/>
            </a:pPr>
            <a:endParaRPr lang="en-US" dirty="0">
              <a:solidFill>
                <a:srgbClr val="002D73"/>
              </a:solidFill>
              <a:latin typeface="Brandon Grotesque Regular" panose="020B0503020203060202" pitchFamily="34" charset="0"/>
            </a:endParaRPr>
          </a:p>
          <a:p>
            <a:pPr marL="285750" indent="-285750">
              <a:buFont typeface="Arial" panose="020B0604020202020204" pitchFamily="34" charset="0"/>
              <a:buChar char="•"/>
            </a:pPr>
            <a:endParaRPr lang="en-US" dirty="0">
              <a:solidFill>
                <a:srgbClr val="002D73"/>
              </a:solidFill>
              <a:latin typeface="Brandon Grotesque Regular" panose="020B0503020203060202" pitchFamily="34" charset="0"/>
            </a:endParaRPr>
          </a:p>
        </p:txBody>
      </p:sp>
      <p:sp>
        <p:nvSpPr>
          <p:cNvPr id="18" name="Rectangle 17">
            <a:extLst>
              <a:ext uri="{FF2B5EF4-FFF2-40B4-BE49-F238E27FC236}">
                <a16:creationId xmlns:a16="http://schemas.microsoft.com/office/drawing/2014/main" id="{3C7DF6EF-658E-43F2-A6D5-FD63F8472F9A}"/>
              </a:ext>
            </a:extLst>
          </p:cNvPr>
          <p:cNvSpPr/>
          <p:nvPr/>
        </p:nvSpPr>
        <p:spPr>
          <a:xfrm>
            <a:off x="0" y="0"/>
            <a:ext cx="9805212" cy="1200150"/>
          </a:xfrm>
          <a:prstGeom prst="rect">
            <a:avLst/>
          </a:prstGeom>
          <a:solidFill>
            <a:srgbClr val="00ADBC"/>
          </a:solidFill>
          <a:ln>
            <a:solidFill>
              <a:srgbClr val="00AD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FF"/>
                </a:solidFill>
                <a:latin typeface="Brandon Grotesque Bold" panose="020B0803020203060202" pitchFamily="34" charset="0"/>
                <a:cs typeface="Arial" panose="020B0604020202020204" pitchFamily="34" charset="0"/>
              </a:rPr>
              <a:t>Motivational Challenges, Triggers &amp; Boundaries</a:t>
            </a:r>
          </a:p>
        </p:txBody>
      </p:sp>
      <p:sp>
        <p:nvSpPr>
          <p:cNvPr id="19" name="Rectangle 18">
            <a:extLst>
              <a:ext uri="{FF2B5EF4-FFF2-40B4-BE49-F238E27FC236}">
                <a16:creationId xmlns:a16="http://schemas.microsoft.com/office/drawing/2014/main" id="{EB223026-35E5-4E78-AE7A-F744E23FCCC0}"/>
              </a:ext>
            </a:extLst>
          </p:cNvPr>
          <p:cNvSpPr/>
          <p:nvPr/>
        </p:nvSpPr>
        <p:spPr>
          <a:xfrm>
            <a:off x="0" y="1147154"/>
            <a:ext cx="8777605" cy="266007"/>
          </a:xfrm>
          <a:prstGeom prst="rect">
            <a:avLst/>
          </a:prstGeom>
          <a:solidFill>
            <a:srgbClr val="FF901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125306611"/>
      </p:ext>
    </p:extLst>
  </p:cSld>
  <p:clrMapOvr>
    <a:masterClrMapping/>
  </p:clrMapOvr>
  <mc:AlternateContent xmlns:mc="http://schemas.openxmlformats.org/markup-compatibility/2006" xmlns:p14="http://schemas.microsoft.com/office/powerpoint/2010/main">
    <mc:Choice Requires="p14">
      <p:transition spd="slow" p14:dur="2000" advTm="172336"/>
    </mc:Choice>
    <mc:Fallback xmlns="">
      <p:transition spd="slow" advTm="172336"/>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55210" y="989797"/>
            <a:ext cx="1876294" cy="851530"/>
          </a:xfrm>
          <a:prstGeom prst="rect">
            <a:avLst/>
          </a:prstGeom>
          <a:effectLst>
            <a:glow rad="139700">
              <a:schemeClr val="accent2">
                <a:satMod val="175000"/>
                <a:alpha val="40000"/>
              </a:schemeClr>
            </a:glow>
          </a:effectLst>
        </p:spPr>
      </p:pic>
      <p:sp>
        <p:nvSpPr>
          <p:cNvPr id="5" name="TextBox 4">
            <a:extLst>
              <a:ext uri="{FF2B5EF4-FFF2-40B4-BE49-F238E27FC236}">
                <a16:creationId xmlns:a16="http://schemas.microsoft.com/office/drawing/2014/main" id="{483EE60B-A98F-4407-BF67-2E313EF72A1C}"/>
              </a:ext>
            </a:extLst>
          </p:cNvPr>
          <p:cNvSpPr txBox="1"/>
          <p:nvPr/>
        </p:nvSpPr>
        <p:spPr>
          <a:xfrm>
            <a:off x="7804750" y="1707885"/>
            <a:ext cx="3627474" cy="707886"/>
          </a:xfrm>
          <a:prstGeom prst="rect">
            <a:avLst/>
          </a:prstGeom>
          <a:noFill/>
        </p:spPr>
        <p:txBody>
          <a:bodyPr wrap="square" rtlCol="0">
            <a:spAutoFit/>
          </a:bodyPr>
          <a:lstStyle/>
          <a:p>
            <a:pPr algn="ctr"/>
            <a:r>
              <a:rPr lang="en-US" sz="2000" dirty="0">
                <a:solidFill>
                  <a:srgbClr val="002D73"/>
                </a:solidFill>
                <a:latin typeface="Brandon Grotesque Bold" panose="020B0803020203060202" pitchFamily="34" charset="0"/>
              </a:rPr>
              <a:t>The 4 principles of Motivational Interviewing are:</a:t>
            </a:r>
          </a:p>
        </p:txBody>
      </p:sp>
      <p:pic>
        <p:nvPicPr>
          <p:cNvPr id="6146" name="Picture 2" descr="The Secret of What Motivational Interviewing Is - Psychology4u">
            <a:extLst>
              <a:ext uri="{FF2B5EF4-FFF2-40B4-BE49-F238E27FC236}">
                <a16:creationId xmlns:a16="http://schemas.microsoft.com/office/drawing/2014/main" id="{F9876D9A-E380-497D-8C87-D8F22D496E9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415562"/>
            <a:ext cx="7325834" cy="544243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049B67A-D7D0-408E-AF86-434E5E77B1CD}"/>
              </a:ext>
            </a:extLst>
          </p:cNvPr>
          <p:cNvSpPr txBox="1"/>
          <p:nvPr/>
        </p:nvSpPr>
        <p:spPr>
          <a:xfrm>
            <a:off x="7581014" y="2708093"/>
            <a:ext cx="4365657" cy="1600438"/>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rgbClr val="002D73"/>
                </a:solidFill>
                <a:latin typeface="Brandon Grotesque Regular" panose="020B0503020203060202" pitchFamily="34" charset="0"/>
              </a:rPr>
              <a:t>Resist</a:t>
            </a:r>
          </a:p>
          <a:p>
            <a:pPr marL="285750" indent="-285750">
              <a:buFont typeface="Arial" panose="020B0604020202020204" pitchFamily="34" charset="0"/>
              <a:buChar char="•"/>
            </a:pPr>
            <a:r>
              <a:rPr lang="en-US" sz="2000" dirty="0">
                <a:solidFill>
                  <a:srgbClr val="002D73"/>
                </a:solidFill>
                <a:latin typeface="Brandon Grotesque Regular" panose="020B0503020203060202" pitchFamily="34" charset="0"/>
              </a:rPr>
              <a:t>Understand</a:t>
            </a:r>
          </a:p>
          <a:p>
            <a:pPr marL="285750" indent="-285750">
              <a:buFont typeface="Arial" panose="020B0604020202020204" pitchFamily="34" charset="0"/>
              <a:buChar char="•"/>
            </a:pPr>
            <a:r>
              <a:rPr lang="en-US" sz="2000" dirty="0">
                <a:solidFill>
                  <a:srgbClr val="002D73"/>
                </a:solidFill>
                <a:latin typeface="Brandon Grotesque Regular" panose="020B0503020203060202" pitchFamily="34" charset="0"/>
              </a:rPr>
              <a:t>Listen</a:t>
            </a:r>
          </a:p>
          <a:p>
            <a:pPr marL="285750" indent="-285750">
              <a:buFont typeface="Arial" panose="020B0604020202020204" pitchFamily="34" charset="0"/>
              <a:buChar char="•"/>
            </a:pPr>
            <a:r>
              <a:rPr lang="en-US" sz="2000" dirty="0">
                <a:solidFill>
                  <a:srgbClr val="002D73"/>
                </a:solidFill>
                <a:latin typeface="Brandon Grotesque Regular" panose="020B0503020203060202" pitchFamily="34" charset="0"/>
              </a:rPr>
              <a:t>Empower</a:t>
            </a:r>
          </a:p>
          <a:p>
            <a:pPr marL="285750" indent="-285750">
              <a:buFont typeface="Arial" panose="020B0604020202020204" pitchFamily="34" charset="0"/>
              <a:buChar char="•"/>
            </a:pPr>
            <a:endParaRPr lang="en-US" dirty="0"/>
          </a:p>
        </p:txBody>
      </p:sp>
      <p:sp>
        <p:nvSpPr>
          <p:cNvPr id="10" name="Rectangle 9">
            <a:extLst>
              <a:ext uri="{FF2B5EF4-FFF2-40B4-BE49-F238E27FC236}">
                <a16:creationId xmlns:a16="http://schemas.microsoft.com/office/drawing/2014/main" id="{4B22BCD3-3E1E-477D-B18A-37066197AC0A}"/>
              </a:ext>
            </a:extLst>
          </p:cNvPr>
          <p:cNvSpPr/>
          <p:nvPr/>
        </p:nvSpPr>
        <p:spPr>
          <a:xfrm>
            <a:off x="0" y="0"/>
            <a:ext cx="9805212" cy="1200150"/>
          </a:xfrm>
          <a:prstGeom prst="rect">
            <a:avLst/>
          </a:prstGeom>
          <a:solidFill>
            <a:srgbClr val="00ADBC"/>
          </a:solidFill>
          <a:ln>
            <a:solidFill>
              <a:srgbClr val="00AD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FFFF"/>
                </a:solidFill>
                <a:latin typeface="Brandon Grotesque Bold" panose="020B0803020203060202" pitchFamily="34" charset="0"/>
                <a:cs typeface="Arial" panose="020B0604020202020204" pitchFamily="34" charset="0"/>
              </a:rPr>
              <a:t>Motivational Interviewing Principles</a:t>
            </a:r>
          </a:p>
        </p:txBody>
      </p:sp>
      <p:sp>
        <p:nvSpPr>
          <p:cNvPr id="11" name="Rectangle 10">
            <a:extLst>
              <a:ext uri="{FF2B5EF4-FFF2-40B4-BE49-F238E27FC236}">
                <a16:creationId xmlns:a16="http://schemas.microsoft.com/office/drawing/2014/main" id="{363E23CD-1FDB-46E0-9D01-50AAE9BB30C8}"/>
              </a:ext>
            </a:extLst>
          </p:cNvPr>
          <p:cNvSpPr/>
          <p:nvPr/>
        </p:nvSpPr>
        <p:spPr>
          <a:xfrm>
            <a:off x="0" y="1147154"/>
            <a:ext cx="8777605" cy="266007"/>
          </a:xfrm>
          <a:prstGeom prst="rect">
            <a:avLst/>
          </a:prstGeom>
          <a:solidFill>
            <a:srgbClr val="FF901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735752698"/>
      </p:ext>
    </p:extLst>
  </p:cSld>
  <p:clrMapOvr>
    <a:masterClrMapping/>
  </p:clrMapOvr>
  <mc:AlternateContent xmlns:mc="http://schemas.openxmlformats.org/markup-compatibility/2006" xmlns:p14="http://schemas.microsoft.com/office/powerpoint/2010/main">
    <mc:Choice Requires="p14">
      <p:transition spd="slow" p14:dur="2000" advTm="166051"/>
    </mc:Choice>
    <mc:Fallback xmlns="">
      <p:transition spd="slow" advTm="166051"/>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55210" y="989797"/>
            <a:ext cx="1876294" cy="851530"/>
          </a:xfrm>
          <a:prstGeom prst="rect">
            <a:avLst/>
          </a:prstGeom>
          <a:effectLst>
            <a:glow rad="139700">
              <a:schemeClr val="accent2">
                <a:satMod val="175000"/>
                <a:alpha val="40000"/>
              </a:schemeClr>
            </a:glow>
          </a:effectLst>
        </p:spPr>
      </p:pic>
      <p:sp>
        <p:nvSpPr>
          <p:cNvPr id="7" name="Rectangle 6">
            <a:extLst>
              <a:ext uri="{FF2B5EF4-FFF2-40B4-BE49-F238E27FC236}">
                <a16:creationId xmlns:a16="http://schemas.microsoft.com/office/drawing/2014/main" id="{50615F47-2F69-40FF-AB04-487D8C5BC702}"/>
              </a:ext>
            </a:extLst>
          </p:cNvPr>
          <p:cNvSpPr/>
          <p:nvPr/>
        </p:nvSpPr>
        <p:spPr>
          <a:xfrm>
            <a:off x="6170620" y="1415563"/>
            <a:ext cx="49427" cy="5442438"/>
          </a:xfrm>
          <a:prstGeom prst="rect">
            <a:avLst/>
          </a:prstGeom>
          <a:solidFill>
            <a:srgbClr val="FF9016"/>
          </a:solidFill>
          <a:ln>
            <a:solidFill>
              <a:srgbClr val="FF90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2" name="Picture 4" descr="Three Paths to a Rewarding Health Coaching Career Replay Registration -  Kresser Institute">
            <a:extLst>
              <a:ext uri="{FF2B5EF4-FFF2-40B4-BE49-F238E27FC236}">
                <a16:creationId xmlns:a16="http://schemas.microsoft.com/office/drawing/2014/main" id="{E8F2F0D8-5EC2-47F3-B794-9FE560AEC5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0047" y="1415563"/>
            <a:ext cx="5971952" cy="544243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29C3251-4CE4-4434-997B-B49410611364}"/>
              </a:ext>
            </a:extLst>
          </p:cNvPr>
          <p:cNvSpPr txBox="1"/>
          <p:nvPr/>
        </p:nvSpPr>
        <p:spPr>
          <a:xfrm>
            <a:off x="776176" y="1615525"/>
            <a:ext cx="4444410" cy="461665"/>
          </a:xfrm>
          <a:prstGeom prst="rect">
            <a:avLst/>
          </a:prstGeom>
          <a:noFill/>
        </p:spPr>
        <p:txBody>
          <a:bodyPr wrap="square" rtlCol="0">
            <a:spAutoFit/>
          </a:bodyPr>
          <a:lstStyle/>
          <a:p>
            <a:pPr algn="ctr"/>
            <a:r>
              <a:rPr lang="en-US" sz="2400" dirty="0">
                <a:solidFill>
                  <a:srgbClr val="002D73"/>
                </a:solidFill>
                <a:latin typeface="Brandon Grotesque Bold" panose="020B0803020203060202" pitchFamily="34" charset="0"/>
              </a:rPr>
              <a:t>Best Practices Include:</a:t>
            </a:r>
          </a:p>
        </p:txBody>
      </p:sp>
      <p:graphicFrame>
        <p:nvGraphicFramePr>
          <p:cNvPr id="8" name="Diagram 7">
            <a:extLst>
              <a:ext uri="{FF2B5EF4-FFF2-40B4-BE49-F238E27FC236}">
                <a16:creationId xmlns:a16="http://schemas.microsoft.com/office/drawing/2014/main" id="{40AE1BB4-9B9D-440B-A97F-114630D6AB8C}"/>
              </a:ext>
            </a:extLst>
          </p:cNvPr>
          <p:cNvGraphicFramePr/>
          <p:nvPr>
            <p:extLst>
              <p:ext uri="{D42A27DB-BD31-4B8C-83A1-F6EECF244321}">
                <p14:modId xmlns:p14="http://schemas.microsoft.com/office/powerpoint/2010/main" val="3940507620"/>
              </p:ext>
            </p:extLst>
          </p:nvPr>
        </p:nvGraphicFramePr>
        <p:xfrm>
          <a:off x="289538" y="2277152"/>
          <a:ext cx="5591544" cy="420320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0" name="Rectangle 9">
            <a:extLst>
              <a:ext uri="{FF2B5EF4-FFF2-40B4-BE49-F238E27FC236}">
                <a16:creationId xmlns:a16="http://schemas.microsoft.com/office/drawing/2014/main" id="{421578D7-056D-4A69-8F6B-EF06C0517A7D}"/>
              </a:ext>
            </a:extLst>
          </p:cNvPr>
          <p:cNvSpPr/>
          <p:nvPr/>
        </p:nvSpPr>
        <p:spPr>
          <a:xfrm>
            <a:off x="0" y="0"/>
            <a:ext cx="9805212" cy="1200150"/>
          </a:xfrm>
          <a:prstGeom prst="rect">
            <a:avLst/>
          </a:prstGeom>
          <a:solidFill>
            <a:srgbClr val="00ADBC"/>
          </a:solidFill>
          <a:ln>
            <a:solidFill>
              <a:srgbClr val="00AD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FFFFFF"/>
                </a:solidFill>
                <a:latin typeface="Brandon Grotesque Bold" panose="020B0803020203060202" pitchFamily="34" charset="0"/>
                <a:cs typeface="Arial" panose="020B0604020202020204" pitchFamily="34" charset="0"/>
              </a:rPr>
              <a:t>Motivational Interviewing Best Practices</a:t>
            </a:r>
          </a:p>
        </p:txBody>
      </p:sp>
      <p:sp>
        <p:nvSpPr>
          <p:cNvPr id="11" name="Rectangle 10">
            <a:extLst>
              <a:ext uri="{FF2B5EF4-FFF2-40B4-BE49-F238E27FC236}">
                <a16:creationId xmlns:a16="http://schemas.microsoft.com/office/drawing/2014/main" id="{87268177-6A27-4AAB-AA99-DC9FBE371C2C}"/>
              </a:ext>
            </a:extLst>
          </p:cNvPr>
          <p:cNvSpPr/>
          <p:nvPr/>
        </p:nvSpPr>
        <p:spPr>
          <a:xfrm>
            <a:off x="0" y="1147154"/>
            <a:ext cx="8777605" cy="266007"/>
          </a:xfrm>
          <a:prstGeom prst="rect">
            <a:avLst/>
          </a:prstGeom>
          <a:solidFill>
            <a:srgbClr val="FF901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51567509"/>
      </p:ext>
    </p:extLst>
  </p:cSld>
  <p:clrMapOvr>
    <a:masterClrMapping/>
  </p:clrMapOvr>
  <mc:AlternateContent xmlns:mc="http://schemas.openxmlformats.org/markup-compatibility/2006" xmlns:p14="http://schemas.microsoft.com/office/powerpoint/2010/main">
    <mc:Choice Requires="p14">
      <p:transition spd="slow" p14:dur="2000" advTm="166051"/>
    </mc:Choice>
    <mc:Fallback xmlns="">
      <p:transition spd="slow" advTm="166051"/>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ADBC"/>
        </a:solidFill>
        <a:effectLst/>
      </p:bgPr>
    </p:bg>
    <p:spTree>
      <p:nvGrpSpPr>
        <p:cNvPr id="1" name=""/>
        <p:cNvGrpSpPr/>
        <p:nvPr/>
      </p:nvGrpSpPr>
      <p:grpSpPr>
        <a:xfrm>
          <a:off x="0" y="0"/>
          <a:ext cx="0" cy="0"/>
          <a:chOff x="0" y="0"/>
          <a:chExt cx="0" cy="0"/>
        </a:xfrm>
      </p:grpSpPr>
      <p:sp>
        <p:nvSpPr>
          <p:cNvPr id="12" name="Rectangle 11"/>
          <p:cNvSpPr/>
          <p:nvPr/>
        </p:nvSpPr>
        <p:spPr>
          <a:xfrm>
            <a:off x="3933646" y="0"/>
            <a:ext cx="4261448" cy="1921397"/>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5ADA6"/>
              </a:solidFill>
            </a:endParaRPr>
          </a:p>
        </p:txBody>
      </p:sp>
      <p:sp>
        <p:nvSpPr>
          <p:cNvPr id="8" name="Rectangle 7"/>
          <p:cNvSpPr/>
          <p:nvPr/>
        </p:nvSpPr>
        <p:spPr>
          <a:xfrm>
            <a:off x="3933646" y="1921397"/>
            <a:ext cx="4261448" cy="189782"/>
          </a:xfrm>
          <a:prstGeom prst="rect">
            <a:avLst/>
          </a:prstGeom>
          <a:solidFill>
            <a:srgbClr val="FF90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5ADA6"/>
              </a:solidFill>
            </a:endParaRPr>
          </a:p>
        </p:txBody>
      </p:sp>
      <p:sp>
        <p:nvSpPr>
          <p:cNvPr id="5" name="TextBox 4"/>
          <p:cNvSpPr txBox="1"/>
          <p:nvPr/>
        </p:nvSpPr>
        <p:spPr>
          <a:xfrm>
            <a:off x="-31630" y="851143"/>
            <a:ext cx="12192000" cy="707886"/>
          </a:xfrm>
          <a:prstGeom prst="rect">
            <a:avLst/>
          </a:prstGeom>
          <a:noFill/>
        </p:spPr>
        <p:txBody>
          <a:bodyPr wrap="square" rtlCol="0">
            <a:spAutoFit/>
          </a:bodyPr>
          <a:lstStyle/>
          <a:p>
            <a:pPr algn="ctr"/>
            <a:r>
              <a:rPr lang="en-US" sz="4000" dirty="0">
                <a:solidFill>
                  <a:schemeClr val="bg1"/>
                </a:solidFill>
                <a:latin typeface="Pacifico" panose="00000500000000000000" pitchFamily="2" charset="0"/>
                <a:cs typeface="Arial" panose="020B0604020202020204" pitchFamily="34" charset="0"/>
              </a:rPr>
              <a:t>Knowledge Check</a:t>
            </a:r>
          </a:p>
        </p:txBody>
      </p:sp>
      <p:sp>
        <p:nvSpPr>
          <p:cNvPr id="2" name="TextBox 1">
            <a:extLst>
              <a:ext uri="{FF2B5EF4-FFF2-40B4-BE49-F238E27FC236}">
                <a16:creationId xmlns:a16="http://schemas.microsoft.com/office/drawing/2014/main" id="{E5AB9EEC-A0F5-4675-99D2-C726017421AF}"/>
              </a:ext>
            </a:extLst>
          </p:cNvPr>
          <p:cNvSpPr txBox="1"/>
          <p:nvPr/>
        </p:nvSpPr>
        <p:spPr>
          <a:xfrm>
            <a:off x="389860" y="2917233"/>
            <a:ext cx="11440633" cy="954107"/>
          </a:xfrm>
          <a:prstGeom prst="rect">
            <a:avLst/>
          </a:prstGeom>
          <a:noFill/>
        </p:spPr>
        <p:txBody>
          <a:bodyPr wrap="square" rtlCol="0">
            <a:spAutoFit/>
          </a:bodyPr>
          <a:lstStyle/>
          <a:p>
            <a:pPr algn="ctr"/>
            <a:r>
              <a:rPr lang="en-US" sz="2800" dirty="0">
                <a:solidFill>
                  <a:schemeClr val="bg1"/>
                </a:solidFill>
                <a:latin typeface="Brandon Grotesque Bold" panose="020B0803020203060202" pitchFamily="34" charset="0"/>
              </a:rPr>
              <a:t>Let’s review your understanding of the Motivational Interviewing </a:t>
            </a:r>
          </a:p>
          <a:p>
            <a:pPr algn="ctr"/>
            <a:r>
              <a:rPr lang="en-US" sz="2800" dirty="0">
                <a:solidFill>
                  <a:schemeClr val="bg1"/>
                </a:solidFill>
                <a:latin typeface="Brandon Grotesque Bold" panose="020B0803020203060202" pitchFamily="34" charset="0"/>
              </a:rPr>
              <a:t>content we covered today!</a:t>
            </a:r>
          </a:p>
        </p:txBody>
      </p:sp>
    </p:spTree>
    <p:custDataLst>
      <p:tags r:id="rId1"/>
    </p:custDataLst>
    <p:extLst>
      <p:ext uri="{BB962C8B-B14F-4D97-AF65-F5344CB8AC3E}">
        <p14:creationId xmlns:p14="http://schemas.microsoft.com/office/powerpoint/2010/main" val="2406489663"/>
      </p:ext>
    </p:extLst>
  </p:cSld>
  <p:clrMapOvr>
    <a:masterClrMapping/>
  </p:clrMapOvr>
  <mc:AlternateContent xmlns:mc="http://schemas.openxmlformats.org/markup-compatibility/2006" xmlns:p14="http://schemas.microsoft.com/office/powerpoint/2010/main">
    <mc:Choice Requires="p14">
      <p:transition spd="slow" p14:dur="2000" advTm="52810"/>
    </mc:Choice>
    <mc:Fallback xmlns="">
      <p:transition spd="slow" advTm="5281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2D73"/>
        </a:solidFill>
        <a:effectLst/>
      </p:bgPr>
    </p:bg>
    <p:spTree>
      <p:nvGrpSpPr>
        <p:cNvPr id="1" name=""/>
        <p:cNvGrpSpPr/>
        <p:nvPr/>
      </p:nvGrpSpPr>
      <p:grpSpPr>
        <a:xfrm>
          <a:off x="0" y="0"/>
          <a:ext cx="0" cy="0"/>
          <a:chOff x="0" y="0"/>
          <a:chExt cx="0" cy="0"/>
        </a:xfrm>
      </p:grpSpPr>
      <p:sp>
        <p:nvSpPr>
          <p:cNvPr id="12" name="Rectangle 11"/>
          <p:cNvSpPr/>
          <p:nvPr/>
        </p:nvSpPr>
        <p:spPr>
          <a:xfrm>
            <a:off x="3933646" y="8626"/>
            <a:ext cx="4261448" cy="1936619"/>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5ADA6"/>
              </a:solidFill>
            </a:endParaRPr>
          </a:p>
        </p:txBody>
      </p:sp>
      <p:sp>
        <p:nvSpPr>
          <p:cNvPr id="8" name="Rectangle 7"/>
          <p:cNvSpPr/>
          <p:nvPr/>
        </p:nvSpPr>
        <p:spPr>
          <a:xfrm>
            <a:off x="3933646" y="1922045"/>
            <a:ext cx="4261448" cy="189782"/>
          </a:xfrm>
          <a:prstGeom prst="rect">
            <a:avLst/>
          </a:prstGeom>
          <a:solidFill>
            <a:srgbClr val="FF90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5ADA6"/>
              </a:solidFill>
            </a:endParaRPr>
          </a:p>
        </p:txBody>
      </p:sp>
      <p:sp>
        <p:nvSpPr>
          <p:cNvPr id="5" name="TextBox 4"/>
          <p:cNvSpPr txBox="1"/>
          <p:nvPr/>
        </p:nvSpPr>
        <p:spPr>
          <a:xfrm>
            <a:off x="-133628" y="431094"/>
            <a:ext cx="12192000" cy="923330"/>
          </a:xfrm>
          <a:prstGeom prst="rect">
            <a:avLst/>
          </a:prstGeom>
          <a:noFill/>
        </p:spPr>
        <p:txBody>
          <a:bodyPr wrap="square" rtlCol="0">
            <a:spAutoFit/>
          </a:bodyPr>
          <a:lstStyle/>
          <a:p>
            <a:pPr algn="ctr"/>
            <a:r>
              <a:rPr lang="en-US" sz="5400" dirty="0">
                <a:solidFill>
                  <a:schemeClr val="bg1"/>
                </a:solidFill>
                <a:latin typeface="Pacifico" panose="00000500000000000000" pitchFamily="2" charset="0"/>
                <a:cs typeface="Arial" panose="020B0604020202020204" pitchFamily="34" charset="0"/>
              </a:rPr>
              <a:t>Next Steps</a:t>
            </a:r>
          </a:p>
        </p:txBody>
      </p:sp>
      <p:sp>
        <p:nvSpPr>
          <p:cNvPr id="7" name="Content Placeholder 6">
            <a:extLst>
              <a:ext uri="{FF2B5EF4-FFF2-40B4-BE49-F238E27FC236}">
                <a16:creationId xmlns:a16="http://schemas.microsoft.com/office/drawing/2014/main" id="{C8C6882D-EB44-3348-A2BA-919F63EC15F2}"/>
              </a:ext>
            </a:extLst>
          </p:cNvPr>
          <p:cNvSpPr txBox="1">
            <a:spLocks/>
          </p:cNvSpPr>
          <p:nvPr/>
        </p:nvSpPr>
        <p:spPr>
          <a:xfrm>
            <a:off x="133627" y="3665204"/>
            <a:ext cx="11924745" cy="1315840"/>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20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818D152B-CDFB-4162-96F7-A70B69E33373}"/>
              </a:ext>
            </a:extLst>
          </p:cNvPr>
          <p:cNvSpPr txBox="1"/>
          <p:nvPr/>
        </p:nvSpPr>
        <p:spPr>
          <a:xfrm>
            <a:off x="948079" y="3192796"/>
            <a:ext cx="10604159" cy="1323439"/>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chemeClr val="bg1"/>
                </a:solidFill>
                <a:latin typeface="Brandon Grotesque Regular" panose="020B0503020203060202" pitchFamily="34" charset="0"/>
              </a:rPr>
              <a:t>Pass your feedback and questions to your respective leaders.</a:t>
            </a:r>
          </a:p>
          <a:p>
            <a:pPr marL="285750" indent="-285750">
              <a:buFont typeface="Arial" panose="020B0604020202020204" pitchFamily="34" charset="0"/>
              <a:buChar char="•"/>
            </a:pPr>
            <a:r>
              <a:rPr lang="en-US" sz="2000" dirty="0">
                <a:solidFill>
                  <a:schemeClr val="bg1"/>
                </a:solidFill>
                <a:latin typeface="Brandon Grotesque Regular" panose="020B0503020203060202" pitchFamily="34" charset="0"/>
              </a:rPr>
              <a:t>Once you complete your knowledge check activity, be sure to forward it to your leader. This is how you will receive credit for completing the course.</a:t>
            </a:r>
          </a:p>
          <a:p>
            <a:pPr marL="285750" indent="-285750">
              <a:buFont typeface="Arial" panose="020B0604020202020204" pitchFamily="34" charset="0"/>
              <a:buChar char="•"/>
            </a:pPr>
            <a:r>
              <a:rPr lang="en-US" sz="2000" dirty="0">
                <a:solidFill>
                  <a:schemeClr val="bg1"/>
                </a:solidFill>
                <a:latin typeface="Brandon Grotesque Regular" panose="020B0503020203060202" pitchFamily="34" charset="0"/>
              </a:rPr>
              <a:t>Work with your respective leader to complete all courses within the Core Skills Training suite.</a:t>
            </a:r>
          </a:p>
        </p:txBody>
      </p:sp>
    </p:spTree>
    <p:custDataLst>
      <p:tags r:id="rId1"/>
    </p:custDataLst>
    <p:extLst>
      <p:ext uri="{BB962C8B-B14F-4D97-AF65-F5344CB8AC3E}">
        <p14:creationId xmlns:p14="http://schemas.microsoft.com/office/powerpoint/2010/main" val="2413736882"/>
      </p:ext>
    </p:extLst>
  </p:cSld>
  <p:clrMapOvr>
    <a:masterClrMapping/>
  </p:clrMapOvr>
  <mc:AlternateContent xmlns:mc="http://schemas.openxmlformats.org/markup-compatibility/2006" xmlns:p14="http://schemas.microsoft.com/office/powerpoint/2010/main">
    <mc:Choice Requires="p14">
      <p:transition spd="slow" p14:dur="2000" advTm="31095"/>
    </mc:Choice>
    <mc:Fallback xmlns="">
      <p:transition spd="slow" advTm="3109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nodePh="1">
                                  <p:stCondLst>
                                    <p:cond delay="0"/>
                                  </p:stCondLst>
                                  <p:endCondLst>
                                    <p:cond evt="begin" delay="0">
                                      <p:tn val="5"/>
                                    </p:cond>
                                  </p:end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2D73"/>
        </a:solidFill>
        <a:effectLst/>
      </p:bgPr>
    </p:bg>
    <p:spTree>
      <p:nvGrpSpPr>
        <p:cNvPr id="1" name=""/>
        <p:cNvGrpSpPr/>
        <p:nvPr/>
      </p:nvGrpSpPr>
      <p:grpSpPr>
        <a:xfrm>
          <a:off x="0" y="0"/>
          <a:ext cx="0" cy="0"/>
          <a:chOff x="0" y="0"/>
          <a:chExt cx="0" cy="0"/>
        </a:xfrm>
      </p:grpSpPr>
      <p:sp>
        <p:nvSpPr>
          <p:cNvPr id="6" name="TextBox 5"/>
          <p:cNvSpPr txBox="1"/>
          <p:nvPr/>
        </p:nvSpPr>
        <p:spPr>
          <a:xfrm>
            <a:off x="1846732" y="1819359"/>
            <a:ext cx="475129" cy="1015663"/>
          </a:xfrm>
          <a:prstGeom prst="rect">
            <a:avLst/>
          </a:prstGeom>
          <a:noFill/>
        </p:spPr>
        <p:txBody>
          <a:bodyPr wrap="square" rtlCol="0">
            <a:spAutoFit/>
          </a:bodyPr>
          <a:lstStyle/>
          <a:p>
            <a:r>
              <a:rPr lang="en-US" sz="6000" dirty="0">
                <a:solidFill>
                  <a:srgbClr val="00ACBB"/>
                </a:solidFill>
              </a:rPr>
              <a:t>“</a:t>
            </a:r>
          </a:p>
        </p:txBody>
      </p:sp>
      <p:sp>
        <p:nvSpPr>
          <p:cNvPr id="9" name="Rounded Rectangle 8"/>
          <p:cNvSpPr/>
          <p:nvPr/>
        </p:nvSpPr>
        <p:spPr>
          <a:xfrm>
            <a:off x="2456331" y="2088299"/>
            <a:ext cx="7404847" cy="134471"/>
          </a:xfrm>
          <a:prstGeom prst="roundRect">
            <a:avLst/>
          </a:prstGeom>
          <a:solidFill>
            <a:srgbClr val="00ACBB"/>
          </a:solidFill>
          <a:ln>
            <a:solidFill>
              <a:srgbClr val="00AC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2456330" y="4475224"/>
            <a:ext cx="7404847" cy="134471"/>
          </a:xfrm>
          <a:prstGeom prst="roundRect">
            <a:avLst/>
          </a:prstGeom>
          <a:solidFill>
            <a:srgbClr val="00ACBB"/>
          </a:solidFill>
          <a:ln>
            <a:solidFill>
              <a:srgbClr val="00AC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9986683" y="4224211"/>
            <a:ext cx="564776" cy="923330"/>
          </a:xfrm>
          <a:prstGeom prst="rect">
            <a:avLst/>
          </a:prstGeom>
          <a:noFill/>
        </p:spPr>
        <p:txBody>
          <a:bodyPr wrap="square" rtlCol="0">
            <a:spAutoFit/>
          </a:bodyPr>
          <a:lstStyle/>
          <a:p>
            <a:r>
              <a:rPr lang="en-US" sz="5400" dirty="0">
                <a:solidFill>
                  <a:srgbClr val="00ACBB"/>
                </a:solidFill>
              </a:rPr>
              <a:t>”</a:t>
            </a:r>
          </a:p>
        </p:txBody>
      </p:sp>
      <p:sp>
        <p:nvSpPr>
          <p:cNvPr id="12" name="TextBox 11"/>
          <p:cNvSpPr txBox="1"/>
          <p:nvPr/>
        </p:nvSpPr>
        <p:spPr>
          <a:xfrm>
            <a:off x="1524000" y="2625215"/>
            <a:ext cx="9144000" cy="1323439"/>
          </a:xfrm>
          <a:prstGeom prst="rect">
            <a:avLst/>
          </a:prstGeom>
          <a:noFill/>
        </p:spPr>
        <p:txBody>
          <a:bodyPr wrap="square" rtlCol="0">
            <a:spAutoFit/>
          </a:bodyPr>
          <a:lstStyle/>
          <a:p>
            <a:pPr algn="ctr"/>
            <a:r>
              <a:rPr lang="en-US" sz="8000" dirty="0">
                <a:solidFill>
                  <a:schemeClr val="bg1"/>
                </a:solidFill>
                <a:latin typeface="Pacifico" panose="00000500000000000000" pitchFamily="2" charset="0"/>
              </a:rPr>
              <a:t>Questions ?</a:t>
            </a:r>
          </a:p>
        </p:txBody>
      </p:sp>
    </p:spTree>
    <p:custDataLst>
      <p:tags r:id="rId1"/>
    </p:custDataLst>
    <p:extLst>
      <p:ext uri="{BB962C8B-B14F-4D97-AF65-F5344CB8AC3E}">
        <p14:creationId xmlns:p14="http://schemas.microsoft.com/office/powerpoint/2010/main" val="1179399708"/>
      </p:ext>
    </p:extLst>
  </p:cSld>
  <p:clrMapOvr>
    <a:masterClrMapping/>
  </p:clrMapOvr>
  <mc:AlternateContent xmlns:mc="http://schemas.openxmlformats.org/markup-compatibility/2006" xmlns:p14="http://schemas.microsoft.com/office/powerpoint/2010/main">
    <mc:Choice Requires="p14">
      <p:transition spd="slow" p14:dur="2000" advTm="71801"/>
    </mc:Choice>
    <mc:Fallback xmlns="">
      <p:transition spd="slow" advTm="71801"/>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2D73"/>
        </a:solidFill>
        <a:effectLst/>
      </p:bgPr>
    </p:bg>
    <p:spTree>
      <p:nvGrpSpPr>
        <p:cNvPr id="1" name=""/>
        <p:cNvGrpSpPr/>
        <p:nvPr/>
      </p:nvGrpSpPr>
      <p:grpSpPr>
        <a:xfrm>
          <a:off x="0" y="0"/>
          <a:ext cx="0" cy="0"/>
          <a:chOff x="0" y="0"/>
          <a:chExt cx="0" cy="0"/>
        </a:xfrm>
      </p:grpSpPr>
      <p:sp>
        <p:nvSpPr>
          <p:cNvPr id="9" name="Rounded Rectangle 8"/>
          <p:cNvSpPr/>
          <p:nvPr/>
        </p:nvSpPr>
        <p:spPr>
          <a:xfrm>
            <a:off x="2581836" y="1206983"/>
            <a:ext cx="7404847" cy="134471"/>
          </a:xfrm>
          <a:prstGeom prst="roundRect">
            <a:avLst/>
          </a:prstGeom>
          <a:solidFill>
            <a:srgbClr val="00ACBB"/>
          </a:solidFill>
          <a:ln>
            <a:solidFill>
              <a:srgbClr val="00AC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2581836" y="4308970"/>
            <a:ext cx="7404847" cy="134471"/>
          </a:xfrm>
          <a:prstGeom prst="roundRect">
            <a:avLst/>
          </a:prstGeom>
          <a:solidFill>
            <a:srgbClr val="00ACBB"/>
          </a:solidFill>
          <a:ln>
            <a:solidFill>
              <a:srgbClr val="00AC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524000" y="167023"/>
            <a:ext cx="9144000" cy="830997"/>
          </a:xfrm>
          <a:prstGeom prst="rect">
            <a:avLst/>
          </a:prstGeom>
          <a:noFill/>
        </p:spPr>
        <p:txBody>
          <a:bodyPr wrap="square" rtlCol="0">
            <a:spAutoFit/>
          </a:bodyPr>
          <a:lstStyle/>
          <a:p>
            <a:pPr algn="ctr"/>
            <a:r>
              <a:rPr lang="en-US" sz="4800" dirty="0">
                <a:solidFill>
                  <a:schemeClr val="bg1"/>
                </a:solidFill>
                <a:latin typeface="Pacifico" panose="00000500000000000000" pitchFamily="2" charset="0"/>
              </a:rPr>
              <a:t>References</a:t>
            </a:r>
          </a:p>
        </p:txBody>
      </p:sp>
      <p:sp>
        <p:nvSpPr>
          <p:cNvPr id="2" name="Rectangle 1">
            <a:extLst>
              <a:ext uri="{FF2B5EF4-FFF2-40B4-BE49-F238E27FC236}">
                <a16:creationId xmlns:a16="http://schemas.microsoft.com/office/drawing/2014/main" id="{77CBAA66-DDB3-4EEA-BA87-69C7D8B42808}"/>
              </a:ext>
            </a:extLst>
          </p:cNvPr>
          <p:cNvSpPr/>
          <p:nvPr/>
        </p:nvSpPr>
        <p:spPr>
          <a:xfrm>
            <a:off x="4548207" y="1789280"/>
            <a:ext cx="3472104" cy="461665"/>
          </a:xfrm>
          <a:prstGeom prst="rect">
            <a:avLst/>
          </a:prstGeom>
        </p:spPr>
        <p:txBody>
          <a:bodyPr wrap="none">
            <a:spAutoFit/>
          </a:bodyPr>
          <a:lstStyle/>
          <a:p>
            <a:r>
              <a:rPr lang="en-US" sz="2400" dirty="0">
                <a:solidFill>
                  <a:schemeClr val="bg1"/>
                </a:solidFill>
                <a:latin typeface="Brandon Grotesque Regular" panose="020B0503020203060202" pitchFamily="34" charset="0"/>
              </a:rPr>
              <a:t>https://www.goodwillaz.org/</a:t>
            </a:r>
          </a:p>
        </p:txBody>
      </p:sp>
    </p:spTree>
    <p:custDataLst>
      <p:tags r:id="rId1"/>
    </p:custDataLst>
    <p:extLst>
      <p:ext uri="{BB962C8B-B14F-4D97-AF65-F5344CB8AC3E}">
        <p14:creationId xmlns:p14="http://schemas.microsoft.com/office/powerpoint/2010/main" val="202050774"/>
      </p:ext>
    </p:extLst>
  </p:cSld>
  <p:clrMapOvr>
    <a:masterClrMapping/>
  </p:clrMapOvr>
  <mc:AlternateContent xmlns:mc="http://schemas.openxmlformats.org/markup-compatibility/2006" xmlns:p14="http://schemas.microsoft.com/office/powerpoint/2010/main">
    <mc:Choice Requires="p14">
      <p:transition spd="slow" p14:dur="2000" advTm="10896"/>
    </mc:Choice>
    <mc:Fallback xmlns="">
      <p:transition spd="slow" advTm="10896"/>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2172338" y="2852718"/>
            <a:ext cx="2066015" cy="2264681"/>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dirty="0">
                <a:solidFill>
                  <a:schemeClr val="bg1"/>
                </a:solidFill>
                <a:latin typeface="Brandon Grotesque Regular" panose="020B0503020203060202" pitchFamily="34" charset="0"/>
              </a:rPr>
              <a:t>Define Motivational Interviewing</a:t>
            </a:r>
          </a:p>
        </p:txBody>
      </p:sp>
      <p:sp>
        <p:nvSpPr>
          <p:cNvPr id="21" name="Rectangle 20"/>
          <p:cNvSpPr/>
          <p:nvPr/>
        </p:nvSpPr>
        <p:spPr>
          <a:xfrm>
            <a:off x="5179005" y="2852717"/>
            <a:ext cx="2066015" cy="2264681"/>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dirty="0"/>
              <a:t>Examine Motivational Interviewing Skills</a:t>
            </a:r>
            <a:endParaRPr lang="en-US" sz="2800" dirty="0">
              <a:solidFill>
                <a:schemeClr val="bg1"/>
              </a:solidFill>
              <a:latin typeface="Brandon Grotesque Regular" panose="020B0503020203060202" pitchFamily="34" charset="0"/>
            </a:endParaRPr>
          </a:p>
        </p:txBody>
      </p:sp>
      <p:sp>
        <p:nvSpPr>
          <p:cNvPr id="25" name="Rectangle 24"/>
          <p:cNvSpPr/>
          <p:nvPr/>
        </p:nvSpPr>
        <p:spPr>
          <a:xfrm>
            <a:off x="7926744" y="2867233"/>
            <a:ext cx="2066015" cy="2264681"/>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dirty="0"/>
              <a:t>Discuss Motivational Interviewing Principles and Best Practices</a:t>
            </a:r>
          </a:p>
        </p:txBody>
      </p:sp>
      <p:sp>
        <p:nvSpPr>
          <p:cNvPr id="28" name="Rectangle 27"/>
          <p:cNvSpPr/>
          <p:nvPr/>
        </p:nvSpPr>
        <p:spPr>
          <a:xfrm>
            <a:off x="2172338" y="2838203"/>
            <a:ext cx="2066015" cy="174171"/>
          </a:xfrm>
          <a:prstGeom prst="rect">
            <a:avLst/>
          </a:prstGeom>
          <a:solidFill>
            <a:srgbClr val="FF90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5179005" y="2852718"/>
            <a:ext cx="2066015" cy="174171"/>
          </a:xfrm>
          <a:prstGeom prst="rect">
            <a:avLst/>
          </a:prstGeom>
          <a:solidFill>
            <a:srgbClr val="FF90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7926744" y="2852718"/>
            <a:ext cx="2066015" cy="174171"/>
          </a:xfrm>
          <a:prstGeom prst="rect">
            <a:avLst/>
          </a:prstGeom>
          <a:solidFill>
            <a:srgbClr val="FF90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472335" y="1974251"/>
            <a:ext cx="3466019" cy="684803"/>
          </a:xfrm>
          <a:prstGeom prst="rect">
            <a:avLst/>
          </a:prstGeom>
          <a:noFill/>
        </p:spPr>
        <p:txBody>
          <a:bodyPr wrap="square" rtlCol="0">
            <a:spAutoFit/>
          </a:bodyPr>
          <a:lstStyle>
            <a:defPPr>
              <a:defRPr lang="en-US"/>
            </a:defPPr>
            <a:lvl1pPr lvl="0">
              <a:defRPr sz="4400">
                <a:latin typeface="Arial" panose="020B0604020202020204" pitchFamily="34" charset="0"/>
                <a:cs typeface="Arial" panose="020B0604020202020204" pitchFamily="34" charset="0"/>
              </a:defRPr>
            </a:lvl1pPr>
          </a:lstStyle>
          <a:p>
            <a:pPr algn="ctr">
              <a:lnSpc>
                <a:spcPct val="150000"/>
              </a:lnSpc>
            </a:pPr>
            <a:r>
              <a:rPr lang="en-US" sz="2800" b="1" dirty="0">
                <a:solidFill>
                  <a:srgbClr val="002D73"/>
                </a:solidFill>
                <a:latin typeface="Brandon Grotesque Bold" panose="020B0803020203060202" pitchFamily="34" charset="0"/>
              </a:rPr>
              <a:t>Objective 1</a:t>
            </a:r>
          </a:p>
        </p:txBody>
      </p:sp>
      <p:sp>
        <p:nvSpPr>
          <p:cNvPr id="22" name="TextBox 21"/>
          <p:cNvSpPr txBox="1"/>
          <p:nvPr/>
        </p:nvSpPr>
        <p:spPr>
          <a:xfrm>
            <a:off x="4461589" y="1988766"/>
            <a:ext cx="3500845" cy="738664"/>
          </a:xfrm>
          <a:prstGeom prst="rect">
            <a:avLst/>
          </a:prstGeom>
          <a:noFill/>
        </p:spPr>
        <p:txBody>
          <a:bodyPr wrap="square" rtlCol="0">
            <a:spAutoFit/>
          </a:bodyPr>
          <a:lstStyle>
            <a:defPPr>
              <a:defRPr lang="en-US"/>
            </a:defPPr>
            <a:lvl1pPr lvl="0">
              <a:defRPr sz="4400">
                <a:latin typeface="Arial" panose="020B0604020202020204" pitchFamily="34" charset="0"/>
                <a:cs typeface="Arial" panose="020B0604020202020204" pitchFamily="34" charset="0"/>
              </a:defRPr>
            </a:lvl1pPr>
          </a:lstStyle>
          <a:p>
            <a:pPr algn="ctr">
              <a:lnSpc>
                <a:spcPct val="150000"/>
              </a:lnSpc>
            </a:pPr>
            <a:r>
              <a:rPr lang="en-US" sz="2800" b="1" dirty="0">
                <a:solidFill>
                  <a:srgbClr val="002D73"/>
                </a:solidFill>
                <a:latin typeface="Brandon Grotesque Bold" panose="020B0803020203060202" pitchFamily="34" charset="0"/>
              </a:rPr>
              <a:t>Objective 2</a:t>
            </a:r>
          </a:p>
        </p:txBody>
      </p:sp>
      <p:sp>
        <p:nvSpPr>
          <p:cNvPr id="26" name="TextBox 25"/>
          <p:cNvSpPr txBox="1"/>
          <p:nvPr/>
        </p:nvSpPr>
        <p:spPr>
          <a:xfrm>
            <a:off x="7209328" y="1974251"/>
            <a:ext cx="3500845" cy="738664"/>
          </a:xfrm>
          <a:prstGeom prst="rect">
            <a:avLst/>
          </a:prstGeom>
          <a:noFill/>
        </p:spPr>
        <p:txBody>
          <a:bodyPr wrap="square" rtlCol="0">
            <a:spAutoFit/>
          </a:bodyPr>
          <a:lstStyle>
            <a:defPPr>
              <a:defRPr lang="en-US"/>
            </a:defPPr>
            <a:lvl1pPr lvl="0">
              <a:defRPr sz="4400">
                <a:latin typeface="Arial" panose="020B0604020202020204" pitchFamily="34" charset="0"/>
                <a:cs typeface="Arial" panose="020B0604020202020204" pitchFamily="34" charset="0"/>
              </a:defRPr>
            </a:lvl1pPr>
          </a:lstStyle>
          <a:p>
            <a:pPr algn="ctr">
              <a:lnSpc>
                <a:spcPct val="150000"/>
              </a:lnSpc>
            </a:pPr>
            <a:r>
              <a:rPr lang="en-US" sz="2800" b="1" dirty="0">
                <a:solidFill>
                  <a:srgbClr val="002D73"/>
                </a:solidFill>
                <a:latin typeface="Brandon Grotesque Bold" panose="020B0803020203060202" pitchFamily="34" charset="0"/>
              </a:rPr>
              <a:t>Objective 3</a:t>
            </a:r>
          </a:p>
        </p:txBody>
      </p:sp>
      <p:sp>
        <p:nvSpPr>
          <p:cNvPr id="12" name="Rectangle 11">
            <a:extLst>
              <a:ext uri="{FF2B5EF4-FFF2-40B4-BE49-F238E27FC236}">
                <a16:creationId xmlns:a16="http://schemas.microsoft.com/office/drawing/2014/main" id="{9F8594E8-0AC8-44D3-8663-D602076BD6F9}"/>
              </a:ext>
            </a:extLst>
          </p:cNvPr>
          <p:cNvSpPr/>
          <p:nvPr/>
        </p:nvSpPr>
        <p:spPr>
          <a:xfrm>
            <a:off x="0" y="0"/>
            <a:ext cx="9805212" cy="1200150"/>
          </a:xfrm>
          <a:prstGeom prst="rect">
            <a:avLst/>
          </a:prstGeom>
          <a:solidFill>
            <a:srgbClr val="00ADBC"/>
          </a:solidFill>
          <a:ln>
            <a:solidFill>
              <a:srgbClr val="00AD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FFFF"/>
                </a:solidFill>
                <a:latin typeface="Brandon Grotesque Bold" panose="020B0803020203060202" pitchFamily="34" charset="0"/>
                <a:cs typeface="Arial" panose="020B0604020202020204" pitchFamily="34" charset="0"/>
              </a:rPr>
              <a:t>Course Objectives</a:t>
            </a:r>
          </a:p>
        </p:txBody>
      </p:sp>
      <p:sp>
        <p:nvSpPr>
          <p:cNvPr id="13" name="Rectangle 12">
            <a:extLst>
              <a:ext uri="{FF2B5EF4-FFF2-40B4-BE49-F238E27FC236}">
                <a16:creationId xmlns:a16="http://schemas.microsoft.com/office/drawing/2014/main" id="{AE132003-686A-4041-86B8-C956C29E200A}"/>
              </a:ext>
            </a:extLst>
          </p:cNvPr>
          <p:cNvSpPr/>
          <p:nvPr/>
        </p:nvSpPr>
        <p:spPr>
          <a:xfrm>
            <a:off x="0" y="1147154"/>
            <a:ext cx="8777605" cy="266007"/>
          </a:xfrm>
          <a:prstGeom prst="rect">
            <a:avLst/>
          </a:prstGeom>
          <a:solidFill>
            <a:srgbClr val="FF901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761048682"/>
      </p:ext>
    </p:extLst>
  </p:cSld>
  <p:clrMapOvr>
    <a:masterClrMapping/>
  </p:clrMapOvr>
  <mc:AlternateContent xmlns:mc="http://schemas.openxmlformats.org/markup-compatibility/2006" xmlns:p14="http://schemas.microsoft.com/office/powerpoint/2010/main">
    <mc:Choice Requires="p14">
      <p:transition spd="slow" p14:dur="2000" advTm="68295"/>
    </mc:Choice>
    <mc:Fallback xmlns="">
      <p:transition spd="slow" advTm="6829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1EC132C-FDB1-488F-8482-F637FA6835B8}"/>
              </a:ext>
            </a:extLst>
          </p:cNvPr>
          <p:cNvSpPr/>
          <p:nvPr/>
        </p:nvSpPr>
        <p:spPr>
          <a:xfrm>
            <a:off x="1633151" y="1750970"/>
            <a:ext cx="8925697" cy="745589"/>
          </a:xfrm>
          <a:prstGeom prst="rect">
            <a:avLst/>
          </a:prstGeom>
        </p:spPr>
        <p:txBody>
          <a:bodyPr wrap="square">
            <a:spAutoFit/>
          </a:bodyPr>
          <a:lstStyle/>
          <a:p>
            <a:pPr algn="ctr">
              <a:lnSpc>
                <a:spcPct val="107000"/>
              </a:lnSpc>
              <a:spcAft>
                <a:spcPts val="800"/>
              </a:spcAft>
            </a:pPr>
            <a:r>
              <a:rPr lang="en-US" sz="2000" dirty="0">
                <a:solidFill>
                  <a:srgbClr val="002D73"/>
                </a:solidFill>
                <a:latin typeface="Brandon Grotesque Bold" panose="020B0803020203060202" pitchFamily="34" charset="0"/>
                <a:ea typeface="Calibri" panose="020F0502020204030204" pitchFamily="34" charset="0"/>
                <a:cs typeface="Times New Roman" panose="02020603050405020304" pitchFamily="18" charset="0"/>
              </a:rPr>
              <a:t>The rules for this course will look a little different as you are completing this session in a self-paced modality. Let’s talk a little about the course rules now:</a:t>
            </a:r>
          </a:p>
        </p:txBody>
      </p:sp>
      <p:sp>
        <p:nvSpPr>
          <p:cNvPr id="4" name="Rectangle 3">
            <a:extLst>
              <a:ext uri="{FF2B5EF4-FFF2-40B4-BE49-F238E27FC236}">
                <a16:creationId xmlns:a16="http://schemas.microsoft.com/office/drawing/2014/main" id="{B9D5A553-F553-4C9C-9880-357F8AB6D509}"/>
              </a:ext>
            </a:extLst>
          </p:cNvPr>
          <p:cNvSpPr/>
          <p:nvPr/>
        </p:nvSpPr>
        <p:spPr>
          <a:xfrm>
            <a:off x="829962" y="2834368"/>
            <a:ext cx="10532076" cy="1733551"/>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2000" dirty="0">
                <a:solidFill>
                  <a:srgbClr val="002D73"/>
                </a:solidFill>
                <a:latin typeface="Brandon Grotesque Regular" panose="020B0503020203060202" pitchFamily="34" charset="0"/>
                <a:ea typeface="Calibri" panose="020F0502020204030204" pitchFamily="34" charset="0"/>
                <a:cs typeface="Times New Roman" panose="02020603050405020304" pitchFamily="18" charset="0"/>
              </a:rPr>
              <a:t>Make sure you're in a learning environment free from distractions.</a:t>
            </a:r>
          </a:p>
          <a:p>
            <a:pPr marL="342900" marR="0" lvl="0" indent="-342900">
              <a:lnSpc>
                <a:spcPct val="107000"/>
              </a:lnSpc>
              <a:spcBef>
                <a:spcPts val="0"/>
              </a:spcBef>
              <a:spcAft>
                <a:spcPts val="0"/>
              </a:spcAft>
              <a:buFont typeface="Symbol" panose="05050102010706020507" pitchFamily="18" charset="2"/>
              <a:buChar char=""/>
            </a:pPr>
            <a:r>
              <a:rPr lang="en-US" sz="2000" dirty="0">
                <a:solidFill>
                  <a:srgbClr val="002D73"/>
                </a:solidFill>
                <a:latin typeface="Brandon Grotesque Regular" panose="020B0503020203060202" pitchFamily="34" charset="0"/>
                <a:ea typeface="Calibri" panose="020F0502020204030204" pitchFamily="34" charset="0"/>
                <a:cs typeface="Times New Roman" panose="02020603050405020304" pitchFamily="18" charset="0"/>
              </a:rPr>
              <a:t>Feel free to pause this course at any time if you need to step away or take a break</a:t>
            </a:r>
          </a:p>
          <a:p>
            <a:pPr marL="342900" marR="0" lvl="0" indent="-342900">
              <a:lnSpc>
                <a:spcPct val="107000"/>
              </a:lnSpc>
              <a:spcBef>
                <a:spcPts val="0"/>
              </a:spcBef>
              <a:spcAft>
                <a:spcPts val="0"/>
              </a:spcAft>
              <a:buFont typeface="Symbol" panose="05050102010706020507" pitchFamily="18" charset="2"/>
              <a:buChar char=""/>
            </a:pPr>
            <a:r>
              <a:rPr lang="en-US" sz="2000" dirty="0">
                <a:solidFill>
                  <a:srgbClr val="002D73"/>
                </a:solidFill>
                <a:latin typeface="Brandon Grotesque Regular" panose="020B0503020203060202" pitchFamily="34" charset="0"/>
                <a:ea typeface="Calibri" panose="020F0502020204030204" pitchFamily="34" charset="0"/>
                <a:cs typeface="Times New Roman" panose="02020603050405020304" pitchFamily="18" charset="0"/>
              </a:rPr>
              <a:t>Write down any questions you have for your leaders and send it to them after the completion of this course</a:t>
            </a:r>
          </a:p>
          <a:p>
            <a:pPr marL="342900" marR="0" lvl="0" indent="-342900">
              <a:lnSpc>
                <a:spcPct val="107000"/>
              </a:lnSpc>
              <a:spcBef>
                <a:spcPts val="0"/>
              </a:spcBef>
              <a:spcAft>
                <a:spcPts val="800"/>
              </a:spcAft>
              <a:buFont typeface="Symbol" panose="05050102010706020507" pitchFamily="18" charset="2"/>
              <a:buChar char=""/>
            </a:pPr>
            <a:r>
              <a:rPr lang="en-US" sz="2000" dirty="0">
                <a:solidFill>
                  <a:srgbClr val="002D73"/>
                </a:solidFill>
                <a:latin typeface="Brandon Grotesque Regular" panose="020B0503020203060202" pitchFamily="34" charset="0"/>
                <a:ea typeface="Calibri" panose="020F0502020204030204" pitchFamily="34" charset="0"/>
                <a:cs typeface="Times New Roman" panose="02020603050405020304" pitchFamily="18" charset="0"/>
              </a:rPr>
              <a:t>Write down any feedback you have for L&amp;D and forward that to your respective leader</a:t>
            </a:r>
          </a:p>
        </p:txBody>
      </p:sp>
      <p:sp>
        <p:nvSpPr>
          <p:cNvPr id="8" name="Rectangle 7">
            <a:extLst>
              <a:ext uri="{FF2B5EF4-FFF2-40B4-BE49-F238E27FC236}">
                <a16:creationId xmlns:a16="http://schemas.microsoft.com/office/drawing/2014/main" id="{D939D978-F26E-4F32-92B4-314BC7C70994}"/>
              </a:ext>
            </a:extLst>
          </p:cNvPr>
          <p:cNvSpPr/>
          <p:nvPr/>
        </p:nvSpPr>
        <p:spPr>
          <a:xfrm>
            <a:off x="0" y="0"/>
            <a:ext cx="9805212" cy="1200150"/>
          </a:xfrm>
          <a:prstGeom prst="rect">
            <a:avLst/>
          </a:prstGeom>
          <a:solidFill>
            <a:srgbClr val="00ADBC"/>
          </a:solidFill>
          <a:ln>
            <a:solidFill>
              <a:srgbClr val="00AD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FFFF"/>
                </a:solidFill>
                <a:latin typeface="Brandon Grotesque Bold" panose="020B0803020203060202" pitchFamily="34" charset="0"/>
                <a:cs typeface="Arial" panose="020B0604020202020204" pitchFamily="34" charset="0"/>
              </a:rPr>
              <a:t>Course Rules</a:t>
            </a:r>
          </a:p>
        </p:txBody>
      </p:sp>
      <p:sp>
        <p:nvSpPr>
          <p:cNvPr id="10" name="Rectangle 9">
            <a:extLst>
              <a:ext uri="{FF2B5EF4-FFF2-40B4-BE49-F238E27FC236}">
                <a16:creationId xmlns:a16="http://schemas.microsoft.com/office/drawing/2014/main" id="{24400986-1773-4D14-B175-FC517ACF02D3}"/>
              </a:ext>
            </a:extLst>
          </p:cNvPr>
          <p:cNvSpPr/>
          <p:nvPr/>
        </p:nvSpPr>
        <p:spPr>
          <a:xfrm>
            <a:off x="0" y="1147154"/>
            <a:ext cx="8777605" cy="266007"/>
          </a:xfrm>
          <a:prstGeom prst="rect">
            <a:avLst/>
          </a:prstGeom>
          <a:solidFill>
            <a:srgbClr val="FF901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034368000"/>
      </p:ext>
    </p:extLst>
  </p:cSld>
  <p:clrMapOvr>
    <a:masterClrMapping/>
  </p:clrMapOvr>
  <mc:AlternateContent xmlns:mc="http://schemas.openxmlformats.org/markup-compatibility/2006" xmlns:p14="http://schemas.microsoft.com/office/powerpoint/2010/main">
    <mc:Choice Requires="p14">
      <p:transition spd="slow" p14:dur="2000" advTm="42343"/>
    </mc:Choice>
    <mc:Fallback xmlns="">
      <p:transition spd="slow" advTm="42343"/>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55210" y="989797"/>
            <a:ext cx="1876294" cy="851530"/>
          </a:xfrm>
          <a:prstGeom prst="rect">
            <a:avLst/>
          </a:prstGeom>
          <a:effectLst>
            <a:glow rad="139700">
              <a:schemeClr val="accent2">
                <a:satMod val="175000"/>
                <a:alpha val="40000"/>
              </a:schemeClr>
            </a:glow>
          </a:effectLst>
        </p:spPr>
      </p:pic>
      <p:sp>
        <p:nvSpPr>
          <p:cNvPr id="7" name="Rectangle 6">
            <a:extLst>
              <a:ext uri="{FF2B5EF4-FFF2-40B4-BE49-F238E27FC236}">
                <a16:creationId xmlns:a16="http://schemas.microsoft.com/office/drawing/2014/main" id="{50615F47-2F69-40FF-AB04-487D8C5BC702}"/>
              </a:ext>
            </a:extLst>
          </p:cNvPr>
          <p:cNvSpPr/>
          <p:nvPr/>
        </p:nvSpPr>
        <p:spPr>
          <a:xfrm>
            <a:off x="6071284" y="1415562"/>
            <a:ext cx="49427" cy="5442438"/>
          </a:xfrm>
          <a:prstGeom prst="rect">
            <a:avLst/>
          </a:prstGeom>
          <a:solidFill>
            <a:srgbClr val="FF9016"/>
          </a:solidFill>
          <a:ln>
            <a:solidFill>
              <a:srgbClr val="FF90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6A4FC0D2-5873-4B2E-943B-5FD8E51E7D69}"/>
              </a:ext>
            </a:extLst>
          </p:cNvPr>
          <p:cNvPicPr>
            <a:picLocks noChangeAspect="1"/>
          </p:cNvPicPr>
          <p:nvPr/>
        </p:nvPicPr>
        <p:blipFill>
          <a:blip r:embed="rId5"/>
          <a:stretch>
            <a:fillRect/>
          </a:stretch>
        </p:blipFill>
        <p:spPr>
          <a:xfrm>
            <a:off x="1" y="1415561"/>
            <a:ext cx="6071283" cy="5442439"/>
          </a:xfrm>
          <a:prstGeom prst="rect">
            <a:avLst/>
          </a:prstGeom>
        </p:spPr>
      </p:pic>
      <p:sp>
        <p:nvSpPr>
          <p:cNvPr id="5" name="TextBox 4">
            <a:extLst>
              <a:ext uri="{FF2B5EF4-FFF2-40B4-BE49-F238E27FC236}">
                <a16:creationId xmlns:a16="http://schemas.microsoft.com/office/drawing/2014/main" id="{57EB86F4-F0A0-4F17-B6CA-09B35DDD3CF8}"/>
              </a:ext>
            </a:extLst>
          </p:cNvPr>
          <p:cNvSpPr txBox="1"/>
          <p:nvPr/>
        </p:nvSpPr>
        <p:spPr>
          <a:xfrm>
            <a:off x="7010400" y="1653798"/>
            <a:ext cx="4354286" cy="830997"/>
          </a:xfrm>
          <a:prstGeom prst="rect">
            <a:avLst/>
          </a:prstGeom>
          <a:noFill/>
        </p:spPr>
        <p:txBody>
          <a:bodyPr wrap="square" rtlCol="0">
            <a:spAutoFit/>
          </a:bodyPr>
          <a:lstStyle/>
          <a:p>
            <a:pPr algn="ctr"/>
            <a:r>
              <a:rPr lang="en-US" sz="2400" dirty="0">
                <a:solidFill>
                  <a:srgbClr val="002D73"/>
                </a:solidFill>
                <a:latin typeface="Brandon Grotesque Bold" panose="020B0803020203060202" pitchFamily="34" charset="0"/>
              </a:rPr>
              <a:t>What is Motivational Interviewing?</a:t>
            </a:r>
          </a:p>
        </p:txBody>
      </p:sp>
      <p:sp>
        <p:nvSpPr>
          <p:cNvPr id="6" name="Rectangle 5">
            <a:extLst>
              <a:ext uri="{FF2B5EF4-FFF2-40B4-BE49-F238E27FC236}">
                <a16:creationId xmlns:a16="http://schemas.microsoft.com/office/drawing/2014/main" id="{A683458F-05A6-4E21-BC71-6FB17D39E19F}"/>
              </a:ext>
            </a:extLst>
          </p:cNvPr>
          <p:cNvSpPr/>
          <p:nvPr/>
        </p:nvSpPr>
        <p:spPr>
          <a:xfrm>
            <a:off x="6431373" y="2723030"/>
            <a:ext cx="6096000" cy="2031325"/>
          </a:xfrm>
          <a:prstGeom prst="rect">
            <a:avLst/>
          </a:prstGeom>
        </p:spPr>
        <p:txBody>
          <a:bodyPr>
            <a:spAutoFit/>
          </a:bodyPr>
          <a:lstStyle/>
          <a:p>
            <a:r>
              <a:rPr lang="en-US" dirty="0">
                <a:solidFill>
                  <a:srgbClr val="002D73"/>
                </a:solidFill>
                <a:latin typeface="Brandon Grotesque Regular" panose="020B0503020203060202" pitchFamily="34" charset="0"/>
              </a:rPr>
              <a:t>Motivational interviewing, is a client-centered tool for making changes, increasing helpful behaviors and decreasing unhelpful behaviors. </a:t>
            </a:r>
            <a:r>
              <a:rPr lang="en-US" dirty="0">
                <a:solidFill>
                  <a:srgbClr val="002D73"/>
                </a:solidFill>
              </a:rPr>
              <a:t>It relies on an individual’s intrinsic motivation and interest in change, using a non-confrontational approach to frame goals in a practical, attainable fashion. </a:t>
            </a:r>
            <a:endParaRPr lang="en-US" dirty="0">
              <a:solidFill>
                <a:srgbClr val="002D73"/>
              </a:solidFill>
              <a:latin typeface="Brandon Grotesque Regular" panose="020B0503020203060202" pitchFamily="34" charset="0"/>
            </a:endParaRPr>
          </a:p>
          <a:p>
            <a:endParaRPr lang="en-US" dirty="0">
              <a:solidFill>
                <a:srgbClr val="002D73"/>
              </a:solidFill>
              <a:latin typeface="Brandon Grotesque Regular" panose="020B0503020203060202" pitchFamily="34" charset="0"/>
            </a:endParaRPr>
          </a:p>
          <a:p>
            <a:endParaRPr lang="en-US" dirty="0">
              <a:solidFill>
                <a:srgbClr val="002D73"/>
              </a:solidFill>
              <a:latin typeface="Brandon Grotesque Regular" panose="020B0503020203060202" pitchFamily="34" charset="0"/>
            </a:endParaRPr>
          </a:p>
        </p:txBody>
      </p:sp>
      <p:sp>
        <p:nvSpPr>
          <p:cNvPr id="10" name="Rectangle 9">
            <a:extLst>
              <a:ext uri="{FF2B5EF4-FFF2-40B4-BE49-F238E27FC236}">
                <a16:creationId xmlns:a16="http://schemas.microsoft.com/office/drawing/2014/main" id="{EE603A8A-3D4F-4A5E-B818-E13E4040C836}"/>
              </a:ext>
            </a:extLst>
          </p:cNvPr>
          <p:cNvSpPr/>
          <p:nvPr/>
        </p:nvSpPr>
        <p:spPr>
          <a:xfrm>
            <a:off x="0" y="0"/>
            <a:ext cx="9805212" cy="1200150"/>
          </a:xfrm>
          <a:prstGeom prst="rect">
            <a:avLst/>
          </a:prstGeom>
          <a:solidFill>
            <a:srgbClr val="00ADBC"/>
          </a:solidFill>
          <a:ln>
            <a:solidFill>
              <a:srgbClr val="00AD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FFFF"/>
                </a:solidFill>
                <a:latin typeface="Brandon Grotesque Bold" panose="020B0803020203060202" pitchFamily="34" charset="0"/>
                <a:cs typeface="Arial" panose="020B0604020202020204" pitchFamily="34" charset="0"/>
              </a:rPr>
              <a:t>What is Motivational Interviewing</a:t>
            </a:r>
          </a:p>
        </p:txBody>
      </p:sp>
      <p:sp>
        <p:nvSpPr>
          <p:cNvPr id="11" name="Rectangle 10">
            <a:extLst>
              <a:ext uri="{FF2B5EF4-FFF2-40B4-BE49-F238E27FC236}">
                <a16:creationId xmlns:a16="http://schemas.microsoft.com/office/drawing/2014/main" id="{997C5273-AD92-47D9-9134-3E119C37CB38}"/>
              </a:ext>
            </a:extLst>
          </p:cNvPr>
          <p:cNvSpPr/>
          <p:nvPr/>
        </p:nvSpPr>
        <p:spPr>
          <a:xfrm>
            <a:off x="0" y="1147154"/>
            <a:ext cx="8777605" cy="266007"/>
          </a:xfrm>
          <a:prstGeom prst="rect">
            <a:avLst/>
          </a:prstGeom>
          <a:solidFill>
            <a:srgbClr val="FF901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145261184"/>
      </p:ext>
    </p:extLst>
  </p:cSld>
  <p:clrMapOvr>
    <a:masterClrMapping/>
  </p:clrMapOvr>
  <mc:AlternateContent xmlns:mc="http://schemas.openxmlformats.org/markup-compatibility/2006" xmlns:p14="http://schemas.microsoft.com/office/powerpoint/2010/main">
    <mc:Choice Requires="p14">
      <p:transition spd="slow" p14:dur="2000" advTm="166051"/>
    </mc:Choice>
    <mc:Fallback xmlns="">
      <p:transition spd="slow" advTm="166051"/>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55210" y="989797"/>
            <a:ext cx="1876294" cy="851530"/>
          </a:xfrm>
          <a:prstGeom prst="rect">
            <a:avLst/>
          </a:prstGeom>
          <a:effectLst>
            <a:glow rad="139700">
              <a:schemeClr val="accent2">
                <a:satMod val="175000"/>
                <a:alpha val="40000"/>
              </a:schemeClr>
            </a:glow>
          </a:effectLst>
        </p:spPr>
      </p:pic>
      <p:pic>
        <p:nvPicPr>
          <p:cNvPr id="8" name="Picture 7">
            <a:extLst>
              <a:ext uri="{FF2B5EF4-FFF2-40B4-BE49-F238E27FC236}">
                <a16:creationId xmlns:a16="http://schemas.microsoft.com/office/drawing/2014/main" id="{8453F514-F8A4-4398-A9AE-EE62D637778D}"/>
              </a:ext>
            </a:extLst>
          </p:cNvPr>
          <p:cNvPicPr>
            <a:picLocks noChangeAspect="1"/>
          </p:cNvPicPr>
          <p:nvPr/>
        </p:nvPicPr>
        <p:blipFill>
          <a:blip r:embed="rId5"/>
          <a:stretch>
            <a:fillRect/>
          </a:stretch>
        </p:blipFill>
        <p:spPr>
          <a:xfrm>
            <a:off x="8131960" y="1523192"/>
            <a:ext cx="3814709" cy="5255039"/>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024DAAF4-C128-4D82-B132-B08F43BF4D04}"/>
              </a:ext>
            </a:extLst>
          </p:cNvPr>
          <p:cNvSpPr txBox="1"/>
          <p:nvPr/>
        </p:nvSpPr>
        <p:spPr>
          <a:xfrm>
            <a:off x="1325005" y="1861773"/>
            <a:ext cx="5470072" cy="830997"/>
          </a:xfrm>
          <a:prstGeom prst="rect">
            <a:avLst/>
          </a:prstGeom>
          <a:noFill/>
        </p:spPr>
        <p:txBody>
          <a:bodyPr wrap="square" rtlCol="0">
            <a:spAutoFit/>
          </a:bodyPr>
          <a:lstStyle/>
          <a:p>
            <a:pPr algn="ctr"/>
            <a:r>
              <a:rPr lang="en-US" sz="2400" dirty="0">
                <a:solidFill>
                  <a:srgbClr val="002D73"/>
                </a:solidFill>
                <a:latin typeface="Brandon Grotesque Bold" panose="020B0803020203060202" pitchFamily="34" charset="0"/>
              </a:rPr>
              <a:t>Why is Motivational Interviewing Important?</a:t>
            </a:r>
          </a:p>
        </p:txBody>
      </p:sp>
      <p:sp>
        <p:nvSpPr>
          <p:cNvPr id="6" name="TextBox 5">
            <a:extLst>
              <a:ext uri="{FF2B5EF4-FFF2-40B4-BE49-F238E27FC236}">
                <a16:creationId xmlns:a16="http://schemas.microsoft.com/office/drawing/2014/main" id="{810096C9-49F6-4B74-A328-9A2C263C0D98}"/>
              </a:ext>
            </a:extLst>
          </p:cNvPr>
          <p:cNvSpPr txBox="1"/>
          <p:nvPr/>
        </p:nvSpPr>
        <p:spPr>
          <a:xfrm>
            <a:off x="1325005" y="3102429"/>
            <a:ext cx="6041571" cy="2215991"/>
          </a:xfrm>
          <a:prstGeom prst="rect">
            <a:avLst/>
          </a:prstGeom>
          <a:noFill/>
        </p:spPr>
        <p:txBody>
          <a:bodyPr wrap="square" rtlCol="0">
            <a:spAutoFit/>
          </a:bodyPr>
          <a:lstStyle/>
          <a:p>
            <a:r>
              <a:rPr lang="en-US" sz="2000" dirty="0">
                <a:solidFill>
                  <a:srgbClr val="002D73"/>
                </a:solidFill>
                <a:latin typeface="Brandon Grotesque Regular" panose="020B0503020203060202" pitchFamily="34" charset="0"/>
              </a:rPr>
              <a:t>The reason why Motivational Interviewing is important, is because it allows the job seeker to identify their thoughts and feelings that cause them to have unwanted or unhealthy behaviors. At the same time, it helps the job seeker discover ways to create new patterns and thought process that help change their self-identified behaviors. </a:t>
            </a:r>
          </a:p>
          <a:p>
            <a:endParaRPr lang="en-US" dirty="0"/>
          </a:p>
        </p:txBody>
      </p:sp>
      <p:sp>
        <p:nvSpPr>
          <p:cNvPr id="10" name="Rectangle 9">
            <a:extLst>
              <a:ext uri="{FF2B5EF4-FFF2-40B4-BE49-F238E27FC236}">
                <a16:creationId xmlns:a16="http://schemas.microsoft.com/office/drawing/2014/main" id="{E42D516E-83CC-4168-AC44-B9E5DEA475CA}"/>
              </a:ext>
            </a:extLst>
          </p:cNvPr>
          <p:cNvSpPr/>
          <p:nvPr/>
        </p:nvSpPr>
        <p:spPr>
          <a:xfrm>
            <a:off x="0" y="11707"/>
            <a:ext cx="9805212" cy="1200150"/>
          </a:xfrm>
          <a:prstGeom prst="rect">
            <a:avLst/>
          </a:prstGeom>
          <a:solidFill>
            <a:srgbClr val="00ADBC"/>
          </a:solidFill>
          <a:ln>
            <a:solidFill>
              <a:srgbClr val="00AD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FFFFFF"/>
                </a:solidFill>
                <a:latin typeface="Brandon Grotesque Bold" panose="020B0803020203060202" pitchFamily="34" charset="0"/>
                <a:cs typeface="Arial" panose="020B0604020202020204" pitchFamily="34" charset="0"/>
              </a:rPr>
              <a:t>Importance of Motivational Interviewing</a:t>
            </a:r>
          </a:p>
        </p:txBody>
      </p:sp>
      <p:sp>
        <p:nvSpPr>
          <p:cNvPr id="11" name="Rectangle 10">
            <a:extLst>
              <a:ext uri="{FF2B5EF4-FFF2-40B4-BE49-F238E27FC236}">
                <a16:creationId xmlns:a16="http://schemas.microsoft.com/office/drawing/2014/main" id="{330F2B47-0522-49B8-97E9-7EA6ED790E3C}"/>
              </a:ext>
            </a:extLst>
          </p:cNvPr>
          <p:cNvSpPr/>
          <p:nvPr/>
        </p:nvSpPr>
        <p:spPr>
          <a:xfrm>
            <a:off x="0" y="1158861"/>
            <a:ext cx="8777605" cy="266007"/>
          </a:xfrm>
          <a:prstGeom prst="rect">
            <a:avLst/>
          </a:prstGeom>
          <a:solidFill>
            <a:srgbClr val="FF901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305504726"/>
      </p:ext>
    </p:extLst>
  </p:cSld>
  <p:clrMapOvr>
    <a:masterClrMapping/>
  </p:clrMapOvr>
  <mc:AlternateContent xmlns:mc="http://schemas.openxmlformats.org/markup-compatibility/2006" xmlns:p14="http://schemas.microsoft.com/office/powerpoint/2010/main">
    <mc:Choice Requires="p14">
      <p:transition spd="slow" p14:dur="2000" advTm="166051"/>
    </mc:Choice>
    <mc:Fallback xmlns="">
      <p:transition spd="slow" advTm="166051"/>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55210" y="989797"/>
            <a:ext cx="1876294" cy="851530"/>
          </a:xfrm>
          <a:prstGeom prst="rect">
            <a:avLst/>
          </a:prstGeom>
          <a:effectLst>
            <a:glow rad="139700">
              <a:schemeClr val="accent2">
                <a:satMod val="175000"/>
                <a:alpha val="40000"/>
              </a:schemeClr>
            </a:glow>
          </a:effectLst>
        </p:spPr>
      </p:pic>
      <p:sp>
        <p:nvSpPr>
          <p:cNvPr id="5" name="Rectangle 4">
            <a:extLst>
              <a:ext uri="{FF2B5EF4-FFF2-40B4-BE49-F238E27FC236}">
                <a16:creationId xmlns:a16="http://schemas.microsoft.com/office/drawing/2014/main" id="{13E77DC2-0CB3-4271-922A-4D7F867E0E3B}"/>
              </a:ext>
            </a:extLst>
          </p:cNvPr>
          <p:cNvSpPr/>
          <p:nvPr/>
        </p:nvSpPr>
        <p:spPr>
          <a:xfrm>
            <a:off x="-5" y="2413590"/>
            <a:ext cx="6096000" cy="1354217"/>
          </a:xfrm>
          <a:prstGeom prst="rect">
            <a:avLst/>
          </a:prstGeom>
        </p:spPr>
        <p:txBody>
          <a:bodyPr>
            <a:spAutoFit/>
          </a:bodyPr>
          <a:lstStyle/>
          <a:p>
            <a:endParaRPr lang="en-US" dirty="0">
              <a:solidFill>
                <a:schemeClr val="accent5">
                  <a:lumMod val="50000"/>
                </a:schemeClr>
              </a:solidFill>
              <a:latin typeface="Brandon Grotesque Regular" panose="020B0503020203060202" pitchFamily="34" charset="0"/>
            </a:endParaRPr>
          </a:p>
          <a:p>
            <a:pPr algn="ctr"/>
            <a:r>
              <a:rPr lang="en-US" sz="2400" b="1" u="sng" dirty="0">
                <a:solidFill>
                  <a:srgbClr val="002D73"/>
                </a:solidFill>
                <a:latin typeface="Brandon Grotesque Bold" panose="020B0803020203060202" pitchFamily="34" charset="0"/>
              </a:rPr>
              <a:t>Intrinsic motivation: </a:t>
            </a:r>
          </a:p>
          <a:p>
            <a:r>
              <a:rPr lang="en-US" dirty="0">
                <a:solidFill>
                  <a:srgbClr val="002D73"/>
                </a:solidFill>
                <a:latin typeface="Brandon Grotesque Regular" panose="020B0503020203060202" pitchFamily="34" charset="0"/>
              </a:rPr>
              <a:t>Performing a task because it's personally rewarding to you. </a:t>
            </a:r>
          </a:p>
          <a:p>
            <a:endParaRPr lang="en-US" sz="2000" dirty="0">
              <a:solidFill>
                <a:srgbClr val="002D73"/>
              </a:solidFill>
              <a:latin typeface="Brandon Grotesque Regular" panose="020B0503020203060202" pitchFamily="34" charset="0"/>
            </a:endParaRPr>
          </a:p>
        </p:txBody>
      </p:sp>
      <p:sp>
        <p:nvSpPr>
          <p:cNvPr id="6" name="TextBox 5">
            <a:extLst>
              <a:ext uri="{FF2B5EF4-FFF2-40B4-BE49-F238E27FC236}">
                <a16:creationId xmlns:a16="http://schemas.microsoft.com/office/drawing/2014/main" id="{A2A0BDF6-07A8-4ED2-8DBA-22ACC9FD663D}"/>
              </a:ext>
            </a:extLst>
          </p:cNvPr>
          <p:cNvSpPr txBox="1"/>
          <p:nvPr/>
        </p:nvSpPr>
        <p:spPr>
          <a:xfrm>
            <a:off x="2875084" y="1800216"/>
            <a:ext cx="6441823" cy="461665"/>
          </a:xfrm>
          <a:prstGeom prst="rect">
            <a:avLst/>
          </a:prstGeom>
          <a:noFill/>
        </p:spPr>
        <p:txBody>
          <a:bodyPr wrap="square" rtlCol="0">
            <a:spAutoFit/>
          </a:bodyPr>
          <a:lstStyle/>
          <a:p>
            <a:pPr algn="ctr"/>
            <a:r>
              <a:rPr lang="en-US" sz="2400" dirty="0">
                <a:solidFill>
                  <a:srgbClr val="002D73"/>
                </a:solidFill>
                <a:latin typeface="Brandon Grotesque Bold" panose="020B0803020203060202" pitchFamily="34" charset="0"/>
              </a:rPr>
              <a:t>Differentiating Intrinsic and Extrinsic Motivation</a:t>
            </a:r>
          </a:p>
        </p:txBody>
      </p:sp>
      <p:sp>
        <p:nvSpPr>
          <p:cNvPr id="8" name="Rectangle 7">
            <a:extLst>
              <a:ext uri="{FF2B5EF4-FFF2-40B4-BE49-F238E27FC236}">
                <a16:creationId xmlns:a16="http://schemas.microsoft.com/office/drawing/2014/main" id="{5E779647-32B8-4D06-954B-4D07F0513375}"/>
              </a:ext>
            </a:extLst>
          </p:cNvPr>
          <p:cNvSpPr/>
          <p:nvPr/>
        </p:nvSpPr>
        <p:spPr>
          <a:xfrm>
            <a:off x="6268907" y="2624198"/>
            <a:ext cx="6096000" cy="1015663"/>
          </a:xfrm>
          <a:prstGeom prst="rect">
            <a:avLst/>
          </a:prstGeom>
        </p:spPr>
        <p:txBody>
          <a:bodyPr>
            <a:spAutoFit/>
          </a:bodyPr>
          <a:lstStyle/>
          <a:p>
            <a:pPr algn="ctr"/>
            <a:r>
              <a:rPr lang="en-US" sz="2400" b="1" u="sng" dirty="0">
                <a:solidFill>
                  <a:srgbClr val="002D73"/>
                </a:solidFill>
                <a:latin typeface="Brandon Grotesque Bold" panose="020B0803020203060202" pitchFamily="34" charset="0"/>
              </a:rPr>
              <a:t>Extrinsic motivation: </a:t>
            </a:r>
          </a:p>
          <a:p>
            <a:r>
              <a:rPr lang="en-US" dirty="0">
                <a:solidFill>
                  <a:srgbClr val="002D73"/>
                </a:solidFill>
                <a:latin typeface="Brandon Grotesque Regular" panose="020B0503020203060202" pitchFamily="34" charset="0"/>
              </a:rPr>
              <a:t>Completing a task or exhibiting a behavior because of outside causes such as avoiding punishment or receiving a reward</a:t>
            </a:r>
          </a:p>
        </p:txBody>
      </p:sp>
      <p:sp>
        <p:nvSpPr>
          <p:cNvPr id="10" name="Rectangle 9">
            <a:extLst>
              <a:ext uri="{FF2B5EF4-FFF2-40B4-BE49-F238E27FC236}">
                <a16:creationId xmlns:a16="http://schemas.microsoft.com/office/drawing/2014/main" id="{ABD5643C-35D5-47E1-A64F-3F87AFB7C818}"/>
              </a:ext>
            </a:extLst>
          </p:cNvPr>
          <p:cNvSpPr/>
          <p:nvPr/>
        </p:nvSpPr>
        <p:spPr>
          <a:xfrm>
            <a:off x="6018028" y="2413590"/>
            <a:ext cx="102683" cy="4444409"/>
          </a:xfrm>
          <a:prstGeom prst="rect">
            <a:avLst/>
          </a:prstGeom>
          <a:solidFill>
            <a:srgbClr val="FF9016"/>
          </a:solidFill>
          <a:ln>
            <a:solidFill>
              <a:srgbClr val="FF90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4ADE6E71-1A6F-4742-A96D-AF7AF5D6CFEB}"/>
              </a:ext>
            </a:extLst>
          </p:cNvPr>
          <p:cNvPicPr>
            <a:picLocks noChangeAspect="1"/>
          </p:cNvPicPr>
          <p:nvPr/>
        </p:nvPicPr>
        <p:blipFill>
          <a:blip r:embed="rId5"/>
          <a:stretch>
            <a:fillRect/>
          </a:stretch>
        </p:blipFill>
        <p:spPr>
          <a:xfrm>
            <a:off x="341434" y="3627510"/>
            <a:ext cx="2533650" cy="3114675"/>
          </a:xfrm>
          <a:prstGeom prst="rect">
            <a:avLst/>
          </a:prstGeom>
        </p:spPr>
      </p:pic>
      <p:pic>
        <p:nvPicPr>
          <p:cNvPr id="12" name="Picture 11">
            <a:extLst>
              <a:ext uri="{FF2B5EF4-FFF2-40B4-BE49-F238E27FC236}">
                <a16:creationId xmlns:a16="http://schemas.microsoft.com/office/drawing/2014/main" id="{FEDA5F5F-CAC2-4F68-A1C6-C010D783604D}"/>
              </a:ext>
            </a:extLst>
          </p:cNvPr>
          <p:cNvPicPr>
            <a:picLocks noChangeAspect="1"/>
          </p:cNvPicPr>
          <p:nvPr/>
        </p:nvPicPr>
        <p:blipFill>
          <a:blip r:embed="rId6"/>
          <a:stretch>
            <a:fillRect/>
          </a:stretch>
        </p:blipFill>
        <p:spPr>
          <a:xfrm>
            <a:off x="9549080" y="3817597"/>
            <a:ext cx="2293640" cy="2987657"/>
          </a:xfrm>
          <a:prstGeom prst="rect">
            <a:avLst/>
          </a:prstGeom>
        </p:spPr>
      </p:pic>
      <p:sp>
        <p:nvSpPr>
          <p:cNvPr id="13" name="Rectangle 12">
            <a:extLst>
              <a:ext uri="{FF2B5EF4-FFF2-40B4-BE49-F238E27FC236}">
                <a16:creationId xmlns:a16="http://schemas.microsoft.com/office/drawing/2014/main" id="{4DCECE1F-675D-4081-83EA-270D52AE1DE9}"/>
              </a:ext>
            </a:extLst>
          </p:cNvPr>
          <p:cNvSpPr/>
          <p:nvPr/>
        </p:nvSpPr>
        <p:spPr>
          <a:xfrm>
            <a:off x="245324" y="6018028"/>
            <a:ext cx="307152" cy="2551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2E1579C-D185-43E1-A26A-EF65193F5F07}"/>
              </a:ext>
            </a:extLst>
          </p:cNvPr>
          <p:cNvSpPr txBox="1"/>
          <p:nvPr/>
        </p:nvSpPr>
        <p:spPr>
          <a:xfrm>
            <a:off x="3047995" y="4569495"/>
            <a:ext cx="2360428" cy="1477328"/>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002D73"/>
                </a:solidFill>
                <a:latin typeface="Brandon Grotesque Regular" panose="020B0503020203060202" pitchFamily="34" charset="0"/>
              </a:rPr>
              <a:t>Satisfaction</a:t>
            </a:r>
          </a:p>
          <a:p>
            <a:pPr marL="285750" indent="-285750">
              <a:buFont typeface="Arial" panose="020B0604020202020204" pitchFamily="34" charset="0"/>
              <a:buChar char="•"/>
            </a:pPr>
            <a:r>
              <a:rPr lang="en-US" dirty="0">
                <a:solidFill>
                  <a:srgbClr val="002D73"/>
                </a:solidFill>
                <a:latin typeface="Brandon Grotesque Regular" panose="020B0503020203060202" pitchFamily="34" charset="0"/>
              </a:rPr>
              <a:t>Growth</a:t>
            </a:r>
          </a:p>
          <a:p>
            <a:pPr marL="285750" indent="-285750">
              <a:buFont typeface="Arial" panose="020B0604020202020204" pitchFamily="34" charset="0"/>
              <a:buChar char="•"/>
            </a:pPr>
            <a:r>
              <a:rPr lang="en-US" dirty="0">
                <a:solidFill>
                  <a:srgbClr val="002D73"/>
                </a:solidFill>
                <a:latin typeface="Brandon Grotesque Regular" panose="020B0503020203060202" pitchFamily="34" charset="0"/>
              </a:rPr>
              <a:t>Self- discovery</a:t>
            </a:r>
          </a:p>
          <a:p>
            <a:pPr marL="285750" indent="-285750">
              <a:buFont typeface="Arial" panose="020B0604020202020204" pitchFamily="34" charset="0"/>
              <a:buChar char="•"/>
            </a:pPr>
            <a:r>
              <a:rPr lang="en-US" dirty="0">
                <a:solidFill>
                  <a:srgbClr val="002D73"/>
                </a:solidFill>
                <a:latin typeface="Brandon Grotesque Regular" panose="020B0503020203060202" pitchFamily="34" charset="0"/>
              </a:rPr>
              <a:t>Accomplishment</a:t>
            </a:r>
          </a:p>
          <a:p>
            <a:pPr marL="285750" indent="-285750">
              <a:buFont typeface="Arial" panose="020B0604020202020204" pitchFamily="34" charset="0"/>
              <a:buChar char="•"/>
            </a:pPr>
            <a:r>
              <a:rPr lang="en-US" dirty="0">
                <a:solidFill>
                  <a:srgbClr val="002D73"/>
                </a:solidFill>
                <a:latin typeface="Brandon Grotesque Regular" panose="020B0503020203060202" pitchFamily="34" charset="0"/>
              </a:rPr>
              <a:t>Purpose</a:t>
            </a:r>
          </a:p>
        </p:txBody>
      </p:sp>
      <p:sp>
        <p:nvSpPr>
          <p:cNvPr id="15" name="TextBox 14">
            <a:extLst>
              <a:ext uri="{FF2B5EF4-FFF2-40B4-BE49-F238E27FC236}">
                <a16:creationId xmlns:a16="http://schemas.microsoft.com/office/drawing/2014/main" id="{17FEDDC1-2FAD-49BA-9E73-77321CCC88AE}"/>
              </a:ext>
            </a:extLst>
          </p:cNvPr>
          <p:cNvSpPr txBox="1"/>
          <p:nvPr/>
        </p:nvSpPr>
        <p:spPr>
          <a:xfrm>
            <a:off x="6730316" y="4569495"/>
            <a:ext cx="2360428" cy="1477328"/>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002D73"/>
                </a:solidFill>
                <a:latin typeface="Brandon Grotesque Regular" panose="020B0503020203060202" pitchFamily="34" charset="0"/>
              </a:rPr>
              <a:t>Promotion</a:t>
            </a:r>
          </a:p>
          <a:p>
            <a:pPr marL="285750" indent="-285750">
              <a:buFont typeface="Arial" panose="020B0604020202020204" pitchFamily="34" charset="0"/>
              <a:buChar char="•"/>
            </a:pPr>
            <a:r>
              <a:rPr lang="en-US" dirty="0">
                <a:solidFill>
                  <a:srgbClr val="002D73"/>
                </a:solidFill>
                <a:latin typeface="Brandon Grotesque Regular" panose="020B0503020203060202" pitchFamily="34" charset="0"/>
              </a:rPr>
              <a:t>Merit increase</a:t>
            </a:r>
          </a:p>
          <a:p>
            <a:pPr marL="285750" indent="-285750">
              <a:buFont typeface="Arial" panose="020B0604020202020204" pitchFamily="34" charset="0"/>
              <a:buChar char="•"/>
            </a:pPr>
            <a:r>
              <a:rPr lang="en-US" dirty="0">
                <a:solidFill>
                  <a:srgbClr val="002D73"/>
                </a:solidFill>
                <a:latin typeface="Brandon Grotesque Regular" panose="020B0503020203060202" pitchFamily="34" charset="0"/>
              </a:rPr>
              <a:t>Prizes</a:t>
            </a:r>
          </a:p>
          <a:p>
            <a:pPr marL="285750" indent="-285750">
              <a:buFont typeface="Arial" panose="020B0604020202020204" pitchFamily="34" charset="0"/>
              <a:buChar char="•"/>
            </a:pPr>
            <a:r>
              <a:rPr lang="en-US" dirty="0">
                <a:solidFill>
                  <a:srgbClr val="002D73"/>
                </a:solidFill>
                <a:latin typeface="Brandon Grotesque Regular" panose="020B0503020203060202" pitchFamily="34" charset="0"/>
              </a:rPr>
              <a:t>Bonus</a:t>
            </a:r>
          </a:p>
          <a:p>
            <a:pPr marL="285750" indent="-285750">
              <a:buFont typeface="Arial" panose="020B0604020202020204" pitchFamily="34" charset="0"/>
              <a:buChar char="•"/>
            </a:pPr>
            <a:r>
              <a:rPr lang="en-US" dirty="0">
                <a:solidFill>
                  <a:srgbClr val="002D73"/>
                </a:solidFill>
                <a:latin typeface="Brandon Grotesque Regular" panose="020B0503020203060202" pitchFamily="34" charset="0"/>
              </a:rPr>
              <a:t>Winning </a:t>
            </a:r>
          </a:p>
        </p:txBody>
      </p:sp>
      <p:sp>
        <p:nvSpPr>
          <p:cNvPr id="16" name="Rectangle 15">
            <a:extLst>
              <a:ext uri="{FF2B5EF4-FFF2-40B4-BE49-F238E27FC236}">
                <a16:creationId xmlns:a16="http://schemas.microsoft.com/office/drawing/2014/main" id="{D6A7576F-BC86-48F6-A203-841B18F3FFC8}"/>
              </a:ext>
            </a:extLst>
          </p:cNvPr>
          <p:cNvSpPr/>
          <p:nvPr/>
        </p:nvSpPr>
        <p:spPr>
          <a:xfrm>
            <a:off x="0" y="0"/>
            <a:ext cx="9805212" cy="1200150"/>
          </a:xfrm>
          <a:prstGeom prst="rect">
            <a:avLst/>
          </a:prstGeom>
          <a:solidFill>
            <a:srgbClr val="00ADBC"/>
          </a:solidFill>
          <a:ln>
            <a:solidFill>
              <a:srgbClr val="00AD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FFFF"/>
                </a:solidFill>
                <a:latin typeface="Brandon Grotesque Bold" panose="020B0803020203060202" pitchFamily="34" charset="0"/>
                <a:cs typeface="Arial" panose="020B0604020202020204" pitchFamily="34" charset="0"/>
              </a:rPr>
              <a:t>Intrinsic vs. Extrinsic Motivation</a:t>
            </a:r>
          </a:p>
        </p:txBody>
      </p:sp>
      <p:sp>
        <p:nvSpPr>
          <p:cNvPr id="17" name="Rectangle 16">
            <a:extLst>
              <a:ext uri="{FF2B5EF4-FFF2-40B4-BE49-F238E27FC236}">
                <a16:creationId xmlns:a16="http://schemas.microsoft.com/office/drawing/2014/main" id="{88EB2A16-06FA-4403-B406-1BB76A0D94E9}"/>
              </a:ext>
            </a:extLst>
          </p:cNvPr>
          <p:cNvSpPr/>
          <p:nvPr/>
        </p:nvSpPr>
        <p:spPr>
          <a:xfrm>
            <a:off x="0" y="1147154"/>
            <a:ext cx="8777605" cy="266007"/>
          </a:xfrm>
          <a:prstGeom prst="rect">
            <a:avLst/>
          </a:prstGeom>
          <a:solidFill>
            <a:srgbClr val="FF901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661432574"/>
      </p:ext>
    </p:extLst>
  </p:cSld>
  <p:clrMapOvr>
    <a:masterClrMapping/>
  </p:clrMapOvr>
  <mc:AlternateContent xmlns:mc="http://schemas.openxmlformats.org/markup-compatibility/2006" xmlns:p14="http://schemas.microsoft.com/office/powerpoint/2010/main">
    <mc:Choice Requires="p14">
      <p:transition spd="slow" p14:dur="2000" advTm="166051"/>
    </mc:Choice>
    <mc:Fallback xmlns="">
      <p:transition spd="slow" advTm="166051"/>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55210" y="989797"/>
            <a:ext cx="1876294" cy="851530"/>
          </a:xfrm>
          <a:prstGeom prst="rect">
            <a:avLst/>
          </a:prstGeom>
          <a:effectLst>
            <a:glow rad="139700">
              <a:schemeClr val="accent2">
                <a:satMod val="175000"/>
                <a:alpha val="40000"/>
              </a:schemeClr>
            </a:glow>
          </a:effectLst>
        </p:spPr>
      </p:pic>
      <p:pic>
        <p:nvPicPr>
          <p:cNvPr id="8" name="Picture 7">
            <a:extLst>
              <a:ext uri="{FF2B5EF4-FFF2-40B4-BE49-F238E27FC236}">
                <a16:creationId xmlns:a16="http://schemas.microsoft.com/office/drawing/2014/main" id="{3B3B68D4-F0E4-430B-88B5-13E64C43E8F2}"/>
              </a:ext>
            </a:extLst>
          </p:cNvPr>
          <p:cNvPicPr>
            <a:picLocks noChangeAspect="1"/>
          </p:cNvPicPr>
          <p:nvPr/>
        </p:nvPicPr>
        <p:blipFill>
          <a:blip r:embed="rId5"/>
          <a:stretch>
            <a:fillRect/>
          </a:stretch>
        </p:blipFill>
        <p:spPr>
          <a:xfrm>
            <a:off x="-1" y="1415562"/>
            <a:ext cx="3852721" cy="5442438"/>
          </a:xfrm>
          <a:prstGeom prst="rect">
            <a:avLst/>
          </a:prstGeom>
        </p:spPr>
      </p:pic>
      <p:sp>
        <p:nvSpPr>
          <p:cNvPr id="5" name="TextBox 4">
            <a:extLst>
              <a:ext uri="{FF2B5EF4-FFF2-40B4-BE49-F238E27FC236}">
                <a16:creationId xmlns:a16="http://schemas.microsoft.com/office/drawing/2014/main" id="{6718438F-7518-42E8-B306-64AFA536BDE5}"/>
              </a:ext>
            </a:extLst>
          </p:cNvPr>
          <p:cNvSpPr txBox="1"/>
          <p:nvPr/>
        </p:nvSpPr>
        <p:spPr>
          <a:xfrm>
            <a:off x="5901070" y="1681215"/>
            <a:ext cx="4412511" cy="461665"/>
          </a:xfrm>
          <a:prstGeom prst="rect">
            <a:avLst/>
          </a:prstGeom>
          <a:noFill/>
        </p:spPr>
        <p:txBody>
          <a:bodyPr wrap="square" rtlCol="0">
            <a:spAutoFit/>
          </a:bodyPr>
          <a:lstStyle/>
          <a:p>
            <a:pPr algn="ctr"/>
            <a:r>
              <a:rPr lang="en-US" sz="2400" dirty="0">
                <a:solidFill>
                  <a:srgbClr val="002D73"/>
                </a:solidFill>
                <a:latin typeface="Brandon Grotesque Bold" panose="020B0803020203060202" pitchFamily="34" charset="0"/>
              </a:rPr>
              <a:t>Self-Reflection looks like:</a:t>
            </a:r>
          </a:p>
        </p:txBody>
      </p:sp>
      <p:graphicFrame>
        <p:nvGraphicFramePr>
          <p:cNvPr id="6" name="Diagram 5">
            <a:extLst>
              <a:ext uri="{FF2B5EF4-FFF2-40B4-BE49-F238E27FC236}">
                <a16:creationId xmlns:a16="http://schemas.microsoft.com/office/drawing/2014/main" id="{520E61EE-4471-4A90-86D2-734B99C23ED5}"/>
              </a:ext>
            </a:extLst>
          </p:cNvPr>
          <p:cNvGraphicFramePr/>
          <p:nvPr>
            <p:extLst>
              <p:ext uri="{D42A27DB-BD31-4B8C-83A1-F6EECF244321}">
                <p14:modId xmlns:p14="http://schemas.microsoft.com/office/powerpoint/2010/main" val="421541943"/>
              </p:ext>
            </p:extLst>
          </p:nvPr>
        </p:nvGraphicFramePr>
        <p:xfrm>
          <a:off x="4550734" y="2408532"/>
          <a:ext cx="7026705" cy="382687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0" name="Rectangle 9">
            <a:extLst>
              <a:ext uri="{FF2B5EF4-FFF2-40B4-BE49-F238E27FC236}">
                <a16:creationId xmlns:a16="http://schemas.microsoft.com/office/drawing/2014/main" id="{C7A298D7-EA54-42B1-A983-FE1D13C0D168}"/>
              </a:ext>
            </a:extLst>
          </p:cNvPr>
          <p:cNvSpPr/>
          <p:nvPr/>
        </p:nvSpPr>
        <p:spPr>
          <a:xfrm>
            <a:off x="0" y="0"/>
            <a:ext cx="9805212" cy="1200150"/>
          </a:xfrm>
          <a:prstGeom prst="rect">
            <a:avLst/>
          </a:prstGeom>
          <a:solidFill>
            <a:srgbClr val="00ADBC"/>
          </a:solidFill>
          <a:ln>
            <a:solidFill>
              <a:srgbClr val="00AD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FFFF"/>
                </a:solidFill>
                <a:latin typeface="Brandon Grotesque Bold" panose="020B0803020203060202" pitchFamily="34" charset="0"/>
                <a:cs typeface="Arial" panose="020B0604020202020204" pitchFamily="34" charset="0"/>
              </a:rPr>
              <a:t>Self-Reflection and Change</a:t>
            </a:r>
          </a:p>
        </p:txBody>
      </p:sp>
      <p:sp>
        <p:nvSpPr>
          <p:cNvPr id="11" name="Rectangle 10">
            <a:extLst>
              <a:ext uri="{FF2B5EF4-FFF2-40B4-BE49-F238E27FC236}">
                <a16:creationId xmlns:a16="http://schemas.microsoft.com/office/drawing/2014/main" id="{2B7C6C35-7F00-4F6F-9098-BA4F28529D4B}"/>
              </a:ext>
            </a:extLst>
          </p:cNvPr>
          <p:cNvSpPr/>
          <p:nvPr/>
        </p:nvSpPr>
        <p:spPr>
          <a:xfrm>
            <a:off x="0" y="1147154"/>
            <a:ext cx="8777605" cy="266007"/>
          </a:xfrm>
          <a:prstGeom prst="rect">
            <a:avLst/>
          </a:prstGeom>
          <a:solidFill>
            <a:srgbClr val="FF901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194829387"/>
      </p:ext>
    </p:extLst>
  </p:cSld>
  <p:clrMapOvr>
    <a:masterClrMapping/>
  </p:clrMapOvr>
  <mc:AlternateContent xmlns:mc="http://schemas.openxmlformats.org/markup-compatibility/2006" xmlns:p14="http://schemas.microsoft.com/office/powerpoint/2010/main">
    <mc:Choice Requires="p14">
      <p:transition spd="slow" p14:dur="2000" advTm="166051"/>
    </mc:Choice>
    <mc:Fallback xmlns="">
      <p:transition spd="slow" advTm="166051"/>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55210" y="989797"/>
            <a:ext cx="1876294" cy="851530"/>
          </a:xfrm>
          <a:prstGeom prst="rect">
            <a:avLst/>
          </a:prstGeom>
          <a:effectLst>
            <a:glow rad="139700">
              <a:schemeClr val="accent2">
                <a:satMod val="175000"/>
                <a:alpha val="40000"/>
              </a:schemeClr>
            </a:glow>
          </a:effectLst>
        </p:spPr>
      </p:pic>
      <p:sp>
        <p:nvSpPr>
          <p:cNvPr id="7" name="Rectangle 6">
            <a:extLst>
              <a:ext uri="{FF2B5EF4-FFF2-40B4-BE49-F238E27FC236}">
                <a16:creationId xmlns:a16="http://schemas.microsoft.com/office/drawing/2014/main" id="{50615F47-2F69-40FF-AB04-487D8C5BC702}"/>
              </a:ext>
            </a:extLst>
          </p:cNvPr>
          <p:cNvSpPr/>
          <p:nvPr/>
        </p:nvSpPr>
        <p:spPr>
          <a:xfrm>
            <a:off x="7239889" y="1323243"/>
            <a:ext cx="107209" cy="5534756"/>
          </a:xfrm>
          <a:prstGeom prst="rect">
            <a:avLst/>
          </a:prstGeom>
          <a:solidFill>
            <a:srgbClr val="FF9016"/>
          </a:solidFill>
          <a:ln>
            <a:solidFill>
              <a:srgbClr val="FF90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34ED692-00F8-44DE-8604-1B17B367E89B}"/>
              </a:ext>
            </a:extLst>
          </p:cNvPr>
          <p:cNvSpPr txBox="1"/>
          <p:nvPr/>
        </p:nvSpPr>
        <p:spPr>
          <a:xfrm>
            <a:off x="7886492" y="1841327"/>
            <a:ext cx="3544614" cy="461665"/>
          </a:xfrm>
          <a:prstGeom prst="rect">
            <a:avLst/>
          </a:prstGeom>
          <a:noFill/>
        </p:spPr>
        <p:txBody>
          <a:bodyPr wrap="square" rtlCol="0">
            <a:spAutoFit/>
          </a:bodyPr>
          <a:lstStyle/>
          <a:p>
            <a:pPr algn="ctr"/>
            <a:r>
              <a:rPr lang="en-US" sz="2400" dirty="0">
                <a:solidFill>
                  <a:srgbClr val="002D73"/>
                </a:solidFill>
                <a:latin typeface="Brandon Grotesque Bold" panose="020B0803020203060202" pitchFamily="34" charset="0"/>
              </a:rPr>
              <a:t>When we accept change:</a:t>
            </a:r>
          </a:p>
        </p:txBody>
      </p:sp>
      <p:sp>
        <p:nvSpPr>
          <p:cNvPr id="6" name="TextBox 5">
            <a:extLst>
              <a:ext uri="{FF2B5EF4-FFF2-40B4-BE49-F238E27FC236}">
                <a16:creationId xmlns:a16="http://schemas.microsoft.com/office/drawing/2014/main" id="{74CA614A-B1E3-45D1-8F7E-4092FFF1CD61}"/>
              </a:ext>
            </a:extLst>
          </p:cNvPr>
          <p:cNvSpPr txBox="1"/>
          <p:nvPr/>
        </p:nvSpPr>
        <p:spPr>
          <a:xfrm>
            <a:off x="7453423" y="2785730"/>
            <a:ext cx="4646428" cy="1200329"/>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002D73"/>
                </a:solidFill>
                <a:latin typeface="Brandon Grotesque Regular" panose="020B0503020203060202" pitchFamily="34" charset="0"/>
              </a:rPr>
              <a:t>We look back on where we came from</a:t>
            </a:r>
          </a:p>
          <a:p>
            <a:pPr marL="285750" indent="-285750">
              <a:buFont typeface="Arial" panose="020B0604020202020204" pitchFamily="34" charset="0"/>
              <a:buChar char="•"/>
            </a:pPr>
            <a:r>
              <a:rPr lang="en-US" dirty="0">
                <a:solidFill>
                  <a:srgbClr val="002D73"/>
                </a:solidFill>
                <a:latin typeface="Brandon Grotesque Regular" panose="020B0503020203060202" pitchFamily="34" charset="0"/>
              </a:rPr>
              <a:t>We look forward to the future</a:t>
            </a:r>
          </a:p>
          <a:p>
            <a:pPr marL="285750" indent="-285750">
              <a:buFont typeface="Arial" panose="020B0604020202020204" pitchFamily="34" charset="0"/>
              <a:buChar char="•"/>
            </a:pPr>
            <a:r>
              <a:rPr lang="en-US" dirty="0">
                <a:solidFill>
                  <a:srgbClr val="002D73"/>
                </a:solidFill>
                <a:latin typeface="Brandon Grotesque Regular" panose="020B0503020203060202" pitchFamily="34" charset="0"/>
              </a:rPr>
              <a:t>We remain focused</a:t>
            </a:r>
          </a:p>
          <a:p>
            <a:pPr marL="285750" indent="-285750">
              <a:buFont typeface="Arial" panose="020B0604020202020204" pitchFamily="34" charset="0"/>
              <a:buChar char="•"/>
            </a:pPr>
            <a:r>
              <a:rPr lang="en-US" dirty="0">
                <a:solidFill>
                  <a:srgbClr val="002D73"/>
                </a:solidFill>
                <a:latin typeface="Brandon Grotesque Regular" panose="020B0503020203060202" pitchFamily="34" charset="0"/>
              </a:rPr>
              <a:t>We remain motivated </a:t>
            </a:r>
          </a:p>
        </p:txBody>
      </p:sp>
      <p:pic>
        <p:nvPicPr>
          <p:cNvPr id="1028" name="Picture 4" descr="How Self-Reflection Can Make You Happier and More Successful">
            <a:extLst>
              <a:ext uri="{FF2B5EF4-FFF2-40B4-BE49-F238E27FC236}">
                <a16:creationId xmlns:a16="http://schemas.microsoft.com/office/drawing/2014/main" id="{1AB0CBCD-7F54-42FD-8CBB-D20EAB18DC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415562"/>
            <a:ext cx="7266889" cy="5442437"/>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7E6D97D7-8E02-4C92-BC79-869D0D6A173F}"/>
              </a:ext>
            </a:extLst>
          </p:cNvPr>
          <p:cNvSpPr/>
          <p:nvPr/>
        </p:nvSpPr>
        <p:spPr>
          <a:xfrm>
            <a:off x="0" y="0"/>
            <a:ext cx="9805212" cy="1200150"/>
          </a:xfrm>
          <a:prstGeom prst="rect">
            <a:avLst/>
          </a:prstGeom>
          <a:solidFill>
            <a:srgbClr val="00ADBC"/>
          </a:solidFill>
          <a:ln>
            <a:solidFill>
              <a:srgbClr val="00AD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FFFF"/>
                </a:solidFill>
                <a:latin typeface="Brandon Grotesque Bold" panose="020B0803020203060202" pitchFamily="34" charset="0"/>
                <a:cs typeface="Arial" panose="020B0604020202020204" pitchFamily="34" charset="0"/>
              </a:rPr>
              <a:t>Self-Reflection and Change</a:t>
            </a:r>
          </a:p>
        </p:txBody>
      </p:sp>
      <p:sp>
        <p:nvSpPr>
          <p:cNvPr id="11" name="Rectangle 10">
            <a:extLst>
              <a:ext uri="{FF2B5EF4-FFF2-40B4-BE49-F238E27FC236}">
                <a16:creationId xmlns:a16="http://schemas.microsoft.com/office/drawing/2014/main" id="{05227B1C-6EB5-4E4B-ADCF-30DCB90FCBC5}"/>
              </a:ext>
            </a:extLst>
          </p:cNvPr>
          <p:cNvSpPr/>
          <p:nvPr/>
        </p:nvSpPr>
        <p:spPr>
          <a:xfrm>
            <a:off x="0" y="1147154"/>
            <a:ext cx="8777605" cy="266007"/>
          </a:xfrm>
          <a:prstGeom prst="rect">
            <a:avLst/>
          </a:prstGeom>
          <a:solidFill>
            <a:srgbClr val="FF901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502738047"/>
      </p:ext>
    </p:extLst>
  </p:cSld>
  <p:clrMapOvr>
    <a:masterClrMapping/>
  </p:clrMapOvr>
  <mc:AlternateContent xmlns:mc="http://schemas.openxmlformats.org/markup-compatibility/2006" xmlns:p14="http://schemas.microsoft.com/office/powerpoint/2010/main">
    <mc:Choice Requires="p14">
      <p:transition spd="slow" p14:dur="2000" advTm="166051"/>
    </mc:Choice>
    <mc:Fallback xmlns="">
      <p:transition spd="slow" advTm="166051"/>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55210" y="989797"/>
            <a:ext cx="1876294" cy="851530"/>
          </a:xfrm>
          <a:prstGeom prst="rect">
            <a:avLst/>
          </a:prstGeom>
          <a:effectLst>
            <a:glow rad="139700">
              <a:schemeClr val="accent2">
                <a:satMod val="175000"/>
                <a:alpha val="40000"/>
              </a:schemeClr>
            </a:glow>
          </a:effectLst>
        </p:spPr>
      </p:pic>
      <p:graphicFrame>
        <p:nvGraphicFramePr>
          <p:cNvPr id="5" name="Diagram 4">
            <a:extLst>
              <a:ext uri="{FF2B5EF4-FFF2-40B4-BE49-F238E27FC236}">
                <a16:creationId xmlns:a16="http://schemas.microsoft.com/office/drawing/2014/main" id="{C1496CAA-5387-44B4-ACED-A5EF17839C19}"/>
              </a:ext>
            </a:extLst>
          </p:cNvPr>
          <p:cNvGraphicFramePr/>
          <p:nvPr>
            <p:extLst>
              <p:ext uri="{D42A27DB-BD31-4B8C-83A1-F6EECF244321}">
                <p14:modId xmlns:p14="http://schemas.microsoft.com/office/powerpoint/2010/main" val="196974841"/>
              </p:ext>
            </p:extLst>
          </p:nvPr>
        </p:nvGraphicFramePr>
        <p:xfrm>
          <a:off x="-2355210" y="2857759"/>
          <a:ext cx="1876294" cy="240101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052" name="Picture 4" descr="LRNG | Job Searching Tips and Tricks">
            <a:extLst>
              <a:ext uri="{FF2B5EF4-FFF2-40B4-BE49-F238E27FC236}">
                <a16:creationId xmlns:a16="http://schemas.microsoft.com/office/drawing/2014/main" id="{941F2C1B-636D-46E4-81D1-D9917FE945D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97964" y="1415561"/>
            <a:ext cx="8094035" cy="544243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2CE505F6-B93E-4A3A-AE8E-24A20CB23ADA}"/>
              </a:ext>
            </a:extLst>
          </p:cNvPr>
          <p:cNvSpPr/>
          <p:nvPr/>
        </p:nvSpPr>
        <p:spPr>
          <a:xfrm>
            <a:off x="4097964" y="1337045"/>
            <a:ext cx="49427" cy="5442438"/>
          </a:xfrm>
          <a:prstGeom prst="rect">
            <a:avLst/>
          </a:prstGeom>
          <a:solidFill>
            <a:srgbClr val="FF9016"/>
          </a:solidFill>
          <a:ln>
            <a:solidFill>
              <a:srgbClr val="FF90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9616E7C-23EC-44AD-914B-6351011A6F73}"/>
              </a:ext>
            </a:extLst>
          </p:cNvPr>
          <p:cNvSpPr txBox="1"/>
          <p:nvPr/>
        </p:nvSpPr>
        <p:spPr>
          <a:xfrm>
            <a:off x="245326" y="2855815"/>
            <a:ext cx="3551274" cy="1600438"/>
          </a:xfrm>
          <a:prstGeom prst="rect">
            <a:avLst/>
          </a:prstGeom>
          <a:noFill/>
        </p:spPr>
        <p:txBody>
          <a:bodyPr wrap="square" rtlCol="0">
            <a:spAutoFit/>
          </a:bodyPr>
          <a:lstStyle/>
          <a:p>
            <a:pPr marL="285750" lvl="0" indent="-285750">
              <a:buFont typeface="Arial" panose="020B0604020202020204" pitchFamily="34" charset="0"/>
              <a:buChar char="•"/>
            </a:pPr>
            <a:r>
              <a:rPr lang="en-US" sz="2000" dirty="0">
                <a:solidFill>
                  <a:srgbClr val="002D73"/>
                </a:solidFill>
                <a:latin typeface="Brandon Grotesque Regular" panose="020B0503020203060202" pitchFamily="34" charset="0"/>
              </a:rPr>
              <a:t>Find their “why”</a:t>
            </a:r>
          </a:p>
          <a:p>
            <a:pPr marL="285750" lvl="0" indent="-285750">
              <a:buFont typeface="Arial" panose="020B0604020202020204" pitchFamily="34" charset="0"/>
              <a:buChar char="•"/>
            </a:pPr>
            <a:r>
              <a:rPr lang="en-US" sz="2000" dirty="0">
                <a:solidFill>
                  <a:srgbClr val="002D73"/>
                </a:solidFill>
                <a:latin typeface="Brandon Grotesque Regular" panose="020B0503020203060202" pitchFamily="34" charset="0"/>
              </a:rPr>
              <a:t>Begin their journey</a:t>
            </a:r>
          </a:p>
          <a:p>
            <a:pPr marL="285750" lvl="0" indent="-285750">
              <a:buFont typeface="Arial" panose="020B0604020202020204" pitchFamily="34" charset="0"/>
              <a:buChar char="•"/>
            </a:pPr>
            <a:r>
              <a:rPr lang="en-US" sz="2000" dirty="0">
                <a:solidFill>
                  <a:srgbClr val="002D73"/>
                </a:solidFill>
                <a:latin typeface="Brandon Grotesque Regular" panose="020B0503020203060202" pitchFamily="34" charset="0"/>
              </a:rPr>
              <a:t>Complete their experience</a:t>
            </a:r>
          </a:p>
          <a:p>
            <a:pPr marL="285750" lvl="0" indent="-285750">
              <a:buFont typeface="Arial" panose="020B0604020202020204" pitchFamily="34" charset="0"/>
              <a:buChar char="•"/>
            </a:pPr>
            <a:r>
              <a:rPr lang="en-US" sz="2000" dirty="0">
                <a:solidFill>
                  <a:srgbClr val="002D73"/>
                </a:solidFill>
                <a:latin typeface="Brandon Grotesque Regular" panose="020B0503020203060202" pitchFamily="34" charset="0"/>
              </a:rPr>
              <a:t>Share their story of success</a:t>
            </a:r>
          </a:p>
          <a:p>
            <a:endParaRPr lang="en-US" dirty="0"/>
          </a:p>
        </p:txBody>
      </p:sp>
      <p:sp>
        <p:nvSpPr>
          <p:cNvPr id="11" name="TextBox 10">
            <a:extLst>
              <a:ext uri="{FF2B5EF4-FFF2-40B4-BE49-F238E27FC236}">
                <a16:creationId xmlns:a16="http://schemas.microsoft.com/office/drawing/2014/main" id="{90D6E132-AD69-4FF7-94FF-896019CBEE86}"/>
              </a:ext>
            </a:extLst>
          </p:cNvPr>
          <p:cNvSpPr txBox="1"/>
          <p:nvPr/>
        </p:nvSpPr>
        <p:spPr>
          <a:xfrm>
            <a:off x="0" y="2101880"/>
            <a:ext cx="3880884" cy="461665"/>
          </a:xfrm>
          <a:prstGeom prst="rect">
            <a:avLst/>
          </a:prstGeom>
          <a:noFill/>
        </p:spPr>
        <p:txBody>
          <a:bodyPr wrap="square" rtlCol="0">
            <a:spAutoFit/>
          </a:bodyPr>
          <a:lstStyle/>
          <a:p>
            <a:pPr algn="ctr"/>
            <a:r>
              <a:rPr lang="en-US" sz="2400" dirty="0">
                <a:solidFill>
                  <a:srgbClr val="002D73"/>
                </a:solidFill>
                <a:latin typeface="Brandon Grotesque Bold" panose="020B0803020203060202" pitchFamily="34" charset="0"/>
              </a:rPr>
              <a:t>We help the jobseeker :</a:t>
            </a:r>
          </a:p>
        </p:txBody>
      </p:sp>
      <p:sp>
        <p:nvSpPr>
          <p:cNvPr id="12" name="Rectangle 11">
            <a:extLst>
              <a:ext uri="{FF2B5EF4-FFF2-40B4-BE49-F238E27FC236}">
                <a16:creationId xmlns:a16="http://schemas.microsoft.com/office/drawing/2014/main" id="{B944F632-62D7-4C0B-A541-800560B1CF65}"/>
              </a:ext>
            </a:extLst>
          </p:cNvPr>
          <p:cNvSpPr/>
          <p:nvPr/>
        </p:nvSpPr>
        <p:spPr>
          <a:xfrm>
            <a:off x="0" y="0"/>
            <a:ext cx="9805212" cy="1200150"/>
          </a:xfrm>
          <a:prstGeom prst="rect">
            <a:avLst/>
          </a:prstGeom>
          <a:solidFill>
            <a:srgbClr val="00ADBC"/>
          </a:solidFill>
          <a:ln>
            <a:solidFill>
              <a:srgbClr val="00AD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FFFF"/>
                </a:solidFill>
                <a:latin typeface="Brandon Grotesque Bold" panose="020B0803020203060202" pitchFamily="34" charset="0"/>
                <a:cs typeface="Arial" panose="020B0604020202020204" pitchFamily="34" charset="0"/>
              </a:rPr>
              <a:t>What’s the Why</a:t>
            </a:r>
          </a:p>
        </p:txBody>
      </p:sp>
      <p:sp>
        <p:nvSpPr>
          <p:cNvPr id="13" name="Rectangle 12">
            <a:extLst>
              <a:ext uri="{FF2B5EF4-FFF2-40B4-BE49-F238E27FC236}">
                <a16:creationId xmlns:a16="http://schemas.microsoft.com/office/drawing/2014/main" id="{4A5FEC2A-9D5C-4A92-9E50-597E2BFB5E8B}"/>
              </a:ext>
            </a:extLst>
          </p:cNvPr>
          <p:cNvSpPr/>
          <p:nvPr/>
        </p:nvSpPr>
        <p:spPr>
          <a:xfrm>
            <a:off x="0" y="1147154"/>
            <a:ext cx="8777605" cy="266007"/>
          </a:xfrm>
          <a:prstGeom prst="rect">
            <a:avLst/>
          </a:prstGeom>
          <a:solidFill>
            <a:srgbClr val="FF901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714170926"/>
      </p:ext>
    </p:extLst>
  </p:cSld>
  <p:clrMapOvr>
    <a:masterClrMapping/>
  </p:clrMapOvr>
  <mc:AlternateContent xmlns:mc="http://schemas.openxmlformats.org/markup-compatibility/2006" xmlns:p14="http://schemas.microsoft.com/office/powerpoint/2010/main">
    <mc:Choice Requires="p14">
      <p:transition spd="slow" p14:dur="2000" advTm="166051"/>
    </mc:Choice>
    <mc:Fallback xmlns="">
      <p:transition spd="slow" advTm="166051"/>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SLIDE_COUNT" val="19"/>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14814</TotalTime>
  <Words>5447</Words>
  <Application>Microsoft Office PowerPoint</Application>
  <PresentationFormat>Widescreen</PresentationFormat>
  <Paragraphs>449</Paragraphs>
  <Slides>19</Slides>
  <Notes>19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Arial</vt:lpstr>
      <vt:lpstr>Brandon Grotesque Black</vt:lpstr>
      <vt:lpstr>Brandon Grotesque Bold</vt:lpstr>
      <vt:lpstr>Brandon Grotesque Regular</vt:lpstr>
      <vt:lpstr>Calibri</vt:lpstr>
      <vt:lpstr>Calibri Light</vt:lpstr>
      <vt:lpstr>Pacifico</vt:lpstr>
      <vt:lpstr>Symbol</vt:lpstr>
      <vt:lpstr>Times New Roman</vt:lpstr>
      <vt:lpstr>Office Theme</vt:lpstr>
      <vt:lpstr>Mission Services Core Skills Training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Goodwill of Central Arizona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 Longoria</dc:creator>
  <cp:lastModifiedBy>Larry Van Wave</cp:lastModifiedBy>
  <cp:revision>330</cp:revision>
  <dcterms:created xsi:type="dcterms:W3CDTF">2020-12-05T14:39:52Z</dcterms:created>
  <dcterms:modified xsi:type="dcterms:W3CDTF">2021-11-02T21:25:20Z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364E6D04-EBF1-47D3-9847-DF8F4CF76F8F</vt:lpwstr>
  </property>
  <property fmtid="{D5CDD505-2E9C-101B-9397-08002B2CF9AE}" pid="3" name="ArticulatePath">
    <vt:lpwstr>Financial Literacy_ Budgeting and Saving</vt:lpwstr>
  </property>
</Properties>
</file>