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5D_60AA536A.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9" r:id="rId3"/>
    <p:sldId id="270" r:id="rId4"/>
    <p:sldId id="363" r:id="rId5"/>
    <p:sldId id="362" r:id="rId6"/>
    <p:sldId id="361" r:id="rId7"/>
    <p:sldId id="360" r:id="rId8"/>
    <p:sldId id="340" r:id="rId9"/>
    <p:sldId id="355" r:id="rId10"/>
    <p:sldId id="369" r:id="rId11"/>
    <p:sldId id="368" r:id="rId12"/>
    <p:sldId id="367" r:id="rId13"/>
    <p:sldId id="366" r:id="rId14"/>
    <p:sldId id="365" r:id="rId15"/>
    <p:sldId id="364" r:id="rId16"/>
    <p:sldId id="338" r:id="rId17"/>
    <p:sldId id="379" r:id="rId18"/>
    <p:sldId id="358" r:id="rId19"/>
    <p:sldId id="373" r:id="rId20"/>
    <p:sldId id="372" r:id="rId21"/>
    <p:sldId id="371" r:id="rId22"/>
    <p:sldId id="370" r:id="rId23"/>
    <p:sldId id="377" r:id="rId24"/>
    <p:sldId id="378" r:id="rId25"/>
    <p:sldId id="374" r:id="rId26"/>
    <p:sldId id="376" r:id="rId27"/>
    <p:sldId id="320" r:id="rId28"/>
    <p:sldId id="349" r:id="rId29"/>
    <p:sldId id="380" r:id="rId30"/>
    <p:sldId id="307" r:id="rId31"/>
    <p:sldId id="314" r:id="rId32"/>
    <p:sldId id="323" r:id="rId33"/>
    <p:sldId id="306" r:id="rId34"/>
    <p:sldId id="353" r:id="rId35"/>
    <p:sldId id="348" r:id="rId36"/>
    <p:sldId id="356" r:id="rId37"/>
    <p:sldId id="302" r:id="rId38"/>
    <p:sldId id="357" r:id="rId39"/>
    <p:sldId id="315" r:id="rId40"/>
    <p:sldId id="350"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111ED9-CBE4-6941-F66B-A9D3E48C174D}" name="David Tardo" initials="DT" userId="7ed66769a333156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a Tardo" initials="LT" lastIdx="46" clrIdx="0">
    <p:extLst>
      <p:ext uri="{19B8F6BF-5375-455C-9EA6-DF929625EA0E}">
        <p15:presenceInfo xmlns:p15="http://schemas.microsoft.com/office/powerpoint/2012/main" userId="Lara Tardo" providerId="None"/>
      </p:ext>
    </p:extLst>
  </p:cmAuthor>
  <p:cmAuthor id="2" name="Andrea Longoria" initials="AL" lastIdx="8" clrIdx="1">
    <p:extLst>
      <p:ext uri="{19B8F6BF-5375-455C-9EA6-DF929625EA0E}">
        <p15:presenceInfo xmlns:p15="http://schemas.microsoft.com/office/powerpoint/2012/main" userId="Andrea Longoria" providerId="None"/>
      </p:ext>
    </p:extLst>
  </p:cmAuthor>
  <p:cmAuthor id="3" name="David Tardo" initials="DT" lastIdx="3" clrIdx="2">
    <p:extLst>
      <p:ext uri="{19B8F6BF-5375-455C-9EA6-DF929625EA0E}">
        <p15:presenceInfo xmlns:p15="http://schemas.microsoft.com/office/powerpoint/2012/main" userId="7ed66769a33315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73"/>
    <a:srgbClr val="AEAEAE"/>
    <a:srgbClr val="FAFAFA"/>
    <a:srgbClr val="F1F2F4"/>
    <a:srgbClr val="333333"/>
    <a:srgbClr val="1D7C38"/>
    <a:srgbClr val="E0E0E0"/>
    <a:srgbClr val="D41D1D"/>
    <a:srgbClr val="C3342A"/>
    <a:srgbClr val="54B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4" autoAdjust="0"/>
    <p:restoredTop sz="48889" autoAdjust="0"/>
  </p:normalViewPr>
  <p:slideViewPr>
    <p:cSldViewPr snapToGrid="0">
      <p:cViewPr varScale="1">
        <p:scale>
          <a:sx n="56" d="100"/>
          <a:sy n="56" d="100"/>
        </p:scale>
        <p:origin x="274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5D_60AA536A.xml><?xml version="1.0" encoding="utf-8"?>
<p188:cmLst xmlns:a="http://schemas.openxmlformats.org/drawingml/2006/main" xmlns:r="http://schemas.openxmlformats.org/officeDocument/2006/relationships" xmlns:p188="http://schemas.microsoft.com/office/powerpoint/2018/8/main">
  <p188:cm id="{47289CE4-590B-4165-B345-60C77BD0FCE8}" authorId="{3D111ED9-CBE4-6941-F66B-A9D3E48C174D}" created="2021-11-02T20:04:18.216">
    <pc:sldMkLst xmlns:pc="http://schemas.microsoft.com/office/powerpoint/2013/main/command">
      <pc:docMk/>
      <pc:sldMk cId="1621775210" sldId="349"/>
    </pc:sldMkLst>
    <p188:txBody>
      <a:bodyPr/>
      <a:lstStyle/>
      <a:p>
        <a:r>
          <a:rPr lang="en-US"/>
          <a:t>Answer options fade out on click and then next on click answers and feedback displays.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DC332-20FC-4B1A-8045-AC6542822678}"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BB41A-9BA7-466A-9696-DBC0B25A5FDD}" type="slidenum">
              <a:rPr lang="en-US" smtClean="0"/>
              <a:t>‹#›</a:t>
            </a:fld>
            <a:endParaRPr lang="en-US"/>
          </a:p>
        </p:txBody>
      </p:sp>
    </p:spTree>
    <p:extLst>
      <p:ext uri="{BB962C8B-B14F-4D97-AF65-F5344CB8AC3E}">
        <p14:creationId xmlns:p14="http://schemas.microsoft.com/office/powerpoint/2010/main" val="211876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Segoe UI" panose="020B0502040204020203" pitchFamily="34" charset="0"/>
                <a:ea typeface="+mn-ea"/>
                <a:cs typeface="Segoe UI" panose="020B0502040204020203" pitchFamily="34" charset="0"/>
              </a:rPr>
              <a:t>SAY:</a:t>
            </a:r>
            <a:r>
              <a:rPr lang="en-US" sz="1200" kern="1200" dirty="0">
                <a:solidFill>
                  <a:schemeClr val="tx1"/>
                </a:solidFill>
                <a:effectLst/>
                <a:latin typeface="Segoe UI" panose="020B0502040204020203" pitchFamily="34" charset="0"/>
                <a:ea typeface="+mn-ea"/>
                <a:cs typeface="Segoe UI" panose="020B0502040204020203" pitchFamily="34" charset="0"/>
              </a:rPr>
              <a:t> Welcome to the Essential Skills – Time Management course.</a:t>
            </a:r>
          </a:p>
        </p:txBody>
      </p:sp>
      <p:sp>
        <p:nvSpPr>
          <p:cNvPr id="4" name="Slide Number Placeholder 3"/>
          <p:cNvSpPr>
            <a:spLocks noGrp="1"/>
          </p:cNvSpPr>
          <p:nvPr>
            <p:ph type="sldNum" sz="quarter" idx="10"/>
          </p:nvPr>
        </p:nvSpPr>
        <p:spPr/>
        <p:txBody>
          <a:bodyPr/>
          <a:lstStyle/>
          <a:p>
            <a:fld id="{B505773B-7BB6-403E-A950-07BA16B78FE8}" type="slidenum">
              <a:rPr lang="en-US" smtClean="0"/>
              <a:t>1</a:t>
            </a:fld>
            <a:endParaRPr lang="en-US"/>
          </a:p>
        </p:txBody>
      </p:sp>
    </p:spTree>
    <p:extLst>
      <p:ext uri="{BB962C8B-B14F-4D97-AF65-F5344CB8AC3E}">
        <p14:creationId xmlns:p14="http://schemas.microsoft.com/office/powerpoint/2010/main" val="179080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BABBBA"/>
                </a:solidFill>
                <a:latin typeface="Segoe UI" panose="020B0502040204020203" pitchFamily="34" charset="0"/>
                <a:cs typeface="Segoe UI" panose="020B0502040204020203" pitchFamily="34" charset="0"/>
              </a:rPr>
              <a:t>SAY: </a:t>
            </a:r>
            <a:r>
              <a:rPr lang="en-US" sz="1200" dirty="0">
                <a:solidFill>
                  <a:srgbClr val="BABBBA"/>
                </a:solidFill>
                <a:latin typeface="Segoe UI" panose="020B0502040204020203" pitchFamily="34" charset="0"/>
                <a:cs typeface="Segoe UI" panose="020B0502040204020203" pitchFamily="34" charset="0"/>
              </a:rPr>
              <a:t>After considering the benefits of time management, let’s look at some ways to manage time effectively:</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Set goals</a:t>
            </a:r>
            <a:r>
              <a:rPr lang="en-US" sz="1200" b="0" dirty="0">
                <a:solidFill>
                  <a:srgbClr val="BABBBA"/>
                </a:solidFill>
                <a:latin typeface="Segoe UI" panose="020B0502040204020203" pitchFamily="34" charset="0"/>
                <a:cs typeface="Segoe UI" panose="020B0502040204020203" pitchFamily="34" charset="0"/>
              </a:rPr>
              <a:t> </a:t>
            </a:r>
          </a:p>
          <a:p>
            <a:r>
              <a:rPr lang="en-US" sz="1200" b="0" dirty="0">
                <a:solidFill>
                  <a:srgbClr val="BABBBA"/>
                </a:solidFill>
                <a:latin typeface="Segoe UI" panose="020B0502040204020203" pitchFamily="34" charset="0"/>
                <a:cs typeface="Segoe UI" panose="020B0502040204020203" pitchFamily="34" charset="0"/>
              </a:rPr>
              <a:t>Set goals that are achievable and measurable. Use the SMART method. This is where the goals you set are Specific, Measurable, Attainable, Relevant, and Timely.</a:t>
            </a:r>
          </a:p>
          <a:p>
            <a:endParaRPr lang="en-US" sz="1200" b="1" dirty="0">
              <a:solidFill>
                <a:srgbClr val="BABBBA"/>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10</a:t>
            </a:fld>
            <a:endParaRPr lang="en-US" dirty="0"/>
          </a:p>
        </p:txBody>
      </p:sp>
    </p:spTree>
    <p:extLst>
      <p:ext uri="{BB962C8B-B14F-4D97-AF65-F5344CB8AC3E}">
        <p14:creationId xmlns:p14="http://schemas.microsoft.com/office/powerpoint/2010/main" val="190928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 Prioritize </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Prioritize tasks based on importance and urgency. For example, look at your daily tasks and determine which are:</a:t>
            </a:r>
          </a:p>
          <a:p>
            <a:endParaRPr lang="en-US" sz="1200" b="1" dirty="0">
              <a:solidFill>
                <a:srgbClr val="BABBBA"/>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200" b="1" dirty="0">
                <a:solidFill>
                  <a:srgbClr val="BABBBA"/>
                </a:solidFill>
                <a:latin typeface="Segoe UI" panose="020B0502040204020203" pitchFamily="34" charset="0"/>
                <a:cs typeface="Segoe UI" panose="020B0502040204020203" pitchFamily="34" charset="0"/>
              </a:rPr>
              <a:t>Important and urgent:</a:t>
            </a:r>
            <a:r>
              <a:rPr lang="en-US" sz="1200" b="0" dirty="0">
                <a:solidFill>
                  <a:srgbClr val="BABBBA"/>
                </a:solidFill>
                <a:latin typeface="Segoe UI" panose="020B0502040204020203" pitchFamily="34" charset="0"/>
                <a:cs typeface="Segoe UI" panose="020B0502040204020203" pitchFamily="34" charset="0"/>
              </a:rPr>
              <a:t> Do these tasks right away.</a:t>
            </a:r>
          </a:p>
          <a:p>
            <a:pPr marL="171450" indent="-171450">
              <a:buFont typeface="Arial" panose="020B0604020202020204" pitchFamily="34" charset="0"/>
              <a:buChar char="•"/>
            </a:pPr>
            <a:r>
              <a:rPr lang="en-US" sz="1200" b="1" dirty="0">
                <a:solidFill>
                  <a:srgbClr val="BABBBA"/>
                </a:solidFill>
                <a:latin typeface="Segoe UI" panose="020B0502040204020203" pitchFamily="34" charset="0"/>
                <a:cs typeface="Segoe UI" panose="020B0502040204020203" pitchFamily="34" charset="0"/>
              </a:rPr>
              <a:t>Important but not urgent:</a:t>
            </a:r>
            <a:r>
              <a:rPr lang="en-US" sz="1200" b="0" dirty="0">
                <a:solidFill>
                  <a:srgbClr val="BABBBA"/>
                </a:solidFill>
                <a:latin typeface="Segoe UI" panose="020B0502040204020203" pitchFamily="34" charset="0"/>
                <a:cs typeface="Segoe UI" panose="020B0502040204020203" pitchFamily="34" charset="0"/>
              </a:rPr>
              <a:t> Decide when to do these tasks.</a:t>
            </a:r>
          </a:p>
          <a:p>
            <a:pPr marL="171450" indent="-171450">
              <a:buFont typeface="Arial" panose="020B0604020202020204" pitchFamily="34" charset="0"/>
              <a:buChar char="•"/>
            </a:pPr>
            <a:r>
              <a:rPr lang="en-US" sz="1200" b="1" dirty="0">
                <a:solidFill>
                  <a:srgbClr val="BABBBA"/>
                </a:solidFill>
                <a:latin typeface="Segoe UI" panose="020B0502040204020203" pitchFamily="34" charset="0"/>
                <a:cs typeface="Segoe UI" panose="020B0502040204020203" pitchFamily="34" charset="0"/>
              </a:rPr>
              <a:t>Urgent but not important:</a:t>
            </a:r>
            <a:r>
              <a:rPr lang="en-US" sz="1200" b="0" dirty="0">
                <a:solidFill>
                  <a:srgbClr val="BABBBA"/>
                </a:solidFill>
                <a:latin typeface="Segoe UI" panose="020B0502040204020203" pitchFamily="34" charset="0"/>
                <a:cs typeface="Segoe UI" panose="020B0502040204020203" pitchFamily="34" charset="0"/>
              </a:rPr>
              <a:t> Delegate these tasks if possible.</a:t>
            </a:r>
          </a:p>
          <a:p>
            <a:pPr marL="171450" indent="-171450">
              <a:buFont typeface="Arial" panose="020B0604020202020204" pitchFamily="34" charset="0"/>
              <a:buChar char="•"/>
            </a:pPr>
            <a:r>
              <a:rPr lang="en-US" sz="1200" b="1" dirty="0">
                <a:solidFill>
                  <a:srgbClr val="BABBBA"/>
                </a:solidFill>
                <a:latin typeface="Segoe UI" panose="020B0502040204020203" pitchFamily="34" charset="0"/>
                <a:cs typeface="Segoe UI" panose="020B0502040204020203" pitchFamily="34" charset="0"/>
              </a:rPr>
              <a:t>Not urgent and not important:</a:t>
            </a:r>
            <a:r>
              <a:rPr lang="en-US" sz="1200" b="0" dirty="0">
                <a:solidFill>
                  <a:srgbClr val="BABBBA"/>
                </a:solidFill>
                <a:latin typeface="Segoe UI" panose="020B0502040204020203" pitchFamily="34" charset="0"/>
                <a:cs typeface="Segoe UI" panose="020B0502040204020203" pitchFamily="34" charset="0"/>
              </a:rPr>
              <a:t> Set these aside to do them later.</a:t>
            </a:r>
          </a:p>
          <a:p>
            <a:endParaRPr lang="en-US" sz="1200" b="1" dirty="0">
              <a:solidFill>
                <a:srgbClr val="BABBBA"/>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11</a:t>
            </a:fld>
            <a:endParaRPr lang="en-US" dirty="0"/>
          </a:p>
        </p:txBody>
      </p:sp>
    </p:spTree>
    <p:extLst>
      <p:ext uri="{BB962C8B-B14F-4D97-AF65-F5344CB8AC3E}">
        <p14:creationId xmlns:p14="http://schemas.microsoft.com/office/powerpoint/2010/main" val="414050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 Timelines</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Setting time constraints for completing tasks helps you become more focused and efficient. Making an extra effort to decide how much time you’ll need to allocate for each task can also help you recognize potential problems before they arise. This also allows you to make plans to address issues if needed. </a:t>
            </a:r>
          </a:p>
          <a:p>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Here is an example. Assume you need to write five reviews before your next meeting. However, you realize that you’ll only be able to get four of them. If you are aware of this in advance, you may be able to delegate this task to someone else. However, if you didn’t do a time check earlier, you most likely realized your time problem too late to delegate the task.</a:t>
            </a:r>
          </a:p>
          <a:p>
            <a:endParaRPr lang="en-US" sz="1200" b="1" dirty="0">
              <a:solidFill>
                <a:srgbClr val="BABBBA"/>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12</a:t>
            </a:fld>
            <a:endParaRPr lang="en-US" dirty="0"/>
          </a:p>
        </p:txBody>
      </p:sp>
    </p:spTree>
    <p:extLst>
      <p:ext uri="{BB962C8B-B14F-4D97-AF65-F5344CB8AC3E}">
        <p14:creationId xmlns:p14="http://schemas.microsoft.com/office/powerpoint/2010/main" val="3694766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 Breaks</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When you do a lot of tasks without a break, it is harder to stay focused and motivated. Allow some down time between tasks to clear your head and refresh yourself. Consider grabbing a brief nap, going for a short walk, or meditating.</a:t>
            </a:r>
          </a:p>
          <a:p>
            <a:endParaRPr lang="en-US" sz="1200" b="1" dirty="0">
              <a:solidFill>
                <a:srgbClr val="BABBBA"/>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13</a:t>
            </a:fld>
            <a:endParaRPr lang="en-US" dirty="0"/>
          </a:p>
        </p:txBody>
      </p:sp>
    </p:spTree>
    <p:extLst>
      <p:ext uri="{BB962C8B-B14F-4D97-AF65-F5344CB8AC3E}">
        <p14:creationId xmlns:p14="http://schemas.microsoft.com/office/powerpoint/2010/main" val="194011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 Organize </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Use your calendar for more long-term time management. Write down the deadlines for projects, or for tasks that are part of a project. When planning, think about which days might be best to dedicate to specific tasks or meetings. Remember, if you need to plan a meeting with a manager or coworker, make sure to schedule it when they’re available.</a:t>
            </a:r>
          </a:p>
          <a:p>
            <a:endParaRPr lang="en-US" sz="1200" b="1" dirty="0">
              <a:solidFill>
                <a:srgbClr val="BABBBA"/>
              </a:solidFill>
              <a:latin typeface="Segoe UI" panose="020B0502040204020203" pitchFamily="34" charset="0"/>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14</a:t>
            </a:fld>
            <a:endParaRPr lang="en-US" dirty="0"/>
          </a:p>
        </p:txBody>
      </p:sp>
    </p:spTree>
    <p:extLst>
      <p:ext uri="{BB962C8B-B14F-4D97-AF65-F5344CB8AC3E}">
        <p14:creationId xmlns:p14="http://schemas.microsoft.com/office/powerpoint/2010/main" val="3478733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BABBBA"/>
              </a:solidFill>
              <a:latin typeface="Segoe UI" panose="020B0502040204020203" pitchFamily="34" charset="0"/>
              <a:cs typeface="Segoe UI" panose="020B0502040204020203" pitchFamily="34" charset="0"/>
            </a:endParaRP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 Plan ahead</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Make sure you start every day with a clear idea of what you need to do – what needs to get done THAT DAY. Consider making it a habit at the end of each workday, to write out your “to do” list for the next workday. That way you can hit the ground running the next morning.</a:t>
            </a:r>
            <a:endParaRPr lang="en-US" sz="1200" b="0" dirty="0">
              <a:solidFill>
                <a:prstClr val="black"/>
              </a:solidFill>
              <a:latin typeface="Segoe UI" panose="020B0502040204020203" pitchFamily="34" charset="0"/>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15</a:t>
            </a:fld>
            <a:endParaRPr lang="en-US" dirty="0"/>
          </a:p>
        </p:txBody>
      </p:sp>
    </p:spTree>
    <p:extLst>
      <p:ext uri="{BB962C8B-B14F-4D97-AF65-F5344CB8AC3E}">
        <p14:creationId xmlns:p14="http://schemas.microsoft.com/office/powerpoint/2010/main" val="1841112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Segoe UI" panose="020B0502040204020203" pitchFamily="34" charset="0"/>
                <a:ea typeface="+mn-ea"/>
                <a:cs typeface="Segoe UI" panose="020B0502040204020203" pitchFamily="34" charset="0"/>
              </a:rPr>
              <a:t>Say: </a:t>
            </a:r>
            <a:r>
              <a:rPr lang="en-US" sz="1200" b="0" kern="1200" dirty="0">
                <a:solidFill>
                  <a:schemeClr val="tx1"/>
                </a:solidFill>
                <a:effectLst/>
                <a:latin typeface="Segoe UI" panose="020B0502040204020203" pitchFamily="34" charset="0"/>
                <a:ea typeface="+mn-ea"/>
                <a:cs typeface="Segoe UI" panose="020B0502040204020203" pitchFamily="34" charset="0"/>
              </a:rPr>
              <a:t>Let’s do an activity together. Match the benefit to the correct explanation.</a:t>
            </a:r>
          </a:p>
          <a:p>
            <a:endParaRPr lang="en-US" sz="1200" b="0" i="0" kern="1200" dirty="0">
              <a:solidFill>
                <a:schemeClr val="tx1"/>
              </a:solidFill>
              <a:effectLst/>
              <a:latin typeface="Segoe UI" panose="020B0502040204020203" pitchFamily="34" charset="0"/>
              <a:ea typeface="+mn-ea"/>
              <a:cs typeface="Segoe UI" panose="020B0502040204020203" pitchFamily="34" charset="0"/>
            </a:endParaRPr>
          </a:p>
          <a:p>
            <a:r>
              <a:rPr lang="en-US" sz="1200" b="1" i="0" kern="1200" dirty="0">
                <a:solidFill>
                  <a:schemeClr val="tx1"/>
                </a:solidFill>
                <a:effectLst/>
                <a:latin typeface="Segoe UI" panose="020B0502040204020203" pitchFamily="34" charset="0"/>
                <a:ea typeface="+mn-ea"/>
                <a:cs typeface="Segoe UI" panose="020B0502040204020203" pitchFamily="34" charset="0"/>
              </a:rPr>
              <a:t>Do: </a:t>
            </a:r>
            <a:r>
              <a:rPr lang="en-US" sz="1200" b="1" i="1" kern="1200" dirty="0">
                <a:solidFill>
                  <a:schemeClr val="tx1"/>
                </a:solidFill>
                <a:effectLst/>
                <a:latin typeface="Segoe UI" panose="020B0502040204020203" pitchFamily="34" charset="0"/>
                <a:ea typeface="+mn-ea"/>
                <a:cs typeface="Segoe UI" panose="020B0502040204020203" pitchFamily="34" charset="0"/>
              </a:rPr>
              <a:t>Click to reveal answers</a:t>
            </a:r>
            <a:endParaRPr lang="en-US" sz="1200" i="1"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The answers are now shown on screen.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9DECE-3227-44C3-8CFB-5E2F96210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904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Segoe UI" panose="020B0502040204020203" pitchFamily="34" charset="0"/>
                <a:ea typeface="+mn-ea"/>
                <a:cs typeface="Segoe UI" panose="020B0502040204020203" pitchFamily="34" charset="0"/>
              </a:rPr>
              <a:t>Say: </a:t>
            </a:r>
            <a:r>
              <a:rPr lang="en-US" sz="1200" b="0" kern="1200" dirty="0">
                <a:solidFill>
                  <a:schemeClr val="tx1"/>
                </a:solidFill>
                <a:effectLst/>
                <a:latin typeface="Segoe UI" panose="020B0502040204020203" pitchFamily="34" charset="0"/>
                <a:ea typeface="+mn-ea"/>
                <a:cs typeface="Segoe UI" panose="020B0502040204020203" pitchFamily="34" charset="0"/>
              </a:rPr>
              <a:t>In Your Participant guide there is an activity about prioritizing tasks. Complete that activity and then we’ll review together.</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9DECE-3227-44C3-8CFB-5E2F96210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73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Segoe UI" panose="020B0502040204020203" pitchFamily="34" charset="0"/>
                <a:ea typeface="+mn-ea"/>
                <a:cs typeface="Segoe UI" panose="020B0502040204020203" pitchFamily="34" charset="0"/>
              </a:rPr>
              <a:t> </a:t>
            </a:r>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b="1" i="0" kern="1200" dirty="0">
                <a:solidFill>
                  <a:schemeClr val="tx1"/>
                </a:solidFill>
                <a:effectLst/>
                <a:latin typeface="Segoe UI" panose="020B0502040204020203" pitchFamily="34" charset="0"/>
                <a:ea typeface="+mn-ea"/>
                <a:cs typeface="Segoe UI" panose="020B0502040204020203" pitchFamily="34" charset="0"/>
              </a:rPr>
              <a:t>Do: </a:t>
            </a:r>
            <a:r>
              <a:rPr lang="en-US" sz="1200" b="1" i="1" kern="1200" dirty="0">
                <a:solidFill>
                  <a:schemeClr val="tx1"/>
                </a:solidFill>
                <a:effectLst/>
                <a:latin typeface="Segoe UI" panose="020B0502040204020203" pitchFamily="34" charset="0"/>
                <a:ea typeface="+mn-ea"/>
                <a:cs typeface="Segoe UI" panose="020B0502040204020203" pitchFamily="34" charset="0"/>
              </a:rPr>
              <a:t>Click to reveal answers</a:t>
            </a:r>
            <a:endParaRPr lang="en-US" sz="1200" i="1"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The answers are now shown on screen.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9DECE-3227-44C3-8CFB-5E2F96210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904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BABBBA"/>
                </a:solidFill>
                <a:latin typeface="Segoe UI" panose="020B0502040204020203" pitchFamily="34" charset="0"/>
                <a:cs typeface="Segoe UI" panose="020B0502040204020203" pitchFamily="34" charset="0"/>
              </a:rPr>
              <a:t>SAY:</a:t>
            </a:r>
            <a:r>
              <a:rPr lang="en-US" sz="1200" dirty="0">
                <a:solidFill>
                  <a:srgbClr val="BABBBA"/>
                </a:solidFill>
                <a:latin typeface="Segoe UI" panose="020B0502040204020203" pitchFamily="34" charset="0"/>
                <a:cs typeface="Segoe UI" panose="020B0502040204020203" pitchFamily="34" charset="0"/>
              </a:rPr>
              <a:t> Improving your time management at work allows you to enhance your performance and achieve your desired goals with less effort and more effective strategies. </a:t>
            </a:r>
          </a:p>
          <a:p>
            <a:endParaRPr lang="en-US" sz="1200" dirty="0">
              <a:solidFill>
                <a:srgbClr val="BABBBA"/>
              </a:solidFill>
              <a:latin typeface="Segoe UI" panose="020B0502040204020203" pitchFamily="34" charset="0"/>
              <a:cs typeface="Segoe UI" panose="020B0502040204020203" pitchFamily="34" charset="0"/>
            </a:endParaRPr>
          </a:p>
          <a:p>
            <a:r>
              <a:rPr lang="en-US" sz="1200" dirty="0">
                <a:solidFill>
                  <a:srgbClr val="BABBBA"/>
                </a:solidFill>
                <a:latin typeface="Segoe UI" panose="020B0502040204020203" pitchFamily="34" charset="0"/>
                <a:cs typeface="Segoe UI" panose="020B0502040204020203" pitchFamily="34" charset="0"/>
              </a:rPr>
              <a:t>In your professional life, time management can benefit you in the following ways:</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Delivering work on time</a:t>
            </a:r>
          </a:p>
          <a:p>
            <a:r>
              <a:rPr lang="en-US" sz="1200" b="0" dirty="0">
                <a:solidFill>
                  <a:srgbClr val="BABBBA"/>
                </a:solidFill>
                <a:latin typeface="Segoe UI" panose="020B0502040204020203" pitchFamily="34" charset="0"/>
                <a:cs typeface="Segoe UI" panose="020B0502040204020203" pitchFamily="34" charset="0"/>
              </a:rPr>
              <a:t>When you time your tasks, your brain gets rewired to follow a structure and accomplish activities within a desired timeframe, so you easily deliver work on time.</a:t>
            </a:r>
          </a:p>
          <a:p>
            <a:endParaRPr lang="en-US" sz="1200" b="0" dirty="0">
              <a:solidFill>
                <a:srgbClr val="BABBBA"/>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19</a:t>
            </a:fld>
            <a:endParaRPr lang="en-US"/>
          </a:p>
        </p:txBody>
      </p:sp>
    </p:spTree>
    <p:extLst>
      <p:ext uri="{BB962C8B-B14F-4D97-AF65-F5344CB8AC3E}">
        <p14:creationId xmlns:p14="http://schemas.microsoft.com/office/powerpoint/2010/main" val="66697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Segoe UI" panose="020B0502040204020203" pitchFamily="34" charset="0"/>
                <a:ea typeface="+mn-ea"/>
                <a:cs typeface="Segoe UI" panose="020B0502040204020203" pitchFamily="34" charset="0"/>
              </a:rPr>
              <a:t>SAY: </a:t>
            </a:r>
            <a:r>
              <a:rPr lang="en-US" sz="1200" kern="1200" dirty="0">
                <a:solidFill>
                  <a:schemeClr val="tx1"/>
                </a:solidFill>
                <a:effectLst/>
                <a:latin typeface="Segoe UI" panose="020B0502040204020203" pitchFamily="34" charset="0"/>
                <a:ea typeface="+mn-ea"/>
                <a:cs typeface="Segoe UI" panose="020B0502040204020203" pitchFamily="34" charset="0"/>
              </a:rPr>
              <a:t>The objectives for this course include:</a:t>
            </a:r>
          </a:p>
          <a:p>
            <a:pPr marL="17145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Define time management</a:t>
            </a:r>
          </a:p>
          <a:p>
            <a:pPr marL="17145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Recognize the benefits of time management</a:t>
            </a:r>
          </a:p>
          <a:p>
            <a:pPr marL="17145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Identify tips for effective time management</a:t>
            </a:r>
          </a:p>
          <a:p>
            <a:pPr marL="17145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Explain what time management looks like in the workplace</a:t>
            </a:r>
          </a:p>
          <a:p>
            <a:pPr marL="171450" indent="-171450">
              <a:buFont typeface="Arial" panose="020B0604020202020204" pitchFamily="34" charset="0"/>
              <a:buChar char="•"/>
            </a:pPr>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Let’s move forward and talk about the course topics.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p>
        </p:txBody>
      </p:sp>
      <p:sp>
        <p:nvSpPr>
          <p:cNvPr id="4" name="Slide Number Placeholder 3"/>
          <p:cNvSpPr>
            <a:spLocks noGrp="1"/>
          </p:cNvSpPr>
          <p:nvPr>
            <p:ph type="sldNum" sz="quarter" idx="10"/>
          </p:nvPr>
        </p:nvSpPr>
        <p:spPr/>
        <p:txBody>
          <a:bodyPr/>
          <a:lstStyle/>
          <a:p>
            <a:fld id="{25E83BAC-BC52-4A01-85B8-98D3838EB389}" type="slidenum">
              <a:rPr lang="en-US" smtClean="0"/>
              <a:t>2</a:t>
            </a:fld>
            <a:endParaRPr lang="en-US"/>
          </a:p>
        </p:txBody>
      </p:sp>
    </p:spTree>
    <p:extLst>
      <p:ext uri="{BB962C8B-B14F-4D97-AF65-F5344CB8AC3E}">
        <p14:creationId xmlns:p14="http://schemas.microsoft.com/office/powerpoint/2010/main" val="2557912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BABBBA"/>
                </a:solidFill>
                <a:latin typeface="Segoe UI" panose="020B0502040204020203" pitchFamily="34" charset="0"/>
                <a:cs typeface="Segoe UI" panose="020B0502040204020203" pitchFamily="34" charset="0"/>
              </a:rPr>
              <a:t>SAY: </a:t>
            </a:r>
            <a:r>
              <a:rPr lang="en-US" sz="1200" dirty="0">
                <a:solidFill>
                  <a:srgbClr val="BABBBA"/>
                </a:solidFill>
                <a:latin typeface="Segoe UI" panose="020B0502040204020203" pitchFamily="34" charset="0"/>
                <a:cs typeface="Segoe UI" panose="020B0502040204020203" pitchFamily="34" charset="0"/>
              </a:rPr>
              <a:t>Improving</a:t>
            </a:r>
            <a:endParaRPr lang="en-US" sz="1200" b="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Better quality of work</a:t>
            </a:r>
          </a:p>
          <a:p>
            <a:r>
              <a:rPr lang="en-US" sz="1200" b="0" dirty="0">
                <a:solidFill>
                  <a:srgbClr val="BABBBA"/>
                </a:solidFill>
                <a:latin typeface="Segoe UI" panose="020B0502040204020203" pitchFamily="34" charset="0"/>
                <a:cs typeface="Segoe UI" panose="020B0502040204020203" pitchFamily="34" charset="0"/>
              </a:rPr>
              <a:t>You can provide a better quality of work with proper utilization of time and prioritizing of activities and tasks.</a:t>
            </a:r>
          </a:p>
          <a:p>
            <a:endParaRPr lang="en-US" sz="1200" b="1" dirty="0">
              <a:solidFill>
                <a:srgbClr val="BABBBA"/>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20</a:t>
            </a:fld>
            <a:endParaRPr lang="en-US"/>
          </a:p>
        </p:txBody>
      </p:sp>
    </p:spTree>
    <p:extLst>
      <p:ext uri="{BB962C8B-B14F-4D97-AF65-F5344CB8AC3E}">
        <p14:creationId xmlns:p14="http://schemas.microsoft.com/office/powerpoint/2010/main" val="39020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 Increased productivity</a:t>
            </a:r>
            <a:r>
              <a:rPr lang="en-US" sz="1200" b="0" dirty="0">
                <a:solidFill>
                  <a:srgbClr val="BABBBA"/>
                </a:solidFill>
                <a:latin typeface="Segoe UI" panose="020B0502040204020203" pitchFamily="34" charset="0"/>
                <a:cs typeface="Segoe UI" panose="020B0502040204020203" pitchFamily="34" charset="0"/>
              </a:rPr>
              <a:t> </a:t>
            </a:r>
          </a:p>
          <a:p>
            <a:r>
              <a:rPr lang="en-US" sz="1200" b="0" dirty="0">
                <a:solidFill>
                  <a:srgbClr val="BABBBA"/>
                </a:solidFill>
                <a:latin typeface="Segoe UI" panose="020B0502040204020203" pitchFamily="34" charset="0"/>
                <a:cs typeface="Segoe UI" panose="020B0502040204020203" pitchFamily="34" charset="0"/>
              </a:rPr>
              <a:t>Your overall productivity can be ineffective when you’re working on unimportant tasks. However, effective time management skills allow you to increase productivity while checking off tasks that are both important and urgent on time.</a:t>
            </a:r>
          </a:p>
          <a:p>
            <a:endParaRPr lang="en-US" sz="1200" b="0" dirty="0">
              <a:solidFill>
                <a:srgbClr val="BABBBA"/>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21</a:t>
            </a:fld>
            <a:endParaRPr lang="en-US"/>
          </a:p>
        </p:txBody>
      </p:sp>
    </p:spTree>
    <p:extLst>
      <p:ext uri="{BB962C8B-B14F-4D97-AF65-F5344CB8AC3E}">
        <p14:creationId xmlns:p14="http://schemas.microsoft.com/office/powerpoint/2010/main" val="382417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 Less Stress and Anxiety</a:t>
            </a:r>
          </a:p>
          <a:p>
            <a:r>
              <a:rPr lang="en-US" sz="1200" b="0" dirty="0">
                <a:solidFill>
                  <a:srgbClr val="BABBBA"/>
                </a:solidFill>
                <a:latin typeface="Segoe UI" panose="020B0502040204020203" pitchFamily="34" charset="0"/>
                <a:cs typeface="Segoe UI" panose="020B0502040204020203" pitchFamily="34" charset="0"/>
              </a:rPr>
              <a:t>There are times when employees feel overwhelmed due to too much work on their plates. This not only hampers your productivity, but it also takes a toll on your overall health. This can be avoided by managing time effectively.</a:t>
            </a:r>
          </a:p>
          <a:p>
            <a:endParaRPr lang="en-US" sz="1200" b="1" dirty="0">
              <a:solidFill>
                <a:srgbClr val="BABBBA"/>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22</a:t>
            </a:fld>
            <a:endParaRPr lang="en-US"/>
          </a:p>
        </p:txBody>
      </p:sp>
    </p:spTree>
    <p:extLst>
      <p:ext uri="{BB962C8B-B14F-4D97-AF65-F5344CB8AC3E}">
        <p14:creationId xmlns:p14="http://schemas.microsoft.com/office/powerpoint/2010/main" val="355069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 Less procrastination</a:t>
            </a:r>
          </a:p>
          <a:p>
            <a:r>
              <a:rPr lang="en-US" sz="1200" b="0" dirty="0">
                <a:solidFill>
                  <a:srgbClr val="BABBBA"/>
                </a:solidFill>
                <a:latin typeface="Segoe UI" panose="020B0502040204020203" pitchFamily="34" charset="0"/>
                <a:cs typeface="Segoe UI" panose="020B0502040204020203" pitchFamily="34" charset="0"/>
              </a:rPr>
              <a:t>“I will do it later” is an excuse. Applying good time management tricks enable you to work more efficiently. </a:t>
            </a:r>
          </a:p>
          <a:p>
            <a:endParaRPr lang="en-US" sz="1200" b="1" dirty="0">
              <a:solidFill>
                <a:srgbClr val="BABBBA"/>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23</a:t>
            </a:fld>
            <a:endParaRPr lang="en-US"/>
          </a:p>
        </p:txBody>
      </p:sp>
    </p:spTree>
    <p:extLst>
      <p:ext uri="{BB962C8B-B14F-4D97-AF65-F5344CB8AC3E}">
        <p14:creationId xmlns:p14="http://schemas.microsoft.com/office/powerpoint/2010/main" val="967630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 Opportunities for career growth</a:t>
            </a:r>
          </a:p>
          <a:p>
            <a:r>
              <a:rPr lang="en-US" sz="1200" b="0" dirty="0">
                <a:solidFill>
                  <a:srgbClr val="BABBBA"/>
                </a:solidFill>
                <a:latin typeface="Segoe UI" panose="020B0502040204020203" pitchFamily="34" charset="0"/>
                <a:cs typeface="Segoe UI" panose="020B0502040204020203" pitchFamily="34" charset="0"/>
              </a:rPr>
              <a:t>Being punctual with your work will not only increase your effectiveness but it will also help you earn a good reputation at work. When coworkers, managers, and executives know that you always complete your tasks on time, it could lead the way for more promotional opportunities at work.</a:t>
            </a:r>
            <a:endParaRPr lang="en-US" sz="1200" b="0" dirty="0">
              <a:solidFill>
                <a:prstClr val="black"/>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24</a:t>
            </a:fld>
            <a:endParaRPr lang="en-US"/>
          </a:p>
        </p:txBody>
      </p:sp>
    </p:spTree>
    <p:extLst>
      <p:ext uri="{BB962C8B-B14F-4D97-AF65-F5344CB8AC3E}">
        <p14:creationId xmlns:p14="http://schemas.microsoft.com/office/powerpoint/2010/main" val="1167469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BABBBA"/>
                </a:solidFill>
                <a:latin typeface="Segoe UI" panose="020B0502040204020203" pitchFamily="34" charset="0"/>
                <a:cs typeface="Segoe UI" panose="020B0502040204020203" pitchFamily="34" charset="0"/>
              </a:rPr>
              <a:t>SAY:</a:t>
            </a:r>
            <a:r>
              <a:rPr lang="en-US" sz="1200" dirty="0">
                <a:solidFill>
                  <a:srgbClr val="BABBBA"/>
                </a:solidFill>
                <a:latin typeface="Segoe UI" panose="020B0502040204020203" pitchFamily="34" charset="0"/>
                <a:cs typeface="Segoe UI" panose="020B0502040204020203" pitchFamily="34" charset="0"/>
              </a:rPr>
              <a:t> Overall, effective time management skills can have a positive impact on your work and life in general. By following through on your commitments, you will improve teamwork, promote positive attitudes, increase productivity, and reduce stress at your workplace.</a:t>
            </a:r>
          </a:p>
          <a:p>
            <a:endParaRPr lang="en-US" sz="1200" dirty="0">
              <a:solidFill>
                <a:srgbClr val="BABBBA"/>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25</a:t>
            </a:fld>
            <a:endParaRPr lang="en-US" dirty="0"/>
          </a:p>
        </p:txBody>
      </p:sp>
    </p:spTree>
    <p:extLst>
      <p:ext uri="{BB962C8B-B14F-4D97-AF65-F5344CB8AC3E}">
        <p14:creationId xmlns:p14="http://schemas.microsoft.com/office/powerpoint/2010/main" val="2156083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a:t>
            </a:r>
            <a:r>
              <a:rPr lang="en-US" sz="1200" dirty="0">
                <a:solidFill>
                  <a:srgbClr val="BABBBA"/>
                </a:solidFill>
                <a:latin typeface="Segoe UI" panose="020B0502040204020203" pitchFamily="34" charset="0"/>
                <a:cs typeface="Segoe UI" panose="020B0502040204020203" pitchFamily="34" charset="0"/>
              </a:rPr>
              <a:t> When you learn to take control of your time on a daily basis, you improve your ability to get things done, make better decisions, and most importantly, gain ultimate control of your key priorities.</a:t>
            </a:r>
            <a:endParaRPr lang="en-US" sz="1200" dirty="0">
              <a:solidFill>
                <a:prstClr val="black"/>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26</a:t>
            </a:fld>
            <a:endParaRPr lang="en-US" dirty="0"/>
          </a:p>
        </p:txBody>
      </p:sp>
    </p:spTree>
    <p:extLst>
      <p:ext uri="{BB962C8B-B14F-4D97-AF65-F5344CB8AC3E}">
        <p14:creationId xmlns:p14="http://schemas.microsoft.com/office/powerpoint/2010/main" val="2455102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333333"/>
                </a:solidFill>
                <a:latin typeface="Segoe UI" panose="020B0502040204020203" pitchFamily="34" charset="0"/>
                <a:cs typeface="Segoe UI" panose="020B0502040204020203" pitchFamily="34" charset="0"/>
              </a:rPr>
              <a:t>SAY: </a:t>
            </a:r>
            <a:r>
              <a:rPr lang="en-US" sz="1200" b="0" dirty="0">
                <a:solidFill>
                  <a:srgbClr val="333333"/>
                </a:solidFill>
                <a:latin typeface="Segoe UI" panose="020B0502040204020203" pitchFamily="34" charset="0"/>
                <a:cs typeface="Segoe UI" panose="020B0502040204020203" pitchFamily="34" charset="0"/>
              </a:rPr>
              <a:t>This scenario is also in your participant guide. Please read the scenario and then from the list below, choose things that Mark might have chosen differently for a  better outcome. We’ll discuss these as a group after a few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rgbClr val="333333"/>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333333"/>
                </a:solidFill>
                <a:latin typeface="Segoe UI" panose="020B0502040204020203" pitchFamily="34" charset="0"/>
                <a:cs typeface="Segoe UI" panose="020B0502040204020203" pitchFamily="34" charset="0"/>
              </a:rPr>
              <a:t>Scenario: </a:t>
            </a:r>
            <a:r>
              <a:rPr lang="en-US" sz="1200" b="0" dirty="0">
                <a:solidFill>
                  <a:srgbClr val="333333"/>
                </a:solidFill>
                <a:latin typeface="Segoe UI" panose="020B0502040204020203" pitchFamily="34" charset="0"/>
                <a:cs typeface="Segoe UI" panose="020B0502040204020203" pitchFamily="34" charset="0"/>
              </a:rPr>
              <a:t>Mark wants to be known as a valuable worker. He is always willing to go the extra mile and regularly volunteers to take on extra duties and assignments. Recently, he committed to completing an inventory of the company warehouse over the weekend on his own. This assignment is important because Mark’s boss needs the inventory to place orders for the next three months, and the bookkeeper needs the information to back up her financial statements. It is now Monday morning and even though Mark worked several hours over the weekend, he still has not completed the inventory. Mark’s boss is stressed because the order won’t be placed in time and the bookkeeper cannot finish her financial statements. It looks as if Mark is not dependable or reliable.</a:t>
            </a:r>
            <a:endParaRPr lang="en-US" sz="1200" b="0" dirty="0">
              <a:solidFill>
                <a:prstClr val="black"/>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27</a:t>
            </a:fld>
            <a:endParaRPr lang="en-US"/>
          </a:p>
        </p:txBody>
      </p:sp>
    </p:spTree>
    <p:extLst>
      <p:ext uri="{BB962C8B-B14F-4D97-AF65-F5344CB8AC3E}">
        <p14:creationId xmlns:p14="http://schemas.microsoft.com/office/powerpoint/2010/main" val="272942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2F73"/>
                </a:solidFill>
                <a:latin typeface="Segoe UI" panose="020B0502040204020203" pitchFamily="34" charset="0"/>
                <a:cs typeface="Segoe UI" panose="020B0502040204020203" pitchFamily="34" charset="0"/>
              </a:rPr>
              <a:t>What are some things Mark could have done differently? </a:t>
            </a:r>
            <a:endParaRPr lang="en-US" sz="1200" b="0" dirty="0">
              <a:solidFill>
                <a:prstClr val="black"/>
              </a:solidFill>
              <a:latin typeface="Segoe UI" panose="020B0502040204020203" pitchFamily="34" charset="0"/>
              <a:cs typeface="Segoe UI" panose="020B0502040204020203" pitchFamily="34" charset="0"/>
            </a:endParaRPr>
          </a:p>
          <a:p>
            <a:pPr marL="285750" indent="-285750">
              <a:lnSpc>
                <a:spcPct val="150000"/>
              </a:lnSpc>
              <a:spcBef>
                <a:spcPts val="300"/>
              </a:spcBef>
              <a:spcAft>
                <a:spcPts val="300"/>
              </a:spcAft>
              <a:buFont typeface="Arial" panose="020B0604020202020204" pitchFamily="34" charset="0"/>
              <a:buChar char="•"/>
            </a:pPr>
            <a:r>
              <a:rPr lang="en-US" sz="1200" b="1" dirty="0">
                <a:solidFill>
                  <a:srgbClr val="333333"/>
                </a:solidFill>
                <a:latin typeface="Segoe UI" panose="020B0502040204020203" pitchFamily="34" charset="0"/>
                <a:ea typeface="Calibri" panose="020F0502020204030204" pitchFamily="34" charset="0"/>
                <a:cs typeface="Segoe UI" panose="020B0502040204020203" pitchFamily="34" charset="0"/>
              </a:rPr>
              <a:t>Taking on a big task without help</a:t>
            </a:r>
          </a:p>
          <a:p>
            <a:pPr marL="285750" indent="-285750">
              <a:lnSpc>
                <a:spcPct val="150000"/>
              </a:lnSpc>
              <a:spcBef>
                <a:spcPts val="300"/>
              </a:spcBef>
              <a:spcAft>
                <a:spcPts val="300"/>
              </a:spcAft>
              <a:buFont typeface="Arial" panose="020B0604020202020204" pitchFamily="34" charset="0"/>
              <a:buChar char="•"/>
            </a:pPr>
            <a:r>
              <a:rPr lang="en-US" sz="1200" dirty="0">
                <a:solidFill>
                  <a:srgbClr val="333333"/>
                </a:solidFill>
                <a:latin typeface="Segoe UI" panose="020B0502040204020203" pitchFamily="34" charset="0"/>
                <a:ea typeface="Calibri" panose="020F0502020204030204" pitchFamily="34" charset="0"/>
                <a:cs typeface="Segoe UI" panose="020B0502040204020203" pitchFamily="34" charset="0"/>
              </a:rPr>
              <a:t>His willingness to go the extra mile and volunteer</a:t>
            </a:r>
          </a:p>
          <a:p>
            <a:pPr marL="285750" indent="-285750">
              <a:lnSpc>
                <a:spcPct val="150000"/>
              </a:lnSpc>
              <a:spcBef>
                <a:spcPts val="300"/>
              </a:spcBef>
              <a:spcAft>
                <a:spcPts val="300"/>
              </a:spcAft>
              <a:buFont typeface="Arial" panose="020B0604020202020204" pitchFamily="34" charset="0"/>
              <a:buChar char="•"/>
            </a:pPr>
            <a:r>
              <a:rPr lang="en-US" sz="1200" b="1" dirty="0">
                <a:solidFill>
                  <a:srgbClr val="333333"/>
                </a:solidFill>
                <a:latin typeface="Segoe UI" panose="020B0502040204020203" pitchFamily="34" charset="0"/>
                <a:ea typeface="Calibri" panose="020F0502020204030204" pitchFamily="34" charset="0"/>
                <a:cs typeface="Segoe UI" panose="020B0502040204020203" pitchFamily="34" charset="0"/>
              </a:rPr>
              <a:t>Committing to complete a burdensome task within a very short time frame</a:t>
            </a:r>
          </a:p>
          <a:p>
            <a:pPr marL="285750" indent="-285750">
              <a:lnSpc>
                <a:spcPct val="150000"/>
              </a:lnSpc>
              <a:spcBef>
                <a:spcPts val="300"/>
              </a:spcBef>
              <a:spcAft>
                <a:spcPts val="300"/>
              </a:spcAft>
              <a:buFont typeface="Arial" panose="020B0604020202020204" pitchFamily="34" charset="0"/>
              <a:buChar char="•"/>
            </a:pPr>
            <a:r>
              <a:rPr lang="en-US" sz="1200" b="1" dirty="0">
                <a:solidFill>
                  <a:srgbClr val="333333"/>
                </a:solidFill>
                <a:latin typeface="Segoe UI" panose="020B0502040204020203" pitchFamily="34" charset="0"/>
                <a:ea typeface="Calibri" panose="020F0502020204030204" pitchFamily="34" charset="0"/>
                <a:cs typeface="Segoe UI" panose="020B0502040204020203" pitchFamily="34" charset="0"/>
              </a:rPr>
              <a:t>Not planning his work out well</a:t>
            </a:r>
          </a:p>
          <a:p>
            <a:pPr marL="285750" indent="-285750">
              <a:lnSpc>
                <a:spcPct val="150000"/>
              </a:lnSpc>
              <a:spcBef>
                <a:spcPts val="300"/>
              </a:spcBef>
              <a:spcAft>
                <a:spcPts val="300"/>
              </a:spcAft>
              <a:buFont typeface="Arial" panose="020B0604020202020204" pitchFamily="34" charset="0"/>
              <a:buChar char="•"/>
            </a:pPr>
            <a:r>
              <a:rPr lang="en-US" sz="1200" dirty="0">
                <a:solidFill>
                  <a:srgbClr val="333333"/>
                </a:solidFill>
                <a:latin typeface="Segoe UI" panose="020B0502040204020203" pitchFamily="34" charset="0"/>
                <a:ea typeface="Calibri" panose="020F0502020204030204" pitchFamily="34" charset="0"/>
                <a:cs typeface="Segoe UI" panose="020B0502040204020203" pitchFamily="34" charset="0"/>
              </a:rPr>
              <a:t>Wanting to be known as a valuable worker</a:t>
            </a:r>
          </a:p>
          <a:p>
            <a:pPr marL="285750" indent="-285750">
              <a:lnSpc>
                <a:spcPct val="150000"/>
              </a:lnSpc>
              <a:spcBef>
                <a:spcPts val="300"/>
              </a:spcBef>
              <a:spcAft>
                <a:spcPts val="300"/>
              </a:spcAft>
              <a:buFont typeface="Arial" panose="020B0604020202020204" pitchFamily="34" charset="0"/>
              <a:buChar char="•"/>
            </a:pPr>
            <a:r>
              <a:rPr lang="en-US" sz="1200" b="1" dirty="0">
                <a:solidFill>
                  <a:srgbClr val="333333"/>
                </a:solidFill>
                <a:latin typeface="Segoe UI" panose="020B0502040204020203" pitchFamily="34" charset="0"/>
                <a:ea typeface="Calibri" panose="020F0502020204030204" pitchFamily="34" charset="0"/>
                <a:cs typeface="Segoe UI" panose="020B0502040204020203" pitchFamily="34" charset="0"/>
              </a:rPr>
              <a:t>Not alerting his boss when he realized he couldn’t complete the inventory in time</a:t>
            </a:r>
          </a:p>
          <a:p>
            <a:pPr marL="285750" marR="0" indent="-285750">
              <a:lnSpc>
                <a:spcPct val="107000"/>
              </a:lnSpc>
              <a:spcBef>
                <a:spcPts val="0"/>
              </a:spcBef>
              <a:spcAft>
                <a:spcPts val="800"/>
              </a:spcAft>
              <a:buFont typeface="Arial" panose="020B0604020202020204" pitchFamily="34" charset="0"/>
              <a:buChar char="•"/>
            </a:pPr>
            <a:endParaRPr lang="en-US" sz="1200" dirty="0">
              <a:effectLst/>
              <a:latin typeface="Segoe UI" panose="020B0502040204020203" pitchFamily="34" charset="0"/>
              <a:ea typeface="Calibri" panose="020F0502020204030204" pitchFamily="34" charset="0"/>
              <a:cs typeface="Segoe UI" panose="020B0502040204020203" pitchFamily="34" charset="0"/>
            </a:endParaRPr>
          </a:p>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Answer: </a:t>
            </a: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His willingness to go the extra mile and volunteer and wanting to be known as a valuable worker are both positive things.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9DECE-3227-44C3-8CFB-5E2F96210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356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This concludes the Essential Skills Time Management course. This course was designed to introduce learners to the foundational concepts of this topic.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9DECE-3227-44C3-8CFB-5E2F96210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04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Segoe UI" panose="020B0502040204020203" pitchFamily="34" charset="0"/>
                <a:ea typeface="+mn-ea"/>
                <a:cs typeface="Segoe UI" panose="020B0502040204020203" pitchFamily="34" charset="0"/>
              </a:rPr>
              <a:t>SAY:</a:t>
            </a:r>
            <a:r>
              <a:rPr lang="en-US" sz="1200" kern="1200" dirty="0">
                <a:solidFill>
                  <a:schemeClr val="tx1"/>
                </a:solidFill>
                <a:effectLst/>
                <a:latin typeface="Segoe UI" panose="020B0502040204020203" pitchFamily="34" charset="0"/>
                <a:ea typeface="+mn-ea"/>
                <a:cs typeface="Segoe UI" panose="020B0502040204020203" pitchFamily="34" charset="0"/>
              </a:rPr>
              <a:t> This course will cover the following topics:</a:t>
            </a:r>
          </a:p>
          <a:p>
            <a:pPr marL="17145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What is Time Management?</a:t>
            </a:r>
          </a:p>
          <a:p>
            <a:pPr marL="17145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Benefits of Time Management</a:t>
            </a:r>
          </a:p>
          <a:p>
            <a:pPr marL="17145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Tips for Effective Time Management</a:t>
            </a:r>
          </a:p>
          <a:p>
            <a:pPr marL="17145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Time Management in the Workplace</a:t>
            </a:r>
          </a:p>
          <a:p>
            <a:pPr marL="171450" indent="-171450">
              <a:buFont typeface="Arial" panose="020B0604020202020204" pitchFamily="34" charset="0"/>
              <a:buChar char="•"/>
            </a:pPr>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Let’s begin by defining what is time management.</a:t>
            </a:r>
          </a:p>
        </p:txBody>
      </p:sp>
      <p:sp>
        <p:nvSpPr>
          <p:cNvPr id="4" name="Slide Number Placeholder 3"/>
          <p:cNvSpPr>
            <a:spLocks noGrp="1"/>
          </p:cNvSpPr>
          <p:nvPr>
            <p:ph type="sldNum" sz="quarter" idx="10"/>
          </p:nvPr>
        </p:nvSpPr>
        <p:spPr/>
        <p:txBody>
          <a:bodyPr/>
          <a:lstStyle/>
          <a:p>
            <a:fld id="{2C06CF65-B382-435C-9E5A-DAAE5D7B70BC}" type="slidenum">
              <a:rPr lang="en-US" smtClean="0"/>
              <a:t>3</a:t>
            </a:fld>
            <a:endParaRPr lang="en-US"/>
          </a:p>
        </p:txBody>
      </p:sp>
    </p:spTree>
    <p:extLst>
      <p:ext uri="{BB962C8B-B14F-4D97-AF65-F5344CB8AC3E}">
        <p14:creationId xmlns:p14="http://schemas.microsoft.com/office/powerpoint/2010/main" val="3450703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Goodwill also offers additional resources.  </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Career Coaches can assist you with the following services:</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Creating a job resume</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Job preparation and job training</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Job search strategies (including leads and searching)</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Mock interviews</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Career path development</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Job readiness workshops</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Basic computer skills</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Virtual services</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Physical career centers also have the following technology available:</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Computers</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Phones</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Fax machines</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Printers</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Career Coaches can also help you use and navigate the www.mycareeradvisor.com website, as well as provide information about job openings, hiring events, and training.</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www.mycareeradvisor.com has:</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Resume building</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Career exploration</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Online professional presence</a:t>
            </a:r>
          </a:p>
          <a:p>
            <a:pPr marL="171450" lvl="0" indent="-171450">
              <a:buFont typeface="Arial" panose="020B0604020202020204" pitchFamily="34" charset="0"/>
              <a:buChar char="•"/>
            </a:pPr>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For more information, please call 1-888-355-1444.</a:t>
            </a:r>
          </a:p>
          <a:p>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2C06CF65-B382-435C-9E5A-DAAE5D7B70BC}" type="slidenum">
              <a:rPr lang="en-US" smtClean="0"/>
              <a:t>30</a:t>
            </a:fld>
            <a:endParaRPr lang="en-US"/>
          </a:p>
        </p:txBody>
      </p:sp>
    </p:spTree>
    <p:extLst>
      <p:ext uri="{BB962C8B-B14F-4D97-AF65-F5344CB8AC3E}">
        <p14:creationId xmlns:p14="http://schemas.microsoft.com/office/powerpoint/2010/main" val="3886515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If you would like to receive additional information on other courses or career services that we offer, please meet with a Career Coach. For additional resources or career coaching, please call 1-888-355-1444.</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D2B9DECE-3227-44C3-8CFB-5E2F96210114}" type="slidenum">
              <a:rPr lang="en-US" smtClean="0"/>
              <a:t>31</a:t>
            </a:fld>
            <a:endParaRPr lang="en-US"/>
          </a:p>
        </p:txBody>
      </p:sp>
    </p:spTree>
    <p:extLst>
      <p:ext uri="{BB962C8B-B14F-4D97-AF65-F5344CB8AC3E}">
        <p14:creationId xmlns:p14="http://schemas.microsoft.com/office/powerpoint/2010/main" val="1753026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This concludes the Essential Skills Time Management course. This course was designed to introduce learners to the foundational concepts of this topic. </a:t>
            </a:r>
          </a:p>
          <a:p>
            <a:endParaRPr lang="en-US" dirty="0"/>
          </a:p>
        </p:txBody>
      </p:sp>
      <p:sp>
        <p:nvSpPr>
          <p:cNvPr id="4" name="Slide Number Placeholder 3"/>
          <p:cNvSpPr>
            <a:spLocks noGrp="1"/>
          </p:cNvSpPr>
          <p:nvPr>
            <p:ph type="sldNum" sz="quarter" idx="10"/>
          </p:nvPr>
        </p:nvSpPr>
        <p:spPr/>
        <p:txBody>
          <a:bodyPr/>
          <a:lstStyle/>
          <a:p>
            <a:fld id="{D2B9DECE-3227-44C3-8CFB-5E2F96210114}" type="slidenum">
              <a:rPr lang="en-US" smtClean="0"/>
              <a:t>32</a:t>
            </a:fld>
            <a:endParaRPr lang="en-US"/>
          </a:p>
        </p:txBody>
      </p:sp>
    </p:spTree>
    <p:extLst>
      <p:ext uri="{BB962C8B-B14F-4D97-AF65-F5344CB8AC3E}">
        <p14:creationId xmlns:p14="http://schemas.microsoft.com/office/powerpoint/2010/main" val="2788018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Now it is time to check your understanding. </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Ask:</a:t>
            </a:r>
            <a:r>
              <a:rPr lang="en-US" sz="1200" kern="1200" dirty="0">
                <a:solidFill>
                  <a:schemeClr val="tx1"/>
                </a:solidFill>
                <a:effectLst/>
                <a:latin typeface="Segoe UI" panose="020B0502040204020203" pitchFamily="34" charset="0"/>
                <a:ea typeface="+mn-ea"/>
                <a:cs typeface="Segoe UI" panose="020B0502040204020203" pitchFamily="34" charset="0"/>
              </a:rPr>
              <a:t> What is the definition of time management?</a:t>
            </a:r>
          </a:p>
          <a:p>
            <a:endParaRPr lang="en-US" sz="1200" b="1" i="1"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Answer:</a:t>
            </a:r>
            <a:r>
              <a:rPr lang="en-US" sz="1200" kern="1200" dirty="0">
                <a:solidFill>
                  <a:schemeClr val="tx1"/>
                </a:solidFill>
                <a:effectLst/>
                <a:latin typeface="Segoe UI" panose="020B0502040204020203" pitchFamily="34" charset="0"/>
                <a:ea typeface="+mn-ea"/>
                <a:cs typeface="Segoe UI" panose="020B0502040204020203" pitchFamily="34" charset="0"/>
              </a:rPr>
              <a:t> Time management is the ability to use one's time effectively or productively, especially at work. ‘Time management is the key to efficient working.’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9DECE-3227-44C3-8CFB-5E2F96210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720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Now it is time to check your understanding. </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Ask: </a:t>
            </a:r>
            <a:r>
              <a:rPr lang="en-US" sz="1200" b="0" kern="1200" dirty="0">
                <a:solidFill>
                  <a:schemeClr val="tx1"/>
                </a:solidFill>
                <a:effectLst/>
                <a:latin typeface="Segoe UI" panose="020B0502040204020203" pitchFamily="34" charset="0"/>
                <a:ea typeface="+mn-ea"/>
                <a:cs typeface="Segoe UI" panose="020B0502040204020203" pitchFamily="34" charset="0"/>
              </a:rPr>
              <a:t>What are some benefits to effective time management?  Select all that apply.</a:t>
            </a:r>
          </a:p>
          <a:p>
            <a:endParaRPr lang="en-US" sz="1200" b="1" i="1"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Answer: </a:t>
            </a:r>
            <a:r>
              <a:rPr lang="en-US" sz="1200" b="0" kern="1200" dirty="0">
                <a:solidFill>
                  <a:schemeClr val="tx1"/>
                </a:solidFill>
                <a:effectLst/>
                <a:latin typeface="Segoe UI" panose="020B0502040204020203" pitchFamily="34" charset="0"/>
                <a:ea typeface="+mn-ea"/>
                <a:cs typeface="Segoe UI" panose="020B0502040204020203" pitchFamily="34" charset="0"/>
              </a:rPr>
              <a:t>In addition to those three answers, you have </a:t>
            </a:r>
            <a:r>
              <a:rPr lang="en-US" sz="1200" b="1" kern="1200" dirty="0">
                <a:solidFill>
                  <a:schemeClr val="tx1"/>
                </a:solidFill>
                <a:effectLst/>
                <a:latin typeface="Segoe UI" panose="020B0502040204020203" pitchFamily="34" charset="0"/>
                <a:ea typeface="+mn-ea"/>
                <a:cs typeface="Segoe UI" panose="020B0502040204020203" pitchFamily="34" charset="0"/>
              </a:rPr>
              <a:t>more</a:t>
            </a:r>
            <a:r>
              <a:rPr lang="en-US" sz="1200" b="0" kern="1200" dirty="0">
                <a:solidFill>
                  <a:schemeClr val="tx1"/>
                </a:solidFill>
                <a:effectLst/>
                <a:latin typeface="Segoe UI" panose="020B0502040204020203" pitchFamily="34" charset="0"/>
                <a:ea typeface="+mn-ea"/>
                <a:cs typeface="Segoe UI" panose="020B0502040204020203" pitchFamily="34" charset="0"/>
              </a:rPr>
              <a:t> time to spend in your personal life because you are not wasting it on trivial or unimportant tasks.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9DECE-3227-44C3-8CFB-5E2F96210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441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Now it is time to check your understanding. </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egoe UI" panose="020B0502040204020203" pitchFamily="34" charset="0"/>
                <a:ea typeface="+mn-ea"/>
                <a:cs typeface="Segoe UI" panose="020B0502040204020203" pitchFamily="34" charset="0"/>
              </a:rPr>
              <a:t>Ask:</a:t>
            </a:r>
            <a:r>
              <a:rPr lang="en-US" sz="1200" kern="1200" dirty="0">
                <a:solidFill>
                  <a:schemeClr val="tx1"/>
                </a:solidFill>
                <a:effectLst/>
                <a:latin typeface="Segoe UI" panose="020B0502040204020203" pitchFamily="34" charset="0"/>
                <a:ea typeface="+mn-ea"/>
                <a:cs typeface="Segoe UI" panose="020B0502040204020203" pitchFamily="34" charset="0"/>
              </a:rPr>
              <a:t> How can time management benefit you professionally? Select all that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Answer:</a:t>
            </a:r>
            <a:r>
              <a:rPr lang="en-US" sz="1200" kern="1200" dirty="0">
                <a:solidFill>
                  <a:schemeClr val="tx1"/>
                </a:solidFill>
                <a:effectLst/>
                <a:latin typeface="Segoe UI" panose="020B0502040204020203" pitchFamily="34" charset="0"/>
                <a:ea typeface="+mn-ea"/>
                <a:cs typeface="Segoe UI" panose="020B0502040204020203" pitchFamily="34" charset="0"/>
              </a:rPr>
              <a:t> All of the answers are correct.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9DECE-3227-44C3-8CFB-5E2F96210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754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Now it is time to check your understanding. </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Ask:</a:t>
            </a:r>
            <a:r>
              <a:rPr lang="en-US" sz="1200" kern="1200" dirty="0">
                <a:solidFill>
                  <a:schemeClr val="tx1"/>
                </a:solidFill>
                <a:effectLst/>
                <a:latin typeface="Segoe UI" panose="020B0502040204020203" pitchFamily="34" charset="0"/>
                <a:ea typeface="+mn-ea"/>
                <a:cs typeface="Segoe UI" panose="020B0502040204020203" pitchFamily="34" charset="0"/>
              </a:rPr>
              <a:t> Your overall productivity can be effective when you’re working on unimportant tasks. </a:t>
            </a:r>
          </a:p>
          <a:p>
            <a:endParaRPr lang="en-US" sz="1200" b="1" i="1" kern="1200" dirty="0">
              <a:solidFill>
                <a:schemeClr val="tx1"/>
              </a:solidFill>
              <a:effectLst/>
              <a:latin typeface="Segoe UI" panose="020B0502040204020203" pitchFamily="34" charset="0"/>
              <a:ea typeface="+mn-ea"/>
              <a:cs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Segoe UI" panose="020B0502040204020203" pitchFamily="34" charset="0"/>
              </a:rPr>
              <a:t>Answer:</a:t>
            </a:r>
            <a:r>
              <a:rPr lang="en-US" sz="1200" kern="1200" dirty="0">
                <a:solidFill>
                  <a:schemeClr val="tx1"/>
                </a:solidFill>
                <a:effectLst/>
                <a:latin typeface="Segoe UI" panose="020B0502040204020203" pitchFamily="34" charset="0"/>
                <a:ea typeface="+mn-ea"/>
                <a:cs typeface="Segoe UI" panose="020B0502040204020203" pitchFamily="34" charset="0"/>
              </a:rPr>
              <a:t> False. Your overall productivity can be ineffective when you’re working on unimportant tasks. However, effective time management skills allow you to increase productivity while checking off tasks that are both important and urgent on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9DECE-3227-44C3-8CFB-5E2F96210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349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BABBBA"/>
                </a:solidFill>
                <a:latin typeface="Segoe UI" panose="020B0502040204020203" pitchFamily="34" charset="0"/>
                <a:cs typeface="Segoe UI" panose="020B0502040204020203" pitchFamily="34" charset="0"/>
              </a:rPr>
              <a:t>As a professional, you must be punctual and dependable. Your coworkers rely on you, and to be reliable, you have to report to work on time and be ready to work. It’s also important to only commit to work that you are sure you’ll be able to complete and be prepared to work with others if needed to get the job done. </a:t>
            </a:r>
          </a:p>
          <a:p>
            <a:endParaRPr lang="en-US" sz="1200" dirty="0">
              <a:solidFill>
                <a:srgbClr val="BABBBA"/>
              </a:solidFill>
              <a:latin typeface="Segoe UI" panose="020B0502040204020203" pitchFamily="34" charset="0"/>
              <a:cs typeface="Segoe UI" panose="020B0502040204020203" pitchFamily="34" charset="0"/>
            </a:endParaRPr>
          </a:p>
          <a:p>
            <a:r>
              <a:rPr lang="en-US" sz="1200" dirty="0">
                <a:solidFill>
                  <a:srgbClr val="BABBBA"/>
                </a:solidFill>
                <a:latin typeface="Segoe UI" panose="020B0502040204020203" pitchFamily="34" charset="0"/>
                <a:cs typeface="Segoe UI" panose="020B0502040204020203" pitchFamily="34" charset="0"/>
              </a:rPr>
              <a:t>So, with all that in mind, what exactly is time management?</a:t>
            </a:r>
          </a:p>
          <a:p>
            <a:endParaRPr lang="en-US" sz="1200" dirty="0">
              <a:solidFill>
                <a:srgbClr val="BABBBA"/>
              </a:solidFill>
              <a:latin typeface="Segoe UI" panose="020B0502040204020203" pitchFamily="34" charset="0"/>
              <a:cs typeface="Segoe UI" panose="020B0502040204020203" pitchFamily="34" charset="0"/>
            </a:endParaRPr>
          </a:p>
          <a:p>
            <a:r>
              <a:rPr lang="en-US" sz="1200" dirty="0">
                <a:solidFill>
                  <a:srgbClr val="BABBBA"/>
                </a:solidFill>
                <a:latin typeface="Segoe UI" panose="020B0502040204020203" pitchFamily="34" charset="0"/>
                <a:cs typeface="Segoe UI" panose="020B0502040204020203" pitchFamily="34" charset="0"/>
              </a:rPr>
              <a:t>The ability to use one's time effectively or productively, especially at work. ‘Time management is the key to efficient working.’ It is a juggling act of various things that help you increase efficiency and strike a better work-life balance.</a:t>
            </a:r>
          </a:p>
          <a:p>
            <a:endParaRPr lang="en-US" sz="1200" dirty="0">
              <a:solidFill>
                <a:srgbClr val="BABBBA"/>
              </a:solidFill>
              <a:latin typeface="Segoe UI" panose="020B0502040204020203" pitchFamily="34" charset="0"/>
              <a:cs typeface="Segoe UI" panose="020B0502040204020203" pitchFamily="34" charset="0"/>
            </a:endParaRPr>
          </a:p>
          <a:p>
            <a:r>
              <a:rPr lang="en-US" sz="1200" dirty="0">
                <a:solidFill>
                  <a:srgbClr val="BABBBA"/>
                </a:solidFill>
                <a:latin typeface="Segoe UI" panose="020B0502040204020203" pitchFamily="34" charset="0"/>
                <a:cs typeface="Segoe UI" panose="020B0502040204020203" pitchFamily="34" charset="0"/>
              </a:rPr>
              <a:t>Have you ever experienced a time when you were depending on someone, and he or she was either late or didn’t show up? How about a time when you were counting on someone to do something, and he or she didn’t follow through with the commitment? How did that make you feel? </a:t>
            </a:r>
          </a:p>
          <a:p>
            <a:endParaRPr lang="en-US" sz="1200" dirty="0">
              <a:solidFill>
                <a:srgbClr val="BABBBA"/>
              </a:solidFill>
              <a:latin typeface="Segoe UI" panose="020B0502040204020203" pitchFamily="34" charset="0"/>
              <a:cs typeface="Segoe UI" panose="020B0502040204020203" pitchFamily="34" charset="0"/>
            </a:endParaRPr>
          </a:p>
          <a:p>
            <a:r>
              <a:rPr lang="en-US" sz="1200" dirty="0">
                <a:solidFill>
                  <a:srgbClr val="BABBBA"/>
                </a:solidFill>
                <a:latin typeface="Segoe UI" panose="020B0502040204020203" pitchFamily="34" charset="0"/>
                <a:cs typeface="Segoe UI" panose="020B0502040204020203" pitchFamily="34" charset="0"/>
              </a:rPr>
              <a:t>Sure, we all get frustrated when people are late to an event or fail to do what they said they would. And, of course, there are times when events occur that prevent people from keeping their commitments. However, try to think of a time where you were the one who wasn’t punctual or dependable. How do you think that made the other people feel? It may be easy to think of situations in which you were let down, but we often forget when we have done the same things to others. </a:t>
            </a:r>
          </a:p>
          <a:p>
            <a:endParaRPr lang="en-US" sz="1200" dirty="0">
              <a:solidFill>
                <a:srgbClr val="BABBBA"/>
              </a:solidFill>
              <a:latin typeface="Segoe UI" panose="020B0502040204020203" pitchFamily="34" charset="0"/>
              <a:cs typeface="Segoe UI" panose="020B0502040204020203" pitchFamily="34" charset="0"/>
            </a:endParaRPr>
          </a:p>
          <a:p>
            <a:r>
              <a:rPr lang="en-US" sz="1200" dirty="0">
                <a:solidFill>
                  <a:srgbClr val="BABBBA"/>
                </a:solidFill>
                <a:latin typeface="Segoe UI" panose="020B0502040204020203" pitchFamily="34" charset="0"/>
                <a:cs typeface="Segoe UI" panose="020B0502040204020203" pitchFamily="34" charset="0"/>
              </a:rPr>
              <a:t>Wouldn’t it be great if you were the person your team could depend on to do a job and be punctual? </a:t>
            </a:r>
          </a:p>
          <a:p>
            <a:endParaRPr lang="en-US" sz="1800" dirty="0">
              <a:solidFill>
                <a:prstClr val="black"/>
              </a:solidFill>
              <a:latin typeface="Microsoft Sans Serif" panose="020B0604020202020204" pitchFamily="34" charset="0"/>
            </a:endParaRPr>
          </a:p>
          <a:p>
            <a:pPr marL="0" indent="0">
              <a:buFont typeface="Arial" panose="020B0604020202020204" pitchFamily="34" charset="0"/>
              <a:buNone/>
            </a:pPr>
            <a:endParaRPr lang="en-US"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37</a:t>
            </a:fld>
            <a:endParaRPr lang="en-US"/>
          </a:p>
        </p:txBody>
      </p:sp>
    </p:spTree>
    <p:extLst>
      <p:ext uri="{BB962C8B-B14F-4D97-AF65-F5344CB8AC3E}">
        <p14:creationId xmlns:p14="http://schemas.microsoft.com/office/powerpoint/2010/main" val="834840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BABBBA"/>
                </a:solidFill>
                <a:latin typeface="Segoe UI" panose="020B0502040204020203" pitchFamily="34" charset="0"/>
                <a:cs typeface="Segoe UI" panose="020B0502040204020203" pitchFamily="34" charset="0"/>
              </a:rPr>
              <a:t>After considering the benefits of time management, let’s look at some ways to manage time effectively:</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Set goals</a:t>
            </a:r>
            <a:r>
              <a:rPr lang="en-US" sz="1200" b="0" dirty="0">
                <a:solidFill>
                  <a:srgbClr val="BABBBA"/>
                </a:solidFill>
                <a:latin typeface="Segoe UI" panose="020B0502040204020203" pitchFamily="34" charset="0"/>
                <a:cs typeface="Segoe UI" panose="020B0502040204020203" pitchFamily="34" charset="0"/>
              </a:rPr>
              <a:t> </a:t>
            </a:r>
          </a:p>
          <a:p>
            <a:r>
              <a:rPr lang="en-US" sz="1200" b="0" dirty="0">
                <a:solidFill>
                  <a:srgbClr val="BABBBA"/>
                </a:solidFill>
                <a:latin typeface="Segoe UI" panose="020B0502040204020203" pitchFamily="34" charset="0"/>
                <a:cs typeface="Segoe UI" panose="020B0502040204020203" pitchFamily="34" charset="0"/>
              </a:rPr>
              <a:t>Set goals that are achievable and measurable. Use the SMART method. This is where the goals you set are Specific, Measurable, Attainable, Relevant, and Timely.</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Prioritize </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Prioritize tasks based on importance and urgency. For example, look at your daily tasks and determine which are:</a:t>
            </a:r>
          </a:p>
          <a:p>
            <a:endParaRPr lang="en-US" sz="1200" b="1" dirty="0">
              <a:solidFill>
                <a:srgbClr val="BABBBA"/>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200" b="1" dirty="0">
                <a:solidFill>
                  <a:srgbClr val="BABBBA"/>
                </a:solidFill>
                <a:latin typeface="Segoe UI" panose="020B0502040204020203" pitchFamily="34" charset="0"/>
                <a:cs typeface="Segoe UI" panose="020B0502040204020203" pitchFamily="34" charset="0"/>
              </a:rPr>
              <a:t>Important and urgent:</a:t>
            </a:r>
            <a:r>
              <a:rPr lang="en-US" sz="1200" b="0" dirty="0">
                <a:solidFill>
                  <a:srgbClr val="BABBBA"/>
                </a:solidFill>
                <a:latin typeface="Segoe UI" panose="020B0502040204020203" pitchFamily="34" charset="0"/>
                <a:cs typeface="Segoe UI" panose="020B0502040204020203" pitchFamily="34" charset="0"/>
              </a:rPr>
              <a:t> Do these tasks right away.</a:t>
            </a:r>
          </a:p>
          <a:p>
            <a:pPr marL="171450" indent="-171450">
              <a:buFont typeface="Arial" panose="020B0604020202020204" pitchFamily="34" charset="0"/>
              <a:buChar char="•"/>
            </a:pPr>
            <a:r>
              <a:rPr lang="en-US" sz="1200" b="1" dirty="0">
                <a:solidFill>
                  <a:srgbClr val="BABBBA"/>
                </a:solidFill>
                <a:latin typeface="Segoe UI" panose="020B0502040204020203" pitchFamily="34" charset="0"/>
                <a:cs typeface="Segoe UI" panose="020B0502040204020203" pitchFamily="34" charset="0"/>
              </a:rPr>
              <a:t>Important but not urgent:</a:t>
            </a:r>
            <a:r>
              <a:rPr lang="en-US" sz="1200" b="0" dirty="0">
                <a:solidFill>
                  <a:srgbClr val="BABBBA"/>
                </a:solidFill>
                <a:latin typeface="Segoe UI" panose="020B0502040204020203" pitchFamily="34" charset="0"/>
                <a:cs typeface="Segoe UI" panose="020B0502040204020203" pitchFamily="34" charset="0"/>
              </a:rPr>
              <a:t> Decide when to do these tasks.</a:t>
            </a:r>
          </a:p>
          <a:p>
            <a:pPr marL="171450" indent="-171450">
              <a:buFont typeface="Arial" panose="020B0604020202020204" pitchFamily="34" charset="0"/>
              <a:buChar char="•"/>
            </a:pPr>
            <a:r>
              <a:rPr lang="en-US" sz="1200" b="1" dirty="0">
                <a:solidFill>
                  <a:srgbClr val="BABBBA"/>
                </a:solidFill>
                <a:latin typeface="Segoe UI" panose="020B0502040204020203" pitchFamily="34" charset="0"/>
                <a:cs typeface="Segoe UI" panose="020B0502040204020203" pitchFamily="34" charset="0"/>
              </a:rPr>
              <a:t>Urgent but not important:</a:t>
            </a:r>
            <a:r>
              <a:rPr lang="en-US" sz="1200" b="0" dirty="0">
                <a:solidFill>
                  <a:srgbClr val="BABBBA"/>
                </a:solidFill>
                <a:latin typeface="Segoe UI" panose="020B0502040204020203" pitchFamily="34" charset="0"/>
                <a:cs typeface="Segoe UI" panose="020B0502040204020203" pitchFamily="34" charset="0"/>
              </a:rPr>
              <a:t> Delegate these tasks if possible.</a:t>
            </a:r>
          </a:p>
          <a:p>
            <a:pPr marL="171450" indent="-171450">
              <a:buFont typeface="Arial" panose="020B0604020202020204" pitchFamily="34" charset="0"/>
              <a:buChar char="•"/>
            </a:pPr>
            <a:r>
              <a:rPr lang="en-US" sz="1200" b="1" dirty="0">
                <a:solidFill>
                  <a:srgbClr val="BABBBA"/>
                </a:solidFill>
                <a:latin typeface="Segoe UI" panose="020B0502040204020203" pitchFamily="34" charset="0"/>
                <a:cs typeface="Segoe UI" panose="020B0502040204020203" pitchFamily="34" charset="0"/>
              </a:rPr>
              <a:t>Not urgent and not important:</a:t>
            </a:r>
            <a:r>
              <a:rPr lang="en-US" sz="1200" b="0" dirty="0">
                <a:solidFill>
                  <a:srgbClr val="BABBBA"/>
                </a:solidFill>
                <a:latin typeface="Segoe UI" panose="020B0502040204020203" pitchFamily="34" charset="0"/>
                <a:cs typeface="Segoe UI" panose="020B0502040204020203" pitchFamily="34" charset="0"/>
              </a:rPr>
              <a:t> Set these aside to do them later.</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Timelines</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Setting time constraints for completing tasks helps you become more focused and efficient. Making an extra effort to decide how much time you’ll need to allocate for each task can also help you recognize potential problems before they arise. This also allows you to make plans to address issues if needed. </a:t>
            </a:r>
          </a:p>
          <a:p>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Here is an example. Assume you need to write five reviews before your next meeting. However, you realize that you’ll only be able to get four of them. If you are aware of this in advance, you may be able to delegate this task to someone else. However, if you didn’t do a time check earlier, you most likely realized your time problem too late to delegate the task.</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Breaks</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When you do a lot of tasks without a break, it is harder to stay focused and motivated. Allow some down time between tasks to clear your head and refresh yourself. Consider grabbing a brief nap, going for a short walk, or meditating.</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Organize </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Use your calendar for more long-term time management. Write down the deadlines for projects, or for tasks that are part of a project. When planning, think about which days might be best to dedicate to specific tasks or meetings. Remember, if you need to plan a meeting with a manager or coworker, make sure to schedule it when they’re available.</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Plan ahead</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Make sure you start every day with a clear idea of what you need to do – what needs to get done THAT DAY. Consider making it a habit at the end of each workday, to write out your “to do” list for the next workday. That way you can hit the ground running the next morning.</a:t>
            </a:r>
            <a:endParaRPr lang="en-US" sz="1200" b="0" dirty="0">
              <a:solidFill>
                <a:prstClr val="black"/>
              </a:solidFill>
              <a:latin typeface="Segoe UI" panose="020B0502040204020203" pitchFamily="34" charset="0"/>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38</a:t>
            </a:fld>
            <a:endParaRPr lang="en-US" dirty="0"/>
          </a:p>
        </p:txBody>
      </p:sp>
    </p:spTree>
    <p:extLst>
      <p:ext uri="{BB962C8B-B14F-4D97-AF65-F5344CB8AC3E}">
        <p14:creationId xmlns:p14="http://schemas.microsoft.com/office/powerpoint/2010/main" val="3161411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BABBBA"/>
                </a:solidFill>
                <a:latin typeface="Segoe UI" panose="020B0502040204020203" pitchFamily="34" charset="0"/>
                <a:cs typeface="Segoe UI" panose="020B0502040204020203" pitchFamily="34" charset="0"/>
              </a:rPr>
              <a:t>Improving your time management at work allows you to enhance your performance and achieve your desired goals with less effort and more effective strategies. </a:t>
            </a:r>
          </a:p>
          <a:p>
            <a:endParaRPr lang="en-US" sz="1200" dirty="0">
              <a:solidFill>
                <a:srgbClr val="BABBBA"/>
              </a:solidFill>
              <a:latin typeface="Segoe UI" panose="020B0502040204020203" pitchFamily="34" charset="0"/>
              <a:cs typeface="Segoe UI" panose="020B0502040204020203" pitchFamily="34" charset="0"/>
            </a:endParaRPr>
          </a:p>
          <a:p>
            <a:r>
              <a:rPr lang="en-US" sz="1200" dirty="0">
                <a:solidFill>
                  <a:srgbClr val="BABBBA"/>
                </a:solidFill>
                <a:latin typeface="Segoe UI" panose="020B0502040204020203" pitchFamily="34" charset="0"/>
                <a:cs typeface="Segoe UI" panose="020B0502040204020203" pitchFamily="34" charset="0"/>
              </a:rPr>
              <a:t>In your professional life, time management can benefit you in the following ways:</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Delivering work on time</a:t>
            </a:r>
          </a:p>
          <a:p>
            <a:r>
              <a:rPr lang="en-US" sz="1200" b="0" dirty="0">
                <a:solidFill>
                  <a:srgbClr val="BABBBA"/>
                </a:solidFill>
                <a:latin typeface="Segoe UI" panose="020B0502040204020203" pitchFamily="34" charset="0"/>
                <a:cs typeface="Segoe UI" panose="020B0502040204020203" pitchFamily="34" charset="0"/>
              </a:rPr>
              <a:t>When you time your tasks, your brain gets rewired to follow a structure and accomplish activities within a desired timeframe, so you easily deliver work on time.</a:t>
            </a:r>
          </a:p>
          <a:p>
            <a:endParaRPr lang="en-US" sz="1200" b="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Better quality of work</a:t>
            </a:r>
          </a:p>
          <a:p>
            <a:r>
              <a:rPr lang="en-US" sz="1200" b="0" dirty="0">
                <a:solidFill>
                  <a:srgbClr val="BABBBA"/>
                </a:solidFill>
                <a:latin typeface="Segoe UI" panose="020B0502040204020203" pitchFamily="34" charset="0"/>
                <a:cs typeface="Segoe UI" panose="020B0502040204020203" pitchFamily="34" charset="0"/>
              </a:rPr>
              <a:t>You can provide a better quality of work with proper utilization of time and prioritizing of activities and tasks.</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Increased productivity</a:t>
            </a:r>
            <a:r>
              <a:rPr lang="en-US" sz="1200" b="0" dirty="0">
                <a:solidFill>
                  <a:srgbClr val="BABBBA"/>
                </a:solidFill>
                <a:latin typeface="Segoe UI" panose="020B0502040204020203" pitchFamily="34" charset="0"/>
                <a:cs typeface="Segoe UI" panose="020B0502040204020203" pitchFamily="34" charset="0"/>
              </a:rPr>
              <a:t> </a:t>
            </a:r>
          </a:p>
          <a:p>
            <a:r>
              <a:rPr lang="en-US" sz="1200" b="0" dirty="0">
                <a:solidFill>
                  <a:srgbClr val="BABBBA"/>
                </a:solidFill>
                <a:latin typeface="Segoe UI" panose="020B0502040204020203" pitchFamily="34" charset="0"/>
                <a:cs typeface="Segoe UI" panose="020B0502040204020203" pitchFamily="34" charset="0"/>
              </a:rPr>
              <a:t>Your overall productivity can be ineffective when you’re working on unimportant tasks. However, effective time management skills allow you to increase productivity while checking off tasks that are both important and urgent on time.</a:t>
            </a:r>
          </a:p>
          <a:p>
            <a:endParaRPr lang="en-US" sz="1200" b="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Less Stress and Anxiety</a:t>
            </a:r>
          </a:p>
          <a:p>
            <a:r>
              <a:rPr lang="en-US" sz="1200" b="0" dirty="0">
                <a:solidFill>
                  <a:srgbClr val="BABBBA"/>
                </a:solidFill>
                <a:latin typeface="Segoe UI" panose="020B0502040204020203" pitchFamily="34" charset="0"/>
                <a:cs typeface="Segoe UI" panose="020B0502040204020203" pitchFamily="34" charset="0"/>
              </a:rPr>
              <a:t>There are times when employees feel overwhelmed due to too much work on their plates. This not only hampers your productivity, but it also takes a toll on your overall health. This can be avoided by managing time effectively.</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Less procrastination</a:t>
            </a:r>
          </a:p>
          <a:p>
            <a:r>
              <a:rPr lang="en-US" sz="1200" b="0" dirty="0">
                <a:solidFill>
                  <a:srgbClr val="BABBBA"/>
                </a:solidFill>
                <a:latin typeface="Segoe UI" panose="020B0502040204020203" pitchFamily="34" charset="0"/>
                <a:cs typeface="Segoe UI" panose="020B0502040204020203" pitchFamily="34" charset="0"/>
              </a:rPr>
              <a:t>“I will do it later” is an excuse. Applying good time management tricks enable you to work more efficiently. </a:t>
            </a:r>
          </a:p>
          <a:p>
            <a:endParaRPr lang="en-US" sz="1200" b="1"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Opportunities for career growth</a:t>
            </a:r>
          </a:p>
          <a:p>
            <a:r>
              <a:rPr lang="en-US" sz="1200" b="0" dirty="0">
                <a:solidFill>
                  <a:srgbClr val="BABBBA"/>
                </a:solidFill>
                <a:latin typeface="Segoe UI" panose="020B0502040204020203" pitchFamily="34" charset="0"/>
                <a:cs typeface="Segoe UI" panose="020B0502040204020203" pitchFamily="34" charset="0"/>
              </a:rPr>
              <a:t>Being punctual with your work will not only increase your effectiveness but it will also help you earn a good reputation at work. When coworkers, managers, and executives know that you always complete your tasks on time, it could lead the way for more promotional opportunities at work.</a:t>
            </a:r>
            <a:endParaRPr lang="en-US" sz="1200" b="0" dirty="0">
              <a:solidFill>
                <a:prstClr val="black"/>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39</a:t>
            </a:fld>
            <a:endParaRPr lang="en-US"/>
          </a:p>
        </p:txBody>
      </p:sp>
    </p:spTree>
    <p:extLst>
      <p:ext uri="{BB962C8B-B14F-4D97-AF65-F5344CB8AC3E}">
        <p14:creationId xmlns:p14="http://schemas.microsoft.com/office/powerpoint/2010/main" val="3824222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BABBBA"/>
                </a:solidFill>
                <a:latin typeface="Segoe UI" panose="020B0502040204020203" pitchFamily="34" charset="0"/>
                <a:cs typeface="Segoe UI" panose="020B0502040204020203" pitchFamily="34" charset="0"/>
              </a:rPr>
              <a:t>SAY:</a:t>
            </a:r>
            <a:r>
              <a:rPr lang="en-US" sz="1200" dirty="0">
                <a:solidFill>
                  <a:srgbClr val="BABBBA"/>
                </a:solidFill>
                <a:latin typeface="Segoe UI" panose="020B0502040204020203" pitchFamily="34" charset="0"/>
                <a:cs typeface="Segoe UI" panose="020B0502040204020203" pitchFamily="34" charset="0"/>
              </a:rPr>
              <a:t> As a professional, you must be punctual and dependable. Your coworkers rely on you, and to be reliable, you have to report to work on time and be ready to work. It’s also important to only commit to work that you are sure you’ll be able to complete and be prepared to work with others if needed to get the job done. </a:t>
            </a:r>
          </a:p>
          <a:p>
            <a:endParaRPr lang="en-US" sz="1200" dirty="0">
              <a:solidFill>
                <a:srgbClr val="BABBB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BABBBA"/>
                </a:solidFill>
                <a:latin typeface="Segoe UI" panose="020B0502040204020203" pitchFamily="34" charset="0"/>
                <a:cs typeface="Segoe UI" panose="020B0502040204020203" pitchFamily="34" charset="0"/>
              </a:rPr>
              <a:t>So, with all that in mind, what exactly is time management?</a:t>
            </a:r>
          </a:p>
          <a:p>
            <a:pPr marL="0" indent="0">
              <a:buFont typeface="Arial" panose="020B0604020202020204" pitchFamily="34" charset="0"/>
              <a:buNone/>
            </a:pPr>
            <a:endParaRPr lang="en-US"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4</a:t>
            </a:fld>
            <a:endParaRPr lang="en-US"/>
          </a:p>
        </p:txBody>
      </p:sp>
    </p:spTree>
    <p:extLst>
      <p:ext uri="{BB962C8B-B14F-4D97-AF65-F5344CB8AC3E}">
        <p14:creationId xmlns:p14="http://schemas.microsoft.com/office/powerpoint/2010/main" val="3400940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BABBBA"/>
                </a:solidFill>
                <a:latin typeface="Segoe UI" panose="020B0502040204020203" pitchFamily="34" charset="0"/>
                <a:cs typeface="Segoe UI" panose="020B0502040204020203" pitchFamily="34" charset="0"/>
              </a:rPr>
              <a:t>Overall, effective time management skills can have a positive impact on your work and life in general. By following through on your commitments, you will improve teamwork, promote positive attitudes, increase productivity, and reduce stress at your workplace.</a:t>
            </a:r>
          </a:p>
          <a:p>
            <a:endParaRPr lang="en-US" sz="1200" dirty="0">
              <a:solidFill>
                <a:srgbClr val="BABBBA"/>
              </a:solidFill>
              <a:latin typeface="Segoe UI" panose="020B0502040204020203" pitchFamily="34" charset="0"/>
              <a:cs typeface="Segoe UI" panose="020B0502040204020203" pitchFamily="34" charset="0"/>
            </a:endParaRPr>
          </a:p>
          <a:p>
            <a:r>
              <a:rPr lang="en-US" sz="1200" dirty="0">
                <a:solidFill>
                  <a:srgbClr val="BABBBA"/>
                </a:solidFill>
                <a:latin typeface="Segoe UI" panose="020B0502040204020203" pitchFamily="34" charset="0"/>
                <a:cs typeface="Segoe UI" panose="020B0502040204020203" pitchFamily="34" charset="0"/>
              </a:rPr>
              <a:t>When you learn to take control of your time on a daily basis, you improve your ability to get things done, make better decisions, and most importantly, gain ultimate control of your key priorities.</a:t>
            </a:r>
            <a:endParaRPr lang="en-US" sz="1200" dirty="0">
              <a:solidFill>
                <a:prstClr val="black"/>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40</a:t>
            </a:fld>
            <a:endParaRPr lang="en-US" dirty="0"/>
          </a:p>
        </p:txBody>
      </p:sp>
    </p:spTree>
    <p:extLst>
      <p:ext uri="{BB962C8B-B14F-4D97-AF65-F5344CB8AC3E}">
        <p14:creationId xmlns:p14="http://schemas.microsoft.com/office/powerpoint/2010/main" val="316141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 </a:t>
            </a:r>
            <a:r>
              <a:rPr lang="en-US" sz="1200" dirty="0">
                <a:solidFill>
                  <a:srgbClr val="BABBBA"/>
                </a:solidFill>
                <a:latin typeface="Segoe UI" panose="020B0502040204020203" pitchFamily="34" charset="0"/>
                <a:cs typeface="Segoe UI" panose="020B0502040204020203" pitchFamily="34" charset="0"/>
              </a:rPr>
              <a:t>The ability to use one's time effectively or productively, especially at work. ‘Time management is the key to efficient working.’ It is a juggling act of various things that help you increase efficiency and strike a better work-life balance.</a:t>
            </a:r>
          </a:p>
          <a:p>
            <a:endParaRPr lang="en-US" sz="1200" dirty="0">
              <a:solidFill>
                <a:srgbClr val="BABBBA"/>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5</a:t>
            </a:fld>
            <a:endParaRPr lang="en-US"/>
          </a:p>
        </p:txBody>
      </p:sp>
    </p:spTree>
    <p:extLst>
      <p:ext uri="{BB962C8B-B14F-4D97-AF65-F5344CB8AC3E}">
        <p14:creationId xmlns:p14="http://schemas.microsoft.com/office/powerpoint/2010/main" val="248839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 </a:t>
            </a:r>
            <a:r>
              <a:rPr lang="en-US" sz="1200" dirty="0">
                <a:solidFill>
                  <a:srgbClr val="BABBBA"/>
                </a:solidFill>
                <a:latin typeface="Segoe UI" panose="020B0502040204020203" pitchFamily="34" charset="0"/>
                <a:cs typeface="Segoe UI" panose="020B0502040204020203" pitchFamily="34" charset="0"/>
              </a:rPr>
              <a:t>Have you ever experienced a time when you were depending on someone, and he or she was either late or didn’t show up? How about a time when you were counting on someone to do something, and he or she didn’t follow through with the commitment? How did that make you feel? </a:t>
            </a:r>
          </a:p>
          <a:p>
            <a:endParaRPr lang="en-US" sz="1200" dirty="0">
              <a:solidFill>
                <a:srgbClr val="BABBB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DISCUSS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6</a:t>
            </a:fld>
            <a:endParaRPr lang="en-US"/>
          </a:p>
        </p:txBody>
      </p:sp>
    </p:spTree>
    <p:extLst>
      <p:ext uri="{BB962C8B-B14F-4D97-AF65-F5344CB8AC3E}">
        <p14:creationId xmlns:p14="http://schemas.microsoft.com/office/powerpoint/2010/main" val="50737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SAY:</a:t>
            </a:r>
            <a:r>
              <a:rPr lang="en-US" sz="1200" dirty="0">
                <a:solidFill>
                  <a:srgbClr val="BABBBA"/>
                </a:solidFill>
                <a:latin typeface="Segoe UI" panose="020B0502040204020203" pitchFamily="34" charset="0"/>
                <a:cs typeface="Segoe UI" panose="020B0502040204020203" pitchFamily="34" charset="0"/>
              </a:rPr>
              <a:t> Sure, we all get frustrated when people are late to an event or fail to do what they said they would. And, of course, there are times when events occur that prevent people from keeping their commitments. However, try to think of a time where you were the one who wasn’t punctual or dependable. How do you think that made the other people feel? It may be easy to think of situations in which you were let down, but we often forget when we have done the same things to others. </a:t>
            </a:r>
          </a:p>
          <a:p>
            <a:endParaRPr lang="en-US" sz="1200" dirty="0">
              <a:solidFill>
                <a:srgbClr val="BABBBA"/>
              </a:solidFill>
              <a:latin typeface="Segoe UI" panose="020B0502040204020203" pitchFamily="34" charset="0"/>
              <a:cs typeface="Segoe UI" panose="020B0502040204020203" pitchFamily="34" charset="0"/>
            </a:endParaRPr>
          </a:p>
          <a:p>
            <a:r>
              <a:rPr lang="en-US" sz="1200" dirty="0">
                <a:solidFill>
                  <a:srgbClr val="BABBBA"/>
                </a:solidFill>
                <a:latin typeface="Segoe UI" panose="020B0502040204020203" pitchFamily="34" charset="0"/>
                <a:cs typeface="Segoe UI" panose="020B0502040204020203" pitchFamily="34" charset="0"/>
              </a:rPr>
              <a:t>Wouldn’t it be great if you were the person your team could depend on to do a job and be punctual? </a:t>
            </a:r>
          </a:p>
          <a:p>
            <a:endParaRPr lang="en-US" sz="1800" dirty="0">
              <a:solidFill>
                <a:prstClr val="black"/>
              </a:solidFill>
              <a:latin typeface="Microsoft Sans Serif" panose="020B0604020202020204" pitchFamily="34" charset="0"/>
            </a:endParaRPr>
          </a:p>
          <a:p>
            <a:pPr marL="0" indent="0">
              <a:buFont typeface="Arial" panose="020B0604020202020204" pitchFamily="34" charset="0"/>
              <a:buNone/>
            </a:pPr>
            <a:endParaRPr lang="en-US"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7</a:t>
            </a:fld>
            <a:endParaRPr lang="en-US"/>
          </a:p>
        </p:txBody>
      </p:sp>
    </p:spTree>
    <p:extLst>
      <p:ext uri="{BB962C8B-B14F-4D97-AF65-F5344CB8AC3E}">
        <p14:creationId xmlns:p14="http://schemas.microsoft.com/office/powerpoint/2010/main" val="411050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BABBBA"/>
                </a:solidFill>
                <a:latin typeface="Segoe UI" panose="020B0502040204020203" pitchFamily="34" charset="0"/>
                <a:cs typeface="Segoe UI" panose="020B0502040204020203" pitchFamily="34" charset="0"/>
              </a:rPr>
              <a:t>SAY: </a:t>
            </a:r>
            <a:r>
              <a:rPr lang="en-US" sz="1200" dirty="0">
                <a:solidFill>
                  <a:srgbClr val="BABBBA"/>
                </a:solidFill>
                <a:latin typeface="Segoe UI" panose="020B0502040204020203" pitchFamily="34" charset="0"/>
                <a:cs typeface="Segoe UI" panose="020B0502040204020203" pitchFamily="34" charset="0"/>
              </a:rPr>
              <a:t>The ability to manage your time effectively is important and it also offers several benefits to your personal life such as:</a:t>
            </a:r>
          </a:p>
          <a:p>
            <a:endParaRPr lang="en-US" sz="120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CLICK: </a:t>
            </a:r>
          </a:p>
          <a:p>
            <a:r>
              <a:rPr lang="en-US" sz="1200" b="1" dirty="0">
                <a:solidFill>
                  <a:srgbClr val="BABBBA"/>
                </a:solidFill>
                <a:latin typeface="Segoe UI" panose="020B0502040204020203" pitchFamily="34" charset="0"/>
                <a:cs typeface="Segoe UI" panose="020B0502040204020203" pitchFamily="34" charset="0"/>
              </a:rPr>
              <a:t>Stress relief</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To reduce anxiety, create and follow a task schedule. As you check items off of your “to do” list, you can see that you’re making tangible progress. This can also help you avoid feeling stressed out or worried about whether you’re getting things done.</a:t>
            </a:r>
          </a:p>
          <a:p>
            <a:endParaRPr lang="en-US" sz="1200" b="0" dirty="0">
              <a:solidFill>
                <a:srgbClr val="BABBB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BABBBA"/>
                </a:solidFill>
                <a:latin typeface="Segoe UI" panose="020B0502040204020203" pitchFamily="34" charset="0"/>
                <a:cs typeface="Segoe UI" panose="020B0502040204020203" pitchFamily="34" charset="0"/>
              </a:rPr>
              <a:t>CLICK: </a:t>
            </a:r>
            <a:endParaRPr lang="en-US" sz="1200" b="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More time</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Good time management gives you extra time to spend in your daily life. Make it a priority to have more time to spend and enjoy your hobbies or other personal pursuits.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BABBB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BABBBA"/>
                </a:solidFill>
                <a:latin typeface="Segoe UI" panose="020B0502040204020203" pitchFamily="34" charset="0"/>
                <a:cs typeface="Segoe UI" panose="020B0502040204020203" pitchFamily="34" charset="0"/>
              </a:rPr>
              <a:t>CLICK: </a:t>
            </a:r>
            <a:endParaRPr lang="en-US" sz="1200" b="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More opportunities</a:t>
            </a:r>
          </a:p>
          <a:p>
            <a:r>
              <a:rPr lang="en-US" sz="1200" b="0" dirty="0">
                <a:solidFill>
                  <a:srgbClr val="BABBBA"/>
                </a:solidFill>
                <a:latin typeface="Segoe UI" panose="020B0502040204020203" pitchFamily="34" charset="0"/>
                <a:cs typeface="Segoe UI" panose="020B0502040204020203" pitchFamily="34" charset="0"/>
              </a:rPr>
              <a:t>Managing time well leads to more opportunities and you waste less time on trivial tasks or activities. Good time management skills are also key qualities that employers look for. The ability to prioritize and manage your work commitments is extremely desirable for any organization.</a:t>
            </a:r>
          </a:p>
          <a:p>
            <a:endParaRPr lang="en-US" sz="1200" b="0" dirty="0">
              <a:solidFill>
                <a:srgbClr val="BABBB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BABBBA"/>
                </a:solidFill>
                <a:latin typeface="Segoe UI" panose="020B0502040204020203" pitchFamily="34" charset="0"/>
                <a:cs typeface="Segoe UI" panose="020B0502040204020203" pitchFamily="34" charset="0"/>
              </a:rPr>
              <a:t>CLICK: </a:t>
            </a:r>
            <a:endParaRPr lang="en-US" sz="1200" b="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Achieve goals</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Individuals who practice good time management are able to better achieve goals and objectives in a shorter length of time.</a:t>
            </a:r>
          </a:p>
          <a:p>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Now that we’ve talked about some benefits, let’s talk about some consequences of poor time management next.</a:t>
            </a:r>
            <a:endParaRPr lang="en-US" sz="1200" b="0" dirty="0">
              <a:solidFill>
                <a:prstClr val="black"/>
              </a:solidFill>
              <a:latin typeface="Segoe UI" panose="020B0502040204020203" pitchFamily="34" charset="0"/>
              <a:cs typeface="Segoe UI" panose="020B0502040204020203" pitchFamily="34" charset="0"/>
            </a:endParaRPr>
          </a:p>
          <a:p>
            <a:endParaRPr lang="en-US" sz="1000" kern="1200" dirty="0">
              <a:solidFill>
                <a:schemeClr val="tx1"/>
              </a:solidFill>
              <a:effectLst/>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8</a:t>
            </a:fld>
            <a:endParaRPr lang="en-US"/>
          </a:p>
        </p:txBody>
      </p:sp>
    </p:spTree>
    <p:extLst>
      <p:ext uri="{BB962C8B-B14F-4D97-AF65-F5344CB8AC3E}">
        <p14:creationId xmlns:p14="http://schemas.microsoft.com/office/powerpoint/2010/main" val="20656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BABBBA"/>
                </a:solidFill>
                <a:latin typeface="Segoe UI" panose="020B0502040204020203" pitchFamily="34" charset="0"/>
                <a:cs typeface="Segoe UI" panose="020B0502040204020203" pitchFamily="34" charset="0"/>
              </a:rPr>
              <a:t>SAY: </a:t>
            </a:r>
            <a:r>
              <a:rPr lang="en-US" sz="1200" dirty="0">
                <a:solidFill>
                  <a:srgbClr val="BABBBA"/>
                </a:solidFill>
                <a:latin typeface="Segoe UI" panose="020B0502040204020203" pitchFamily="34" charset="0"/>
                <a:cs typeface="Segoe UI" panose="020B0502040204020203" pitchFamily="34" charset="0"/>
              </a:rPr>
              <a:t>Some consequences of poor time management include:</a:t>
            </a:r>
          </a:p>
          <a:p>
            <a:endParaRPr lang="en-US" sz="120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CLICK:</a:t>
            </a:r>
          </a:p>
          <a:p>
            <a:r>
              <a:rPr lang="en-US" sz="1200" b="1" dirty="0">
                <a:solidFill>
                  <a:srgbClr val="BABBBA"/>
                </a:solidFill>
                <a:latin typeface="Segoe UI" panose="020B0502040204020203" pitchFamily="34" charset="0"/>
                <a:cs typeface="Segoe UI" panose="020B0502040204020203" pitchFamily="34" charset="0"/>
              </a:rPr>
              <a:t>Poor workflow</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The inability to plan ahead and stick to your goals leads to poor efficiency and lower productivity. For example, if there are several important tasks to complete, an effective plan would be to do the related tasks together or sequentially. However, if you don’t plan ahead, you could end up having to jump back and forth, or even backtrack, in order to do your work. </a:t>
            </a:r>
          </a:p>
          <a:p>
            <a:endParaRPr lang="en-US" sz="1200" b="0" dirty="0">
              <a:solidFill>
                <a:srgbClr val="BABBB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BABBBA"/>
                </a:solidFill>
                <a:latin typeface="Segoe UI" panose="020B0502040204020203" pitchFamily="34" charset="0"/>
                <a:cs typeface="Segoe UI" panose="020B0502040204020203" pitchFamily="34" charset="0"/>
              </a:rPr>
              <a:t>CLICK:</a:t>
            </a:r>
            <a:endParaRPr lang="en-US" sz="1200" b="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Wasted time</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Poor time management results in wasted time. One example is to talk to friends on social media while doing an assignment. In this case you are distracting yourself and wasting time rather than getting the assignment done.</a:t>
            </a:r>
          </a:p>
          <a:p>
            <a:endParaRPr lang="en-US" sz="1200" b="0" dirty="0">
              <a:solidFill>
                <a:srgbClr val="BABBB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BABBBA"/>
                </a:solidFill>
                <a:latin typeface="Segoe UI" panose="020B0502040204020203" pitchFamily="34" charset="0"/>
                <a:cs typeface="Segoe UI" panose="020B0502040204020203" pitchFamily="34" charset="0"/>
              </a:rPr>
              <a:t>CLICK:</a:t>
            </a:r>
            <a:endParaRPr lang="en-US" sz="1200" b="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Loss of control</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By not knowing what the next task is, you suffer from loss of control, and this can contribute to higher stress levels and anxiety.</a:t>
            </a:r>
          </a:p>
          <a:p>
            <a:endParaRPr lang="en-US" sz="1200" b="0" dirty="0">
              <a:solidFill>
                <a:srgbClr val="BABBB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BABBBA"/>
                </a:solidFill>
                <a:latin typeface="Segoe UI" panose="020B0502040204020203" pitchFamily="34" charset="0"/>
                <a:cs typeface="Segoe UI" panose="020B0502040204020203" pitchFamily="34" charset="0"/>
              </a:rPr>
              <a:t>CLICK:</a:t>
            </a:r>
            <a:endParaRPr lang="en-US" sz="1200" b="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Poor quality of work</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Poor time management typically makes the quality of your work suffer. For example, having to rush to complete tasks at the last minute usually compromises quality.</a:t>
            </a:r>
          </a:p>
          <a:p>
            <a:endParaRPr lang="en-US" sz="1200" b="0" dirty="0">
              <a:solidFill>
                <a:srgbClr val="BABBB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BABBBA"/>
                </a:solidFill>
                <a:latin typeface="Segoe UI" panose="020B0502040204020203" pitchFamily="34" charset="0"/>
                <a:cs typeface="Segoe UI" panose="020B0502040204020203" pitchFamily="34" charset="0"/>
              </a:rPr>
              <a:t>CLICK:</a:t>
            </a:r>
            <a:endParaRPr lang="en-US" sz="1200" b="0" dirty="0">
              <a:solidFill>
                <a:srgbClr val="BABBBA"/>
              </a:solidFill>
              <a:latin typeface="Segoe UI" panose="020B0502040204020203" pitchFamily="34" charset="0"/>
              <a:cs typeface="Segoe UI" panose="020B0502040204020203" pitchFamily="34" charset="0"/>
            </a:endParaRPr>
          </a:p>
          <a:p>
            <a:r>
              <a:rPr lang="en-US" sz="1200" b="1" dirty="0">
                <a:solidFill>
                  <a:srgbClr val="BABBBA"/>
                </a:solidFill>
                <a:latin typeface="Segoe UI" panose="020B0502040204020203" pitchFamily="34" charset="0"/>
                <a:cs typeface="Segoe UI" panose="020B0502040204020203" pitchFamily="34" charset="0"/>
              </a:rPr>
              <a:t>Poor reputation</a:t>
            </a:r>
            <a:endParaRPr lang="en-US" sz="1200" b="0" dirty="0">
              <a:solidFill>
                <a:srgbClr val="BABBBA"/>
              </a:solidFill>
              <a:latin typeface="Segoe UI" panose="020B0502040204020203" pitchFamily="34" charset="0"/>
              <a:cs typeface="Segoe UI" panose="020B0502040204020203" pitchFamily="34" charset="0"/>
            </a:endParaRPr>
          </a:p>
          <a:p>
            <a:r>
              <a:rPr lang="en-US" sz="1200" b="0" dirty="0">
                <a:solidFill>
                  <a:srgbClr val="BABBBA"/>
                </a:solidFill>
                <a:latin typeface="Segoe UI" panose="020B0502040204020203" pitchFamily="34" charset="0"/>
                <a:cs typeface="Segoe UI" panose="020B0502040204020203" pitchFamily="34" charset="0"/>
              </a:rPr>
              <a:t>If clients or your employer cannot rely on you to complete tasks in a timely manner, their expectations and perceptions of you are adversely affected. If a client cannot rely on you to get something done on time, they will likely take their business elsewhere.</a:t>
            </a:r>
          </a:p>
          <a:p>
            <a:endParaRPr lang="en-US" sz="1200" b="0" dirty="0">
              <a:solidFill>
                <a:srgbClr val="BABBBA"/>
              </a:solidFill>
              <a:latin typeface="Segoe UI" panose="020B0502040204020203" pitchFamily="34" charset="0"/>
              <a:cs typeface="Segoe UI" panose="020B0502040204020203" pitchFamily="34" charset="0"/>
            </a:endParaRPr>
          </a:p>
          <a:p>
            <a:endParaRPr lang="en-US" sz="1200" b="0" dirty="0">
              <a:solidFill>
                <a:prstClr val="black"/>
              </a:solidFill>
              <a:latin typeface="Segoe UI" panose="020B0502040204020203" pitchFamily="34" charset="0"/>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9</a:t>
            </a:fld>
            <a:endParaRPr lang="en-US"/>
          </a:p>
        </p:txBody>
      </p:sp>
    </p:spTree>
    <p:extLst>
      <p:ext uri="{BB962C8B-B14F-4D97-AF65-F5344CB8AC3E}">
        <p14:creationId xmlns:p14="http://schemas.microsoft.com/office/powerpoint/2010/main" val="206565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D3D690-6AC3-48C4-9395-E24B3EA2410C}"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118385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3D690-6AC3-48C4-9395-E24B3EA2410C}"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6803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3D690-6AC3-48C4-9395-E24B3EA2410C}"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417592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2913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3D690-6AC3-48C4-9395-E24B3EA2410C}"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301187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D3D690-6AC3-48C4-9395-E24B3EA2410C}"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163820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D3D690-6AC3-48C4-9395-E24B3EA2410C}"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10033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D3D690-6AC3-48C4-9395-E24B3EA2410C}"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413774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D3D690-6AC3-48C4-9395-E24B3EA2410C}"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57962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3D690-6AC3-48C4-9395-E24B3EA2410C}"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77475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3D690-6AC3-48C4-9395-E24B3EA2410C}"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46889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3D690-6AC3-48C4-9395-E24B3EA2410C}"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377675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3D690-6AC3-48C4-9395-E24B3EA2410C}"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97F67-9214-4720-A592-F8E523B65375}" type="slidenum">
              <a:rPr lang="en-US" smtClean="0"/>
              <a:t>‹#›</a:t>
            </a:fld>
            <a:endParaRPr lang="en-US"/>
          </a:p>
        </p:txBody>
      </p:sp>
    </p:spTree>
    <p:extLst>
      <p:ext uri="{BB962C8B-B14F-4D97-AF65-F5344CB8AC3E}">
        <p14:creationId xmlns:p14="http://schemas.microsoft.com/office/powerpoint/2010/main" val="87409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28.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28.sv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28.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2.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4.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0.xml"/><Relationship Id="rId4" Type="http://schemas.microsoft.com/office/2018/10/relationships/comments" Target="../comments/modernComment_15D_60AA536A.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ags" Target="../tags/tag35.xml"/><Relationship Id="rId6" Type="http://schemas.openxmlformats.org/officeDocument/2006/relationships/image" Target="../media/image40.png"/><Relationship Id="rId5" Type="http://schemas.openxmlformats.org/officeDocument/2006/relationships/image" Target="../media/image28.sv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tags" Target="../tags/tag36.xml"/><Relationship Id="rId6" Type="http://schemas.openxmlformats.org/officeDocument/2006/relationships/image" Target="../media/image41.png"/><Relationship Id="rId5" Type="http://schemas.openxmlformats.org/officeDocument/2006/relationships/image" Target="../media/image28.sv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7.xml"/><Relationship Id="rId6" Type="http://schemas.openxmlformats.org/officeDocument/2006/relationships/image" Target="../media/image40.png"/><Relationship Id="rId5" Type="http://schemas.openxmlformats.org/officeDocument/2006/relationships/image" Target="../media/image28.sv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ags" Target="../tags/tag38.xml"/><Relationship Id="rId6" Type="http://schemas.openxmlformats.org/officeDocument/2006/relationships/image" Target="../media/image40.png"/><Relationship Id="rId5" Type="http://schemas.openxmlformats.org/officeDocument/2006/relationships/image" Target="../media/image28.sv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notesSlide" Target="../notesSlides/notesSlide37.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2.png"/><Relationship Id="rId10" Type="http://schemas.openxmlformats.org/officeDocument/2006/relationships/image" Target="../media/image4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8.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23.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6.png"/><Relationship Id="rId9" Type="http://schemas.openxmlformats.org/officeDocument/2006/relationships/image" Target="../media/image22.png"/></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39.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F7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2929748"/>
          </a:xfrm>
        </p:spPr>
        <p:txBody>
          <a:bodyPr>
            <a:noAutofit/>
          </a:bodyPr>
          <a:lstStyle/>
          <a:p>
            <a:r>
              <a:rPr lang="en-US" sz="5200" dirty="0">
                <a:solidFill>
                  <a:schemeClr val="bg1"/>
                </a:solidFill>
                <a:latin typeface="Brandon Grotesque Medium" panose="020B0603020203060202" pitchFamily="34" charset="0"/>
              </a:rPr>
              <a:t>Time Management</a:t>
            </a:r>
          </a:p>
        </p:txBody>
      </p:sp>
      <p:sp>
        <p:nvSpPr>
          <p:cNvPr id="3" name="Subtitle 2"/>
          <p:cNvSpPr>
            <a:spLocks noGrp="1"/>
          </p:cNvSpPr>
          <p:nvPr>
            <p:ph type="subTitle" idx="1"/>
          </p:nvPr>
        </p:nvSpPr>
        <p:spPr>
          <a:xfrm>
            <a:off x="0" y="3346959"/>
            <a:ext cx="12192000" cy="699658"/>
          </a:xfrm>
        </p:spPr>
        <p:txBody>
          <a:bodyPr>
            <a:normAutofit/>
          </a:bodyPr>
          <a:lstStyle/>
          <a:p>
            <a:r>
              <a:rPr lang="en-US" sz="3200" dirty="0">
                <a:solidFill>
                  <a:schemeClr val="bg1"/>
                </a:solidFill>
                <a:latin typeface="Brandon Grotesque Regular" panose="020B0503020203060202" pitchFamily="34" charset="0"/>
              </a:rPr>
              <a:t>Essential Skills Training</a:t>
            </a:r>
          </a:p>
        </p:txBody>
      </p:sp>
      <p:sp>
        <p:nvSpPr>
          <p:cNvPr id="8" name="Rectangle 7"/>
          <p:cNvSpPr/>
          <p:nvPr/>
        </p:nvSpPr>
        <p:spPr>
          <a:xfrm>
            <a:off x="3261360" y="2929748"/>
            <a:ext cx="5669280" cy="45719"/>
          </a:xfrm>
          <a:prstGeom prst="rect">
            <a:avLst/>
          </a:prstGeom>
          <a:solidFill>
            <a:srgbClr val="02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95A7349-DD4D-4250-AD3A-5FD37298F26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45840" y="5474575"/>
            <a:ext cx="1587302" cy="1072501"/>
          </a:xfrm>
          <a:prstGeom prst="rect">
            <a:avLst/>
          </a:prstGeom>
        </p:spPr>
      </p:pic>
    </p:spTree>
    <p:custDataLst>
      <p:tags r:id="rId1"/>
    </p:custDataLst>
    <p:extLst>
      <p:ext uri="{BB962C8B-B14F-4D97-AF65-F5344CB8AC3E}">
        <p14:creationId xmlns:p14="http://schemas.microsoft.com/office/powerpoint/2010/main" val="2408825270"/>
      </p:ext>
    </p:extLst>
  </p:cSld>
  <p:clrMapOvr>
    <a:masterClrMapping/>
  </p:clrMapOvr>
  <mc:AlternateContent xmlns:mc="http://schemas.openxmlformats.org/markup-compatibility/2006" xmlns:p14="http://schemas.microsoft.com/office/powerpoint/2010/main">
    <mc:Choice Requires="p14">
      <p:transition spd="slow" p14:dur="2000" advTm="60249"/>
    </mc:Choice>
    <mc:Fallback xmlns="">
      <p:transition spd="slow" advTm="602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EEFFB186-FE31-46D9-AF49-3EC1E9AA1818}"/>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title">
            <a:extLst>
              <a:ext uri="{FF2B5EF4-FFF2-40B4-BE49-F238E27FC236}">
                <a16:creationId xmlns:a16="http://schemas.microsoft.com/office/drawing/2014/main" id="{D45DF405-1596-4F5E-BDDB-3EA31F157C59}"/>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Tips for Effective Time Management</a:t>
            </a:r>
          </a:p>
        </p:txBody>
      </p:sp>
      <p:sp>
        <p:nvSpPr>
          <p:cNvPr id="6" name="Lead in phrase">
            <a:extLst>
              <a:ext uri="{FF2B5EF4-FFF2-40B4-BE49-F238E27FC236}">
                <a16:creationId xmlns:a16="http://schemas.microsoft.com/office/drawing/2014/main" id="{AD139F77-01A5-4DD8-B644-553CD768C231}"/>
              </a:ext>
            </a:extLst>
          </p:cNvPr>
          <p:cNvSpPr txBox="1"/>
          <p:nvPr/>
        </p:nvSpPr>
        <p:spPr>
          <a:xfrm>
            <a:off x="347574" y="1200148"/>
            <a:ext cx="11046331" cy="461665"/>
          </a:xfrm>
          <a:prstGeom prst="rect">
            <a:avLst/>
          </a:prstGeom>
          <a:noFill/>
        </p:spPr>
        <p:txBody>
          <a:bodyPr wrap="square" rtlCol="0">
            <a:spAutoFit/>
          </a:bodyPr>
          <a:lstStyle/>
          <a:p>
            <a:r>
              <a:rPr lang="en-US" sz="2400" b="1" dirty="0">
                <a:solidFill>
                  <a:srgbClr val="002F73"/>
                </a:solidFill>
                <a:latin typeface="Segoe UI" panose="020B0502040204020203" pitchFamily="34" charset="0"/>
                <a:cs typeface="Segoe UI" panose="020B0502040204020203" pitchFamily="34" charset="0"/>
              </a:rPr>
              <a:t>Here are some ways to manage time effectively:</a:t>
            </a:r>
          </a:p>
        </p:txBody>
      </p:sp>
      <p:grpSp>
        <p:nvGrpSpPr>
          <p:cNvPr id="13" name="Group 1">
            <a:extLst>
              <a:ext uri="{FF2B5EF4-FFF2-40B4-BE49-F238E27FC236}">
                <a16:creationId xmlns:a16="http://schemas.microsoft.com/office/drawing/2014/main" id="{66188038-1288-405C-BBDE-EA4389A6F70F}"/>
              </a:ext>
            </a:extLst>
          </p:cNvPr>
          <p:cNvGrpSpPr/>
          <p:nvPr/>
        </p:nvGrpSpPr>
        <p:grpSpPr>
          <a:xfrm>
            <a:off x="347574" y="1937419"/>
            <a:ext cx="3881524" cy="599040"/>
            <a:chOff x="0" y="45730"/>
            <a:chExt cx="3881524" cy="599040"/>
          </a:xfrm>
        </p:grpSpPr>
        <p:sp>
          <p:nvSpPr>
            <p:cNvPr id="14" name="Rectangle: Rounded Corners 13">
              <a:extLst>
                <a:ext uri="{FF2B5EF4-FFF2-40B4-BE49-F238E27FC236}">
                  <a16:creationId xmlns:a16="http://schemas.microsoft.com/office/drawing/2014/main" id="{353D6087-4212-46F4-B4C9-2B37C91FFF1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022252D7-C5CB-444B-B31D-17598269F8E3}"/>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Set goals</a:t>
              </a:r>
            </a:p>
          </p:txBody>
        </p:sp>
      </p:grpSp>
      <p:sp>
        <p:nvSpPr>
          <p:cNvPr id="35" name="Text block 1">
            <a:extLst>
              <a:ext uri="{FF2B5EF4-FFF2-40B4-BE49-F238E27FC236}">
                <a16:creationId xmlns:a16="http://schemas.microsoft.com/office/drawing/2014/main" id="{9CE70E8F-43D4-4658-9FEA-116640C241AF}"/>
              </a:ext>
            </a:extLst>
          </p:cNvPr>
          <p:cNvSpPr/>
          <p:nvPr/>
        </p:nvSpPr>
        <p:spPr>
          <a:xfrm>
            <a:off x="5910919" y="1966662"/>
            <a:ext cx="5904264" cy="1364156"/>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Set goals that are achievable and measurable</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Use SMART method: Specific, Measurable, Attainable, Relevant, and Timely</a:t>
            </a:r>
          </a:p>
        </p:txBody>
      </p:sp>
      <p:grpSp>
        <p:nvGrpSpPr>
          <p:cNvPr id="16" name="Group 2">
            <a:extLst>
              <a:ext uri="{FF2B5EF4-FFF2-40B4-BE49-F238E27FC236}">
                <a16:creationId xmlns:a16="http://schemas.microsoft.com/office/drawing/2014/main" id="{9E0714CF-5AF2-4CC0-885D-AC7A7FCBF232}"/>
              </a:ext>
            </a:extLst>
          </p:cNvPr>
          <p:cNvGrpSpPr/>
          <p:nvPr/>
        </p:nvGrpSpPr>
        <p:grpSpPr>
          <a:xfrm>
            <a:off x="347574" y="2743362"/>
            <a:ext cx="3881524" cy="599040"/>
            <a:chOff x="0" y="45730"/>
            <a:chExt cx="3881524" cy="599040"/>
          </a:xfrm>
        </p:grpSpPr>
        <p:sp>
          <p:nvSpPr>
            <p:cNvPr id="17" name="Rectangle: Rounded Corners 16">
              <a:extLst>
                <a:ext uri="{FF2B5EF4-FFF2-40B4-BE49-F238E27FC236}">
                  <a16:creationId xmlns:a16="http://schemas.microsoft.com/office/drawing/2014/main" id="{9554B1C1-A551-4BF7-9E5C-DBCC062AC886}"/>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AD5792D4-84E5-42C1-A36E-EA1E349E03F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grpSp>
        <p:nvGrpSpPr>
          <p:cNvPr id="19" name="Group 3">
            <a:extLst>
              <a:ext uri="{FF2B5EF4-FFF2-40B4-BE49-F238E27FC236}">
                <a16:creationId xmlns:a16="http://schemas.microsoft.com/office/drawing/2014/main" id="{028AC085-4AA3-43F9-8E51-216D68B868DF}"/>
              </a:ext>
            </a:extLst>
          </p:cNvPr>
          <p:cNvGrpSpPr/>
          <p:nvPr/>
        </p:nvGrpSpPr>
        <p:grpSpPr>
          <a:xfrm>
            <a:off x="347574" y="3549305"/>
            <a:ext cx="3881524" cy="599040"/>
            <a:chOff x="0" y="45730"/>
            <a:chExt cx="3881524" cy="599040"/>
          </a:xfrm>
        </p:grpSpPr>
        <p:sp>
          <p:nvSpPr>
            <p:cNvPr id="20" name="Rectangle: Rounded Corners 19">
              <a:extLst>
                <a:ext uri="{FF2B5EF4-FFF2-40B4-BE49-F238E27FC236}">
                  <a16:creationId xmlns:a16="http://schemas.microsoft.com/office/drawing/2014/main" id="{2F8B0DA2-5CE7-46E7-AAEA-A1AD6C8C21A9}"/>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8B11DEFC-F8B6-4CDE-917C-B5F92F95577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grpSp>
        <p:nvGrpSpPr>
          <p:cNvPr id="22" name="Group 4">
            <a:extLst>
              <a:ext uri="{FF2B5EF4-FFF2-40B4-BE49-F238E27FC236}">
                <a16:creationId xmlns:a16="http://schemas.microsoft.com/office/drawing/2014/main" id="{E93176CA-8B2F-434D-B03C-7AF02FEDDEED}"/>
              </a:ext>
            </a:extLst>
          </p:cNvPr>
          <p:cNvGrpSpPr/>
          <p:nvPr/>
        </p:nvGrpSpPr>
        <p:grpSpPr>
          <a:xfrm>
            <a:off x="347574" y="4355248"/>
            <a:ext cx="3881524" cy="599040"/>
            <a:chOff x="0" y="45730"/>
            <a:chExt cx="3881524" cy="599040"/>
          </a:xfrm>
        </p:grpSpPr>
        <p:sp>
          <p:nvSpPr>
            <p:cNvPr id="23" name="Rectangle: Rounded Corners 22">
              <a:extLst>
                <a:ext uri="{FF2B5EF4-FFF2-40B4-BE49-F238E27FC236}">
                  <a16:creationId xmlns:a16="http://schemas.microsoft.com/office/drawing/2014/main" id="{F0B02177-D927-449A-AAFF-A2B0FEF1C142}"/>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541088DB-BCEB-422D-9411-47C6C65F2FF7}"/>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grpSp>
        <p:nvGrpSpPr>
          <p:cNvPr id="25" name="Group 5">
            <a:extLst>
              <a:ext uri="{FF2B5EF4-FFF2-40B4-BE49-F238E27FC236}">
                <a16:creationId xmlns:a16="http://schemas.microsoft.com/office/drawing/2014/main" id="{1FF467A0-CD60-4064-AAC2-4CE2FB9C3FBF}"/>
              </a:ext>
            </a:extLst>
          </p:cNvPr>
          <p:cNvGrpSpPr/>
          <p:nvPr/>
        </p:nvGrpSpPr>
        <p:grpSpPr>
          <a:xfrm>
            <a:off x="347574" y="5161191"/>
            <a:ext cx="3881524" cy="599040"/>
            <a:chOff x="0" y="45730"/>
            <a:chExt cx="3881524" cy="599040"/>
          </a:xfrm>
        </p:grpSpPr>
        <p:sp>
          <p:nvSpPr>
            <p:cNvPr id="26" name="Rectangle: Rounded Corners 25">
              <a:extLst>
                <a:ext uri="{FF2B5EF4-FFF2-40B4-BE49-F238E27FC236}">
                  <a16:creationId xmlns:a16="http://schemas.microsoft.com/office/drawing/2014/main" id="{E04AF8E9-3613-4990-85F4-5E68B8010D03}"/>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5FFCD6A1-21DC-441E-BEF7-73F0AEA9919F}"/>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sp>
        <p:nvSpPr>
          <p:cNvPr id="29" name="Rectangle: Rounded Corners 28">
            <a:extLst>
              <a:ext uri="{FF2B5EF4-FFF2-40B4-BE49-F238E27FC236}">
                <a16:creationId xmlns:a16="http://schemas.microsoft.com/office/drawing/2014/main" id="{111B80A1-89D5-4B42-9757-E4BEA2470468}"/>
              </a:ext>
            </a:extLst>
          </p:cNvPr>
          <p:cNvSpPr/>
          <p:nvPr/>
        </p:nvSpPr>
        <p:spPr>
          <a:xfrm>
            <a:off x="347574" y="5967135"/>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46" name="Picture 6" descr="A picture containing text&#10;&#10;Description automatically generated">
            <a:extLst>
              <a:ext uri="{FF2B5EF4-FFF2-40B4-BE49-F238E27FC236}">
                <a16:creationId xmlns:a16="http://schemas.microsoft.com/office/drawing/2014/main" id="{6ACB9339-DA73-4887-946B-EF41F2A30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2560" y="4384491"/>
            <a:ext cx="2495898" cy="1686160"/>
          </a:xfrm>
          <a:prstGeom prst="rect">
            <a:avLst/>
          </a:prstGeom>
        </p:spPr>
      </p:pic>
    </p:spTree>
    <p:custDataLst>
      <p:tags r:id="rId1"/>
    </p:custDataLst>
    <p:extLst>
      <p:ext uri="{BB962C8B-B14F-4D97-AF65-F5344CB8AC3E}">
        <p14:creationId xmlns:p14="http://schemas.microsoft.com/office/powerpoint/2010/main" val="1401006439"/>
      </p:ext>
    </p:extLst>
  </p:cSld>
  <p:clrMapOvr>
    <a:masterClrMapping/>
  </p:clrMapOvr>
  <mc:AlternateContent xmlns:mc="http://schemas.openxmlformats.org/markup-compatibility/2006" xmlns:p14="http://schemas.microsoft.com/office/powerpoint/2010/main">
    <mc:Choice Requires="p14">
      <p:transition spd="slow" p14:dur="2000" advTm="166394"/>
    </mc:Choice>
    <mc:Fallback xmlns="">
      <p:transition spd="slow" advTm="16639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EEFFB186-FE31-46D9-AF49-3EC1E9AA1818}"/>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title">
            <a:extLst>
              <a:ext uri="{FF2B5EF4-FFF2-40B4-BE49-F238E27FC236}">
                <a16:creationId xmlns:a16="http://schemas.microsoft.com/office/drawing/2014/main" id="{D45DF405-1596-4F5E-BDDB-3EA31F157C59}"/>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Tips for Effective Time Management</a:t>
            </a:r>
          </a:p>
        </p:txBody>
      </p:sp>
      <p:sp>
        <p:nvSpPr>
          <p:cNvPr id="6" name="Lead in phrase">
            <a:extLst>
              <a:ext uri="{FF2B5EF4-FFF2-40B4-BE49-F238E27FC236}">
                <a16:creationId xmlns:a16="http://schemas.microsoft.com/office/drawing/2014/main" id="{AD139F77-01A5-4DD8-B644-553CD768C231}"/>
              </a:ext>
            </a:extLst>
          </p:cNvPr>
          <p:cNvSpPr txBox="1"/>
          <p:nvPr/>
        </p:nvSpPr>
        <p:spPr>
          <a:xfrm>
            <a:off x="347574" y="1200148"/>
            <a:ext cx="11046331" cy="461665"/>
          </a:xfrm>
          <a:prstGeom prst="rect">
            <a:avLst/>
          </a:prstGeom>
          <a:noFill/>
        </p:spPr>
        <p:txBody>
          <a:bodyPr wrap="square" rtlCol="0">
            <a:spAutoFit/>
          </a:bodyPr>
          <a:lstStyle/>
          <a:p>
            <a:r>
              <a:rPr lang="en-US" sz="2400" b="1" dirty="0">
                <a:solidFill>
                  <a:srgbClr val="002F73"/>
                </a:solidFill>
                <a:latin typeface="Segoe UI" panose="020B0502040204020203" pitchFamily="34" charset="0"/>
                <a:cs typeface="Segoe UI" panose="020B0502040204020203" pitchFamily="34" charset="0"/>
              </a:rPr>
              <a:t>Here are some ways to manage time effectively:</a:t>
            </a:r>
          </a:p>
        </p:txBody>
      </p:sp>
      <p:grpSp>
        <p:nvGrpSpPr>
          <p:cNvPr id="13" name="Group 1">
            <a:extLst>
              <a:ext uri="{FF2B5EF4-FFF2-40B4-BE49-F238E27FC236}">
                <a16:creationId xmlns:a16="http://schemas.microsoft.com/office/drawing/2014/main" id="{66188038-1288-405C-BBDE-EA4389A6F70F}"/>
              </a:ext>
            </a:extLst>
          </p:cNvPr>
          <p:cNvGrpSpPr/>
          <p:nvPr/>
        </p:nvGrpSpPr>
        <p:grpSpPr>
          <a:xfrm>
            <a:off x="347574" y="1937419"/>
            <a:ext cx="3881524" cy="599040"/>
            <a:chOff x="0" y="45730"/>
            <a:chExt cx="3881524" cy="599040"/>
          </a:xfrm>
        </p:grpSpPr>
        <p:sp>
          <p:nvSpPr>
            <p:cNvPr id="14" name="Rectangle: Rounded Corners 13">
              <a:extLst>
                <a:ext uri="{FF2B5EF4-FFF2-40B4-BE49-F238E27FC236}">
                  <a16:creationId xmlns:a16="http://schemas.microsoft.com/office/drawing/2014/main" id="{353D6087-4212-46F4-B4C9-2B37C91FFF1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022252D7-C5CB-444B-B31D-17598269F8E3}"/>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Set goals</a:t>
              </a:r>
            </a:p>
          </p:txBody>
        </p:sp>
      </p:grpSp>
      <p:grpSp>
        <p:nvGrpSpPr>
          <p:cNvPr id="16" name="Group 2">
            <a:extLst>
              <a:ext uri="{FF2B5EF4-FFF2-40B4-BE49-F238E27FC236}">
                <a16:creationId xmlns:a16="http://schemas.microsoft.com/office/drawing/2014/main" id="{9E0714CF-5AF2-4CC0-885D-AC7A7FCBF232}"/>
              </a:ext>
            </a:extLst>
          </p:cNvPr>
          <p:cNvGrpSpPr/>
          <p:nvPr/>
        </p:nvGrpSpPr>
        <p:grpSpPr>
          <a:xfrm>
            <a:off x="347574" y="2743362"/>
            <a:ext cx="3881524" cy="599040"/>
            <a:chOff x="0" y="45730"/>
            <a:chExt cx="3881524" cy="599040"/>
          </a:xfrm>
        </p:grpSpPr>
        <p:sp>
          <p:nvSpPr>
            <p:cNvPr id="17" name="Rectangle: Rounded Corners 16">
              <a:extLst>
                <a:ext uri="{FF2B5EF4-FFF2-40B4-BE49-F238E27FC236}">
                  <a16:creationId xmlns:a16="http://schemas.microsoft.com/office/drawing/2014/main" id="{9554B1C1-A551-4BF7-9E5C-DBCC062AC886}"/>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AD5792D4-84E5-42C1-A36E-EA1E349E03F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dirty="0">
                  <a:solidFill>
                    <a:srgbClr val="333333"/>
                  </a:solidFill>
                  <a:latin typeface="Segoe UI" panose="020B0502040204020203" pitchFamily="34" charset="0"/>
                  <a:cs typeface="Segoe UI" panose="020B0502040204020203" pitchFamily="34" charset="0"/>
                </a:rPr>
                <a:t>Prioritize</a:t>
              </a:r>
              <a:endParaRPr lang="en-US" sz="1800" kern="1200" dirty="0">
                <a:solidFill>
                  <a:srgbClr val="333333"/>
                </a:solidFill>
                <a:latin typeface="Segoe UI" panose="020B0502040204020203" pitchFamily="34" charset="0"/>
                <a:cs typeface="Segoe UI" panose="020B0502040204020203" pitchFamily="34" charset="0"/>
              </a:endParaRPr>
            </a:p>
          </p:txBody>
        </p:sp>
      </p:grpSp>
      <p:sp>
        <p:nvSpPr>
          <p:cNvPr id="37" name="Text block 2">
            <a:extLst>
              <a:ext uri="{FF2B5EF4-FFF2-40B4-BE49-F238E27FC236}">
                <a16:creationId xmlns:a16="http://schemas.microsoft.com/office/drawing/2014/main" id="{BCC5469C-C8B2-45F8-84C5-17F500973297}"/>
              </a:ext>
            </a:extLst>
          </p:cNvPr>
          <p:cNvSpPr/>
          <p:nvPr/>
        </p:nvSpPr>
        <p:spPr>
          <a:xfrm>
            <a:off x="5870739" y="1850187"/>
            <a:ext cx="6287846" cy="2425985"/>
          </a:xfrm>
          <a:prstGeom prst="rect">
            <a:avLst/>
          </a:prstGeom>
        </p:spPr>
        <p:txBody>
          <a:bodyPr wrap="square">
            <a:spAutoFit/>
          </a:bodyPr>
          <a:lstStyle/>
          <a:p>
            <a:pPr>
              <a:lnSpc>
                <a:spcPct val="150000"/>
              </a:lnSpc>
              <a:spcBef>
                <a:spcPts val="300"/>
              </a:spcBef>
              <a:spcAft>
                <a:spcPts val="300"/>
              </a:spcAft>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Prioritize based on importance and urgency</a:t>
            </a:r>
          </a:p>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Important and urgent: </a:t>
            </a: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Do these right away</a:t>
            </a:r>
          </a:p>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Important but not urgent: </a:t>
            </a: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Decide when to do these </a:t>
            </a:r>
          </a:p>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Urgent but not important: </a:t>
            </a: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Delegate if possible</a:t>
            </a:r>
          </a:p>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Not urgent and not important: </a:t>
            </a: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Set aside to do later</a:t>
            </a:r>
          </a:p>
        </p:txBody>
      </p:sp>
      <p:grpSp>
        <p:nvGrpSpPr>
          <p:cNvPr id="19" name="Group 3">
            <a:extLst>
              <a:ext uri="{FF2B5EF4-FFF2-40B4-BE49-F238E27FC236}">
                <a16:creationId xmlns:a16="http://schemas.microsoft.com/office/drawing/2014/main" id="{028AC085-4AA3-43F9-8E51-216D68B868DF}"/>
              </a:ext>
            </a:extLst>
          </p:cNvPr>
          <p:cNvGrpSpPr/>
          <p:nvPr/>
        </p:nvGrpSpPr>
        <p:grpSpPr>
          <a:xfrm>
            <a:off x="347574" y="3549305"/>
            <a:ext cx="3881524" cy="599040"/>
            <a:chOff x="0" y="45730"/>
            <a:chExt cx="3881524" cy="599040"/>
          </a:xfrm>
        </p:grpSpPr>
        <p:sp>
          <p:nvSpPr>
            <p:cNvPr id="20" name="Rectangle: Rounded Corners 19">
              <a:extLst>
                <a:ext uri="{FF2B5EF4-FFF2-40B4-BE49-F238E27FC236}">
                  <a16:creationId xmlns:a16="http://schemas.microsoft.com/office/drawing/2014/main" id="{2F8B0DA2-5CE7-46E7-AAEA-A1AD6C8C21A9}"/>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8B11DEFC-F8B6-4CDE-917C-B5F92F955779}"/>
                </a:ext>
              </a:extLst>
            </p:cNvPr>
            <p:cNvSpPr txBox="1"/>
            <p:nvPr/>
          </p:nvSpPr>
          <p:spPr>
            <a:xfrm>
              <a:off x="29243" y="96130"/>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grpSp>
        <p:nvGrpSpPr>
          <p:cNvPr id="22" name="Group 4">
            <a:extLst>
              <a:ext uri="{FF2B5EF4-FFF2-40B4-BE49-F238E27FC236}">
                <a16:creationId xmlns:a16="http://schemas.microsoft.com/office/drawing/2014/main" id="{E93176CA-8B2F-434D-B03C-7AF02FEDDEED}"/>
              </a:ext>
            </a:extLst>
          </p:cNvPr>
          <p:cNvGrpSpPr/>
          <p:nvPr/>
        </p:nvGrpSpPr>
        <p:grpSpPr>
          <a:xfrm>
            <a:off x="347574" y="4355248"/>
            <a:ext cx="3881524" cy="599040"/>
            <a:chOff x="0" y="45730"/>
            <a:chExt cx="3881524" cy="599040"/>
          </a:xfrm>
        </p:grpSpPr>
        <p:sp>
          <p:nvSpPr>
            <p:cNvPr id="23" name="Rectangle: Rounded Corners 22">
              <a:extLst>
                <a:ext uri="{FF2B5EF4-FFF2-40B4-BE49-F238E27FC236}">
                  <a16:creationId xmlns:a16="http://schemas.microsoft.com/office/drawing/2014/main" id="{F0B02177-D927-449A-AAFF-A2B0FEF1C142}"/>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541088DB-BCEB-422D-9411-47C6C65F2FF7}"/>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grpSp>
        <p:nvGrpSpPr>
          <p:cNvPr id="25" name="Group 5">
            <a:extLst>
              <a:ext uri="{FF2B5EF4-FFF2-40B4-BE49-F238E27FC236}">
                <a16:creationId xmlns:a16="http://schemas.microsoft.com/office/drawing/2014/main" id="{1FF467A0-CD60-4064-AAC2-4CE2FB9C3FBF}"/>
              </a:ext>
            </a:extLst>
          </p:cNvPr>
          <p:cNvGrpSpPr/>
          <p:nvPr/>
        </p:nvGrpSpPr>
        <p:grpSpPr>
          <a:xfrm>
            <a:off x="347574" y="5161191"/>
            <a:ext cx="3881524" cy="599040"/>
            <a:chOff x="0" y="45730"/>
            <a:chExt cx="3881524" cy="599040"/>
          </a:xfrm>
        </p:grpSpPr>
        <p:sp>
          <p:nvSpPr>
            <p:cNvPr id="26" name="Rectangle: Rounded Corners 25">
              <a:extLst>
                <a:ext uri="{FF2B5EF4-FFF2-40B4-BE49-F238E27FC236}">
                  <a16:creationId xmlns:a16="http://schemas.microsoft.com/office/drawing/2014/main" id="{E04AF8E9-3613-4990-85F4-5E68B8010D03}"/>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5FFCD6A1-21DC-441E-BEF7-73F0AEA9919F}"/>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pic>
        <p:nvPicPr>
          <p:cNvPr id="38" name="Picture 5" descr="A person working on a computer&#10;&#10;Description automatically generated with low confidence">
            <a:extLst>
              <a:ext uri="{FF2B5EF4-FFF2-40B4-BE49-F238E27FC236}">
                <a16:creationId xmlns:a16="http://schemas.microsoft.com/office/drawing/2014/main" id="{20608405-6EDC-4DF1-BE25-272D9E08E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4386" y="4838964"/>
            <a:ext cx="2495898" cy="1686160"/>
          </a:xfrm>
          <a:prstGeom prst="rect">
            <a:avLst/>
          </a:prstGeom>
        </p:spPr>
      </p:pic>
      <p:grpSp>
        <p:nvGrpSpPr>
          <p:cNvPr id="28" name="Group 6">
            <a:extLst>
              <a:ext uri="{FF2B5EF4-FFF2-40B4-BE49-F238E27FC236}">
                <a16:creationId xmlns:a16="http://schemas.microsoft.com/office/drawing/2014/main" id="{DBE237DA-C58B-434C-8417-514D457EBC18}"/>
              </a:ext>
            </a:extLst>
          </p:cNvPr>
          <p:cNvGrpSpPr/>
          <p:nvPr/>
        </p:nvGrpSpPr>
        <p:grpSpPr>
          <a:xfrm>
            <a:off x="347574" y="5967135"/>
            <a:ext cx="3881524" cy="599040"/>
            <a:chOff x="0" y="45730"/>
            <a:chExt cx="3881524" cy="599040"/>
          </a:xfrm>
        </p:grpSpPr>
        <p:sp>
          <p:nvSpPr>
            <p:cNvPr id="29" name="Rectangle: Rounded Corners 28">
              <a:extLst>
                <a:ext uri="{FF2B5EF4-FFF2-40B4-BE49-F238E27FC236}">
                  <a16:creationId xmlns:a16="http://schemas.microsoft.com/office/drawing/2014/main" id="{111B80A1-89D5-4B42-9757-E4BEA247046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A5BF3A11-6A45-402D-B19E-84BD5A0113D8}"/>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spTree>
    <p:custDataLst>
      <p:tags r:id="rId1"/>
    </p:custDataLst>
    <p:extLst>
      <p:ext uri="{BB962C8B-B14F-4D97-AF65-F5344CB8AC3E}">
        <p14:creationId xmlns:p14="http://schemas.microsoft.com/office/powerpoint/2010/main" val="1374420201"/>
      </p:ext>
    </p:extLst>
  </p:cSld>
  <p:clrMapOvr>
    <a:masterClrMapping/>
  </p:clrMapOvr>
  <mc:AlternateContent xmlns:mc="http://schemas.openxmlformats.org/markup-compatibility/2006" xmlns:p14="http://schemas.microsoft.com/office/powerpoint/2010/main">
    <mc:Choice Requires="p14">
      <p:transition spd="slow" p14:dur="2000" advTm="166394"/>
    </mc:Choice>
    <mc:Fallback xmlns="">
      <p:transition spd="slow" advTm="16639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EEFFB186-FE31-46D9-AF49-3EC1E9AA1818}"/>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title">
            <a:extLst>
              <a:ext uri="{FF2B5EF4-FFF2-40B4-BE49-F238E27FC236}">
                <a16:creationId xmlns:a16="http://schemas.microsoft.com/office/drawing/2014/main" id="{D45DF405-1596-4F5E-BDDB-3EA31F157C59}"/>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Tips for Effective Time Management</a:t>
            </a:r>
          </a:p>
        </p:txBody>
      </p:sp>
      <p:sp>
        <p:nvSpPr>
          <p:cNvPr id="6" name="Lead in phrase">
            <a:extLst>
              <a:ext uri="{FF2B5EF4-FFF2-40B4-BE49-F238E27FC236}">
                <a16:creationId xmlns:a16="http://schemas.microsoft.com/office/drawing/2014/main" id="{AD139F77-01A5-4DD8-B644-553CD768C231}"/>
              </a:ext>
            </a:extLst>
          </p:cNvPr>
          <p:cNvSpPr txBox="1"/>
          <p:nvPr/>
        </p:nvSpPr>
        <p:spPr>
          <a:xfrm>
            <a:off x="347574" y="1200148"/>
            <a:ext cx="11046331" cy="461665"/>
          </a:xfrm>
          <a:prstGeom prst="rect">
            <a:avLst/>
          </a:prstGeom>
          <a:noFill/>
        </p:spPr>
        <p:txBody>
          <a:bodyPr wrap="square" rtlCol="0">
            <a:spAutoFit/>
          </a:bodyPr>
          <a:lstStyle/>
          <a:p>
            <a:r>
              <a:rPr lang="en-US" sz="2400" b="1" dirty="0">
                <a:solidFill>
                  <a:srgbClr val="002F73"/>
                </a:solidFill>
                <a:latin typeface="Segoe UI" panose="020B0502040204020203" pitchFamily="34" charset="0"/>
                <a:cs typeface="Segoe UI" panose="020B0502040204020203" pitchFamily="34" charset="0"/>
              </a:rPr>
              <a:t>Here are some ways to manage time effectively:</a:t>
            </a:r>
          </a:p>
        </p:txBody>
      </p:sp>
      <p:grpSp>
        <p:nvGrpSpPr>
          <p:cNvPr id="13" name="Group 1">
            <a:extLst>
              <a:ext uri="{FF2B5EF4-FFF2-40B4-BE49-F238E27FC236}">
                <a16:creationId xmlns:a16="http://schemas.microsoft.com/office/drawing/2014/main" id="{66188038-1288-405C-BBDE-EA4389A6F70F}"/>
              </a:ext>
            </a:extLst>
          </p:cNvPr>
          <p:cNvGrpSpPr/>
          <p:nvPr/>
        </p:nvGrpSpPr>
        <p:grpSpPr>
          <a:xfrm>
            <a:off x="347574" y="1937419"/>
            <a:ext cx="3881524" cy="599040"/>
            <a:chOff x="0" y="45730"/>
            <a:chExt cx="3881524" cy="599040"/>
          </a:xfrm>
        </p:grpSpPr>
        <p:sp>
          <p:nvSpPr>
            <p:cNvPr id="14" name="Rectangle: Rounded Corners 13">
              <a:extLst>
                <a:ext uri="{FF2B5EF4-FFF2-40B4-BE49-F238E27FC236}">
                  <a16:creationId xmlns:a16="http://schemas.microsoft.com/office/drawing/2014/main" id="{353D6087-4212-46F4-B4C9-2B37C91FFF1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022252D7-C5CB-444B-B31D-17598269F8E3}"/>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Set goals</a:t>
              </a:r>
            </a:p>
          </p:txBody>
        </p:sp>
      </p:grpSp>
      <p:grpSp>
        <p:nvGrpSpPr>
          <p:cNvPr id="16" name="Group 2">
            <a:extLst>
              <a:ext uri="{FF2B5EF4-FFF2-40B4-BE49-F238E27FC236}">
                <a16:creationId xmlns:a16="http://schemas.microsoft.com/office/drawing/2014/main" id="{9E0714CF-5AF2-4CC0-885D-AC7A7FCBF232}"/>
              </a:ext>
            </a:extLst>
          </p:cNvPr>
          <p:cNvGrpSpPr/>
          <p:nvPr/>
        </p:nvGrpSpPr>
        <p:grpSpPr>
          <a:xfrm>
            <a:off x="347574" y="2743362"/>
            <a:ext cx="3881524" cy="599040"/>
            <a:chOff x="0" y="45730"/>
            <a:chExt cx="3881524" cy="599040"/>
          </a:xfrm>
        </p:grpSpPr>
        <p:sp>
          <p:nvSpPr>
            <p:cNvPr id="17" name="Rectangle: Rounded Corners 16">
              <a:extLst>
                <a:ext uri="{FF2B5EF4-FFF2-40B4-BE49-F238E27FC236}">
                  <a16:creationId xmlns:a16="http://schemas.microsoft.com/office/drawing/2014/main" id="{9554B1C1-A551-4BF7-9E5C-DBCC062AC886}"/>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AD5792D4-84E5-42C1-A36E-EA1E349E03F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dirty="0">
                  <a:solidFill>
                    <a:srgbClr val="333333"/>
                  </a:solidFill>
                  <a:latin typeface="Segoe UI" panose="020B0502040204020203" pitchFamily="34" charset="0"/>
                  <a:cs typeface="Segoe UI" panose="020B0502040204020203" pitchFamily="34" charset="0"/>
                </a:rPr>
                <a:t>Prioritize</a:t>
              </a:r>
              <a:endParaRPr lang="en-US" sz="1800" kern="1200" dirty="0">
                <a:solidFill>
                  <a:srgbClr val="333333"/>
                </a:solidFill>
                <a:latin typeface="Segoe UI" panose="020B0502040204020203" pitchFamily="34" charset="0"/>
                <a:cs typeface="Segoe UI" panose="020B0502040204020203" pitchFamily="34" charset="0"/>
              </a:endParaRPr>
            </a:p>
          </p:txBody>
        </p:sp>
      </p:grpSp>
      <p:grpSp>
        <p:nvGrpSpPr>
          <p:cNvPr id="19" name="Group 3">
            <a:extLst>
              <a:ext uri="{FF2B5EF4-FFF2-40B4-BE49-F238E27FC236}">
                <a16:creationId xmlns:a16="http://schemas.microsoft.com/office/drawing/2014/main" id="{028AC085-4AA3-43F9-8E51-216D68B868DF}"/>
              </a:ext>
            </a:extLst>
          </p:cNvPr>
          <p:cNvGrpSpPr/>
          <p:nvPr/>
        </p:nvGrpSpPr>
        <p:grpSpPr>
          <a:xfrm>
            <a:off x="347574" y="3549305"/>
            <a:ext cx="3881524" cy="599040"/>
            <a:chOff x="0" y="45730"/>
            <a:chExt cx="3881524" cy="599040"/>
          </a:xfrm>
        </p:grpSpPr>
        <p:sp>
          <p:nvSpPr>
            <p:cNvPr id="20" name="Rectangle: Rounded Corners 19">
              <a:extLst>
                <a:ext uri="{FF2B5EF4-FFF2-40B4-BE49-F238E27FC236}">
                  <a16:creationId xmlns:a16="http://schemas.microsoft.com/office/drawing/2014/main" id="{2F8B0DA2-5CE7-46E7-AAEA-A1AD6C8C21A9}"/>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8B11DEFC-F8B6-4CDE-917C-B5F92F95577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Timelines</a:t>
              </a:r>
            </a:p>
          </p:txBody>
        </p:sp>
      </p:grpSp>
      <p:pic>
        <p:nvPicPr>
          <p:cNvPr id="31" name="Picture 3a" descr="A person writing on a piece of paper&#10;&#10;Description automatically generated with medium confidence">
            <a:extLst>
              <a:ext uri="{FF2B5EF4-FFF2-40B4-BE49-F238E27FC236}">
                <a16:creationId xmlns:a16="http://schemas.microsoft.com/office/drawing/2014/main" id="{4878F177-6AEC-46B2-8F36-6A03E1FEA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0283" y="4858858"/>
            <a:ext cx="2495898" cy="1686160"/>
          </a:xfrm>
          <a:prstGeom prst="rect">
            <a:avLst/>
          </a:prstGeom>
        </p:spPr>
      </p:pic>
      <p:sp>
        <p:nvSpPr>
          <p:cNvPr id="39" name="Text block 3">
            <a:extLst>
              <a:ext uri="{FF2B5EF4-FFF2-40B4-BE49-F238E27FC236}">
                <a16:creationId xmlns:a16="http://schemas.microsoft.com/office/drawing/2014/main" id="{0571CB46-EF27-40D8-8AC4-3373CCE52200}"/>
              </a:ext>
            </a:extLst>
          </p:cNvPr>
          <p:cNvSpPr/>
          <p:nvPr/>
        </p:nvSpPr>
        <p:spPr>
          <a:xfrm>
            <a:off x="6095999" y="1790173"/>
            <a:ext cx="5904263" cy="2764539"/>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Setting time constraints helps you become more focused and efficient</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Deciding how much time to allocate to each task can help you: </a:t>
            </a:r>
          </a:p>
          <a:p>
            <a:pPr marL="742950" lvl="1"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Recognize potential problems before they arise</a:t>
            </a:r>
          </a:p>
          <a:p>
            <a:pPr marL="742950" lvl="1"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Allows you to plan and address issues if needed</a:t>
            </a:r>
          </a:p>
        </p:txBody>
      </p:sp>
      <p:grpSp>
        <p:nvGrpSpPr>
          <p:cNvPr id="22" name="Group 4">
            <a:extLst>
              <a:ext uri="{FF2B5EF4-FFF2-40B4-BE49-F238E27FC236}">
                <a16:creationId xmlns:a16="http://schemas.microsoft.com/office/drawing/2014/main" id="{E93176CA-8B2F-434D-B03C-7AF02FEDDEED}"/>
              </a:ext>
            </a:extLst>
          </p:cNvPr>
          <p:cNvGrpSpPr/>
          <p:nvPr/>
        </p:nvGrpSpPr>
        <p:grpSpPr>
          <a:xfrm>
            <a:off x="347574" y="4355248"/>
            <a:ext cx="3881524" cy="599040"/>
            <a:chOff x="0" y="45730"/>
            <a:chExt cx="3881524" cy="599040"/>
          </a:xfrm>
        </p:grpSpPr>
        <p:sp>
          <p:nvSpPr>
            <p:cNvPr id="23" name="Rectangle: Rounded Corners 22">
              <a:extLst>
                <a:ext uri="{FF2B5EF4-FFF2-40B4-BE49-F238E27FC236}">
                  <a16:creationId xmlns:a16="http://schemas.microsoft.com/office/drawing/2014/main" id="{F0B02177-D927-449A-AAFF-A2B0FEF1C142}"/>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541088DB-BCEB-422D-9411-47C6C65F2FF7}"/>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sp>
        <p:nvSpPr>
          <p:cNvPr id="26" name="Rectangle: Rounded Corners 25">
            <a:extLst>
              <a:ext uri="{FF2B5EF4-FFF2-40B4-BE49-F238E27FC236}">
                <a16:creationId xmlns:a16="http://schemas.microsoft.com/office/drawing/2014/main" id="{E04AF8E9-3613-4990-85F4-5E68B8010D03}"/>
              </a:ext>
            </a:extLst>
          </p:cNvPr>
          <p:cNvSpPr/>
          <p:nvPr/>
        </p:nvSpPr>
        <p:spPr>
          <a:xfrm>
            <a:off x="347574" y="5161191"/>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28" name="Group 6">
            <a:extLst>
              <a:ext uri="{FF2B5EF4-FFF2-40B4-BE49-F238E27FC236}">
                <a16:creationId xmlns:a16="http://schemas.microsoft.com/office/drawing/2014/main" id="{DBE237DA-C58B-434C-8417-514D457EBC18}"/>
              </a:ext>
            </a:extLst>
          </p:cNvPr>
          <p:cNvGrpSpPr/>
          <p:nvPr/>
        </p:nvGrpSpPr>
        <p:grpSpPr>
          <a:xfrm>
            <a:off x="347574" y="5967135"/>
            <a:ext cx="3881524" cy="599040"/>
            <a:chOff x="0" y="45730"/>
            <a:chExt cx="3881524" cy="599040"/>
          </a:xfrm>
        </p:grpSpPr>
        <p:sp>
          <p:nvSpPr>
            <p:cNvPr id="29" name="Rectangle: Rounded Corners 28">
              <a:extLst>
                <a:ext uri="{FF2B5EF4-FFF2-40B4-BE49-F238E27FC236}">
                  <a16:creationId xmlns:a16="http://schemas.microsoft.com/office/drawing/2014/main" id="{111B80A1-89D5-4B42-9757-E4BEA247046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A5BF3A11-6A45-402D-B19E-84BD5A0113D8}"/>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spTree>
    <p:custDataLst>
      <p:tags r:id="rId1"/>
    </p:custDataLst>
    <p:extLst>
      <p:ext uri="{BB962C8B-B14F-4D97-AF65-F5344CB8AC3E}">
        <p14:creationId xmlns:p14="http://schemas.microsoft.com/office/powerpoint/2010/main" val="4112351133"/>
      </p:ext>
    </p:extLst>
  </p:cSld>
  <p:clrMapOvr>
    <a:masterClrMapping/>
  </p:clrMapOvr>
  <mc:AlternateContent xmlns:mc="http://schemas.openxmlformats.org/markup-compatibility/2006" xmlns:p14="http://schemas.microsoft.com/office/powerpoint/2010/main">
    <mc:Choice Requires="p14">
      <p:transition spd="slow" p14:dur="2000" advTm="166394"/>
    </mc:Choice>
    <mc:Fallback xmlns="">
      <p:transition spd="slow" advTm="16639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EEFFB186-FE31-46D9-AF49-3EC1E9AA1818}"/>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title">
            <a:extLst>
              <a:ext uri="{FF2B5EF4-FFF2-40B4-BE49-F238E27FC236}">
                <a16:creationId xmlns:a16="http://schemas.microsoft.com/office/drawing/2014/main" id="{D45DF405-1596-4F5E-BDDB-3EA31F157C59}"/>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Tips for Effective Time Management</a:t>
            </a:r>
          </a:p>
        </p:txBody>
      </p:sp>
      <p:sp>
        <p:nvSpPr>
          <p:cNvPr id="6" name="Lead in phrase">
            <a:extLst>
              <a:ext uri="{FF2B5EF4-FFF2-40B4-BE49-F238E27FC236}">
                <a16:creationId xmlns:a16="http://schemas.microsoft.com/office/drawing/2014/main" id="{AD139F77-01A5-4DD8-B644-553CD768C231}"/>
              </a:ext>
            </a:extLst>
          </p:cNvPr>
          <p:cNvSpPr txBox="1"/>
          <p:nvPr/>
        </p:nvSpPr>
        <p:spPr>
          <a:xfrm>
            <a:off x="347574" y="1200148"/>
            <a:ext cx="11046331" cy="461665"/>
          </a:xfrm>
          <a:prstGeom prst="rect">
            <a:avLst/>
          </a:prstGeom>
          <a:noFill/>
        </p:spPr>
        <p:txBody>
          <a:bodyPr wrap="square" rtlCol="0">
            <a:spAutoFit/>
          </a:bodyPr>
          <a:lstStyle/>
          <a:p>
            <a:r>
              <a:rPr lang="en-US" sz="2400" b="1" dirty="0">
                <a:solidFill>
                  <a:srgbClr val="002F73"/>
                </a:solidFill>
                <a:latin typeface="Segoe UI" panose="020B0502040204020203" pitchFamily="34" charset="0"/>
                <a:cs typeface="Segoe UI" panose="020B0502040204020203" pitchFamily="34" charset="0"/>
              </a:rPr>
              <a:t>Here are some ways to manage time effectively:</a:t>
            </a:r>
          </a:p>
        </p:txBody>
      </p:sp>
      <p:grpSp>
        <p:nvGrpSpPr>
          <p:cNvPr id="13" name="Group 1">
            <a:extLst>
              <a:ext uri="{FF2B5EF4-FFF2-40B4-BE49-F238E27FC236}">
                <a16:creationId xmlns:a16="http://schemas.microsoft.com/office/drawing/2014/main" id="{66188038-1288-405C-BBDE-EA4389A6F70F}"/>
              </a:ext>
            </a:extLst>
          </p:cNvPr>
          <p:cNvGrpSpPr/>
          <p:nvPr/>
        </p:nvGrpSpPr>
        <p:grpSpPr>
          <a:xfrm>
            <a:off x="347574" y="1937419"/>
            <a:ext cx="3881524" cy="599040"/>
            <a:chOff x="0" y="45730"/>
            <a:chExt cx="3881524" cy="599040"/>
          </a:xfrm>
        </p:grpSpPr>
        <p:sp>
          <p:nvSpPr>
            <p:cNvPr id="14" name="Rectangle: Rounded Corners 13">
              <a:extLst>
                <a:ext uri="{FF2B5EF4-FFF2-40B4-BE49-F238E27FC236}">
                  <a16:creationId xmlns:a16="http://schemas.microsoft.com/office/drawing/2014/main" id="{353D6087-4212-46F4-B4C9-2B37C91FFF1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022252D7-C5CB-444B-B31D-17598269F8E3}"/>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Set goals</a:t>
              </a:r>
            </a:p>
          </p:txBody>
        </p:sp>
      </p:grpSp>
      <p:grpSp>
        <p:nvGrpSpPr>
          <p:cNvPr id="16" name="Group 2">
            <a:extLst>
              <a:ext uri="{FF2B5EF4-FFF2-40B4-BE49-F238E27FC236}">
                <a16:creationId xmlns:a16="http://schemas.microsoft.com/office/drawing/2014/main" id="{9E0714CF-5AF2-4CC0-885D-AC7A7FCBF232}"/>
              </a:ext>
            </a:extLst>
          </p:cNvPr>
          <p:cNvGrpSpPr/>
          <p:nvPr/>
        </p:nvGrpSpPr>
        <p:grpSpPr>
          <a:xfrm>
            <a:off x="347574" y="2743362"/>
            <a:ext cx="3881524" cy="599040"/>
            <a:chOff x="0" y="45730"/>
            <a:chExt cx="3881524" cy="599040"/>
          </a:xfrm>
        </p:grpSpPr>
        <p:sp>
          <p:nvSpPr>
            <p:cNvPr id="17" name="Rectangle: Rounded Corners 16">
              <a:extLst>
                <a:ext uri="{FF2B5EF4-FFF2-40B4-BE49-F238E27FC236}">
                  <a16:creationId xmlns:a16="http://schemas.microsoft.com/office/drawing/2014/main" id="{9554B1C1-A551-4BF7-9E5C-DBCC062AC886}"/>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AD5792D4-84E5-42C1-A36E-EA1E349E03F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dirty="0">
                  <a:solidFill>
                    <a:srgbClr val="333333"/>
                  </a:solidFill>
                  <a:latin typeface="Segoe UI" panose="020B0502040204020203" pitchFamily="34" charset="0"/>
                  <a:cs typeface="Segoe UI" panose="020B0502040204020203" pitchFamily="34" charset="0"/>
                </a:rPr>
                <a:t>Prioritize</a:t>
              </a:r>
              <a:endParaRPr lang="en-US" sz="1800" kern="1200" dirty="0">
                <a:solidFill>
                  <a:srgbClr val="333333"/>
                </a:solidFill>
                <a:latin typeface="Segoe UI" panose="020B0502040204020203" pitchFamily="34" charset="0"/>
                <a:cs typeface="Segoe UI" panose="020B0502040204020203" pitchFamily="34" charset="0"/>
              </a:endParaRPr>
            </a:p>
          </p:txBody>
        </p:sp>
      </p:grpSp>
      <p:grpSp>
        <p:nvGrpSpPr>
          <p:cNvPr id="19" name="Group 3">
            <a:extLst>
              <a:ext uri="{FF2B5EF4-FFF2-40B4-BE49-F238E27FC236}">
                <a16:creationId xmlns:a16="http://schemas.microsoft.com/office/drawing/2014/main" id="{028AC085-4AA3-43F9-8E51-216D68B868DF}"/>
              </a:ext>
            </a:extLst>
          </p:cNvPr>
          <p:cNvGrpSpPr/>
          <p:nvPr/>
        </p:nvGrpSpPr>
        <p:grpSpPr>
          <a:xfrm>
            <a:off x="347574" y="3549305"/>
            <a:ext cx="3881524" cy="599040"/>
            <a:chOff x="0" y="45730"/>
            <a:chExt cx="3881524" cy="599040"/>
          </a:xfrm>
        </p:grpSpPr>
        <p:sp>
          <p:nvSpPr>
            <p:cNvPr id="20" name="Rectangle: Rounded Corners 19">
              <a:extLst>
                <a:ext uri="{FF2B5EF4-FFF2-40B4-BE49-F238E27FC236}">
                  <a16:creationId xmlns:a16="http://schemas.microsoft.com/office/drawing/2014/main" id="{2F8B0DA2-5CE7-46E7-AAEA-A1AD6C8C21A9}"/>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8B11DEFC-F8B6-4CDE-917C-B5F92F95577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Timelines</a:t>
              </a:r>
            </a:p>
          </p:txBody>
        </p:sp>
      </p:grpSp>
      <p:grpSp>
        <p:nvGrpSpPr>
          <p:cNvPr id="22" name="Group 4">
            <a:extLst>
              <a:ext uri="{FF2B5EF4-FFF2-40B4-BE49-F238E27FC236}">
                <a16:creationId xmlns:a16="http://schemas.microsoft.com/office/drawing/2014/main" id="{E93176CA-8B2F-434D-B03C-7AF02FEDDEED}"/>
              </a:ext>
            </a:extLst>
          </p:cNvPr>
          <p:cNvGrpSpPr/>
          <p:nvPr/>
        </p:nvGrpSpPr>
        <p:grpSpPr>
          <a:xfrm>
            <a:off x="347574" y="4355248"/>
            <a:ext cx="3881524" cy="599040"/>
            <a:chOff x="0" y="45730"/>
            <a:chExt cx="3881524" cy="599040"/>
          </a:xfrm>
        </p:grpSpPr>
        <p:sp>
          <p:nvSpPr>
            <p:cNvPr id="23" name="Rectangle: Rounded Corners 22">
              <a:extLst>
                <a:ext uri="{FF2B5EF4-FFF2-40B4-BE49-F238E27FC236}">
                  <a16:creationId xmlns:a16="http://schemas.microsoft.com/office/drawing/2014/main" id="{F0B02177-D927-449A-AAFF-A2B0FEF1C142}"/>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541088DB-BCEB-422D-9411-47C6C65F2FF7}"/>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Breaks</a:t>
              </a:r>
            </a:p>
          </p:txBody>
        </p:sp>
      </p:grpSp>
      <p:pic>
        <p:nvPicPr>
          <p:cNvPr id="42" name="Picture 4" descr="A person in a white coat&#10;&#10;Description automatically generated with low confidence">
            <a:extLst>
              <a:ext uri="{FF2B5EF4-FFF2-40B4-BE49-F238E27FC236}">
                <a16:creationId xmlns:a16="http://schemas.microsoft.com/office/drawing/2014/main" id="{B2739FB4-59B1-41E4-93CD-2963EFBBA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250" y="4452756"/>
            <a:ext cx="2495898" cy="1686160"/>
          </a:xfrm>
          <a:prstGeom prst="rect">
            <a:avLst/>
          </a:prstGeom>
        </p:spPr>
      </p:pic>
      <p:grpSp>
        <p:nvGrpSpPr>
          <p:cNvPr id="25" name="Group 5">
            <a:extLst>
              <a:ext uri="{FF2B5EF4-FFF2-40B4-BE49-F238E27FC236}">
                <a16:creationId xmlns:a16="http://schemas.microsoft.com/office/drawing/2014/main" id="{1FF467A0-CD60-4064-AAC2-4CE2FB9C3FBF}"/>
              </a:ext>
            </a:extLst>
          </p:cNvPr>
          <p:cNvGrpSpPr/>
          <p:nvPr/>
        </p:nvGrpSpPr>
        <p:grpSpPr>
          <a:xfrm>
            <a:off x="347574" y="5161191"/>
            <a:ext cx="3881524" cy="599040"/>
            <a:chOff x="0" y="45730"/>
            <a:chExt cx="3881524" cy="599040"/>
          </a:xfrm>
        </p:grpSpPr>
        <p:sp>
          <p:nvSpPr>
            <p:cNvPr id="26" name="Rectangle: Rounded Corners 25">
              <a:extLst>
                <a:ext uri="{FF2B5EF4-FFF2-40B4-BE49-F238E27FC236}">
                  <a16:creationId xmlns:a16="http://schemas.microsoft.com/office/drawing/2014/main" id="{E04AF8E9-3613-4990-85F4-5E68B8010D03}"/>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5FFCD6A1-21DC-441E-BEF7-73F0AEA9919F}"/>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grpSp>
        <p:nvGrpSpPr>
          <p:cNvPr id="28" name="Group 6">
            <a:extLst>
              <a:ext uri="{FF2B5EF4-FFF2-40B4-BE49-F238E27FC236}">
                <a16:creationId xmlns:a16="http://schemas.microsoft.com/office/drawing/2014/main" id="{DBE237DA-C58B-434C-8417-514D457EBC18}"/>
              </a:ext>
            </a:extLst>
          </p:cNvPr>
          <p:cNvGrpSpPr/>
          <p:nvPr/>
        </p:nvGrpSpPr>
        <p:grpSpPr>
          <a:xfrm>
            <a:off x="347574" y="5967135"/>
            <a:ext cx="3881524" cy="599040"/>
            <a:chOff x="0" y="45730"/>
            <a:chExt cx="3881524" cy="599040"/>
          </a:xfrm>
        </p:grpSpPr>
        <p:sp>
          <p:nvSpPr>
            <p:cNvPr id="29" name="Rectangle: Rounded Corners 28">
              <a:extLst>
                <a:ext uri="{FF2B5EF4-FFF2-40B4-BE49-F238E27FC236}">
                  <a16:creationId xmlns:a16="http://schemas.microsoft.com/office/drawing/2014/main" id="{111B80A1-89D5-4B42-9757-E4BEA247046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A5BF3A11-6A45-402D-B19E-84BD5A0113D8}"/>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sp>
        <p:nvSpPr>
          <p:cNvPr id="36" name="Text block 4">
            <a:extLst>
              <a:ext uri="{FF2B5EF4-FFF2-40B4-BE49-F238E27FC236}">
                <a16:creationId xmlns:a16="http://schemas.microsoft.com/office/drawing/2014/main" id="{9C96505B-FF8E-448E-B845-6A93AF8B28BF}"/>
              </a:ext>
            </a:extLst>
          </p:cNvPr>
          <p:cNvSpPr/>
          <p:nvPr/>
        </p:nvSpPr>
        <p:spPr>
          <a:xfrm>
            <a:off x="5870739" y="1937419"/>
            <a:ext cx="5913530" cy="1364156"/>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Harder to stay focused and motivated without breaks</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Allow down time between tasks to clear your head and refresh yourself</a:t>
            </a:r>
          </a:p>
        </p:txBody>
      </p:sp>
    </p:spTree>
    <p:custDataLst>
      <p:tags r:id="rId1"/>
    </p:custDataLst>
    <p:extLst>
      <p:ext uri="{BB962C8B-B14F-4D97-AF65-F5344CB8AC3E}">
        <p14:creationId xmlns:p14="http://schemas.microsoft.com/office/powerpoint/2010/main" val="4183852437"/>
      </p:ext>
    </p:extLst>
  </p:cSld>
  <p:clrMapOvr>
    <a:masterClrMapping/>
  </p:clrMapOvr>
  <mc:AlternateContent xmlns:mc="http://schemas.openxmlformats.org/markup-compatibility/2006" xmlns:p14="http://schemas.microsoft.com/office/powerpoint/2010/main">
    <mc:Choice Requires="p14">
      <p:transition spd="slow" p14:dur="2000" advTm="166394"/>
    </mc:Choice>
    <mc:Fallback xmlns="">
      <p:transition spd="slow" advTm="16639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EEFFB186-FE31-46D9-AF49-3EC1E9AA1818}"/>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title">
            <a:extLst>
              <a:ext uri="{FF2B5EF4-FFF2-40B4-BE49-F238E27FC236}">
                <a16:creationId xmlns:a16="http://schemas.microsoft.com/office/drawing/2014/main" id="{D45DF405-1596-4F5E-BDDB-3EA31F157C59}"/>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Tips for Effective Time Management</a:t>
            </a:r>
          </a:p>
        </p:txBody>
      </p:sp>
      <p:sp>
        <p:nvSpPr>
          <p:cNvPr id="6" name="Lead in phrase">
            <a:extLst>
              <a:ext uri="{FF2B5EF4-FFF2-40B4-BE49-F238E27FC236}">
                <a16:creationId xmlns:a16="http://schemas.microsoft.com/office/drawing/2014/main" id="{AD139F77-01A5-4DD8-B644-553CD768C231}"/>
              </a:ext>
            </a:extLst>
          </p:cNvPr>
          <p:cNvSpPr txBox="1"/>
          <p:nvPr/>
        </p:nvSpPr>
        <p:spPr>
          <a:xfrm>
            <a:off x="347574" y="1200148"/>
            <a:ext cx="11046331" cy="461665"/>
          </a:xfrm>
          <a:prstGeom prst="rect">
            <a:avLst/>
          </a:prstGeom>
          <a:noFill/>
        </p:spPr>
        <p:txBody>
          <a:bodyPr wrap="square" rtlCol="0">
            <a:spAutoFit/>
          </a:bodyPr>
          <a:lstStyle/>
          <a:p>
            <a:r>
              <a:rPr lang="en-US" sz="2400" b="1" dirty="0">
                <a:solidFill>
                  <a:srgbClr val="002F73"/>
                </a:solidFill>
                <a:latin typeface="Segoe UI" panose="020B0502040204020203" pitchFamily="34" charset="0"/>
                <a:cs typeface="Segoe UI" panose="020B0502040204020203" pitchFamily="34" charset="0"/>
              </a:rPr>
              <a:t>Here are some ways to manage time effectively:</a:t>
            </a:r>
          </a:p>
        </p:txBody>
      </p:sp>
      <p:grpSp>
        <p:nvGrpSpPr>
          <p:cNvPr id="13" name="Group 1">
            <a:extLst>
              <a:ext uri="{FF2B5EF4-FFF2-40B4-BE49-F238E27FC236}">
                <a16:creationId xmlns:a16="http://schemas.microsoft.com/office/drawing/2014/main" id="{66188038-1288-405C-BBDE-EA4389A6F70F}"/>
              </a:ext>
            </a:extLst>
          </p:cNvPr>
          <p:cNvGrpSpPr/>
          <p:nvPr/>
        </p:nvGrpSpPr>
        <p:grpSpPr>
          <a:xfrm>
            <a:off x="347574" y="1937419"/>
            <a:ext cx="3881524" cy="599040"/>
            <a:chOff x="0" y="45730"/>
            <a:chExt cx="3881524" cy="599040"/>
          </a:xfrm>
        </p:grpSpPr>
        <p:sp>
          <p:nvSpPr>
            <p:cNvPr id="14" name="Rectangle: Rounded Corners 13">
              <a:extLst>
                <a:ext uri="{FF2B5EF4-FFF2-40B4-BE49-F238E27FC236}">
                  <a16:creationId xmlns:a16="http://schemas.microsoft.com/office/drawing/2014/main" id="{353D6087-4212-46F4-B4C9-2B37C91FFF1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022252D7-C5CB-444B-B31D-17598269F8E3}"/>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Set goals</a:t>
              </a:r>
            </a:p>
          </p:txBody>
        </p:sp>
      </p:grpSp>
      <p:grpSp>
        <p:nvGrpSpPr>
          <p:cNvPr id="16" name="Group 2">
            <a:extLst>
              <a:ext uri="{FF2B5EF4-FFF2-40B4-BE49-F238E27FC236}">
                <a16:creationId xmlns:a16="http://schemas.microsoft.com/office/drawing/2014/main" id="{9E0714CF-5AF2-4CC0-885D-AC7A7FCBF232}"/>
              </a:ext>
            </a:extLst>
          </p:cNvPr>
          <p:cNvGrpSpPr/>
          <p:nvPr/>
        </p:nvGrpSpPr>
        <p:grpSpPr>
          <a:xfrm>
            <a:off x="347574" y="2743362"/>
            <a:ext cx="3881524" cy="599040"/>
            <a:chOff x="0" y="45730"/>
            <a:chExt cx="3881524" cy="599040"/>
          </a:xfrm>
        </p:grpSpPr>
        <p:sp>
          <p:nvSpPr>
            <p:cNvPr id="17" name="Rectangle: Rounded Corners 16">
              <a:extLst>
                <a:ext uri="{FF2B5EF4-FFF2-40B4-BE49-F238E27FC236}">
                  <a16:creationId xmlns:a16="http://schemas.microsoft.com/office/drawing/2014/main" id="{9554B1C1-A551-4BF7-9E5C-DBCC062AC886}"/>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AD5792D4-84E5-42C1-A36E-EA1E349E03F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dirty="0">
                  <a:solidFill>
                    <a:srgbClr val="333333"/>
                  </a:solidFill>
                  <a:latin typeface="Segoe UI" panose="020B0502040204020203" pitchFamily="34" charset="0"/>
                  <a:cs typeface="Segoe UI" panose="020B0502040204020203" pitchFamily="34" charset="0"/>
                </a:rPr>
                <a:t>Prioritize</a:t>
              </a:r>
              <a:endParaRPr lang="en-US" sz="1800" kern="1200" dirty="0">
                <a:solidFill>
                  <a:srgbClr val="333333"/>
                </a:solidFill>
                <a:latin typeface="Segoe UI" panose="020B0502040204020203" pitchFamily="34" charset="0"/>
                <a:cs typeface="Segoe UI" panose="020B0502040204020203" pitchFamily="34" charset="0"/>
              </a:endParaRPr>
            </a:p>
          </p:txBody>
        </p:sp>
      </p:grpSp>
      <p:pic>
        <p:nvPicPr>
          <p:cNvPr id="9" name="Picture 2" descr="Text, whiteboard&#10;&#10;Description automatically generated">
            <a:extLst>
              <a:ext uri="{FF2B5EF4-FFF2-40B4-BE49-F238E27FC236}">
                <a16:creationId xmlns:a16="http://schemas.microsoft.com/office/drawing/2014/main" id="{2A7FC0AF-FEBB-47E7-9A06-AAFD41F62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3054" y="4651954"/>
            <a:ext cx="2495898" cy="1686160"/>
          </a:xfrm>
          <a:prstGeom prst="rect">
            <a:avLst/>
          </a:prstGeom>
        </p:spPr>
      </p:pic>
      <p:grpSp>
        <p:nvGrpSpPr>
          <p:cNvPr id="19" name="Group 3">
            <a:extLst>
              <a:ext uri="{FF2B5EF4-FFF2-40B4-BE49-F238E27FC236}">
                <a16:creationId xmlns:a16="http://schemas.microsoft.com/office/drawing/2014/main" id="{028AC085-4AA3-43F9-8E51-216D68B868DF}"/>
              </a:ext>
            </a:extLst>
          </p:cNvPr>
          <p:cNvGrpSpPr/>
          <p:nvPr/>
        </p:nvGrpSpPr>
        <p:grpSpPr>
          <a:xfrm>
            <a:off x="347574" y="3549305"/>
            <a:ext cx="3881524" cy="599040"/>
            <a:chOff x="0" y="45730"/>
            <a:chExt cx="3881524" cy="599040"/>
          </a:xfrm>
        </p:grpSpPr>
        <p:sp>
          <p:nvSpPr>
            <p:cNvPr id="20" name="Rectangle: Rounded Corners 19">
              <a:extLst>
                <a:ext uri="{FF2B5EF4-FFF2-40B4-BE49-F238E27FC236}">
                  <a16:creationId xmlns:a16="http://schemas.microsoft.com/office/drawing/2014/main" id="{2F8B0DA2-5CE7-46E7-AAEA-A1AD6C8C21A9}"/>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8B11DEFC-F8B6-4CDE-917C-B5F92F95577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Timelines</a:t>
              </a:r>
            </a:p>
          </p:txBody>
        </p:sp>
      </p:grpSp>
      <p:grpSp>
        <p:nvGrpSpPr>
          <p:cNvPr id="22" name="Group 4">
            <a:extLst>
              <a:ext uri="{FF2B5EF4-FFF2-40B4-BE49-F238E27FC236}">
                <a16:creationId xmlns:a16="http://schemas.microsoft.com/office/drawing/2014/main" id="{E93176CA-8B2F-434D-B03C-7AF02FEDDEED}"/>
              </a:ext>
            </a:extLst>
          </p:cNvPr>
          <p:cNvGrpSpPr/>
          <p:nvPr/>
        </p:nvGrpSpPr>
        <p:grpSpPr>
          <a:xfrm>
            <a:off x="347574" y="4355248"/>
            <a:ext cx="3881524" cy="599040"/>
            <a:chOff x="0" y="45730"/>
            <a:chExt cx="3881524" cy="599040"/>
          </a:xfrm>
        </p:grpSpPr>
        <p:sp>
          <p:nvSpPr>
            <p:cNvPr id="23" name="Rectangle: Rounded Corners 22">
              <a:extLst>
                <a:ext uri="{FF2B5EF4-FFF2-40B4-BE49-F238E27FC236}">
                  <a16:creationId xmlns:a16="http://schemas.microsoft.com/office/drawing/2014/main" id="{F0B02177-D927-449A-AAFF-A2B0FEF1C142}"/>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541088DB-BCEB-422D-9411-47C6C65F2FF7}"/>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Breaks</a:t>
              </a:r>
            </a:p>
          </p:txBody>
        </p:sp>
      </p:grpSp>
      <p:grpSp>
        <p:nvGrpSpPr>
          <p:cNvPr id="25" name="Group 5">
            <a:extLst>
              <a:ext uri="{FF2B5EF4-FFF2-40B4-BE49-F238E27FC236}">
                <a16:creationId xmlns:a16="http://schemas.microsoft.com/office/drawing/2014/main" id="{1FF467A0-CD60-4064-AAC2-4CE2FB9C3FBF}"/>
              </a:ext>
            </a:extLst>
          </p:cNvPr>
          <p:cNvGrpSpPr/>
          <p:nvPr/>
        </p:nvGrpSpPr>
        <p:grpSpPr>
          <a:xfrm>
            <a:off x="347574" y="5161191"/>
            <a:ext cx="3881524" cy="599040"/>
            <a:chOff x="0" y="45730"/>
            <a:chExt cx="3881524" cy="599040"/>
          </a:xfrm>
        </p:grpSpPr>
        <p:sp>
          <p:nvSpPr>
            <p:cNvPr id="26" name="Rectangle: Rounded Corners 25">
              <a:extLst>
                <a:ext uri="{FF2B5EF4-FFF2-40B4-BE49-F238E27FC236}">
                  <a16:creationId xmlns:a16="http://schemas.microsoft.com/office/drawing/2014/main" id="{E04AF8E9-3613-4990-85F4-5E68B8010D03}"/>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5FFCD6A1-21DC-441E-BEF7-73F0AEA9919F}"/>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Organize</a:t>
              </a:r>
            </a:p>
          </p:txBody>
        </p:sp>
      </p:grpSp>
      <p:sp>
        <p:nvSpPr>
          <p:cNvPr id="43" name="Text block 5">
            <a:extLst>
              <a:ext uri="{FF2B5EF4-FFF2-40B4-BE49-F238E27FC236}">
                <a16:creationId xmlns:a16="http://schemas.microsoft.com/office/drawing/2014/main" id="{27701179-4D0A-42AE-8D56-77EABF2D035B}"/>
              </a:ext>
            </a:extLst>
          </p:cNvPr>
          <p:cNvSpPr/>
          <p:nvPr/>
        </p:nvSpPr>
        <p:spPr>
          <a:xfrm>
            <a:off x="5708976" y="1967421"/>
            <a:ext cx="5404055" cy="1856598"/>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Use calendar for long-term time management</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Write down deadlines</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When planning, think about which days might be best to dedicate to specific tasks or meetings</a:t>
            </a:r>
          </a:p>
        </p:txBody>
      </p:sp>
      <p:grpSp>
        <p:nvGrpSpPr>
          <p:cNvPr id="28" name="Group 6">
            <a:extLst>
              <a:ext uri="{FF2B5EF4-FFF2-40B4-BE49-F238E27FC236}">
                <a16:creationId xmlns:a16="http://schemas.microsoft.com/office/drawing/2014/main" id="{DBE237DA-C58B-434C-8417-514D457EBC18}"/>
              </a:ext>
            </a:extLst>
          </p:cNvPr>
          <p:cNvGrpSpPr/>
          <p:nvPr/>
        </p:nvGrpSpPr>
        <p:grpSpPr>
          <a:xfrm>
            <a:off x="347574" y="5760231"/>
            <a:ext cx="3881524" cy="599040"/>
            <a:chOff x="0" y="45730"/>
            <a:chExt cx="3881524" cy="599040"/>
          </a:xfrm>
        </p:grpSpPr>
        <p:sp>
          <p:nvSpPr>
            <p:cNvPr id="29" name="Rectangle: Rounded Corners 28">
              <a:extLst>
                <a:ext uri="{FF2B5EF4-FFF2-40B4-BE49-F238E27FC236}">
                  <a16:creationId xmlns:a16="http://schemas.microsoft.com/office/drawing/2014/main" id="{111B80A1-89D5-4B42-9757-E4BEA247046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A5BF3A11-6A45-402D-B19E-84BD5A0113D8}"/>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333333"/>
                </a:solidFill>
                <a:latin typeface="Segoe UI" panose="020B0502040204020203" pitchFamily="34" charset="0"/>
                <a:cs typeface="Segoe UI" panose="020B0502040204020203" pitchFamily="34" charset="0"/>
              </a:endParaRPr>
            </a:p>
          </p:txBody>
        </p:sp>
      </p:grpSp>
    </p:spTree>
    <p:custDataLst>
      <p:tags r:id="rId1"/>
    </p:custDataLst>
    <p:extLst>
      <p:ext uri="{BB962C8B-B14F-4D97-AF65-F5344CB8AC3E}">
        <p14:creationId xmlns:p14="http://schemas.microsoft.com/office/powerpoint/2010/main" val="2713648650"/>
      </p:ext>
    </p:extLst>
  </p:cSld>
  <p:clrMapOvr>
    <a:masterClrMapping/>
  </p:clrMapOvr>
  <mc:AlternateContent xmlns:mc="http://schemas.openxmlformats.org/markup-compatibility/2006" xmlns:p14="http://schemas.microsoft.com/office/powerpoint/2010/main">
    <mc:Choice Requires="p14">
      <p:transition spd="slow" p14:dur="2000" advTm="166394"/>
    </mc:Choice>
    <mc:Fallback xmlns="">
      <p:transition spd="slow" advTm="16639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EEFFB186-FE31-46D9-AF49-3EC1E9AA1818}"/>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title">
            <a:extLst>
              <a:ext uri="{FF2B5EF4-FFF2-40B4-BE49-F238E27FC236}">
                <a16:creationId xmlns:a16="http://schemas.microsoft.com/office/drawing/2014/main" id="{D45DF405-1596-4F5E-BDDB-3EA31F157C59}"/>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Tips for Effective Time Management</a:t>
            </a:r>
          </a:p>
        </p:txBody>
      </p:sp>
      <p:sp>
        <p:nvSpPr>
          <p:cNvPr id="6" name="Lead in phrase">
            <a:extLst>
              <a:ext uri="{FF2B5EF4-FFF2-40B4-BE49-F238E27FC236}">
                <a16:creationId xmlns:a16="http://schemas.microsoft.com/office/drawing/2014/main" id="{AD139F77-01A5-4DD8-B644-553CD768C231}"/>
              </a:ext>
            </a:extLst>
          </p:cNvPr>
          <p:cNvSpPr txBox="1"/>
          <p:nvPr/>
        </p:nvSpPr>
        <p:spPr>
          <a:xfrm>
            <a:off x="347574" y="1200148"/>
            <a:ext cx="11046331" cy="461665"/>
          </a:xfrm>
          <a:prstGeom prst="rect">
            <a:avLst/>
          </a:prstGeom>
          <a:noFill/>
        </p:spPr>
        <p:txBody>
          <a:bodyPr wrap="square" rtlCol="0">
            <a:spAutoFit/>
          </a:bodyPr>
          <a:lstStyle/>
          <a:p>
            <a:r>
              <a:rPr lang="en-US" sz="2400" b="1" dirty="0">
                <a:solidFill>
                  <a:srgbClr val="002F73"/>
                </a:solidFill>
                <a:latin typeface="Segoe UI" panose="020B0502040204020203" pitchFamily="34" charset="0"/>
                <a:cs typeface="Segoe UI" panose="020B0502040204020203" pitchFamily="34" charset="0"/>
              </a:rPr>
              <a:t>Here are some ways to manage time effectively:</a:t>
            </a:r>
          </a:p>
        </p:txBody>
      </p:sp>
      <p:grpSp>
        <p:nvGrpSpPr>
          <p:cNvPr id="13" name="Group 1">
            <a:extLst>
              <a:ext uri="{FF2B5EF4-FFF2-40B4-BE49-F238E27FC236}">
                <a16:creationId xmlns:a16="http://schemas.microsoft.com/office/drawing/2014/main" id="{66188038-1288-405C-BBDE-EA4389A6F70F}"/>
              </a:ext>
            </a:extLst>
          </p:cNvPr>
          <p:cNvGrpSpPr/>
          <p:nvPr/>
        </p:nvGrpSpPr>
        <p:grpSpPr>
          <a:xfrm>
            <a:off x="347574" y="1937419"/>
            <a:ext cx="3881524" cy="599040"/>
            <a:chOff x="0" y="45730"/>
            <a:chExt cx="3881524" cy="599040"/>
          </a:xfrm>
        </p:grpSpPr>
        <p:sp>
          <p:nvSpPr>
            <p:cNvPr id="14" name="Rectangle: Rounded Corners 13">
              <a:extLst>
                <a:ext uri="{FF2B5EF4-FFF2-40B4-BE49-F238E27FC236}">
                  <a16:creationId xmlns:a16="http://schemas.microsoft.com/office/drawing/2014/main" id="{353D6087-4212-46F4-B4C9-2B37C91FFF1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022252D7-C5CB-444B-B31D-17598269F8E3}"/>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Set goals</a:t>
              </a:r>
            </a:p>
          </p:txBody>
        </p:sp>
      </p:grpSp>
      <p:pic>
        <p:nvPicPr>
          <p:cNvPr id="4" name="Picture 1" descr="A person with curly hair&#10;&#10;Description automatically generated with low confidence">
            <a:extLst>
              <a:ext uri="{FF2B5EF4-FFF2-40B4-BE49-F238E27FC236}">
                <a16:creationId xmlns:a16="http://schemas.microsoft.com/office/drawing/2014/main" id="{65541FAC-0603-4E97-81FE-903862A32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837" y="4814772"/>
            <a:ext cx="2495898" cy="1686160"/>
          </a:xfrm>
          <a:prstGeom prst="rect">
            <a:avLst/>
          </a:prstGeom>
        </p:spPr>
      </p:pic>
      <p:grpSp>
        <p:nvGrpSpPr>
          <p:cNvPr id="16" name="Group 2">
            <a:extLst>
              <a:ext uri="{FF2B5EF4-FFF2-40B4-BE49-F238E27FC236}">
                <a16:creationId xmlns:a16="http://schemas.microsoft.com/office/drawing/2014/main" id="{9E0714CF-5AF2-4CC0-885D-AC7A7FCBF232}"/>
              </a:ext>
            </a:extLst>
          </p:cNvPr>
          <p:cNvGrpSpPr/>
          <p:nvPr/>
        </p:nvGrpSpPr>
        <p:grpSpPr>
          <a:xfrm>
            <a:off x="347574" y="2743362"/>
            <a:ext cx="3881524" cy="599040"/>
            <a:chOff x="0" y="45730"/>
            <a:chExt cx="3881524" cy="599040"/>
          </a:xfrm>
        </p:grpSpPr>
        <p:sp>
          <p:nvSpPr>
            <p:cNvPr id="17" name="Rectangle: Rounded Corners 16">
              <a:extLst>
                <a:ext uri="{FF2B5EF4-FFF2-40B4-BE49-F238E27FC236}">
                  <a16:creationId xmlns:a16="http://schemas.microsoft.com/office/drawing/2014/main" id="{9554B1C1-A551-4BF7-9E5C-DBCC062AC886}"/>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AD5792D4-84E5-42C1-A36E-EA1E349E03F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dirty="0">
                  <a:solidFill>
                    <a:srgbClr val="333333"/>
                  </a:solidFill>
                  <a:latin typeface="Segoe UI" panose="020B0502040204020203" pitchFamily="34" charset="0"/>
                  <a:cs typeface="Segoe UI" panose="020B0502040204020203" pitchFamily="34" charset="0"/>
                </a:rPr>
                <a:t>Prioritize</a:t>
              </a:r>
              <a:endParaRPr lang="en-US" sz="1800" kern="1200" dirty="0">
                <a:solidFill>
                  <a:srgbClr val="333333"/>
                </a:solidFill>
                <a:latin typeface="Segoe UI" panose="020B0502040204020203" pitchFamily="34" charset="0"/>
                <a:cs typeface="Segoe UI" panose="020B0502040204020203" pitchFamily="34" charset="0"/>
              </a:endParaRPr>
            </a:p>
          </p:txBody>
        </p:sp>
      </p:grpSp>
      <p:grpSp>
        <p:nvGrpSpPr>
          <p:cNvPr id="19" name="Group 3">
            <a:extLst>
              <a:ext uri="{FF2B5EF4-FFF2-40B4-BE49-F238E27FC236}">
                <a16:creationId xmlns:a16="http://schemas.microsoft.com/office/drawing/2014/main" id="{028AC085-4AA3-43F9-8E51-216D68B868DF}"/>
              </a:ext>
            </a:extLst>
          </p:cNvPr>
          <p:cNvGrpSpPr/>
          <p:nvPr/>
        </p:nvGrpSpPr>
        <p:grpSpPr>
          <a:xfrm>
            <a:off x="347574" y="3549305"/>
            <a:ext cx="3881524" cy="599040"/>
            <a:chOff x="0" y="45730"/>
            <a:chExt cx="3881524" cy="599040"/>
          </a:xfrm>
        </p:grpSpPr>
        <p:sp>
          <p:nvSpPr>
            <p:cNvPr id="20" name="Rectangle: Rounded Corners 19">
              <a:extLst>
                <a:ext uri="{FF2B5EF4-FFF2-40B4-BE49-F238E27FC236}">
                  <a16:creationId xmlns:a16="http://schemas.microsoft.com/office/drawing/2014/main" id="{2F8B0DA2-5CE7-46E7-AAEA-A1AD6C8C21A9}"/>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8B11DEFC-F8B6-4CDE-917C-B5F92F95577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Timelines</a:t>
              </a:r>
            </a:p>
          </p:txBody>
        </p:sp>
      </p:grpSp>
      <p:grpSp>
        <p:nvGrpSpPr>
          <p:cNvPr id="22" name="Group 4">
            <a:extLst>
              <a:ext uri="{FF2B5EF4-FFF2-40B4-BE49-F238E27FC236}">
                <a16:creationId xmlns:a16="http://schemas.microsoft.com/office/drawing/2014/main" id="{E93176CA-8B2F-434D-B03C-7AF02FEDDEED}"/>
              </a:ext>
            </a:extLst>
          </p:cNvPr>
          <p:cNvGrpSpPr/>
          <p:nvPr/>
        </p:nvGrpSpPr>
        <p:grpSpPr>
          <a:xfrm>
            <a:off x="347574" y="4355248"/>
            <a:ext cx="3881524" cy="599040"/>
            <a:chOff x="0" y="45730"/>
            <a:chExt cx="3881524" cy="599040"/>
          </a:xfrm>
        </p:grpSpPr>
        <p:sp>
          <p:nvSpPr>
            <p:cNvPr id="23" name="Rectangle: Rounded Corners 22">
              <a:extLst>
                <a:ext uri="{FF2B5EF4-FFF2-40B4-BE49-F238E27FC236}">
                  <a16:creationId xmlns:a16="http://schemas.microsoft.com/office/drawing/2014/main" id="{F0B02177-D927-449A-AAFF-A2B0FEF1C142}"/>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541088DB-BCEB-422D-9411-47C6C65F2FF7}"/>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Breaks</a:t>
              </a:r>
            </a:p>
          </p:txBody>
        </p:sp>
      </p:grpSp>
      <p:grpSp>
        <p:nvGrpSpPr>
          <p:cNvPr id="25" name="Group 5">
            <a:extLst>
              <a:ext uri="{FF2B5EF4-FFF2-40B4-BE49-F238E27FC236}">
                <a16:creationId xmlns:a16="http://schemas.microsoft.com/office/drawing/2014/main" id="{1FF467A0-CD60-4064-AAC2-4CE2FB9C3FBF}"/>
              </a:ext>
            </a:extLst>
          </p:cNvPr>
          <p:cNvGrpSpPr/>
          <p:nvPr/>
        </p:nvGrpSpPr>
        <p:grpSpPr>
          <a:xfrm>
            <a:off x="347574" y="5161191"/>
            <a:ext cx="3881524" cy="599040"/>
            <a:chOff x="0" y="45730"/>
            <a:chExt cx="3881524" cy="599040"/>
          </a:xfrm>
        </p:grpSpPr>
        <p:sp>
          <p:nvSpPr>
            <p:cNvPr id="26" name="Rectangle: Rounded Corners 25">
              <a:extLst>
                <a:ext uri="{FF2B5EF4-FFF2-40B4-BE49-F238E27FC236}">
                  <a16:creationId xmlns:a16="http://schemas.microsoft.com/office/drawing/2014/main" id="{E04AF8E9-3613-4990-85F4-5E68B8010D03}"/>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5FFCD6A1-21DC-441E-BEF7-73F0AEA9919F}"/>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Organize</a:t>
              </a:r>
            </a:p>
          </p:txBody>
        </p:sp>
      </p:grpSp>
      <p:grpSp>
        <p:nvGrpSpPr>
          <p:cNvPr id="28" name="Group 6">
            <a:extLst>
              <a:ext uri="{FF2B5EF4-FFF2-40B4-BE49-F238E27FC236}">
                <a16:creationId xmlns:a16="http://schemas.microsoft.com/office/drawing/2014/main" id="{DBE237DA-C58B-434C-8417-514D457EBC18}"/>
              </a:ext>
            </a:extLst>
          </p:cNvPr>
          <p:cNvGrpSpPr/>
          <p:nvPr/>
        </p:nvGrpSpPr>
        <p:grpSpPr>
          <a:xfrm>
            <a:off x="347574" y="5967135"/>
            <a:ext cx="3881524" cy="599040"/>
            <a:chOff x="0" y="45730"/>
            <a:chExt cx="3881524" cy="599040"/>
          </a:xfrm>
        </p:grpSpPr>
        <p:sp>
          <p:nvSpPr>
            <p:cNvPr id="29" name="Rectangle: Rounded Corners 28">
              <a:extLst>
                <a:ext uri="{FF2B5EF4-FFF2-40B4-BE49-F238E27FC236}">
                  <a16:creationId xmlns:a16="http://schemas.microsoft.com/office/drawing/2014/main" id="{111B80A1-89D5-4B42-9757-E4BEA247046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A5BF3A11-6A45-402D-B19E-84BD5A0113D8}"/>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Plan ahead</a:t>
              </a:r>
            </a:p>
          </p:txBody>
        </p:sp>
      </p:grpSp>
      <p:sp>
        <p:nvSpPr>
          <p:cNvPr id="45" name="Text block 6">
            <a:extLst>
              <a:ext uri="{FF2B5EF4-FFF2-40B4-BE49-F238E27FC236}">
                <a16:creationId xmlns:a16="http://schemas.microsoft.com/office/drawing/2014/main" id="{95A67438-0D95-4AAD-A72D-F9803EE82B3F}"/>
              </a:ext>
            </a:extLst>
          </p:cNvPr>
          <p:cNvSpPr/>
          <p:nvPr/>
        </p:nvSpPr>
        <p:spPr>
          <a:xfrm>
            <a:off x="5870739" y="1798894"/>
            <a:ext cx="5698094" cy="1779654"/>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Start every day with a clear idea of what you need to do – what needs to get done THAT DAY</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Consider at end of each workday, writing out a “to do” list for next workday</a:t>
            </a:r>
          </a:p>
        </p:txBody>
      </p:sp>
    </p:spTree>
    <p:custDataLst>
      <p:tags r:id="rId1"/>
    </p:custDataLst>
    <p:extLst>
      <p:ext uri="{BB962C8B-B14F-4D97-AF65-F5344CB8AC3E}">
        <p14:creationId xmlns:p14="http://schemas.microsoft.com/office/powerpoint/2010/main" val="1509292006"/>
      </p:ext>
    </p:extLst>
  </p:cSld>
  <p:clrMapOvr>
    <a:masterClrMapping/>
  </p:clrMapOvr>
  <mc:AlternateContent xmlns:mc="http://schemas.openxmlformats.org/markup-compatibility/2006" xmlns:p14="http://schemas.microsoft.com/office/powerpoint/2010/main">
    <mc:Choice Requires="p14">
      <p:transition spd="slow" p14:dur="2000" advTm="166394"/>
    </mc:Choice>
    <mc:Fallback xmlns="">
      <p:transition spd="slow" advTm="16639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Question mark icon">
            <a:extLst>
              <a:ext uri="{FF2B5EF4-FFF2-40B4-BE49-F238E27FC236}">
                <a16:creationId xmlns:a16="http://schemas.microsoft.com/office/drawing/2014/main" id="{F0409585-F3E9-483B-A448-B53248DC6F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3262" y="1269800"/>
            <a:ext cx="650539" cy="650539"/>
          </a:xfrm>
          <a:prstGeom prst="rect">
            <a:avLst/>
          </a:prstGeom>
        </p:spPr>
      </p:pic>
      <p:sp>
        <p:nvSpPr>
          <p:cNvPr id="20" name="Blue header">
            <a:extLst>
              <a:ext uri="{FF2B5EF4-FFF2-40B4-BE49-F238E27FC236}">
                <a16:creationId xmlns:a16="http://schemas.microsoft.com/office/drawing/2014/main" id="{3F562301-140F-42F7-9FB4-7A66EF1E920C}"/>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Title">
            <a:extLst>
              <a:ext uri="{FF2B5EF4-FFF2-40B4-BE49-F238E27FC236}">
                <a16:creationId xmlns:a16="http://schemas.microsoft.com/office/drawing/2014/main" id="{A07E6BCE-619B-423D-AA0A-FCE0B83C6D95}"/>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Group Activity </a:t>
            </a:r>
          </a:p>
        </p:txBody>
      </p:sp>
      <p:sp>
        <p:nvSpPr>
          <p:cNvPr id="7" name="Question text">
            <a:extLst>
              <a:ext uri="{FF2B5EF4-FFF2-40B4-BE49-F238E27FC236}">
                <a16:creationId xmlns:a16="http://schemas.microsoft.com/office/drawing/2014/main" id="{3CC58771-E573-4DA5-92DD-B5D08135EFAD}"/>
              </a:ext>
            </a:extLst>
          </p:cNvPr>
          <p:cNvSpPr txBox="1"/>
          <p:nvPr/>
        </p:nvSpPr>
        <p:spPr>
          <a:xfrm>
            <a:off x="368199" y="1269800"/>
            <a:ext cx="10438691" cy="430887"/>
          </a:xfrm>
          <a:prstGeom prst="rect">
            <a:avLst/>
          </a:prstGeom>
          <a:noFill/>
        </p:spPr>
        <p:txBody>
          <a:bodyPr wrap="square" rtlCol="0">
            <a:spAutoFit/>
          </a:bodyPr>
          <a:lstStyle/>
          <a:p>
            <a:r>
              <a:rPr lang="en-US" sz="2200" b="1" dirty="0">
                <a:solidFill>
                  <a:srgbClr val="002D73"/>
                </a:solidFill>
                <a:latin typeface="Segoe UI" panose="020B0502040204020203" pitchFamily="34" charset="0"/>
                <a:cs typeface="Segoe UI" panose="020B0502040204020203" pitchFamily="34" charset="0"/>
              </a:rPr>
              <a:t>Match the benefit to the correct explanation.</a:t>
            </a:r>
          </a:p>
        </p:txBody>
      </p:sp>
      <p:sp>
        <p:nvSpPr>
          <p:cNvPr id="37" name="Header 1">
            <a:extLst>
              <a:ext uri="{FF2B5EF4-FFF2-40B4-BE49-F238E27FC236}">
                <a16:creationId xmlns:a16="http://schemas.microsoft.com/office/drawing/2014/main" id="{E188E1C9-648D-4B7D-8BA0-87C417783279}"/>
              </a:ext>
            </a:extLst>
          </p:cNvPr>
          <p:cNvSpPr txBox="1"/>
          <p:nvPr/>
        </p:nvSpPr>
        <p:spPr>
          <a:xfrm>
            <a:off x="912152" y="6141374"/>
            <a:ext cx="1262470" cy="338554"/>
          </a:xfrm>
          <a:prstGeom prst="rect">
            <a:avLst/>
          </a:prstGeom>
          <a:noFill/>
        </p:spPr>
        <p:txBody>
          <a:bodyPr wrap="square" rtlCol="0">
            <a:spAutoFit/>
          </a:bodyPr>
          <a:lstStyle/>
          <a:p>
            <a:pPr algn="ctr"/>
            <a:r>
              <a:rPr lang="en-US" sz="1600" b="1" dirty="0">
                <a:solidFill>
                  <a:srgbClr val="002D73"/>
                </a:solidFill>
                <a:latin typeface="Segoe UI" panose="020B0502040204020203" pitchFamily="34" charset="0"/>
                <a:cs typeface="Segoe UI" panose="020B0502040204020203" pitchFamily="34" charset="0"/>
              </a:rPr>
              <a:t>Organize</a:t>
            </a:r>
          </a:p>
        </p:txBody>
      </p:sp>
      <p:sp>
        <p:nvSpPr>
          <p:cNvPr id="26" name="Header 2">
            <a:extLst>
              <a:ext uri="{FF2B5EF4-FFF2-40B4-BE49-F238E27FC236}">
                <a16:creationId xmlns:a16="http://schemas.microsoft.com/office/drawing/2014/main" id="{22C60C0C-EA69-49B9-AE5E-B48CD5C7A148}"/>
              </a:ext>
            </a:extLst>
          </p:cNvPr>
          <p:cNvSpPr txBox="1"/>
          <p:nvPr/>
        </p:nvSpPr>
        <p:spPr>
          <a:xfrm>
            <a:off x="2721708" y="6148819"/>
            <a:ext cx="1262469" cy="338554"/>
          </a:xfrm>
          <a:prstGeom prst="rect">
            <a:avLst/>
          </a:prstGeom>
          <a:noFill/>
        </p:spPr>
        <p:txBody>
          <a:bodyPr wrap="square" rtlCol="0">
            <a:spAutoFit/>
          </a:bodyPr>
          <a:lstStyle/>
          <a:p>
            <a:pPr algn="ctr"/>
            <a:r>
              <a:rPr lang="en-US" sz="1600" b="1" dirty="0">
                <a:solidFill>
                  <a:srgbClr val="002D73"/>
                </a:solidFill>
                <a:latin typeface="Segoe UI" panose="020B0502040204020203" pitchFamily="34" charset="0"/>
                <a:cs typeface="Segoe UI" panose="020B0502040204020203" pitchFamily="34" charset="0"/>
              </a:rPr>
              <a:t>Timelines</a:t>
            </a:r>
          </a:p>
        </p:txBody>
      </p:sp>
      <p:sp>
        <p:nvSpPr>
          <p:cNvPr id="27" name="Header 3">
            <a:extLst>
              <a:ext uri="{FF2B5EF4-FFF2-40B4-BE49-F238E27FC236}">
                <a16:creationId xmlns:a16="http://schemas.microsoft.com/office/drawing/2014/main" id="{C0B63021-A6F1-4E72-8B0D-A6D65C69F25D}"/>
              </a:ext>
            </a:extLst>
          </p:cNvPr>
          <p:cNvSpPr txBox="1"/>
          <p:nvPr/>
        </p:nvSpPr>
        <p:spPr>
          <a:xfrm>
            <a:off x="4531263" y="6148819"/>
            <a:ext cx="1262469" cy="338554"/>
          </a:xfrm>
          <a:prstGeom prst="rect">
            <a:avLst/>
          </a:prstGeom>
          <a:noFill/>
        </p:spPr>
        <p:txBody>
          <a:bodyPr wrap="square" rtlCol="0">
            <a:spAutoFit/>
          </a:bodyPr>
          <a:lstStyle/>
          <a:p>
            <a:pPr algn="ctr"/>
            <a:r>
              <a:rPr lang="en-US" sz="1600" b="1" dirty="0">
                <a:solidFill>
                  <a:srgbClr val="002D73"/>
                </a:solidFill>
                <a:latin typeface="Segoe UI" panose="020B0502040204020203" pitchFamily="34" charset="0"/>
                <a:cs typeface="Segoe UI" panose="020B0502040204020203" pitchFamily="34" charset="0"/>
              </a:rPr>
              <a:t>Prioritize</a:t>
            </a:r>
          </a:p>
        </p:txBody>
      </p:sp>
      <p:sp>
        <p:nvSpPr>
          <p:cNvPr id="18" name="Header 4">
            <a:extLst>
              <a:ext uri="{FF2B5EF4-FFF2-40B4-BE49-F238E27FC236}">
                <a16:creationId xmlns:a16="http://schemas.microsoft.com/office/drawing/2014/main" id="{E5E55C74-3B23-4CD6-BAA1-F34320B14547}"/>
              </a:ext>
            </a:extLst>
          </p:cNvPr>
          <p:cNvSpPr txBox="1"/>
          <p:nvPr/>
        </p:nvSpPr>
        <p:spPr>
          <a:xfrm>
            <a:off x="6340818" y="6136594"/>
            <a:ext cx="1114446" cy="338554"/>
          </a:xfrm>
          <a:prstGeom prst="rect">
            <a:avLst/>
          </a:prstGeom>
          <a:noFill/>
        </p:spPr>
        <p:txBody>
          <a:bodyPr wrap="square" rtlCol="0">
            <a:spAutoFit/>
          </a:bodyPr>
          <a:lstStyle/>
          <a:p>
            <a:pPr algn="ctr"/>
            <a:r>
              <a:rPr lang="en-US" sz="1600" b="1" dirty="0">
                <a:solidFill>
                  <a:srgbClr val="002D73"/>
                </a:solidFill>
                <a:latin typeface="Segoe UI" panose="020B0502040204020203" pitchFamily="34" charset="0"/>
                <a:cs typeface="Segoe UI" panose="020B0502040204020203" pitchFamily="34" charset="0"/>
              </a:rPr>
              <a:t>Set goals</a:t>
            </a:r>
          </a:p>
        </p:txBody>
      </p:sp>
      <p:sp>
        <p:nvSpPr>
          <p:cNvPr id="22" name="Header 5">
            <a:extLst>
              <a:ext uri="{FF2B5EF4-FFF2-40B4-BE49-F238E27FC236}">
                <a16:creationId xmlns:a16="http://schemas.microsoft.com/office/drawing/2014/main" id="{582DD103-C7AB-46D4-81C7-499AA5F66420}"/>
              </a:ext>
            </a:extLst>
          </p:cNvPr>
          <p:cNvSpPr txBox="1"/>
          <p:nvPr/>
        </p:nvSpPr>
        <p:spPr>
          <a:xfrm>
            <a:off x="8002350" y="6161242"/>
            <a:ext cx="1114447" cy="338554"/>
          </a:xfrm>
          <a:prstGeom prst="rect">
            <a:avLst/>
          </a:prstGeom>
          <a:noFill/>
        </p:spPr>
        <p:txBody>
          <a:bodyPr wrap="square" rtlCol="0">
            <a:spAutoFit/>
          </a:bodyPr>
          <a:lstStyle/>
          <a:p>
            <a:pPr algn="ctr"/>
            <a:r>
              <a:rPr lang="en-US" sz="1600" b="1" dirty="0">
                <a:solidFill>
                  <a:srgbClr val="002D73"/>
                </a:solidFill>
                <a:latin typeface="Segoe UI" panose="020B0502040204020203" pitchFamily="34" charset="0"/>
                <a:cs typeface="Segoe UI" panose="020B0502040204020203" pitchFamily="34" charset="0"/>
              </a:rPr>
              <a:t>Breaks</a:t>
            </a:r>
          </a:p>
        </p:txBody>
      </p:sp>
      <p:sp>
        <p:nvSpPr>
          <p:cNvPr id="23" name="Header 6">
            <a:extLst>
              <a:ext uri="{FF2B5EF4-FFF2-40B4-BE49-F238E27FC236}">
                <a16:creationId xmlns:a16="http://schemas.microsoft.com/office/drawing/2014/main" id="{631DA038-B418-4E3D-93AC-031BD2CE72A0}"/>
              </a:ext>
            </a:extLst>
          </p:cNvPr>
          <p:cNvSpPr txBox="1"/>
          <p:nvPr/>
        </p:nvSpPr>
        <p:spPr>
          <a:xfrm>
            <a:off x="9663883" y="6141374"/>
            <a:ext cx="1411753" cy="338554"/>
          </a:xfrm>
          <a:prstGeom prst="rect">
            <a:avLst/>
          </a:prstGeom>
          <a:noFill/>
        </p:spPr>
        <p:txBody>
          <a:bodyPr wrap="square" rtlCol="0">
            <a:spAutoFit/>
          </a:bodyPr>
          <a:lstStyle/>
          <a:p>
            <a:pPr algn="ctr"/>
            <a:r>
              <a:rPr lang="en-US" sz="1600" b="1" dirty="0">
                <a:solidFill>
                  <a:srgbClr val="002D73"/>
                </a:solidFill>
                <a:latin typeface="Segoe UI" panose="020B0502040204020203" pitchFamily="34" charset="0"/>
                <a:cs typeface="Segoe UI" panose="020B0502040204020203" pitchFamily="34" charset="0"/>
              </a:rPr>
              <a:t>Plan ahead</a:t>
            </a:r>
          </a:p>
        </p:txBody>
      </p:sp>
      <p:sp>
        <p:nvSpPr>
          <p:cNvPr id="24" name="Text block 1">
            <a:extLst>
              <a:ext uri="{FF2B5EF4-FFF2-40B4-BE49-F238E27FC236}">
                <a16:creationId xmlns:a16="http://schemas.microsoft.com/office/drawing/2014/main" id="{E6A3E362-AB22-49DF-920B-47F487191279}"/>
              </a:ext>
            </a:extLst>
          </p:cNvPr>
          <p:cNvSpPr txBox="1"/>
          <p:nvPr/>
        </p:nvSpPr>
        <p:spPr>
          <a:xfrm>
            <a:off x="500963" y="2505732"/>
            <a:ext cx="3693306" cy="11544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333333"/>
                </a:solidFill>
                <a:latin typeface="Segoe UI" panose="020B0502040204020203" pitchFamily="34" charset="0"/>
                <a:cs typeface="Segoe UI" panose="020B0502040204020203" pitchFamily="34" charset="0"/>
              </a:rPr>
              <a:t>Setting time constraints for completing tasks helps you become more focused and efficient</a:t>
            </a:r>
          </a:p>
        </p:txBody>
      </p:sp>
      <p:sp>
        <p:nvSpPr>
          <p:cNvPr id="13" name="Text block 2">
            <a:extLst>
              <a:ext uri="{FF2B5EF4-FFF2-40B4-BE49-F238E27FC236}">
                <a16:creationId xmlns:a16="http://schemas.microsoft.com/office/drawing/2014/main" id="{DA33491B-99E0-4E81-9214-29E41AD4F0DA}"/>
              </a:ext>
            </a:extLst>
          </p:cNvPr>
          <p:cNvSpPr txBox="1"/>
          <p:nvPr/>
        </p:nvSpPr>
        <p:spPr>
          <a:xfrm>
            <a:off x="4932322" y="2500092"/>
            <a:ext cx="2737920" cy="7851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333333"/>
                </a:solidFill>
                <a:latin typeface="Segoe UI" panose="020B0502040204020203" pitchFamily="34" charset="0"/>
                <a:cs typeface="Segoe UI" panose="020B0502040204020203" pitchFamily="34" charset="0"/>
              </a:rPr>
              <a:t>Use calendar for long-term time management</a:t>
            </a:r>
          </a:p>
        </p:txBody>
      </p:sp>
      <p:sp>
        <p:nvSpPr>
          <p:cNvPr id="21" name="Text block 3">
            <a:extLst>
              <a:ext uri="{FF2B5EF4-FFF2-40B4-BE49-F238E27FC236}">
                <a16:creationId xmlns:a16="http://schemas.microsoft.com/office/drawing/2014/main" id="{5D7C6646-5B62-4EA9-A41B-8D7E606FC6C9}"/>
              </a:ext>
            </a:extLst>
          </p:cNvPr>
          <p:cNvSpPr txBox="1"/>
          <p:nvPr/>
        </p:nvSpPr>
        <p:spPr>
          <a:xfrm>
            <a:off x="8617223" y="2504914"/>
            <a:ext cx="2556039" cy="11544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333333"/>
                </a:solidFill>
                <a:latin typeface="Segoe UI" panose="020B0502040204020203" pitchFamily="34" charset="0"/>
                <a:cs typeface="Segoe UI" panose="020B0502040204020203" pitchFamily="34" charset="0"/>
              </a:rPr>
              <a:t>Start every day with clear idea of what you need to do THAT DAY</a:t>
            </a:r>
          </a:p>
        </p:txBody>
      </p:sp>
      <p:sp>
        <p:nvSpPr>
          <p:cNvPr id="15" name="Text block 4">
            <a:extLst>
              <a:ext uri="{FF2B5EF4-FFF2-40B4-BE49-F238E27FC236}">
                <a16:creationId xmlns:a16="http://schemas.microsoft.com/office/drawing/2014/main" id="{CF4315D0-D979-4929-8C09-24332F54D536}"/>
              </a:ext>
            </a:extLst>
          </p:cNvPr>
          <p:cNvSpPr txBox="1"/>
          <p:nvPr/>
        </p:nvSpPr>
        <p:spPr>
          <a:xfrm>
            <a:off x="687141" y="4544956"/>
            <a:ext cx="2974961" cy="7851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333333"/>
                </a:solidFill>
                <a:latin typeface="Segoe UI" panose="020B0502040204020203" pitchFamily="34" charset="0"/>
                <a:cs typeface="Segoe UI" panose="020B0502040204020203" pitchFamily="34" charset="0"/>
              </a:rPr>
              <a:t>Set goals that are achievable and manageable</a:t>
            </a:r>
          </a:p>
        </p:txBody>
      </p:sp>
      <p:sp>
        <p:nvSpPr>
          <p:cNvPr id="16" name="Text block 5">
            <a:extLst>
              <a:ext uri="{FF2B5EF4-FFF2-40B4-BE49-F238E27FC236}">
                <a16:creationId xmlns:a16="http://schemas.microsoft.com/office/drawing/2014/main" id="{F651C360-E62A-4679-A668-4895ABF5B622}"/>
              </a:ext>
            </a:extLst>
          </p:cNvPr>
          <p:cNvSpPr txBox="1"/>
          <p:nvPr/>
        </p:nvSpPr>
        <p:spPr>
          <a:xfrm>
            <a:off x="4932322" y="4505464"/>
            <a:ext cx="2398657" cy="11544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333333"/>
                </a:solidFill>
                <a:latin typeface="Segoe UI" panose="020B0502040204020203" pitchFamily="34" charset="0"/>
                <a:cs typeface="Segoe UI" panose="020B0502040204020203" pitchFamily="34" charset="0"/>
              </a:rPr>
              <a:t>Allow downtime to clear your head and refresh yourself</a:t>
            </a:r>
          </a:p>
        </p:txBody>
      </p:sp>
      <p:sp>
        <p:nvSpPr>
          <p:cNvPr id="17" name="Text block 6">
            <a:extLst>
              <a:ext uri="{FF2B5EF4-FFF2-40B4-BE49-F238E27FC236}">
                <a16:creationId xmlns:a16="http://schemas.microsoft.com/office/drawing/2014/main" id="{ECB469DE-7921-489B-AD3C-95B6C4CE862A}"/>
              </a:ext>
            </a:extLst>
          </p:cNvPr>
          <p:cNvSpPr txBox="1"/>
          <p:nvPr/>
        </p:nvSpPr>
        <p:spPr>
          <a:xfrm>
            <a:off x="8601199" y="4505464"/>
            <a:ext cx="2556039" cy="11544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333333"/>
                </a:solidFill>
                <a:latin typeface="Segoe UI" panose="020B0502040204020203" pitchFamily="34" charset="0"/>
                <a:cs typeface="Segoe UI" panose="020B0502040204020203" pitchFamily="34" charset="0"/>
              </a:rPr>
              <a:t>Look at daily tasks and determine importance and urgency</a:t>
            </a:r>
          </a:p>
        </p:txBody>
      </p:sp>
      <p:sp>
        <p:nvSpPr>
          <p:cNvPr id="25" name="Answer 1">
            <a:extLst>
              <a:ext uri="{FF2B5EF4-FFF2-40B4-BE49-F238E27FC236}">
                <a16:creationId xmlns:a16="http://schemas.microsoft.com/office/drawing/2014/main" id="{AA1A8BFB-BD79-407D-A126-9E99EB4E4532}"/>
              </a:ext>
            </a:extLst>
          </p:cNvPr>
          <p:cNvSpPr txBox="1"/>
          <p:nvPr/>
        </p:nvSpPr>
        <p:spPr>
          <a:xfrm>
            <a:off x="1456985" y="2149275"/>
            <a:ext cx="1435271" cy="338554"/>
          </a:xfrm>
          <a:prstGeom prst="rect">
            <a:avLst/>
          </a:prstGeom>
          <a:noFill/>
        </p:spPr>
        <p:txBody>
          <a:bodyPr wrap="square" rtlCol="0">
            <a:spAutoFit/>
          </a:bodyPr>
          <a:lstStyle/>
          <a:p>
            <a:pPr algn="ctr"/>
            <a:r>
              <a:rPr lang="en-US" sz="1600" b="1" dirty="0">
                <a:solidFill>
                  <a:srgbClr val="1D7C38"/>
                </a:solidFill>
                <a:latin typeface="Segoe UI" panose="020B0502040204020203" pitchFamily="34" charset="0"/>
                <a:cs typeface="Segoe UI" panose="020B0502040204020203" pitchFamily="34" charset="0"/>
              </a:rPr>
              <a:t>Timelines</a:t>
            </a:r>
          </a:p>
        </p:txBody>
      </p:sp>
      <p:sp>
        <p:nvSpPr>
          <p:cNvPr id="32" name="Answer 2">
            <a:extLst>
              <a:ext uri="{FF2B5EF4-FFF2-40B4-BE49-F238E27FC236}">
                <a16:creationId xmlns:a16="http://schemas.microsoft.com/office/drawing/2014/main" id="{25ADD754-8AB6-4D3A-9800-B01F3A9B5CBA}"/>
              </a:ext>
            </a:extLst>
          </p:cNvPr>
          <p:cNvSpPr txBox="1"/>
          <p:nvPr/>
        </p:nvSpPr>
        <p:spPr>
          <a:xfrm>
            <a:off x="5464764" y="2161736"/>
            <a:ext cx="1262469" cy="338554"/>
          </a:xfrm>
          <a:prstGeom prst="rect">
            <a:avLst/>
          </a:prstGeom>
          <a:noFill/>
        </p:spPr>
        <p:txBody>
          <a:bodyPr wrap="square" rtlCol="0">
            <a:spAutoFit/>
          </a:bodyPr>
          <a:lstStyle/>
          <a:p>
            <a:pPr algn="ctr"/>
            <a:r>
              <a:rPr lang="en-US" sz="1600" b="1" dirty="0">
                <a:solidFill>
                  <a:srgbClr val="1D7C38"/>
                </a:solidFill>
                <a:latin typeface="Segoe UI" panose="020B0502040204020203" pitchFamily="34" charset="0"/>
                <a:cs typeface="Segoe UI" panose="020B0502040204020203" pitchFamily="34" charset="0"/>
              </a:rPr>
              <a:t>Organize</a:t>
            </a:r>
          </a:p>
        </p:txBody>
      </p:sp>
      <p:sp>
        <p:nvSpPr>
          <p:cNvPr id="29" name="Answer 3">
            <a:extLst>
              <a:ext uri="{FF2B5EF4-FFF2-40B4-BE49-F238E27FC236}">
                <a16:creationId xmlns:a16="http://schemas.microsoft.com/office/drawing/2014/main" id="{922E1D5E-8FE5-47C6-ABF9-1F02C5362539}"/>
              </a:ext>
            </a:extLst>
          </p:cNvPr>
          <p:cNvSpPr txBox="1"/>
          <p:nvPr/>
        </p:nvSpPr>
        <p:spPr>
          <a:xfrm>
            <a:off x="9264007" y="2161736"/>
            <a:ext cx="1262469" cy="338554"/>
          </a:xfrm>
          <a:prstGeom prst="rect">
            <a:avLst/>
          </a:prstGeom>
          <a:noFill/>
        </p:spPr>
        <p:txBody>
          <a:bodyPr wrap="square" rtlCol="0">
            <a:spAutoFit/>
          </a:bodyPr>
          <a:lstStyle/>
          <a:p>
            <a:pPr algn="ctr"/>
            <a:r>
              <a:rPr lang="en-US" sz="1600" b="1" dirty="0">
                <a:solidFill>
                  <a:srgbClr val="1D7C38"/>
                </a:solidFill>
                <a:latin typeface="Segoe UI" panose="020B0502040204020203" pitchFamily="34" charset="0"/>
                <a:cs typeface="Segoe UI" panose="020B0502040204020203" pitchFamily="34" charset="0"/>
              </a:rPr>
              <a:t>Plan ahead</a:t>
            </a:r>
          </a:p>
        </p:txBody>
      </p:sp>
      <p:sp>
        <p:nvSpPr>
          <p:cNvPr id="33" name="Answer 4">
            <a:extLst>
              <a:ext uri="{FF2B5EF4-FFF2-40B4-BE49-F238E27FC236}">
                <a16:creationId xmlns:a16="http://schemas.microsoft.com/office/drawing/2014/main" id="{61CEB4A6-2447-4CE4-A835-68CED6BDF5C3}"/>
              </a:ext>
            </a:extLst>
          </p:cNvPr>
          <p:cNvSpPr txBox="1"/>
          <p:nvPr/>
        </p:nvSpPr>
        <p:spPr>
          <a:xfrm>
            <a:off x="1375683" y="4206402"/>
            <a:ext cx="1597876" cy="338554"/>
          </a:xfrm>
          <a:prstGeom prst="rect">
            <a:avLst/>
          </a:prstGeom>
          <a:noFill/>
        </p:spPr>
        <p:txBody>
          <a:bodyPr wrap="square" rtlCol="0">
            <a:spAutoFit/>
          </a:bodyPr>
          <a:lstStyle/>
          <a:p>
            <a:pPr algn="ctr"/>
            <a:r>
              <a:rPr lang="en-US" sz="1600" b="1" dirty="0">
                <a:solidFill>
                  <a:srgbClr val="1D7C38"/>
                </a:solidFill>
                <a:latin typeface="Segoe UI" panose="020B0502040204020203" pitchFamily="34" charset="0"/>
                <a:cs typeface="Segoe UI" panose="020B0502040204020203" pitchFamily="34" charset="0"/>
              </a:rPr>
              <a:t>Set goals</a:t>
            </a:r>
          </a:p>
        </p:txBody>
      </p:sp>
      <p:sp>
        <p:nvSpPr>
          <p:cNvPr id="30" name="Answer 5">
            <a:extLst>
              <a:ext uri="{FF2B5EF4-FFF2-40B4-BE49-F238E27FC236}">
                <a16:creationId xmlns:a16="http://schemas.microsoft.com/office/drawing/2014/main" id="{9620A0FC-476E-4C6E-9236-BCD6C991FEC0}"/>
              </a:ext>
            </a:extLst>
          </p:cNvPr>
          <p:cNvSpPr txBox="1"/>
          <p:nvPr/>
        </p:nvSpPr>
        <p:spPr>
          <a:xfrm>
            <a:off x="5638542" y="4261300"/>
            <a:ext cx="986215" cy="338554"/>
          </a:xfrm>
          <a:prstGeom prst="rect">
            <a:avLst/>
          </a:prstGeom>
          <a:noFill/>
        </p:spPr>
        <p:txBody>
          <a:bodyPr wrap="square" rtlCol="0">
            <a:spAutoFit/>
          </a:bodyPr>
          <a:lstStyle/>
          <a:p>
            <a:pPr algn="ctr"/>
            <a:r>
              <a:rPr lang="en-US" sz="1600" b="1" dirty="0">
                <a:solidFill>
                  <a:srgbClr val="1D7C38"/>
                </a:solidFill>
                <a:latin typeface="Segoe UI" panose="020B0502040204020203" pitchFamily="34" charset="0"/>
                <a:cs typeface="Segoe UI" panose="020B0502040204020203" pitchFamily="34" charset="0"/>
              </a:rPr>
              <a:t>Breaks</a:t>
            </a:r>
          </a:p>
        </p:txBody>
      </p:sp>
      <p:sp>
        <p:nvSpPr>
          <p:cNvPr id="31" name="Answer 6">
            <a:extLst>
              <a:ext uri="{FF2B5EF4-FFF2-40B4-BE49-F238E27FC236}">
                <a16:creationId xmlns:a16="http://schemas.microsoft.com/office/drawing/2014/main" id="{DB61CE32-0ECB-46F3-B34C-EBE24D34DD11}"/>
              </a:ext>
            </a:extLst>
          </p:cNvPr>
          <p:cNvSpPr txBox="1"/>
          <p:nvPr/>
        </p:nvSpPr>
        <p:spPr>
          <a:xfrm>
            <a:off x="9338019" y="4206402"/>
            <a:ext cx="1114446" cy="338554"/>
          </a:xfrm>
          <a:prstGeom prst="rect">
            <a:avLst/>
          </a:prstGeom>
          <a:noFill/>
        </p:spPr>
        <p:txBody>
          <a:bodyPr wrap="square" rtlCol="0">
            <a:spAutoFit/>
          </a:bodyPr>
          <a:lstStyle/>
          <a:p>
            <a:pPr algn="ctr"/>
            <a:r>
              <a:rPr lang="en-US" sz="1600" b="1" dirty="0">
                <a:solidFill>
                  <a:srgbClr val="1D7C38"/>
                </a:solidFill>
                <a:latin typeface="Segoe UI" panose="020B0502040204020203" pitchFamily="34" charset="0"/>
                <a:cs typeface="Segoe UI" panose="020B0502040204020203" pitchFamily="34" charset="0"/>
              </a:rPr>
              <a:t>Prioritize</a:t>
            </a:r>
          </a:p>
        </p:txBody>
      </p:sp>
    </p:spTree>
    <p:custDataLst>
      <p:tags r:id="rId1"/>
    </p:custDataLst>
    <p:extLst>
      <p:ext uri="{BB962C8B-B14F-4D97-AF65-F5344CB8AC3E}">
        <p14:creationId xmlns:p14="http://schemas.microsoft.com/office/powerpoint/2010/main" val="26456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xit" presetSubtype="0" fill="hold" grpId="0" nodeType="with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6" grpId="0"/>
      <p:bldP spid="27" grpId="0"/>
      <p:bldP spid="18" grpId="0"/>
      <p:bldP spid="22" grpId="0"/>
      <p:bldP spid="23" grpId="0"/>
      <p:bldP spid="25" grpId="0"/>
      <p:bldP spid="32" grpId="0"/>
      <p:bldP spid="29" grpId="0"/>
      <p:bldP spid="33"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lue header">
            <a:extLst>
              <a:ext uri="{FF2B5EF4-FFF2-40B4-BE49-F238E27FC236}">
                <a16:creationId xmlns:a16="http://schemas.microsoft.com/office/drawing/2014/main" id="{3F562301-140F-42F7-9FB4-7A66EF1E920C}"/>
              </a:ext>
            </a:extLst>
          </p:cNvPr>
          <p:cNvSpPr/>
          <p:nvPr/>
        </p:nvSpPr>
        <p:spPr>
          <a:xfrm>
            <a:off x="0" y="0"/>
            <a:ext cx="12191999" cy="109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Title">
            <a:extLst>
              <a:ext uri="{FF2B5EF4-FFF2-40B4-BE49-F238E27FC236}">
                <a16:creationId xmlns:a16="http://schemas.microsoft.com/office/drawing/2014/main" id="{A07E6BCE-619B-423D-AA0A-FCE0B83C6D95}"/>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Individual Activity  </a:t>
            </a:r>
          </a:p>
        </p:txBody>
      </p:sp>
      <p:pic>
        <p:nvPicPr>
          <p:cNvPr id="28" name="Question mark icon">
            <a:extLst>
              <a:ext uri="{FF2B5EF4-FFF2-40B4-BE49-F238E27FC236}">
                <a16:creationId xmlns:a16="http://schemas.microsoft.com/office/drawing/2014/main" id="{F0409585-F3E9-483B-A448-B53248DC6F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3262" y="1269800"/>
            <a:ext cx="650539" cy="650539"/>
          </a:xfrm>
          <a:prstGeom prst="rect">
            <a:avLst/>
          </a:prstGeom>
        </p:spPr>
      </p:pic>
      <p:sp>
        <p:nvSpPr>
          <p:cNvPr id="7" name="Question text">
            <a:extLst>
              <a:ext uri="{FF2B5EF4-FFF2-40B4-BE49-F238E27FC236}">
                <a16:creationId xmlns:a16="http://schemas.microsoft.com/office/drawing/2014/main" id="{3CC58771-E573-4DA5-92DD-B5D08135EFAD}"/>
              </a:ext>
            </a:extLst>
          </p:cNvPr>
          <p:cNvSpPr txBox="1"/>
          <p:nvPr/>
        </p:nvSpPr>
        <p:spPr>
          <a:xfrm>
            <a:off x="368199" y="1269800"/>
            <a:ext cx="10438691" cy="830997"/>
          </a:xfrm>
          <a:prstGeom prst="rect">
            <a:avLst/>
          </a:prstGeom>
          <a:noFill/>
        </p:spPr>
        <p:txBody>
          <a:bodyPr wrap="square" rtlCol="0">
            <a:spAutoFit/>
          </a:bodyPr>
          <a:lstStyle/>
          <a:p>
            <a:r>
              <a:rPr lang="en-US" sz="2400" dirty="0">
                <a:solidFill>
                  <a:srgbClr val="002060"/>
                </a:solidFill>
                <a:latin typeface="Segoe UI" panose="020B0502040204020203" pitchFamily="34" charset="0"/>
                <a:cs typeface="Segoe UI" panose="020B0502040204020203" pitchFamily="34" charset="0"/>
              </a:rPr>
              <a:t>In Your Participant guide there is an activity about prioritizing tasks. Complete that activity and then we’ll review together.</a:t>
            </a:r>
            <a:endParaRPr lang="en-US" sz="2400" dirty="0">
              <a:latin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955805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lue header">
            <a:extLst>
              <a:ext uri="{FF2B5EF4-FFF2-40B4-BE49-F238E27FC236}">
                <a16:creationId xmlns:a16="http://schemas.microsoft.com/office/drawing/2014/main" id="{3F562301-140F-42F7-9FB4-7A66EF1E920C}"/>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Title">
            <a:extLst>
              <a:ext uri="{FF2B5EF4-FFF2-40B4-BE49-F238E27FC236}">
                <a16:creationId xmlns:a16="http://schemas.microsoft.com/office/drawing/2014/main" id="{A07E6BCE-619B-423D-AA0A-FCE0B83C6D95}"/>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Individual Activity Review  </a:t>
            </a:r>
          </a:p>
        </p:txBody>
      </p:sp>
      <p:pic>
        <p:nvPicPr>
          <p:cNvPr id="28" name="Question mark icon">
            <a:extLst>
              <a:ext uri="{FF2B5EF4-FFF2-40B4-BE49-F238E27FC236}">
                <a16:creationId xmlns:a16="http://schemas.microsoft.com/office/drawing/2014/main" id="{F0409585-F3E9-483B-A448-B53248DC6F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3262" y="1269800"/>
            <a:ext cx="650539" cy="650539"/>
          </a:xfrm>
          <a:prstGeom prst="rect">
            <a:avLst/>
          </a:prstGeom>
        </p:spPr>
      </p:pic>
      <p:sp>
        <p:nvSpPr>
          <p:cNvPr id="7" name="Question text">
            <a:extLst>
              <a:ext uri="{FF2B5EF4-FFF2-40B4-BE49-F238E27FC236}">
                <a16:creationId xmlns:a16="http://schemas.microsoft.com/office/drawing/2014/main" id="{3CC58771-E573-4DA5-92DD-B5D08135EFAD}"/>
              </a:ext>
            </a:extLst>
          </p:cNvPr>
          <p:cNvSpPr txBox="1"/>
          <p:nvPr/>
        </p:nvSpPr>
        <p:spPr>
          <a:xfrm>
            <a:off x="368199" y="1269800"/>
            <a:ext cx="10438691" cy="430887"/>
          </a:xfrm>
          <a:prstGeom prst="rect">
            <a:avLst/>
          </a:prstGeom>
          <a:noFill/>
        </p:spPr>
        <p:txBody>
          <a:bodyPr wrap="square" rtlCol="0">
            <a:spAutoFit/>
          </a:bodyPr>
          <a:lstStyle/>
          <a:p>
            <a:r>
              <a:rPr lang="en-US" sz="2200" b="1" dirty="0">
                <a:solidFill>
                  <a:srgbClr val="002D73"/>
                </a:solidFill>
                <a:latin typeface="Segoe UI" panose="020B0502040204020203" pitchFamily="34" charset="0"/>
                <a:cs typeface="Segoe UI" panose="020B0502040204020203" pitchFamily="34" charset="0"/>
              </a:rPr>
              <a:t>Match the correct urgency level to the correct description. </a:t>
            </a:r>
          </a:p>
        </p:txBody>
      </p:sp>
      <p:grpSp>
        <p:nvGrpSpPr>
          <p:cNvPr id="4" name="Option 1 - Main">
            <a:extLst>
              <a:ext uri="{FF2B5EF4-FFF2-40B4-BE49-F238E27FC236}">
                <a16:creationId xmlns:a16="http://schemas.microsoft.com/office/drawing/2014/main" id="{640575FE-51AE-4269-8C4D-6ECCE9C79034}"/>
              </a:ext>
            </a:extLst>
          </p:cNvPr>
          <p:cNvGrpSpPr/>
          <p:nvPr/>
        </p:nvGrpSpPr>
        <p:grpSpPr>
          <a:xfrm>
            <a:off x="427507" y="2072106"/>
            <a:ext cx="3474729" cy="548640"/>
            <a:chOff x="744204" y="2011153"/>
            <a:chExt cx="2928728" cy="548640"/>
          </a:xfrm>
        </p:grpSpPr>
        <p:sp>
          <p:nvSpPr>
            <p:cNvPr id="2" name="Rectangle: Rounded Corners 1">
              <a:extLst>
                <a:ext uri="{FF2B5EF4-FFF2-40B4-BE49-F238E27FC236}">
                  <a16:creationId xmlns:a16="http://schemas.microsoft.com/office/drawing/2014/main" id="{E4740175-2D4D-46C6-A4C0-7FB1858A5256}"/>
                </a:ext>
              </a:extLst>
            </p:cNvPr>
            <p:cNvSpPr/>
            <p:nvPr/>
          </p:nvSpPr>
          <p:spPr>
            <a:xfrm>
              <a:off x="744204" y="2011153"/>
              <a:ext cx="2928728" cy="548640"/>
            </a:xfrm>
            <a:prstGeom prst="round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B29482-01E9-4599-B41F-0B8E48D383A3}"/>
                </a:ext>
              </a:extLst>
            </p:cNvPr>
            <p:cNvSpPr txBox="1"/>
            <p:nvPr/>
          </p:nvSpPr>
          <p:spPr>
            <a:xfrm>
              <a:off x="794193" y="2095994"/>
              <a:ext cx="2697506" cy="369653"/>
            </a:xfrm>
            <a:prstGeom prst="rect">
              <a:avLst/>
            </a:prstGeom>
            <a:noFill/>
          </p:spPr>
          <p:txBody>
            <a:bodyPr wrap="square" rtlCol="0">
              <a:spAutoFit/>
            </a:bodyPr>
            <a:lstStyle/>
            <a:p>
              <a:pPr>
                <a:lnSpc>
                  <a:spcPts val="2400"/>
                </a:lnSpc>
                <a:spcBef>
                  <a:spcPts val="1800"/>
                </a:spcBef>
                <a:spcAft>
                  <a:spcPts val="1800"/>
                </a:spcAft>
              </a:pPr>
              <a:r>
                <a:rPr lang="en-US" sz="1600" dirty="0">
                  <a:solidFill>
                    <a:srgbClr val="333333"/>
                  </a:solidFill>
                  <a:latin typeface="Segoe UI" panose="020B0502040204020203" pitchFamily="34" charset="0"/>
                  <a:cs typeface="Segoe UI" panose="020B0502040204020203" pitchFamily="34" charset="0"/>
                </a:rPr>
                <a:t>Delegate these tasks, if possible</a:t>
              </a:r>
            </a:p>
          </p:txBody>
        </p:sp>
      </p:grpSp>
      <p:grpSp>
        <p:nvGrpSpPr>
          <p:cNvPr id="5" name="Option 2 - Main">
            <a:extLst>
              <a:ext uri="{FF2B5EF4-FFF2-40B4-BE49-F238E27FC236}">
                <a16:creationId xmlns:a16="http://schemas.microsoft.com/office/drawing/2014/main" id="{00CB9CEA-B4B8-4A12-9386-7F332D795B90}"/>
              </a:ext>
            </a:extLst>
          </p:cNvPr>
          <p:cNvGrpSpPr/>
          <p:nvPr/>
        </p:nvGrpSpPr>
        <p:grpSpPr>
          <a:xfrm>
            <a:off x="423967" y="3112855"/>
            <a:ext cx="3474726" cy="548640"/>
            <a:chOff x="734571" y="3071226"/>
            <a:chExt cx="2940049" cy="555924"/>
          </a:xfrm>
        </p:grpSpPr>
        <p:sp>
          <p:nvSpPr>
            <p:cNvPr id="22" name="Rectangle: Rounded Corners 21">
              <a:extLst>
                <a:ext uri="{FF2B5EF4-FFF2-40B4-BE49-F238E27FC236}">
                  <a16:creationId xmlns:a16="http://schemas.microsoft.com/office/drawing/2014/main" id="{5FE103E0-CC97-41F3-B3D8-F4AD58AB1731}"/>
                </a:ext>
              </a:extLst>
            </p:cNvPr>
            <p:cNvSpPr/>
            <p:nvPr/>
          </p:nvSpPr>
          <p:spPr>
            <a:xfrm>
              <a:off x="734571" y="3071226"/>
              <a:ext cx="2940049" cy="555924"/>
            </a:xfrm>
            <a:prstGeom prst="round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A33491B-99E0-4E81-9214-29E41AD4F0DA}"/>
                </a:ext>
              </a:extLst>
            </p:cNvPr>
            <p:cNvSpPr txBox="1"/>
            <p:nvPr/>
          </p:nvSpPr>
          <p:spPr>
            <a:xfrm>
              <a:off x="787748" y="3163195"/>
              <a:ext cx="2785305" cy="374561"/>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Set aside these to do later</a:t>
              </a:r>
            </a:p>
          </p:txBody>
        </p:sp>
      </p:grpSp>
      <p:grpSp>
        <p:nvGrpSpPr>
          <p:cNvPr id="6" name="Option 3 - Main">
            <a:extLst>
              <a:ext uri="{FF2B5EF4-FFF2-40B4-BE49-F238E27FC236}">
                <a16:creationId xmlns:a16="http://schemas.microsoft.com/office/drawing/2014/main" id="{A1CD9C84-C33D-4EED-9CFF-5F63D034825A}"/>
              </a:ext>
            </a:extLst>
          </p:cNvPr>
          <p:cNvGrpSpPr/>
          <p:nvPr/>
        </p:nvGrpSpPr>
        <p:grpSpPr>
          <a:xfrm>
            <a:off x="427502" y="4153604"/>
            <a:ext cx="3474715" cy="548640"/>
            <a:chOff x="744200" y="4395161"/>
            <a:chExt cx="2738777" cy="555612"/>
          </a:xfrm>
        </p:grpSpPr>
        <p:sp>
          <p:nvSpPr>
            <p:cNvPr id="23" name="Rectangle: Rounded Corners 22">
              <a:extLst>
                <a:ext uri="{FF2B5EF4-FFF2-40B4-BE49-F238E27FC236}">
                  <a16:creationId xmlns:a16="http://schemas.microsoft.com/office/drawing/2014/main" id="{8141D4E5-1583-4CCE-91EA-2AFD264482E6}"/>
                </a:ext>
              </a:extLst>
            </p:cNvPr>
            <p:cNvSpPr/>
            <p:nvPr/>
          </p:nvSpPr>
          <p:spPr>
            <a:xfrm>
              <a:off x="744200" y="4395161"/>
              <a:ext cx="2738777" cy="555612"/>
            </a:xfrm>
            <a:prstGeom prst="round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947A5E7-D855-482F-AD56-3720A834A2D8}"/>
                </a:ext>
              </a:extLst>
            </p:cNvPr>
            <p:cNvSpPr txBox="1"/>
            <p:nvPr/>
          </p:nvSpPr>
          <p:spPr>
            <a:xfrm>
              <a:off x="790951" y="4474595"/>
              <a:ext cx="2450488" cy="374350"/>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Do these tasks right away</a:t>
              </a:r>
            </a:p>
          </p:txBody>
        </p:sp>
      </p:grpSp>
      <p:grpSp>
        <p:nvGrpSpPr>
          <p:cNvPr id="8" name="Option 4 - Main">
            <a:extLst>
              <a:ext uri="{FF2B5EF4-FFF2-40B4-BE49-F238E27FC236}">
                <a16:creationId xmlns:a16="http://schemas.microsoft.com/office/drawing/2014/main" id="{1B7426AC-4727-4EBF-9EF5-C708C15F26B9}"/>
              </a:ext>
            </a:extLst>
          </p:cNvPr>
          <p:cNvGrpSpPr/>
          <p:nvPr/>
        </p:nvGrpSpPr>
        <p:grpSpPr>
          <a:xfrm>
            <a:off x="427504" y="5194353"/>
            <a:ext cx="3474713" cy="548640"/>
            <a:chOff x="744202" y="5377240"/>
            <a:chExt cx="2945688" cy="548640"/>
          </a:xfrm>
        </p:grpSpPr>
        <p:sp>
          <p:nvSpPr>
            <p:cNvPr id="24" name="Rectangle: Rounded Corners 23">
              <a:extLst>
                <a:ext uri="{FF2B5EF4-FFF2-40B4-BE49-F238E27FC236}">
                  <a16:creationId xmlns:a16="http://schemas.microsoft.com/office/drawing/2014/main" id="{1AA49C65-EF63-4694-9121-C6EC0CB068DA}"/>
                </a:ext>
              </a:extLst>
            </p:cNvPr>
            <p:cNvSpPr/>
            <p:nvPr/>
          </p:nvSpPr>
          <p:spPr>
            <a:xfrm>
              <a:off x="744202" y="5377240"/>
              <a:ext cx="2945688" cy="548640"/>
            </a:xfrm>
            <a:prstGeom prst="round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63488EA-D13E-491E-9A0C-EC4D821B90B7}"/>
                </a:ext>
              </a:extLst>
            </p:cNvPr>
            <p:cNvSpPr txBox="1"/>
            <p:nvPr/>
          </p:nvSpPr>
          <p:spPr>
            <a:xfrm>
              <a:off x="794483" y="5452747"/>
              <a:ext cx="2790657"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Decide when to do these tasks</a:t>
              </a:r>
            </a:p>
          </p:txBody>
        </p:sp>
      </p:grpSp>
      <p:sp>
        <p:nvSpPr>
          <p:cNvPr id="36" name="Header 2">
            <a:extLst>
              <a:ext uri="{FF2B5EF4-FFF2-40B4-BE49-F238E27FC236}">
                <a16:creationId xmlns:a16="http://schemas.microsoft.com/office/drawing/2014/main" id="{D8DCC6AF-8E8F-4CD0-B324-011118DBC3E0}"/>
              </a:ext>
            </a:extLst>
          </p:cNvPr>
          <p:cNvSpPr txBox="1"/>
          <p:nvPr/>
        </p:nvSpPr>
        <p:spPr>
          <a:xfrm>
            <a:off x="3138040" y="6050436"/>
            <a:ext cx="3471186" cy="369332"/>
          </a:xfrm>
          <a:prstGeom prst="rect">
            <a:avLst/>
          </a:prstGeom>
          <a:noFill/>
        </p:spPr>
        <p:txBody>
          <a:bodyPr wrap="square" rtlCol="0">
            <a:spAutoFit/>
          </a:bodyPr>
          <a:lstStyle/>
          <a:p>
            <a:r>
              <a:rPr lang="en-US" b="1" dirty="0">
                <a:solidFill>
                  <a:srgbClr val="002D73"/>
                </a:solidFill>
                <a:latin typeface="Segoe UI" panose="020B0502040204020203" pitchFamily="34" charset="0"/>
                <a:cs typeface="Segoe UI" panose="020B0502040204020203" pitchFamily="34" charset="0"/>
              </a:rPr>
              <a:t>Not urgent and not important</a:t>
            </a:r>
          </a:p>
        </p:txBody>
      </p:sp>
      <p:sp>
        <p:nvSpPr>
          <p:cNvPr id="37" name="Header 1">
            <a:extLst>
              <a:ext uri="{FF2B5EF4-FFF2-40B4-BE49-F238E27FC236}">
                <a16:creationId xmlns:a16="http://schemas.microsoft.com/office/drawing/2014/main" id="{E188E1C9-648D-4B7D-8BA0-87C417783279}"/>
              </a:ext>
            </a:extLst>
          </p:cNvPr>
          <p:cNvSpPr txBox="1"/>
          <p:nvPr/>
        </p:nvSpPr>
        <p:spPr>
          <a:xfrm>
            <a:off x="25178" y="6050436"/>
            <a:ext cx="3126583" cy="369332"/>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Urgent but not important</a:t>
            </a:r>
          </a:p>
        </p:txBody>
      </p:sp>
      <p:sp>
        <p:nvSpPr>
          <p:cNvPr id="51" name="Header 3">
            <a:extLst>
              <a:ext uri="{FF2B5EF4-FFF2-40B4-BE49-F238E27FC236}">
                <a16:creationId xmlns:a16="http://schemas.microsoft.com/office/drawing/2014/main" id="{0467EDF8-0846-4380-B794-FD3B9CE2EE58}"/>
              </a:ext>
            </a:extLst>
          </p:cNvPr>
          <p:cNvSpPr txBox="1"/>
          <p:nvPr/>
        </p:nvSpPr>
        <p:spPr>
          <a:xfrm>
            <a:off x="6595505" y="6052441"/>
            <a:ext cx="2620444" cy="369332"/>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Important and urgent</a:t>
            </a:r>
          </a:p>
        </p:txBody>
      </p:sp>
      <p:sp>
        <p:nvSpPr>
          <p:cNvPr id="52" name="Header 4">
            <a:extLst>
              <a:ext uri="{FF2B5EF4-FFF2-40B4-BE49-F238E27FC236}">
                <a16:creationId xmlns:a16="http://schemas.microsoft.com/office/drawing/2014/main" id="{745C0C32-7068-4127-9753-7C30B7880F66}"/>
              </a:ext>
            </a:extLst>
          </p:cNvPr>
          <p:cNvSpPr txBox="1"/>
          <p:nvPr/>
        </p:nvSpPr>
        <p:spPr>
          <a:xfrm>
            <a:off x="9202229" y="6052441"/>
            <a:ext cx="2989771" cy="369332"/>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Important but not urgent </a:t>
            </a:r>
          </a:p>
        </p:txBody>
      </p:sp>
      <p:sp>
        <p:nvSpPr>
          <p:cNvPr id="53" name="Answer 1">
            <a:extLst>
              <a:ext uri="{FF2B5EF4-FFF2-40B4-BE49-F238E27FC236}">
                <a16:creationId xmlns:a16="http://schemas.microsoft.com/office/drawing/2014/main" id="{6D8E59BD-EB8E-4D15-A540-99F7F22FE6AD}"/>
              </a:ext>
            </a:extLst>
          </p:cNvPr>
          <p:cNvSpPr txBox="1"/>
          <p:nvPr/>
        </p:nvSpPr>
        <p:spPr>
          <a:xfrm>
            <a:off x="4427863" y="2161674"/>
            <a:ext cx="3157120" cy="369332"/>
          </a:xfrm>
          <a:prstGeom prst="rect">
            <a:avLst/>
          </a:prstGeom>
          <a:noFill/>
        </p:spPr>
        <p:txBody>
          <a:bodyPr wrap="square" rtlCol="0">
            <a:spAutoFit/>
          </a:bodyPr>
          <a:lstStyle/>
          <a:p>
            <a:r>
              <a:rPr lang="en-US" b="1" dirty="0">
                <a:solidFill>
                  <a:srgbClr val="1D7C38"/>
                </a:solidFill>
                <a:latin typeface="Segoe UI" panose="020B0502040204020203" pitchFamily="34" charset="0"/>
                <a:cs typeface="Segoe UI" panose="020B0502040204020203" pitchFamily="34" charset="0"/>
              </a:rPr>
              <a:t>Urgent but not important</a:t>
            </a:r>
          </a:p>
        </p:txBody>
      </p:sp>
      <p:sp>
        <p:nvSpPr>
          <p:cNvPr id="54" name="Answer 2">
            <a:extLst>
              <a:ext uri="{FF2B5EF4-FFF2-40B4-BE49-F238E27FC236}">
                <a16:creationId xmlns:a16="http://schemas.microsoft.com/office/drawing/2014/main" id="{3667FFA0-7916-49B5-ABB9-CDC65536F2A1}"/>
              </a:ext>
            </a:extLst>
          </p:cNvPr>
          <p:cNvSpPr txBox="1"/>
          <p:nvPr/>
        </p:nvSpPr>
        <p:spPr>
          <a:xfrm>
            <a:off x="4427863" y="3189261"/>
            <a:ext cx="3950018" cy="369332"/>
          </a:xfrm>
          <a:prstGeom prst="rect">
            <a:avLst/>
          </a:prstGeom>
          <a:noFill/>
        </p:spPr>
        <p:txBody>
          <a:bodyPr wrap="square" rtlCol="0">
            <a:spAutoFit/>
          </a:bodyPr>
          <a:lstStyle/>
          <a:p>
            <a:r>
              <a:rPr lang="en-US" b="1" dirty="0">
                <a:solidFill>
                  <a:srgbClr val="1D7C38"/>
                </a:solidFill>
                <a:latin typeface="Segoe UI" panose="020B0502040204020203" pitchFamily="34" charset="0"/>
                <a:cs typeface="Segoe UI" panose="020B0502040204020203" pitchFamily="34" charset="0"/>
              </a:rPr>
              <a:t>Not urgent and not important</a:t>
            </a:r>
          </a:p>
        </p:txBody>
      </p:sp>
      <p:sp>
        <p:nvSpPr>
          <p:cNvPr id="55" name="Answer 3">
            <a:extLst>
              <a:ext uri="{FF2B5EF4-FFF2-40B4-BE49-F238E27FC236}">
                <a16:creationId xmlns:a16="http://schemas.microsoft.com/office/drawing/2014/main" id="{5F275698-2955-4942-A13A-17443D7AF655}"/>
              </a:ext>
            </a:extLst>
          </p:cNvPr>
          <p:cNvSpPr txBox="1"/>
          <p:nvPr/>
        </p:nvSpPr>
        <p:spPr>
          <a:xfrm>
            <a:off x="4427863" y="4216848"/>
            <a:ext cx="3128616" cy="369332"/>
          </a:xfrm>
          <a:prstGeom prst="rect">
            <a:avLst/>
          </a:prstGeom>
          <a:noFill/>
        </p:spPr>
        <p:txBody>
          <a:bodyPr wrap="square" rtlCol="0">
            <a:spAutoFit/>
          </a:bodyPr>
          <a:lstStyle/>
          <a:p>
            <a:r>
              <a:rPr lang="en-US" b="1" dirty="0">
                <a:solidFill>
                  <a:srgbClr val="1D7C38"/>
                </a:solidFill>
                <a:latin typeface="Segoe UI" panose="020B0502040204020203" pitchFamily="34" charset="0"/>
                <a:cs typeface="Segoe UI" panose="020B0502040204020203" pitchFamily="34" charset="0"/>
              </a:rPr>
              <a:t>Important and urgent</a:t>
            </a:r>
          </a:p>
        </p:txBody>
      </p:sp>
      <p:sp>
        <p:nvSpPr>
          <p:cNvPr id="56" name="Answer 4">
            <a:extLst>
              <a:ext uri="{FF2B5EF4-FFF2-40B4-BE49-F238E27FC236}">
                <a16:creationId xmlns:a16="http://schemas.microsoft.com/office/drawing/2014/main" id="{35EAE144-C6FC-42A4-BFB2-2F1F53CEEEFB}"/>
              </a:ext>
            </a:extLst>
          </p:cNvPr>
          <p:cNvSpPr txBox="1"/>
          <p:nvPr/>
        </p:nvSpPr>
        <p:spPr>
          <a:xfrm>
            <a:off x="4427863" y="5269860"/>
            <a:ext cx="3295110" cy="369332"/>
          </a:xfrm>
          <a:prstGeom prst="rect">
            <a:avLst/>
          </a:prstGeom>
          <a:noFill/>
        </p:spPr>
        <p:txBody>
          <a:bodyPr wrap="square" rtlCol="0">
            <a:spAutoFit/>
          </a:bodyPr>
          <a:lstStyle/>
          <a:p>
            <a:r>
              <a:rPr lang="en-US" b="1" dirty="0">
                <a:solidFill>
                  <a:srgbClr val="1D7C38"/>
                </a:solidFill>
                <a:latin typeface="Segoe UI" panose="020B0502040204020203" pitchFamily="34" charset="0"/>
                <a:cs typeface="Segoe UI" panose="020B0502040204020203" pitchFamily="34" charset="0"/>
              </a:rPr>
              <a:t>Important but not urgent</a:t>
            </a:r>
          </a:p>
        </p:txBody>
      </p:sp>
    </p:spTree>
    <p:custDataLst>
      <p:tags r:id="rId1"/>
    </p:custDataLst>
    <p:extLst>
      <p:ext uri="{BB962C8B-B14F-4D97-AF65-F5344CB8AC3E}">
        <p14:creationId xmlns:p14="http://schemas.microsoft.com/office/powerpoint/2010/main" val="375251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xit" presetSubtype="0" fill="hold" grpId="0" nodeType="withEffect">
                                  <p:stCondLst>
                                    <p:cond delay="0"/>
                                  </p:stCondLst>
                                  <p:childTnLst>
                                    <p:animEffect transition="out" filter="fade">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A9DD3ABD-CA7C-453C-BFD5-A9984F6F3945}"/>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title">
            <a:extLst>
              <a:ext uri="{FF2B5EF4-FFF2-40B4-BE49-F238E27FC236}">
                <a16:creationId xmlns:a16="http://schemas.microsoft.com/office/drawing/2014/main" id="{E9CABCDA-E784-4B37-92C4-1DA4B3FDEDEE}"/>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Time Management in the Workplace</a:t>
            </a:r>
          </a:p>
        </p:txBody>
      </p:sp>
      <p:pic>
        <p:nvPicPr>
          <p:cNvPr id="3" name="Picture 1" descr="A person typing on a computer&#10;&#10;Description automatically generated with low confidence">
            <a:extLst>
              <a:ext uri="{FF2B5EF4-FFF2-40B4-BE49-F238E27FC236}">
                <a16:creationId xmlns:a16="http://schemas.microsoft.com/office/drawing/2014/main" id="{4828492A-D4C7-4452-BDFB-45583123E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127" y="2094692"/>
            <a:ext cx="3705742" cy="2495898"/>
          </a:xfrm>
          <a:prstGeom prst="rect">
            <a:avLst/>
          </a:prstGeom>
        </p:spPr>
      </p:pic>
      <p:sp>
        <p:nvSpPr>
          <p:cNvPr id="17" name="Text block 1">
            <a:extLst>
              <a:ext uri="{FF2B5EF4-FFF2-40B4-BE49-F238E27FC236}">
                <a16:creationId xmlns:a16="http://schemas.microsoft.com/office/drawing/2014/main" id="{B5A4A9BF-A6EC-49BD-ABF8-0F175111DEDD}"/>
              </a:ext>
            </a:extLst>
          </p:cNvPr>
          <p:cNvSpPr/>
          <p:nvPr/>
        </p:nvSpPr>
        <p:spPr>
          <a:xfrm>
            <a:off x="915976" y="4935392"/>
            <a:ext cx="10360045" cy="1856598"/>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Delivering work on time</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When you time your tasks, your brain gets rewired to follow a structure and accomplish activities within a desired timeframe, so you easily deliver work on time.</a:t>
            </a:r>
          </a:p>
          <a:p>
            <a:pPr marL="285750" indent="-285750">
              <a:lnSpc>
                <a:spcPct val="150000"/>
              </a:lnSpc>
              <a:spcBef>
                <a:spcPts val="300"/>
              </a:spcBef>
              <a:spcAft>
                <a:spcPts val="300"/>
              </a:spcAft>
              <a:buFont typeface="Arial" panose="020B0604020202020204" pitchFamily="34" charset="0"/>
              <a:buChar char="•"/>
            </a:pPr>
            <a:endParaRPr lang="en-US"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sp>
        <p:nvSpPr>
          <p:cNvPr id="19" name="Phrase 2">
            <a:extLst>
              <a:ext uri="{FF2B5EF4-FFF2-40B4-BE49-F238E27FC236}">
                <a16:creationId xmlns:a16="http://schemas.microsoft.com/office/drawing/2014/main" id="{C655FE14-2C09-4E72-99AD-06E85B09986E}"/>
              </a:ext>
            </a:extLst>
          </p:cNvPr>
          <p:cNvSpPr txBox="1"/>
          <p:nvPr/>
        </p:nvSpPr>
        <p:spPr>
          <a:xfrm>
            <a:off x="450811" y="1257743"/>
            <a:ext cx="8528090"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Time management can benefit you in the following ways:</a:t>
            </a:r>
          </a:p>
        </p:txBody>
      </p:sp>
    </p:spTree>
    <p:custDataLst>
      <p:tags r:id="rId1"/>
    </p:custDataLst>
    <p:extLst>
      <p:ext uri="{BB962C8B-B14F-4D97-AF65-F5344CB8AC3E}">
        <p14:creationId xmlns:p14="http://schemas.microsoft.com/office/powerpoint/2010/main" val="4069250235"/>
      </p:ext>
    </p:extLst>
  </p:cSld>
  <p:clrMapOvr>
    <a:masterClrMapping/>
  </p:clrMapOvr>
  <mc:AlternateContent xmlns:mc="http://schemas.openxmlformats.org/markup-compatibility/2006" xmlns:p14="http://schemas.microsoft.com/office/powerpoint/2010/main">
    <mc:Choice Requires="p14">
      <p:transition spd="slow" p14:dur="2000" advTm="296565"/>
    </mc:Choice>
    <mc:Fallback xmlns="">
      <p:transition spd="slow" advTm="29656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0F7708-6E22-4BD9-9DC7-04B8F4DC4C18}"/>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5BC175E-9885-4C9A-A1CE-6AD7D2301D82}"/>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Course Objectives</a:t>
            </a:r>
          </a:p>
        </p:txBody>
      </p:sp>
      <p:sp>
        <p:nvSpPr>
          <p:cNvPr id="19" name="Rectangle 18">
            <a:extLst>
              <a:ext uri="{FF2B5EF4-FFF2-40B4-BE49-F238E27FC236}">
                <a16:creationId xmlns:a16="http://schemas.microsoft.com/office/drawing/2014/main" id="{27264A54-4818-42BC-BC39-20E1202C96F6}"/>
              </a:ext>
            </a:extLst>
          </p:cNvPr>
          <p:cNvSpPr/>
          <p:nvPr/>
        </p:nvSpPr>
        <p:spPr>
          <a:xfrm>
            <a:off x="779956" y="2852718"/>
            <a:ext cx="2066015" cy="2264681"/>
          </a:xfrm>
          <a:prstGeom prst="rect">
            <a:avLst/>
          </a:prstGeom>
          <a:no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33333"/>
                </a:solidFill>
                <a:latin typeface="Segoe UI" panose="020B0502040204020203" pitchFamily="34" charset="0"/>
                <a:cs typeface="Segoe UI" panose="020B0502040204020203" pitchFamily="34" charset="0"/>
              </a:rPr>
              <a:t>Define time management</a:t>
            </a:r>
          </a:p>
        </p:txBody>
      </p:sp>
      <p:sp>
        <p:nvSpPr>
          <p:cNvPr id="23" name="Rectangle 22">
            <a:extLst>
              <a:ext uri="{FF2B5EF4-FFF2-40B4-BE49-F238E27FC236}">
                <a16:creationId xmlns:a16="http://schemas.microsoft.com/office/drawing/2014/main" id="{643C4FA6-5D7F-4DF2-9701-94C065FECDD9}"/>
              </a:ext>
            </a:extLst>
          </p:cNvPr>
          <p:cNvSpPr/>
          <p:nvPr/>
        </p:nvSpPr>
        <p:spPr>
          <a:xfrm>
            <a:off x="3657159" y="2838203"/>
            <a:ext cx="2066015" cy="2264681"/>
          </a:xfrm>
          <a:prstGeom prst="rect">
            <a:avLst/>
          </a:prstGeom>
          <a:no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76767"/>
                </a:solidFill>
                <a:latin typeface="Segoe UI" panose="020B0502040204020203" pitchFamily="34" charset="0"/>
                <a:cs typeface="Segoe UI" panose="020B0502040204020203" pitchFamily="34" charset="0"/>
              </a:rPr>
              <a:t>Recognize the benefits of time management</a:t>
            </a:r>
          </a:p>
        </p:txBody>
      </p:sp>
      <p:sp>
        <p:nvSpPr>
          <p:cNvPr id="24" name="Rectangle 23">
            <a:extLst>
              <a:ext uri="{FF2B5EF4-FFF2-40B4-BE49-F238E27FC236}">
                <a16:creationId xmlns:a16="http://schemas.microsoft.com/office/drawing/2014/main" id="{15106B32-B5AE-4410-A5AB-259AC97F3CF9}"/>
              </a:ext>
            </a:extLst>
          </p:cNvPr>
          <p:cNvSpPr/>
          <p:nvPr/>
        </p:nvSpPr>
        <p:spPr>
          <a:xfrm>
            <a:off x="6561265" y="2867233"/>
            <a:ext cx="2066015" cy="2264681"/>
          </a:xfrm>
          <a:prstGeom prst="rect">
            <a:avLst/>
          </a:prstGeom>
          <a:no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76767"/>
                </a:solidFill>
                <a:latin typeface="Segoe UI" panose="020B0502040204020203" pitchFamily="34" charset="0"/>
                <a:cs typeface="Segoe UI" panose="020B0502040204020203" pitchFamily="34" charset="0"/>
              </a:rPr>
              <a:t>Identify tips for effective time management</a:t>
            </a:r>
          </a:p>
        </p:txBody>
      </p:sp>
      <p:sp>
        <p:nvSpPr>
          <p:cNvPr id="27" name="Rectangle 26">
            <a:extLst>
              <a:ext uri="{FF2B5EF4-FFF2-40B4-BE49-F238E27FC236}">
                <a16:creationId xmlns:a16="http://schemas.microsoft.com/office/drawing/2014/main" id="{8B5429D6-B8A2-42C9-8297-29695313D2F8}"/>
              </a:ext>
            </a:extLst>
          </p:cNvPr>
          <p:cNvSpPr/>
          <p:nvPr/>
        </p:nvSpPr>
        <p:spPr>
          <a:xfrm>
            <a:off x="779956" y="2838203"/>
            <a:ext cx="2066015" cy="91440"/>
          </a:xfrm>
          <a:prstGeom prst="rect">
            <a:avLst/>
          </a:prstGeom>
          <a:solidFill>
            <a:srgbClr val="002D73"/>
          </a:solid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2CCF3B9-A847-49CC-A233-ABAE173D80C8}"/>
              </a:ext>
            </a:extLst>
          </p:cNvPr>
          <p:cNvSpPr/>
          <p:nvPr/>
        </p:nvSpPr>
        <p:spPr>
          <a:xfrm>
            <a:off x="3657158" y="2838203"/>
            <a:ext cx="2066015" cy="9144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3BE39D3-55E5-4457-8C2C-F737F0AE149D}"/>
              </a:ext>
            </a:extLst>
          </p:cNvPr>
          <p:cNvSpPr/>
          <p:nvPr/>
        </p:nvSpPr>
        <p:spPr>
          <a:xfrm>
            <a:off x="6561265" y="2852718"/>
            <a:ext cx="2066015" cy="9144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977A4F-A7AD-4481-9943-DCF24A0C5627}"/>
              </a:ext>
            </a:extLst>
          </p:cNvPr>
          <p:cNvSpPr txBox="1"/>
          <p:nvPr/>
        </p:nvSpPr>
        <p:spPr>
          <a:xfrm>
            <a:off x="595639" y="1974250"/>
            <a:ext cx="2434647" cy="684803"/>
          </a:xfrm>
          <a:prstGeom prst="rect">
            <a:avLst/>
          </a:prstGeom>
          <a:noFill/>
        </p:spPr>
        <p:txBody>
          <a:bodyPr wrap="square" rtlCol="0">
            <a:spAutoFit/>
          </a:bodyPr>
          <a:lstStyle>
            <a:defPPr>
              <a:defRPr lang="en-US"/>
            </a:defPPr>
            <a:lvl1pPr lvl="0">
              <a:defRPr sz="4400">
                <a:latin typeface="Arial" panose="020B0604020202020204" pitchFamily="34" charset="0"/>
                <a:cs typeface="Arial" panose="020B0604020202020204" pitchFamily="34" charset="0"/>
              </a:defRPr>
            </a:lvl1pPr>
          </a:lstStyle>
          <a:p>
            <a:pPr algn="ctr">
              <a:lnSpc>
                <a:spcPct val="150000"/>
              </a:lnSpc>
            </a:pPr>
            <a:r>
              <a:rPr lang="en-US" sz="2800" dirty="0">
                <a:solidFill>
                  <a:srgbClr val="002D73"/>
                </a:solidFill>
                <a:latin typeface="Brandon Grotesque Medium" panose="020B0603020203060202" pitchFamily="34" charset="0"/>
              </a:rPr>
              <a:t>Objective 1</a:t>
            </a:r>
          </a:p>
        </p:txBody>
      </p:sp>
      <p:sp>
        <p:nvSpPr>
          <p:cNvPr id="34" name="TextBox 33">
            <a:extLst>
              <a:ext uri="{FF2B5EF4-FFF2-40B4-BE49-F238E27FC236}">
                <a16:creationId xmlns:a16="http://schemas.microsoft.com/office/drawing/2014/main" id="{A003D03B-6542-43D0-B971-04AEAC4BCCF4}"/>
              </a:ext>
            </a:extLst>
          </p:cNvPr>
          <p:cNvSpPr txBox="1"/>
          <p:nvPr/>
        </p:nvSpPr>
        <p:spPr>
          <a:xfrm>
            <a:off x="3376634" y="1974251"/>
            <a:ext cx="2653966" cy="684803"/>
          </a:xfrm>
          <a:prstGeom prst="rect">
            <a:avLst/>
          </a:prstGeom>
          <a:noFill/>
        </p:spPr>
        <p:txBody>
          <a:bodyPr wrap="square" rtlCol="0">
            <a:spAutoFit/>
          </a:bodyPr>
          <a:lstStyle>
            <a:defPPr>
              <a:defRPr lang="en-US"/>
            </a:defPPr>
            <a:lvl1pPr lvl="0">
              <a:defRPr sz="4400">
                <a:latin typeface="Arial" panose="020B0604020202020204" pitchFamily="34" charset="0"/>
                <a:cs typeface="Arial" panose="020B0604020202020204" pitchFamily="34" charset="0"/>
              </a:defRPr>
            </a:lvl1pPr>
          </a:lstStyle>
          <a:p>
            <a:pPr algn="ctr">
              <a:lnSpc>
                <a:spcPct val="150000"/>
              </a:lnSpc>
            </a:pPr>
            <a:r>
              <a:rPr lang="en-US" sz="2800" dirty="0">
                <a:solidFill>
                  <a:srgbClr val="002D73"/>
                </a:solidFill>
                <a:latin typeface="Brandon Grotesque Medium" panose="020B0603020203060202" pitchFamily="34" charset="0"/>
              </a:rPr>
              <a:t>Objective 2</a:t>
            </a:r>
          </a:p>
        </p:txBody>
      </p:sp>
      <p:sp>
        <p:nvSpPr>
          <p:cNvPr id="35" name="TextBox 34">
            <a:extLst>
              <a:ext uri="{FF2B5EF4-FFF2-40B4-BE49-F238E27FC236}">
                <a16:creationId xmlns:a16="http://schemas.microsoft.com/office/drawing/2014/main" id="{CE3B15F9-367A-448F-BC59-F497CD48FC95}"/>
              </a:ext>
            </a:extLst>
          </p:cNvPr>
          <p:cNvSpPr txBox="1"/>
          <p:nvPr/>
        </p:nvSpPr>
        <p:spPr>
          <a:xfrm>
            <a:off x="6399714" y="1974251"/>
            <a:ext cx="2389116" cy="684803"/>
          </a:xfrm>
          <a:prstGeom prst="rect">
            <a:avLst/>
          </a:prstGeom>
          <a:noFill/>
        </p:spPr>
        <p:txBody>
          <a:bodyPr wrap="square" rtlCol="0">
            <a:spAutoFit/>
          </a:bodyPr>
          <a:lstStyle>
            <a:defPPr>
              <a:defRPr lang="en-US"/>
            </a:defPPr>
            <a:lvl1pPr lvl="0">
              <a:defRPr sz="4400">
                <a:latin typeface="Arial" panose="020B0604020202020204" pitchFamily="34" charset="0"/>
                <a:cs typeface="Arial" panose="020B0604020202020204" pitchFamily="34" charset="0"/>
              </a:defRPr>
            </a:lvl1pPr>
          </a:lstStyle>
          <a:p>
            <a:pPr algn="ctr">
              <a:lnSpc>
                <a:spcPct val="150000"/>
              </a:lnSpc>
            </a:pPr>
            <a:r>
              <a:rPr lang="en-US" sz="2800" dirty="0">
                <a:solidFill>
                  <a:srgbClr val="002D73"/>
                </a:solidFill>
                <a:latin typeface="Brandon Grotesque Medium" panose="020B0603020203060202" pitchFamily="34" charset="0"/>
              </a:rPr>
              <a:t>Objective 3</a:t>
            </a:r>
          </a:p>
        </p:txBody>
      </p:sp>
      <p:sp>
        <p:nvSpPr>
          <p:cNvPr id="36" name="Rectangle 35">
            <a:extLst>
              <a:ext uri="{FF2B5EF4-FFF2-40B4-BE49-F238E27FC236}">
                <a16:creationId xmlns:a16="http://schemas.microsoft.com/office/drawing/2014/main" id="{98B2D070-322B-4958-8FC5-4B275A2BCB44}"/>
              </a:ext>
            </a:extLst>
          </p:cNvPr>
          <p:cNvSpPr/>
          <p:nvPr/>
        </p:nvSpPr>
        <p:spPr>
          <a:xfrm>
            <a:off x="9319495" y="2867232"/>
            <a:ext cx="2066015" cy="2264681"/>
          </a:xfrm>
          <a:prstGeom prst="rect">
            <a:avLst/>
          </a:prstGeom>
          <a:no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76767"/>
                </a:solidFill>
                <a:latin typeface="Segoe UI" panose="020B0502040204020203" pitchFamily="34" charset="0"/>
                <a:cs typeface="Segoe UI" panose="020B0502040204020203" pitchFamily="34" charset="0"/>
              </a:rPr>
              <a:t>Explain what time management looks like in the workplace</a:t>
            </a:r>
          </a:p>
        </p:txBody>
      </p:sp>
      <p:sp>
        <p:nvSpPr>
          <p:cNvPr id="37" name="Rectangle 36">
            <a:extLst>
              <a:ext uri="{FF2B5EF4-FFF2-40B4-BE49-F238E27FC236}">
                <a16:creationId xmlns:a16="http://schemas.microsoft.com/office/drawing/2014/main" id="{B0521FE6-C6EB-48B3-95D3-B389FDBDDB86}"/>
              </a:ext>
            </a:extLst>
          </p:cNvPr>
          <p:cNvSpPr/>
          <p:nvPr/>
        </p:nvSpPr>
        <p:spPr>
          <a:xfrm>
            <a:off x="9319495" y="2852717"/>
            <a:ext cx="2066015" cy="9144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C375BF4-44BB-4F74-9D9C-520229B9D7C0}"/>
              </a:ext>
            </a:extLst>
          </p:cNvPr>
          <p:cNvSpPr txBox="1"/>
          <p:nvPr/>
        </p:nvSpPr>
        <p:spPr>
          <a:xfrm>
            <a:off x="9157944" y="1974250"/>
            <a:ext cx="2389116" cy="684803"/>
          </a:xfrm>
          <a:prstGeom prst="rect">
            <a:avLst/>
          </a:prstGeom>
          <a:noFill/>
        </p:spPr>
        <p:txBody>
          <a:bodyPr wrap="square" rtlCol="0">
            <a:spAutoFit/>
          </a:bodyPr>
          <a:lstStyle>
            <a:defPPr>
              <a:defRPr lang="en-US"/>
            </a:defPPr>
            <a:lvl1pPr lvl="0">
              <a:defRPr sz="4400">
                <a:latin typeface="Arial" panose="020B0604020202020204" pitchFamily="34" charset="0"/>
                <a:cs typeface="Arial" panose="020B0604020202020204" pitchFamily="34" charset="0"/>
              </a:defRPr>
            </a:lvl1pPr>
          </a:lstStyle>
          <a:p>
            <a:pPr algn="ctr">
              <a:lnSpc>
                <a:spcPct val="150000"/>
              </a:lnSpc>
            </a:pPr>
            <a:r>
              <a:rPr lang="en-US" sz="2800" dirty="0">
                <a:solidFill>
                  <a:srgbClr val="002D73"/>
                </a:solidFill>
                <a:latin typeface="Brandon Grotesque Medium" panose="020B0603020203060202" pitchFamily="34" charset="0"/>
              </a:rPr>
              <a:t>Objective 4</a:t>
            </a:r>
          </a:p>
        </p:txBody>
      </p:sp>
    </p:spTree>
    <p:custDataLst>
      <p:tags r:id="rId1"/>
    </p:custDataLst>
    <p:extLst>
      <p:ext uri="{BB962C8B-B14F-4D97-AF65-F5344CB8AC3E}">
        <p14:creationId xmlns:p14="http://schemas.microsoft.com/office/powerpoint/2010/main" val="3761048682"/>
      </p:ext>
    </p:extLst>
  </p:cSld>
  <p:clrMapOvr>
    <a:masterClrMapping/>
  </p:clrMapOvr>
  <mc:AlternateContent xmlns:mc="http://schemas.openxmlformats.org/markup-compatibility/2006" xmlns:p14="http://schemas.microsoft.com/office/powerpoint/2010/main">
    <mc:Choice Requires="p14">
      <p:transition spd="slow" p14:dur="2000" advTm="74071"/>
    </mc:Choice>
    <mc:Fallback xmlns="">
      <p:transition spd="slow" advTm="7407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A9DD3ABD-CA7C-453C-BFD5-A9984F6F3945}"/>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title">
            <a:extLst>
              <a:ext uri="{FF2B5EF4-FFF2-40B4-BE49-F238E27FC236}">
                <a16:creationId xmlns:a16="http://schemas.microsoft.com/office/drawing/2014/main" id="{E9CABCDA-E784-4B37-92C4-1DA4B3FDEDEE}"/>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Time Management in the Workplace</a:t>
            </a:r>
          </a:p>
        </p:txBody>
      </p:sp>
      <p:pic>
        <p:nvPicPr>
          <p:cNvPr id="7" name="Picture 2" descr="A group of yellow stars&#10;&#10;Description automatically generated with low confidence">
            <a:extLst>
              <a:ext uri="{FF2B5EF4-FFF2-40B4-BE49-F238E27FC236}">
                <a16:creationId xmlns:a16="http://schemas.microsoft.com/office/drawing/2014/main" id="{4031C320-528B-468E-A5FE-EC1039876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700" y="2283609"/>
            <a:ext cx="3705742" cy="2495898"/>
          </a:xfrm>
          <a:prstGeom prst="rect">
            <a:avLst/>
          </a:prstGeom>
        </p:spPr>
      </p:pic>
      <p:sp>
        <p:nvSpPr>
          <p:cNvPr id="29" name="Text block 2">
            <a:extLst>
              <a:ext uri="{FF2B5EF4-FFF2-40B4-BE49-F238E27FC236}">
                <a16:creationId xmlns:a16="http://schemas.microsoft.com/office/drawing/2014/main" id="{0DCED227-0A8B-40AD-8875-5F3E735D3635}"/>
              </a:ext>
            </a:extLst>
          </p:cNvPr>
          <p:cNvSpPr/>
          <p:nvPr/>
        </p:nvSpPr>
        <p:spPr>
          <a:xfrm>
            <a:off x="910548" y="5138593"/>
            <a:ext cx="10360045" cy="948658"/>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Better quality of work</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You can provide better quality with proper utilization and prioritizing of activities and tasks</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sp>
        <p:nvSpPr>
          <p:cNvPr id="19" name="Phrase 2">
            <a:extLst>
              <a:ext uri="{FF2B5EF4-FFF2-40B4-BE49-F238E27FC236}">
                <a16:creationId xmlns:a16="http://schemas.microsoft.com/office/drawing/2014/main" id="{C655FE14-2C09-4E72-99AD-06E85B09986E}"/>
              </a:ext>
            </a:extLst>
          </p:cNvPr>
          <p:cNvSpPr txBox="1"/>
          <p:nvPr/>
        </p:nvSpPr>
        <p:spPr>
          <a:xfrm>
            <a:off x="450811" y="1257743"/>
            <a:ext cx="8528090"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Time management can benefit you in the following ways:</a:t>
            </a:r>
          </a:p>
        </p:txBody>
      </p:sp>
    </p:spTree>
    <p:custDataLst>
      <p:tags r:id="rId1"/>
    </p:custDataLst>
    <p:extLst>
      <p:ext uri="{BB962C8B-B14F-4D97-AF65-F5344CB8AC3E}">
        <p14:creationId xmlns:p14="http://schemas.microsoft.com/office/powerpoint/2010/main" val="3283044465"/>
      </p:ext>
    </p:extLst>
  </p:cSld>
  <p:clrMapOvr>
    <a:masterClrMapping/>
  </p:clrMapOvr>
  <mc:AlternateContent xmlns:mc="http://schemas.openxmlformats.org/markup-compatibility/2006" xmlns:p14="http://schemas.microsoft.com/office/powerpoint/2010/main">
    <mc:Choice Requires="p14">
      <p:transition spd="slow" p14:dur="2000" advTm="296565"/>
    </mc:Choice>
    <mc:Fallback xmlns="">
      <p:transition spd="slow" advTm="29656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A9DD3ABD-CA7C-453C-BFD5-A9984F6F3945}"/>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title">
            <a:extLst>
              <a:ext uri="{FF2B5EF4-FFF2-40B4-BE49-F238E27FC236}">
                <a16:creationId xmlns:a16="http://schemas.microsoft.com/office/drawing/2014/main" id="{E9CABCDA-E784-4B37-92C4-1DA4B3FDEDEE}"/>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Time Management in the Workplace</a:t>
            </a:r>
          </a:p>
        </p:txBody>
      </p:sp>
      <p:sp>
        <p:nvSpPr>
          <p:cNvPr id="30" name="Text block 3">
            <a:extLst>
              <a:ext uri="{FF2B5EF4-FFF2-40B4-BE49-F238E27FC236}">
                <a16:creationId xmlns:a16="http://schemas.microsoft.com/office/drawing/2014/main" id="{61802CA8-2B9D-4181-93D0-F2E0D489AE64}"/>
              </a:ext>
            </a:extLst>
          </p:cNvPr>
          <p:cNvSpPr/>
          <p:nvPr/>
        </p:nvSpPr>
        <p:spPr>
          <a:xfrm>
            <a:off x="1416308" y="4956312"/>
            <a:ext cx="10360045" cy="1441100"/>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Increased productivity</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Overall productivity can be ineffective when working on unimportant tasks</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Effective time management increases productivity while checking off important and urgent tasks</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pic>
        <p:nvPicPr>
          <p:cNvPr id="16" name="Picture 4a" descr="A picture containing text, person, person, electronics&#10;&#10;Description automatically generated">
            <a:extLst>
              <a:ext uri="{FF2B5EF4-FFF2-40B4-BE49-F238E27FC236}">
                <a16:creationId xmlns:a16="http://schemas.microsoft.com/office/drawing/2014/main" id="{C89A9A75-53B6-4BF3-817A-4E34A27EC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060" y="1901688"/>
            <a:ext cx="3705742" cy="2495898"/>
          </a:xfrm>
          <a:prstGeom prst="rect">
            <a:avLst/>
          </a:prstGeom>
        </p:spPr>
      </p:pic>
      <p:sp>
        <p:nvSpPr>
          <p:cNvPr id="19" name="Phrase 2">
            <a:extLst>
              <a:ext uri="{FF2B5EF4-FFF2-40B4-BE49-F238E27FC236}">
                <a16:creationId xmlns:a16="http://schemas.microsoft.com/office/drawing/2014/main" id="{C655FE14-2C09-4E72-99AD-06E85B09986E}"/>
              </a:ext>
            </a:extLst>
          </p:cNvPr>
          <p:cNvSpPr txBox="1"/>
          <p:nvPr/>
        </p:nvSpPr>
        <p:spPr>
          <a:xfrm>
            <a:off x="450811" y="1257743"/>
            <a:ext cx="8528090"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Time management can benefit you in the following ways:</a:t>
            </a:r>
          </a:p>
        </p:txBody>
      </p:sp>
    </p:spTree>
    <p:custDataLst>
      <p:tags r:id="rId1"/>
    </p:custDataLst>
    <p:extLst>
      <p:ext uri="{BB962C8B-B14F-4D97-AF65-F5344CB8AC3E}">
        <p14:creationId xmlns:p14="http://schemas.microsoft.com/office/powerpoint/2010/main" val="1069529782"/>
      </p:ext>
    </p:extLst>
  </p:cSld>
  <p:clrMapOvr>
    <a:masterClrMapping/>
  </p:clrMapOvr>
  <mc:AlternateContent xmlns:mc="http://schemas.openxmlformats.org/markup-compatibility/2006" xmlns:p14="http://schemas.microsoft.com/office/powerpoint/2010/main">
    <mc:Choice Requires="p14">
      <p:transition spd="slow" p14:dur="2000" advTm="296565"/>
    </mc:Choice>
    <mc:Fallback xmlns="">
      <p:transition spd="slow" advTm="29656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A9DD3ABD-CA7C-453C-BFD5-A9984F6F3945}"/>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title">
            <a:extLst>
              <a:ext uri="{FF2B5EF4-FFF2-40B4-BE49-F238E27FC236}">
                <a16:creationId xmlns:a16="http://schemas.microsoft.com/office/drawing/2014/main" id="{E9CABCDA-E784-4B37-92C4-1DA4B3FDEDEE}"/>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Time Management in the Workplace</a:t>
            </a:r>
          </a:p>
        </p:txBody>
      </p:sp>
      <p:pic>
        <p:nvPicPr>
          <p:cNvPr id="3" name="Picture 1" descr="A person typing on a computer&#10;&#10;Description automatically generated with low confidence">
            <a:extLst>
              <a:ext uri="{FF2B5EF4-FFF2-40B4-BE49-F238E27FC236}">
                <a16:creationId xmlns:a16="http://schemas.microsoft.com/office/drawing/2014/main" id="{4828492A-D4C7-4452-BDFB-45583123E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pic>
        <p:nvPicPr>
          <p:cNvPr id="7" name="Picture 2" descr="A group of yellow stars&#10;&#10;Description automatically generated with low confidence">
            <a:extLst>
              <a:ext uri="{FF2B5EF4-FFF2-40B4-BE49-F238E27FC236}">
                <a16:creationId xmlns:a16="http://schemas.microsoft.com/office/drawing/2014/main" id="{4031C320-528B-468E-A5FE-EC1039876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pic>
        <p:nvPicPr>
          <p:cNvPr id="12" name="Picture 3" descr="A person writing on a piece of paper&#10;&#10;Description automatically generated with medium confidence">
            <a:extLst>
              <a:ext uri="{FF2B5EF4-FFF2-40B4-BE49-F238E27FC236}">
                <a16:creationId xmlns:a16="http://schemas.microsoft.com/office/drawing/2014/main" id="{928AF35C-C327-4268-AD3C-50F74CF59C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pic>
        <p:nvPicPr>
          <p:cNvPr id="16" name="Picture 4a" descr="A picture containing text, person, person, electronics&#10;&#10;Description automatically generated">
            <a:extLst>
              <a:ext uri="{FF2B5EF4-FFF2-40B4-BE49-F238E27FC236}">
                <a16:creationId xmlns:a16="http://schemas.microsoft.com/office/drawing/2014/main" id="{C89A9A75-53B6-4BF3-817A-4E34A27ECB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pic>
        <p:nvPicPr>
          <p:cNvPr id="20" name="Picture 4b" descr="A person sitting at a desk with a computer&#10;&#10;Description automatically generated with low confidence">
            <a:extLst>
              <a:ext uri="{FF2B5EF4-FFF2-40B4-BE49-F238E27FC236}">
                <a16:creationId xmlns:a16="http://schemas.microsoft.com/office/drawing/2014/main" id="{8F728820-1C5F-4F5F-8F1E-CF69889105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7702" y="2089911"/>
            <a:ext cx="3705742" cy="2495898"/>
          </a:xfrm>
          <a:prstGeom prst="rect">
            <a:avLst/>
          </a:prstGeom>
        </p:spPr>
      </p:pic>
      <p:sp>
        <p:nvSpPr>
          <p:cNvPr id="32" name="Text block 4">
            <a:extLst>
              <a:ext uri="{FF2B5EF4-FFF2-40B4-BE49-F238E27FC236}">
                <a16:creationId xmlns:a16="http://schemas.microsoft.com/office/drawing/2014/main" id="{867DD5FD-0138-4480-81F9-74FCFD514D75}"/>
              </a:ext>
            </a:extLst>
          </p:cNvPr>
          <p:cNvSpPr/>
          <p:nvPr/>
        </p:nvSpPr>
        <p:spPr>
          <a:xfrm>
            <a:off x="1656873" y="4566061"/>
            <a:ext cx="10360045" cy="1364156"/>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Less stress and anxiety</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There are times when employees feel overwhelmed. This hampers productivity and takes toll on your overall health and can be avoided by managing time effectively.</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pic>
        <p:nvPicPr>
          <p:cNvPr id="36" name="Picture 5" descr="A person writing on a book&#10;&#10;Description automatically generated with medium confidence">
            <a:extLst>
              <a:ext uri="{FF2B5EF4-FFF2-40B4-BE49-F238E27FC236}">
                <a16:creationId xmlns:a16="http://schemas.microsoft.com/office/drawing/2014/main" id="{5D34EF0A-CD26-4662-8534-1201E90444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48554" y="2089911"/>
            <a:ext cx="3705742" cy="2495898"/>
          </a:xfrm>
          <a:prstGeom prst="rect">
            <a:avLst/>
          </a:prstGeom>
        </p:spPr>
      </p:pic>
      <p:sp>
        <p:nvSpPr>
          <p:cNvPr id="19" name="Phrase 2">
            <a:extLst>
              <a:ext uri="{FF2B5EF4-FFF2-40B4-BE49-F238E27FC236}">
                <a16:creationId xmlns:a16="http://schemas.microsoft.com/office/drawing/2014/main" id="{C655FE14-2C09-4E72-99AD-06E85B09986E}"/>
              </a:ext>
            </a:extLst>
          </p:cNvPr>
          <p:cNvSpPr txBox="1"/>
          <p:nvPr/>
        </p:nvSpPr>
        <p:spPr>
          <a:xfrm>
            <a:off x="450811" y="1257743"/>
            <a:ext cx="8528090"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Time management can benefit you in the following ways:</a:t>
            </a:r>
          </a:p>
        </p:txBody>
      </p:sp>
    </p:spTree>
    <p:custDataLst>
      <p:tags r:id="rId1"/>
    </p:custDataLst>
    <p:extLst>
      <p:ext uri="{BB962C8B-B14F-4D97-AF65-F5344CB8AC3E}">
        <p14:creationId xmlns:p14="http://schemas.microsoft.com/office/powerpoint/2010/main" val="1772946990"/>
      </p:ext>
    </p:extLst>
  </p:cSld>
  <p:clrMapOvr>
    <a:masterClrMapping/>
  </p:clrMapOvr>
  <mc:AlternateContent xmlns:mc="http://schemas.openxmlformats.org/markup-compatibility/2006" xmlns:p14="http://schemas.microsoft.com/office/powerpoint/2010/main">
    <mc:Choice Requires="p14">
      <p:transition spd="slow" p14:dur="2000" advTm="296565"/>
    </mc:Choice>
    <mc:Fallback xmlns="">
      <p:transition spd="slow" advTm="29656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A9DD3ABD-CA7C-453C-BFD5-A9984F6F3945}"/>
              </a:ext>
            </a:extLst>
          </p:cNvPr>
          <p:cNvSpPr/>
          <p:nvPr/>
        </p:nvSpPr>
        <p:spPr>
          <a:xfrm>
            <a:off x="0" y="0"/>
            <a:ext cx="12191999" cy="109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title">
            <a:extLst>
              <a:ext uri="{FF2B5EF4-FFF2-40B4-BE49-F238E27FC236}">
                <a16:creationId xmlns:a16="http://schemas.microsoft.com/office/drawing/2014/main" id="{E9CABCDA-E784-4B37-92C4-1DA4B3FDEDEE}"/>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Time Management in the Workplace</a:t>
            </a:r>
          </a:p>
        </p:txBody>
      </p:sp>
      <p:sp>
        <p:nvSpPr>
          <p:cNvPr id="32" name="Text block 4">
            <a:extLst>
              <a:ext uri="{FF2B5EF4-FFF2-40B4-BE49-F238E27FC236}">
                <a16:creationId xmlns:a16="http://schemas.microsoft.com/office/drawing/2014/main" id="{867DD5FD-0138-4480-81F9-74FCFD514D75}"/>
              </a:ext>
            </a:extLst>
          </p:cNvPr>
          <p:cNvSpPr/>
          <p:nvPr/>
        </p:nvSpPr>
        <p:spPr>
          <a:xfrm>
            <a:off x="1617916" y="4729760"/>
            <a:ext cx="10360045" cy="1364156"/>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Less Procrastination</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“I will do it later” is an excuse. Applying good time management tricks enable you to work more efficiently.</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pic>
        <p:nvPicPr>
          <p:cNvPr id="39" name="Picture 6" descr="A group of people talking&#10;&#10;Description automatically generated with low confidence">
            <a:extLst>
              <a:ext uri="{FF2B5EF4-FFF2-40B4-BE49-F238E27FC236}">
                <a16:creationId xmlns:a16="http://schemas.microsoft.com/office/drawing/2014/main" id="{400C35BF-C1C9-4AB3-A1AF-C526DF26C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128" y="2024080"/>
            <a:ext cx="3705742" cy="2495898"/>
          </a:xfrm>
          <a:prstGeom prst="rect">
            <a:avLst/>
          </a:prstGeom>
        </p:spPr>
      </p:pic>
      <p:sp>
        <p:nvSpPr>
          <p:cNvPr id="19" name="Phrase 2">
            <a:extLst>
              <a:ext uri="{FF2B5EF4-FFF2-40B4-BE49-F238E27FC236}">
                <a16:creationId xmlns:a16="http://schemas.microsoft.com/office/drawing/2014/main" id="{C655FE14-2C09-4E72-99AD-06E85B09986E}"/>
              </a:ext>
            </a:extLst>
          </p:cNvPr>
          <p:cNvSpPr txBox="1"/>
          <p:nvPr/>
        </p:nvSpPr>
        <p:spPr>
          <a:xfrm>
            <a:off x="450811" y="1257743"/>
            <a:ext cx="8528090"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Time management can benefit you in the following ways:</a:t>
            </a:r>
          </a:p>
        </p:txBody>
      </p:sp>
    </p:spTree>
    <p:custDataLst>
      <p:tags r:id="rId1"/>
    </p:custDataLst>
    <p:extLst>
      <p:ext uri="{BB962C8B-B14F-4D97-AF65-F5344CB8AC3E}">
        <p14:creationId xmlns:p14="http://schemas.microsoft.com/office/powerpoint/2010/main" val="740246620"/>
      </p:ext>
    </p:extLst>
  </p:cSld>
  <p:clrMapOvr>
    <a:masterClrMapping/>
  </p:clrMapOvr>
  <mc:AlternateContent xmlns:mc="http://schemas.openxmlformats.org/markup-compatibility/2006" xmlns:p14="http://schemas.microsoft.com/office/powerpoint/2010/main">
    <mc:Choice Requires="p14">
      <p:transition spd="slow" p14:dur="2000" advTm="296565"/>
    </mc:Choice>
    <mc:Fallback xmlns="">
      <p:transition spd="slow" advTm="29656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A9DD3ABD-CA7C-453C-BFD5-A9984F6F3945}"/>
              </a:ext>
            </a:extLst>
          </p:cNvPr>
          <p:cNvSpPr/>
          <p:nvPr/>
        </p:nvSpPr>
        <p:spPr>
          <a:xfrm>
            <a:off x="0" y="0"/>
            <a:ext cx="12191999" cy="109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title">
            <a:extLst>
              <a:ext uri="{FF2B5EF4-FFF2-40B4-BE49-F238E27FC236}">
                <a16:creationId xmlns:a16="http://schemas.microsoft.com/office/drawing/2014/main" id="{E9CABCDA-E784-4B37-92C4-1DA4B3FDEDEE}"/>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Time Management in the Workplace</a:t>
            </a:r>
          </a:p>
        </p:txBody>
      </p:sp>
      <p:sp>
        <p:nvSpPr>
          <p:cNvPr id="6" name="Lead in phrase">
            <a:extLst>
              <a:ext uri="{FF2B5EF4-FFF2-40B4-BE49-F238E27FC236}">
                <a16:creationId xmlns:a16="http://schemas.microsoft.com/office/drawing/2014/main" id="{07EA3270-DD65-41A5-97B0-FCC0D93E53C1}"/>
              </a:ext>
            </a:extLst>
          </p:cNvPr>
          <p:cNvSpPr txBox="1"/>
          <p:nvPr/>
        </p:nvSpPr>
        <p:spPr>
          <a:xfrm>
            <a:off x="550176" y="1237994"/>
            <a:ext cx="11080789" cy="830997"/>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Allows you to enhance your performance and achieve your desired goals with less effort and more effective strategies. </a:t>
            </a:r>
          </a:p>
        </p:txBody>
      </p:sp>
      <p:pic>
        <p:nvPicPr>
          <p:cNvPr id="3" name="Picture 1" descr="A person typing on a computer&#10;&#10;Description automatically generated with low confidence">
            <a:extLst>
              <a:ext uri="{FF2B5EF4-FFF2-40B4-BE49-F238E27FC236}">
                <a16:creationId xmlns:a16="http://schemas.microsoft.com/office/drawing/2014/main" id="{4828492A-D4C7-4452-BDFB-45583123E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pic>
        <p:nvPicPr>
          <p:cNvPr id="7" name="Picture 2" descr="A group of yellow stars&#10;&#10;Description automatically generated with low confidence">
            <a:extLst>
              <a:ext uri="{FF2B5EF4-FFF2-40B4-BE49-F238E27FC236}">
                <a16:creationId xmlns:a16="http://schemas.microsoft.com/office/drawing/2014/main" id="{4031C320-528B-468E-A5FE-EC1039876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pic>
        <p:nvPicPr>
          <p:cNvPr id="12" name="Picture 3" descr="A person writing on a piece of paper&#10;&#10;Description automatically generated with medium confidence">
            <a:extLst>
              <a:ext uri="{FF2B5EF4-FFF2-40B4-BE49-F238E27FC236}">
                <a16:creationId xmlns:a16="http://schemas.microsoft.com/office/drawing/2014/main" id="{928AF35C-C327-4268-AD3C-50F74CF59C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pic>
        <p:nvPicPr>
          <p:cNvPr id="16" name="Picture 4a" descr="A picture containing text, person, person, electronics&#10;&#10;Description automatically generated">
            <a:extLst>
              <a:ext uri="{FF2B5EF4-FFF2-40B4-BE49-F238E27FC236}">
                <a16:creationId xmlns:a16="http://schemas.microsoft.com/office/drawing/2014/main" id="{C89A9A75-53B6-4BF3-817A-4E34A27ECB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pic>
        <p:nvPicPr>
          <p:cNvPr id="20" name="Picture 4b" descr="A person sitting at a desk with a computer&#10;&#10;Description automatically generated with low confidence">
            <a:extLst>
              <a:ext uri="{FF2B5EF4-FFF2-40B4-BE49-F238E27FC236}">
                <a16:creationId xmlns:a16="http://schemas.microsoft.com/office/drawing/2014/main" id="{8F728820-1C5F-4F5F-8F1E-CF69889105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7702" y="2089911"/>
            <a:ext cx="3705742" cy="2495898"/>
          </a:xfrm>
          <a:prstGeom prst="rect">
            <a:avLst/>
          </a:prstGeom>
        </p:spPr>
      </p:pic>
      <p:pic>
        <p:nvPicPr>
          <p:cNvPr id="36" name="Picture 5" descr="A person writing on a book&#10;&#10;Description automatically generated with medium confidence">
            <a:extLst>
              <a:ext uri="{FF2B5EF4-FFF2-40B4-BE49-F238E27FC236}">
                <a16:creationId xmlns:a16="http://schemas.microsoft.com/office/drawing/2014/main" id="{5D34EF0A-CD26-4662-8534-1201E90444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48554" y="2089911"/>
            <a:ext cx="3705742" cy="2495898"/>
          </a:xfrm>
          <a:prstGeom prst="rect">
            <a:avLst/>
          </a:prstGeom>
        </p:spPr>
      </p:pic>
      <p:pic>
        <p:nvPicPr>
          <p:cNvPr id="39" name="Picture 6" descr="A group of people talking&#10;&#10;Description automatically generated with low confidence">
            <a:extLst>
              <a:ext uri="{FF2B5EF4-FFF2-40B4-BE49-F238E27FC236}">
                <a16:creationId xmlns:a16="http://schemas.microsoft.com/office/drawing/2014/main" id="{400C35BF-C1C9-4AB3-A1AF-C526DF26C3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9406" y="2081974"/>
            <a:ext cx="3705742" cy="2495898"/>
          </a:xfrm>
          <a:prstGeom prst="rect">
            <a:avLst/>
          </a:prstGeom>
        </p:spPr>
      </p:pic>
      <p:sp>
        <p:nvSpPr>
          <p:cNvPr id="41" name="Text block 6">
            <a:extLst>
              <a:ext uri="{FF2B5EF4-FFF2-40B4-BE49-F238E27FC236}">
                <a16:creationId xmlns:a16="http://schemas.microsoft.com/office/drawing/2014/main" id="{B9BBA7B0-AF6E-4572-B11A-54A9289C67C4}"/>
              </a:ext>
            </a:extLst>
          </p:cNvPr>
          <p:cNvSpPr/>
          <p:nvPr/>
        </p:nvSpPr>
        <p:spPr>
          <a:xfrm>
            <a:off x="1686926" y="4899456"/>
            <a:ext cx="10360045" cy="1441100"/>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Opportunities for career growth</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Being punctual increases effectiveness and helps you earn a good reputation</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When you complete tasks on time, it could lead the way for more promotional opportunities</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4224868790"/>
      </p:ext>
    </p:extLst>
  </p:cSld>
  <p:clrMapOvr>
    <a:masterClrMapping/>
  </p:clrMapOvr>
  <mc:AlternateContent xmlns:mc="http://schemas.openxmlformats.org/markup-compatibility/2006" xmlns:p14="http://schemas.microsoft.com/office/powerpoint/2010/main">
    <mc:Choice Requires="p14">
      <p:transition spd="slow" p14:dur="2000" advTm="296565"/>
    </mc:Choice>
    <mc:Fallback xmlns="">
      <p:transition spd="slow" advTm="29656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EEFFB186-FE31-46D9-AF49-3EC1E9AA1818}"/>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Title">
            <a:extLst>
              <a:ext uri="{FF2B5EF4-FFF2-40B4-BE49-F238E27FC236}">
                <a16:creationId xmlns:a16="http://schemas.microsoft.com/office/drawing/2014/main" id="{D45DF405-1596-4F5E-BDDB-3EA31F157C59}"/>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Time Management Summary</a:t>
            </a:r>
          </a:p>
        </p:txBody>
      </p:sp>
      <p:sp>
        <p:nvSpPr>
          <p:cNvPr id="6" name="First phrase">
            <a:extLst>
              <a:ext uri="{FF2B5EF4-FFF2-40B4-BE49-F238E27FC236}">
                <a16:creationId xmlns:a16="http://schemas.microsoft.com/office/drawing/2014/main" id="{AD139F77-01A5-4DD8-B644-553CD768C231}"/>
              </a:ext>
            </a:extLst>
          </p:cNvPr>
          <p:cNvSpPr txBox="1"/>
          <p:nvPr/>
        </p:nvSpPr>
        <p:spPr>
          <a:xfrm>
            <a:off x="355507" y="1183980"/>
            <a:ext cx="5497172" cy="1200329"/>
          </a:xfrm>
          <a:prstGeom prst="rect">
            <a:avLst/>
          </a:prstGeom>
          <a:noFill/>
        </p:spPr>
        <p:txBody>
          <a:bodyPr wrap="square" rtlCol="0">
            <a:spAutoFit/>
          </a:bodyPr>
          <a:lstStyle/>
          <a:p>
            <a:r>
              <a:rPr lang="en-US" sz="2400" b="1" dirty="0">
                <a:solidFill>
                  <a:srgbClr val="002F73"/>
                </a:solidFill>
                <a:latin typeface="Segoe UI" panose="020B0502040204020203" pitchFamily="34" charset="0"/>
                <a:cs typeface="Segoe UI" panose="020B0502040204020203" pitchFamily="34" charset="0"/>
              </a:rPr>
              <a:t>Effective time management skills can have a positive impact on your work and life in general</a:t>
            </a:r>
          </a:p>
        </p:txBody>
      </p:sp>
      <p:pic>
        <p:nvPicPr>
          <p:cNvPr id="30" name="Picture 1" descr="A person reading a book&#10;&#10;Description automatically generated with medium confidence">
            <a:extLst>
              <a:ext uri="{FF2B5EF4-FFF2-40B4-BE49-F238E27FC236}">
                <a16:creationId xmlns:a16="http://schemas.microsoft.com/office/drawing/2014/main" id="{A1C9E135-B4EE-4694-A852-5A542A70F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329" y="2529579"/>
            <a:ext cx="3705742" cy="2495898"/>
          </a:xfrm>
          <a:prstGeom prst="rect">
            <a:avLst/>
          </a:prstGeom>
        </p:spPr>
      </p:pic>
      <p:pic>
        <p:nvPicPr>
          <p:cNvPr id="38" name="Divider">
            <a:extLst>
              <a:ext uri="{FF2B5EF4-FFF2-40B4-BE49-F238E27FC236}">
                <a16:creationId xmlns:a16="http://schemas.microsoft.com/office/drawing/2014/main" id="{035BBEB0-47B2-4C81-82B6-61AD9232B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07" y="2358265"/>
            <a:ext cx="5760720" cy="52088"/>
          </a:xfrm>
          <a:prstGeom prst="rect">
            <a:avLst/>
          </a:prstGeom>
        </p:spPr>
      </p:pic>
      <p:sp>
        <p:nvSpPr>
          <p:cNvPr id="35" name="Text block 1">
            <a:extLst>
              <a:ext uri="{FF2B5EF4-FFF2-40B4-BE49-F238E27FC236}">
                <a16:creationId xmlns:a16="http://schemas.microsoft.com/office/drawing/2014/main" id="{9CE70E8F-43D4-4658-9FEA-116640C241AF}"/>
              </a:ext>
            </a:extLst>
          </p:cNvPr>
          <p:cNvSpPr/>
          <p:nvPr/>
        </p:nvSpPr>
        <p:spPr>
          <a:xfrm>
            <a:off x="355507" y="2529579"/>
            <a:ext cx="5967664" cy="2425985"/>
          </a:xfrm>
          <a:prstGeom prst="rect">
            <a:avLst/>
          </a:prstGeom>
        </p:spPr>
        <p:txBody>
          <a:bodyPr wrap="square">
            <a:spAutoFit/>
          </a:bodyPr>
          <a:lstStyle/>
          <a:p>
            <a:pPr>
              <a:lnSpc>
                <a:spcPct val="150000"/>
              </a:lnSpc>
              <a:spcBef>
                <a:spcPts val="300"/>
              </a:spcBef>
              <a:spcAft>
                <a:spcPts val="300"/>
              </a:spcAft>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By following through on your commitments, you will:</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Improve teamwork</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Promote positive attitudes</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Increase productivity</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Reduce stress at your workplace</a:t>
            </a:r>
          </a:p>
        </p:txBody>
      </p:sp>
      <p:pic>
        <p:nvPicPr>
          <p:cNvPr id="28" name="Picture 2" descr="A group of people sitting around a table with laptops&#10;&#10;Description automatically generated">
            <a:extLst>
              <a:ext uri="{FF2B5EF4-FFF2-40B4-BE49-F238E27FC236}">
                <a16:creationId xmlns:a16="http://schemas.microsoft.com/office/drawing/2014/main" id="{5969BADB-975E-47B9-978F-288BBB767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1329" y="2529579"/>
            <a:ext cx="3705742" cy="2495898"/>
          </a:xfrm>
          <a:prstGeom prst="rect">
            <a:avLst/>
          </a:prstGeom>
        </p:spPr>
      </p:pic>
    </p:spTree>
    <p:custDataLst>
      <p:tags r:id="rId1"/>
    </p:custDataLst>
    <p:extLst>
      <p:ext uri="{BB962C8B-B14F-4D97-AF65-F5344CB8AC3E}">
        <p14:creationId xmlns:p14="http://schemas.microsoft.com/office/powerpoint/2010/main" val="2185514025"/>
      </p:ext>
    </p:extLst>
  </p:cSld>
  <p:clrMapOvr>
    <a:masterClrMapping/>
  </p:clrMapOvr>
  <mc:AlternateContent xmlns:mc="http://schemas.openxmlformats.org/markup-compatibility/2006" xmlns:p14="http://schemas.microsoft.com/office/powerpoint/2010/main">
    <mc:Choice Requires="p14">
      <p:transition spd="slow" p14:dur="2000" advTm="166394"/>
    </mc:Choice>
    <mc:Fallback xmlns="">
      <p:transition spd="slow" advTm="16639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EEFFB186-FE31-46D9-AF49-3EC1E9AA1818}"/>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Title">
            <a:extLst>
              <a:ext uri="{FF2B5EF4-FFF2-40B4-BE49-F238E27FC236}">
                <a16:creationId xmlns:a16="http://schemas.microsoft.com/office/drawing/2014/main" id="{D45DF405-1596-4F5E-BDDB-3EA31F157C59}"/>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Time Management Summary</a:t>
            </a:r>
          </a:p>
        </p:txBody>
      </p:sp>
      <p:sp>
        <p:nvSpPr>
          <p:cNvPr id="6" name="First phrase">
            <a:extLst>
              <a:ext uri="{FF2B5EF4-FFF2-40B4-BE49-F238E27FC236}">
                <a16:creationId xmlns:a16="http://schemas.microsoft.com/office/drawing/2014/main" id="{AD139F77-01A5-4DD8-B644-553CD768C231}"/>
              </a:ext>
            </a:extLst>
          </p:cNvPr>
          <p:cNvSpPr txBox="1"/>
          <p:nvPr/>
        </p:nvSpPr>
        <p:spPr>
          <a:xfrm>
            <a:off x="355507" y="1210024"/>
            <a:ext cx="5497172" cy="1200329"/>
          </a:xfrm>
          <a:prstGeom prst="rect">
            <a:avLst/>
          </a:prstGeom>
          <a:noFill/>
        </p:spPr>
        <p:txBody>
          <a:bodyPr wrap="square" rtlCol="0">
            <a:spAutoFit/>
          </a:bodyPr>
          <a:lstStyle/>
          <a:p>
            <a:r>
              <a:rPr lang="en-US" sz="2400" b="1" dirty="0">
                <a:solidFill>
                  <a:srgbClr val="002F73"/>
                </a:solidFill>
                <a:latin typeface="Segoe UI" panose="020B0502040204020203" pitchFamily="34" charset="0"/>
                <a:cs typeface="Segoe UI" panose="020B0502040204020203" pitchFamily="34" charset="0"/>
              </a:rPr>
              <a:t>Effective time management skills can have a positive impact on your work and life in general</a:t>
            </a:r>
          </a:p>
        </p:txBody>
      </p:sp>
      <p:pic>
        <p:nvPicPr>
          <p:cNvPr id="38" name="Divider">
            <a:extLst>
              <a:ext uri="{FF2B5EF4-FFF2-40B4-BE49-F238E27FC236}">
                <a16:creationId xmlns:a16="http://schemas.microsoft.com/office/drawing/2014/main" id="{035BBEB0-47B2-4C81-82B6-61AD9232B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507" y="2358265"/>
            <a:ext cx="5760720" cy="52088"/>
          </a:xfrm>
          <a:prstGeom prst="rect">
            <a:avLst/>
          </a:prstGeom>
        </p:spPr>
      </p:pic>
      <p:pic>
        <p:nvPicPr>
          <p:cNvPr id="3" name="Picture 3" descr="A picture containing text, table, person, indoor&#10;&#10;Description automatically generated">
            <a:extLst>
              <a:ext uri="{FF2B5EF4-FFF2-40B4-BE49-F238E27FC236}">
                <a16:creationId xmlns:a16="http://schemas.microsoft.com/office/drawing/2014/main" id="{5A0E4E35-2233-4896-9726-0B9EDE698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6824" y="2529579"/>
            <a:ext cx="3705742" cy="2495898"/>
          </a:xfrm>
          <a:prstGeom prst="rect">
            <a:avLst/>
          </a:prstGeom>
        </p:spPr>
      </p:pic>
      <p:sp>
        <p:nvSpPr>
          <p:cNvPr id="41" name="Text block 2">
            <a:extLst>
              <a:ext uri="{FF2B5EF4-FFF2-40B4-BE49-F238E27FC236}">
                <a16:creationId xmlns:a16="http://schemas.microsoft.com/office/drawing/2014/main" id="{D5ECF01D-4089-4852-8E67-6F096229D8E0}"/>
              </a:ext>
            </a:extLst>
          </p:cNvPr>
          <p:cNvSpPr/>
          <p:nvPr/>
        </p:nvSpPr>
        <p:spPr>
          <a:xfrm>
            <a:off x="355507" y="2529579"/>
            <a:ext cx="6398197" cy="1933543"/>
          </a:xfrm>
          <a:prstGeom prst="rect">
            <a:avLst/>
          </a:prstGeom>
        </p:spPr>
        <p:txBody>
          <a:bodyPr wrap="square">
            <a:spAutoFit/>
          </a:bodyPr>
          <a:lstStyle/>
          <a:p>
            <a:pPr>
              <a:lnSpc>
                <a:spcPct val="150000"/>
              </a:lnSpc>
              <a:spcBef>
                <a:spcPts val="300"/>
              </a:spcBef>
              <a:spcAft>
                <a:spcPts val="300"/>
              </a:spcAft>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When you take control of your time daily you:</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Improve your ability to get things done</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Make better decisions</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Gain control of key priorities</a:t>
            </a:r>
          </a:p>
        </p:txBody>
      </p:sp>
    </p:spTree>
    <p:custDataLst>
      <p:tags r:id="rId1"/>
    </p:custDataLst>
    <p:extLst>
      <p:ext uri="{BB962C8B-B14F-4D97-AF65-F5344CB8AC3E}">
        <p14:creationId xmlns:p14="http://schemas.microsoft.com/office/powerpoint/2010/main" val="1378828759"/>
      </p:ext>
    </p:extLst>
  </p:cSld>
  <p:clrMapOvr>
    <a:masterClrMapping/>
  </p:clrMapOvr>
  <mc:AlternateContent xmlns:mc="http://schemas.openxmlformats.org/markup-compatibility/2006" xmlns:p14="http://schemas.microsoft.com/office/powerpoint/2010/main">
    <mc:Choice Requires="p14">
      <p:transition spd="slow" p14:dur="2000" advTm="166394"/>
    </mc:Choice>
    <mc:Fallback xmlns="">
      <p:transition spd="slow" advTm="16639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lue header">
            <a:extLst>
              <a:ext uri="{FF2B5EF4-FFF2-40B4-BE49-F238E27FC236}">
                <a16:creationId xmlns:a16="http://schemas.microsoft.com/office/drawing/2014/main" id="{0C0B7F56-1446-4934-884D-52E6831D3432}"/>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title">
            <a:extLst>
              <a:ext uri="{FF2B5EF4-FFF2-40B4-BE49-F238E27FC236}">
                <a16:creationId xmlns:a16="http://schemas.microsoft.com/office/drawing/2014/main" id="{9E173540-7570-4628-9489-130A4911F428}"/>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Group Scenario Activity</a:t>
            </a:r>
          </a:p>
        </p:txBody>
      </p:sp>
      <p:sp>
        <p:nvSpPr>
          <p:cNvPr id="16" name="Scenario text">
            <a:extLst>
              <a:ext uri="{FF2B5EF4-FFF2-40B4-BE49-F238E27FC236}">
                <a16:creationId xmlns:a16="http://schemas.microsoft.com/office/drawing/2014/main" id="{73DD4B70-5387-45AC-B09E-13F4C0C51DC2}"/>
              </a:ext>
            </a:extLst>
          </p:cNvPr>
          <p:cNvSpPr txBox="1"/>
          <p:nvPr/>
        </p:nvSpPr>
        <p:spPr>
          <a:xfrm>
            <a:off x="453792" y="1991444"/>
            <a:ext cx="11148399" cy="3324949"/>
          </a:xfrm>
          <a:prstGeom prst="rect">
            <a:avLst/>
          </a:prstGeom>
          <a:noFill/>
        </p:spPr>
        <p:txBody>
          <a:bodyPr wrap="square" rtlCol="0">
            <a:spAutoFit/>
          </a:bodyPr>
          <a:lstStyle/>
          <a:p>
            <a:pPr>
              <a:lnSpc>
                <a:spcPts val="3200"/>
              </a:lnSpc>
            </a:pPr>
            <a:r>
              <a:rPr lang="en-US" b="1" dirty="0">
                <a:solidFill>
                  <a:srgbClr val="333333"/>
                </a:solidFill>
                <a:latin typeface="Segoe UI" panose="020B0502040204020203" pitchFamily="34" charset="0"/>
                <a:cs typeface="Segoe UI" panose="020B0502040204020203" pitchFamily="34" charset="0"/>
              </a:rPr>
              <a:t>Scenario: </a:t>
            </a:r>
            <a:r>
              <a:rPr lang="en-US" dirty="0">
                <a:solidFill>
                  <a:srgbClr val="333333"/>
                </a:solidFill>
                <a:latin typeface="Segoe UI" panose="020B0502040204020203" pitchFamily="34" charset="0"/>
                <a:cs typeface="Segoe UI" panose="020B0502040204020203" pitchFamily="34" charset="0"/>
              </a:rPr>
              <a:t>Mark wants to be known as a valuable worker. He is always willing to go the extra mile and regularly volunteers to take on extra duties and assignments. Recently, he committed to completing an inventory of the company warehouse over the weekend on his own. This assignment is important because Mark’s boss needs the inventory to place orders for the next three months, and the bookkeeper needs the information to back up her financial statements. It is now Monday morning and even though Mark worked several hours over the weekend, he still has not completed the inventory. Mark’s boss is stressed because the order won’t be placed in time and the bookkeeper cannot finish her financial statements. It looks as if Mark is not dependable or reliable.</a:t>
            </a:r>
          </a:p>
        </p:txBody>
      </p:sp>
    </p:spTree>
    <p:custDataLst>
      <p:tags r:id="rId1"/>
    </p:custDataLst>
    <p:extLst>
      <p:ext uri="{BB962C8B-B14F-4D97-AF65-F5344CB8AC3E}">
        <p14:creationId xmlns:p14="http://schemas.microsoft.com/office/powerpoint/2010/main" val="2909609176"/>
      </p:ext>
    </p:extLst>
  </p:cSld>
  <p:clrMapOvr>
    <a:masterClrMapping/>
  </p:clrMapOvr>
  <mc:AlternateContent xmlns:mc="http://schemas.openxmlformats.org/markup-compatibility/2006" xmlns:p14="http://schemas.microsoft.com/office/powerpoint/2010/main">
    <mc:Choice Requires="p14">
      <p:transition spd="slow" p14:dur="2000" advTm="263737"/>
    </mc:Choice>
    <mc:Fallback xmlns="">
      <p:transition spd="slow" advTm="26373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lue header">
            <a:extLst>
              <a:ext uri="{FF2B5EF4-FFF2-40B4-BE49-F238E27FC236}">
                <a16:creationId xmlns:a16="http://schemas.microsoft.com/office/drawing/2014/main" id="{3F562301-140F-42F7-9FB4-7A66EF1E920C}"/>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Title">
            <a:extLst>
              <a:ext uri="{FF2B5EF4-FFF2-40B4-BE49-F238E27FC236}">
                <a16:creationId xmlns:a16="http://schemas.microsoft.com/office/drawing/2014/main" id="{A07E6BCE-619B-423D-AA0A-FCE0B83C6D95}"/>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Scenario Question</a:t>
            </a:r>
          </a:p>
        </p:txBody>
      </p:sp>
      <p:sp>
        <p:nvSpPr>
          <p:cNvPr id="7" name="Question text">
            <a:extLst>
              <a:ext uri="{FF2B5EF4-FFF2-40B4-BE49-F238E27FC236}">
                <a16:creationId xmlns:a16="http://schemas.microsoft.com/office/drawing/2014/main" id="{3CC58771-E573-4DA5-92DD-B5D08135EFAD}"/>
              </a:ext>
            </a:extLst>
          </p:cNvPr>
          <p:cNvSpPr txBox="1"/>
          <p:nvPr/>
        </p:nvSpPr>
        <p:spPr>
          <a:xfrm>
            <a:off x="310121" y="1264248"/>
            <a:ext cx="11571755"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What are some things Mark could have done differently? </a:t>
            </a:r>
          </a:p>
        </p:txBody>
      </p:sp>
      <p:sp>
        <p:nvSpPr>
          <p:cNvPr id="31" name="Question 1">
            <a:extLst>
              <a:ext uri="{FF2B5EF4-FFF2-40B4-BE49-F238E27FC236}">
                <a16:creationId xmlns:a16="http://schemas.microsoft.com/office/drawing/2014/main" id="{2097F0AF-D3D9-4381-8F61-905F096FBDF4}"/>
              </a:ext>
            </a:extLst>
          </p:cNvPr>
          <p:cNvSpPr/>
          <p:nvPr/>
        </p:nvSpPr>
        <p:spPr>
          <a:xfrm>
            <a:off x="310121" y="1942688"/>
            <a:ext cx="9672079" cy="2918428"/>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Taking on a big task without help</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His willingness to go the extra mile and volunteer</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Committing to complete a burdensome task within a very short time frame</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Not planning his work out well</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Wanting to be known as a valuable worker</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Not alerting his boss when he realized he couldn’t complete the inventory in time</a:t>
            </a:r>
          </a:p>
        </p:txBody>
      </p:sp>
      <p:sp>
        <p:nvSpPr>
          <p:cNvPr id="12" name="Question 1 Answers">
            <a:extLst>
              <a:ext uri="{FF2B5EF4-FFF2-40B4-BE49-F238E27FC236}">
                <a16:creationId xmlns:a16="http://schemas.microsoft.com/office/drawing/2014/main" id="{866E260C-62D5-4CBC-8D37-A3CF7BEC1826}"/>
              </a:ext>
            </a:extLst>
          </p:cNvPr>
          <p:cNvSpPr/>
          <p:nvPr/>
        </p:nvSpPr>
        <p:spPr>
          <a:xfrm>
            <a:off x="310121" y="1942688"/>
            <a:ext cx="9458719" cy="2918428"/>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Taking on a big task without help</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His willingness to go the extra mile and volunteer</a:t>
            </a:r>
          </a:p>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Committing to complete a burdensome task within a very short time frame</a:t>
            </a:r>
          </a:p>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Not planning his work out well</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Wanting to be known as a valuable worker</a:t>
            </a:r>
          </a:p>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Not alerting his boss when he realized he couldn’t complete the inventory in time</a:t>
            </a:r>
          </a:p>
        </p:txBody>
      </p:sp>
      <p:sp>
        <p:nvSpPr>
          <p:cNvPr id="32" name="Question 1 Feedback">
            <a:extLst>
              <a:ext uri="{FF2B5EF4-FFF2-40B4-BE49-F238E27FC236}">
                <a16:creationId xmlns:a16="http://schemas.microsoft.com/office/drawing/2014/main" id="{C30F17FA-0FA4-499E-BF46-E9F3B4982AF4}"/>
              </a:ext>
            </a:extLst>
          </p:cNvPr>
          <p:cNvSpPr/>
          <p:nvPr/>
        </p:nvSpPr>
        <p:spPr>
          <a:xfrm>
            <a:off x="310121" y="5077891"/>
            <a:ext cx="9283584" cy="871713"/>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Answer: </a:t>
            </a: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His willingness to go the extra mile and volunteer and wanting to be known as a valuable worker are both positive things.</a:t>
            </a:r>
          </a:p>
        </p:txBody>
      </p:sp>
    </p:spTree>
    <p:custDataLst>
      <p:tags r:id="rId1"/>
    </p:custDataLst>
    <p:extLst>
      <p:ext uri="{BB962C8B-B14F-4D97-AF65-F5344CB8AC3E}">
        <p14:creationId xmlns:p14="http://schemas.microsoft.com/office/powerpoint/2010/main" val="162177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p:bldP spid="32" grpId="0"/>
    </p:bldLst>
  </p:timing>
  <p:extLst mod="1">
    <p:ext uri="{6950BFC3-D8DA-4A85-94F7-54DA5524770B}">
      <p188:commentRel xmlns="" xmlns:p188="http://schemas.microsoft.com/office/powerpoint/2018/8/main" r:id="rId4"/>
    </p:ext>
  </p:extLs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F73"/>
        </a:solidFill>
        <a:effectLst/>
      </p:bgPr>
    </p:bg>
    <p:spTree>
      <p:nvGrpSpPr>
        <p:cNvPr id="1" name=""/>
        <p:cNvGrpSpPr/>
        <p:nvPr/>
      </p:nvGrpSpPr>
      <p:grpSpPr>
        <a:xfrm>
          <a:off x="0" y="0"/>
          <a:ext cx="0" cy="0"/>
          <a:chOff x="0" y="0"/>
          <a:chExt cx="0" cy="0"/>
        </a:xfrm>
      </p:grpSpPr>
      <p:sp>
        <p:nvSpPr>
          <p:cNvPr id="9" name="Rounded Rectangle 8"/>
          <p:cNvSpPr/>
          <p:nvPr/>
        </p:nvSpPr>
        <p:spPr>
          <a:xfrm>
            <a:off x="2393574" y="2505759"/>
            <a:ext cx="7404847" cy="91440"/>
          </a:xfrm>
          <a:prstGeom prst="roundRect">
            <a:avLst/>
          </a:prstGeom>
          <a:solidFill>
            <a:srgbClr val="02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2393574" y="3994874"/>
            <a:ext cx="7404847" cy="91440"/>
          </a:xfrm>
          <a:prstGeom prst="roundRect">
            <a:avLst/>
          </a:prstGeom>
          <a:solidFill>
            <a:srgbClr val="02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3" y="2863126"/>
            <a:ext cx="121919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0" normalizeH="0" baseline="0" noProof="0" dirty="0">
                <a:ln>
                  <a:noFill/>
                </a:ln>
                <a:solidFill>
                  <a:prstClr val="white"/>
                </a:solidFill>
                <a:effectLst/>
                <a:uLnTx/>
                <a:uFillTx/>
                <a:latin typeface="Brandon Grotesque Medium" panose="020B0603020203060202" pitchFamily="34" charset="0"/>
                <a:ea typeface="+mn-ea"/>
                <a:cs typeface="+mn-cs"/>
              </a:rPr>
              <a:t>Knowledge Check</a:t>
            </a:r>
          </a:p>
        </p:txBody>
      </p:sp>
      <p:pic>
        <p:nvPicPr>
          <p:cNvPr id="5" name="Picture 4">
            <a:extLst>
              <a:ext uri="{FF2B5EF4-FFF2-40B4-BE49-F238E27FC236}">
                <a16:creationId xmlns:a16="http://schemas.microsoft.com/office/drawing/2014/main" id="{00AC83BA-4F14-4EAD-BF2B-C73FF47247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45840" y="5474575"/>
            <a:ext cx="1587302" cy="1072501"/>
          </a:xfrm>
          <a:prstGeom prst="rect">
            <a:avLst/>
          </a:prstGeom>
        </p:spPr>
      </p:pic>
    </p:spTree>
    <p:custDataLst>
      <p:tags r:id="rId1"/>
    </p:custDataLst>
    <p:extLst>
      <p:ext uri="{BB962C8B-B14F-4D97-AF65-F5344CB8AC3E}">
        <p14:creationId xmlns:p14="http://schemas.microsoft.com/office/powerpoint/2010/main" val="3672561566"/>
      </p:ext>
    </p:extLst>
  </p:cSld>
  <p:clrMapOvr>
    <a:masterClrMapping/>
  </p:clrMapOvr>
  <mc:AlternateContent xmlns:mc="http://schemas.openxmlformats.org/markup-compatibility/2006" xmlns:p14="http://schemas.microsoft.com/office/powerpoint/2010/main">
    <mc:Choice Requires="p14">
      <p:transition spd="slow" p14:dur="2000" advTm="80170"/>
    </mc:Choice>
    <mc:Fallback xmlns="">
      <p:transition spd="slow" advTm="801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99514" y="2419099"/>
            <a:ext cx="7091547" cy="1933543"/>
          </a:xfrm>
          <a:prstGeom prst="rect">
            <a:avLst/>
          </a:prstGeom>
        </p:spPr>
        <p:txBody>
          <a:bodyPr wrap="square">
            <a:spAutoFit/>
          </a:bodyPr>
          <a:lstStyle/>
          <a:p>
            <a:pPr marL="342900" indent="-34290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What is Time Management?</a:t>
            </a:r>
          </a:p>
          <a:p>
            <a:pPr marL="342900" indent="-34290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Benefits of Time Management</a:t>
            </a:r>
          </a:p>
          <a:p>
            <a:pPr marL="342900" indent="-34290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Tips for Effective Time Management</a:t>
            </a:r>
          </a:p>
          <a:p>
            <a:pPr marL="342900" indent="-34290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Time Management in the Workplace</a:t>
            </a:r>
          </a:p>
        </p:txBody>
      </p:sp>
      <p:sp>
        <p:nvSpPr>
          <p:cNvPr id="6" name="Rectangle 5">
            <a:extLst>
              <a:ext uri="{FF2B5EF4-FFF2-40B4-BE49-F238E27FC236}">
                <a16:creationId xmlns:a16="http://schemas.microsoft.com/office/drawing/2014/main" id="{CC394C94-2D88-453E-AC2C-0AA0733C7D0E}"/>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3CB22D9-C8B6-4971-818A-A3BA0C1B9EFA}"/>
              </a:ext>
            </a:extLst>
          </p:cNvPr>
          <p:cNvSpPr/>
          <p:nvPr/>
        </p:nvSpPr>
        <p:spPr>
          <a:xfrm>
            <a:off x="899514" y="1469424"/>
            <a:ext cx="9152640" cy="577530"/>
          </a:xfrm>
          <a:prstGeom prst="rect">
            <a:avLst/>
          </a:prstGeom>
        </p:spPr>
        <p:txBody>
          <a:bodyPr wrap="square">
            <a:spAutoFit/>
          </a:bodyPr>
          <a:lstStyle/>
          <a:p>
            <a:pPr>
              <a:lnSpc>
                <a:spcPct val="150000"/>
              </a:lnSpc>
              <a:spcBef>
                <a:spcPts val="300"/>
              </a:spcBef>
              <a:spcAft>
                <a:spcPts val="300"/>
              </a:spcAft>
            </a:pPr>
            <a:r>
              <a:rPr lang="en-US" sz="2400" b="1" dirty="0">
                <a:solidFill>
                  <a:srgbClr val="002F73"/>
                </a:solidFill>
                <a:latin typeface="Segoe UI" panose="020B0502040204020203" pitchFamily="34" charset="0"/>
                <a:ea typeface="Calibri" panose="020F0502020204030204" pitchFamily="34" charset="0"/>
                <a:cs typeface="Segoe UI" panose="020B0502040204020203" pitchFamily="34" charset="0"/>
              </a:rPr>
              <a:t>This course will cover the following topics:</a:t>
            </a:r>
          </a:p>
        </p:txBody>
      </p:sp>
      <p:sp>
        <p:nvSpPr>
          <p:cNvPr id="7" name="TextBox 6">
            <a:extLst>
              <a:ext uri="{FF2B5EF4-FFF2-40B4-BE49-F238E27FC236}">
                <a16:creationId xmlns:a16="http://schemas.microsoft.com/office/drawing/2014/main" id="{587A23F0-087F-453C-957A-4362E1F08464}"/>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Course Topics</a:t>
            </a:r>
          </a:p>
        </p:txBody>
      </p:sp>
      <p:pic>
        <p:nvPicPr>
          <p:cNvPr id="3" name="Graphic 2">
            <a:extLst>
              <a:ext uri="{FF2B5EF4-FFF2-40B4-BE49-F238E27FC236}">
                <a16:creationId xmlns:a16="http://schemas.microsoft.com/office/drawing/2014/main" id="{D06FF0F2-F010-4A7E-BA92-611BFBEC111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2554" y="2419098"/>
            <a:ext cx="2022960" cy="2022960"/>
          </a:xfrm>
          <a:prstGeom prst="rect">
            <a:avLst/>
          </a:prstGeom>
        </p:spPr>
      </p:pic>
    </p:spTree>
    <p:custDataLst>
      <p:tags r:id="rId1"/>
    </p:custDataLst>
    <p:extLst>
      <p:ext uri="{BB962C8B-B14F-4D97-AF65-F5344CB8AC3E}">
        <p14:creationId xmlns:p14="http://schemas.microsoft.com/office/powerpoint/2010/main" val="497058215"/>
      </p:ext>
    </p:extLst>
  </p:cSld>
  <p:clrMapOvr>
    <a:masterClrMapping/>
  </p:clrMapOvr>
  <mc:AlternateContent xmlns:mc="http://schemas.openxmlformats.org/markup-compatibility/2006" xmlns:p14="http://schemas.microsoft.com/office/powerpoint/2010/main">
    <mc:Choice Requires="p14">
      <p:transition spd="slow" p14:dur="2000" advTm="47239"/>
    </mc:Choice>
    <mc:Fallback xmlns="">
      <p:transition spd="slow" advTm="4723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1F45F473-7313-46E8-A914-B99AE5C9D2EE}"/>
              </a:ext>
            </a:extLst>
          </p:cNvPr>
          <p:cNvSpPr txBox="1"/>
          <p:nvPr/>
        </p:nvSpPr>
        <p:spPr>
          <a:xfrm>
            <a:off x="3762776" y="5980444"/>
            <a:ext cx="4666445" cy="369332"/>
          </a:xfrm>
          <a:prstGeom prst="rect">
            <a:avLst/>
          </a:prstGeom>
          <a:noFill/>
        </p:spPr>
        <p:txBody>
          <a:bodyPr wrap="square" rtlCol="0">
            <a:spAutoFit/>
          </a:bodyPr>
          <a:lstStyle/>
          <a:p>
            <a:pPr>
              <a:spcBef>
                <a:spcPts val="450"/>
              </a:spcBef>
              <a:spcAft>
                <a:spcPts val="450"/>
              </a:spcAft>
            </a:pPr>
            <a:r>
              <a:rPr lang="en-US" dirty="0">
                <a:solidFill>
                  <a:srgbClr val="333333"/>
                </a:solidFill>
                <a:latin typeface="Segoe UI" panose="020B0502040204020203" pitchFamily="34" charset="0"/>
                <a:cs typeface="Segoe UI" panose="020B0502040204020203" pitchFamily="34" charset="0"/>
              </a:rPr>
              <a:t>For more information, call 1-888-355-1444.</a:t>
            </a:r>
          </a:p>
        </p:txBody>
      </p:sp>
      <p:sp>
        <p:nvSpPr>
          <p:cNvPr id="24" name="Rectangle 23">
            <a:extLst>
              <a:ext uri="{FF2B5EF4-FFF2-40B4-BE49-F238E27FC236}">
                <a16:creationId xmlns:a16="http://schemas.microsoft.com/office/drawing/2014/main" id="{C89BBEE2-A4F8-467E-9EAC-F666B12B7E34}"/>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1F1AB86-D2E1-41CE-9D3B-1CCB5278852D}"/>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Additional Resources</a:t>
            </a:r>
          </a:p>
        </p:txBody>
      </p:sp>
      <p:sp>
        <p:nvSpPr>
          <p:cNvPr id="52" name="TextBox 51">
            <a:extLst>
              <a:ext uri="{FF2B5EF4-FFF2-40B4-BE49-F238E27FC236}">
                <a16:creationId xmlns:a16="http://schemas.microsoft.com/office/drawing/2014/main" id="{DDCF9CC8-94B0-49B5-8572-06E8307CC0BE}"/>
              </a:ext>
            </a:extLst>
          </p:cNvPr>
          <p:cNvSpPr txBox="1"/>
          <p:nvPr/>
        </p:nvSpPr>
        <p:spPr>
          <a:xfrm>
            <a:off x="2317998" y="1387150"/>
            <a:ext cx="1922119" cy="400110"/>
          </a:xfrm>
          <a:prstGeom prst="rect">
            <a:avLst/>
          </a:prstGeom>
          <a:noFill/>
        </p:spPr>
        <p:txBody>
          <a:bodyPr wrap="square" rtlCol="0">
            <a:spAutoFit/>
          </a:bodyPr>
          <a:lstStyle/>
          <a:p>
            <a:pPr algn="ctr"/>
            <a:r>
              <a:rPr lang="en-US" sz="2000" b="1" dirty="0">
                <a:solidFill>
                  <a:srgbClr val="002F73"/>
                </a:solidFill>
                <a:latin typeface="Segoe UI" panose="020B0502040204020203" pitchFamily="34" charset="0"/>
                <a:cs typeface="Segoe UI" panose="020B0502040204020203" pitchFamily="34" charset="0"/>
              </a:rPr>
              <a:t>Career Coach</a:t>
            </a:r>
          </a:p>
        </p:txBody>
      </p:sp>
      <p:sp>
        <p:nvSpPr>
          <p:cNvPr id="53" name="TextBox 52">
            <a:extLst>
              <a:ext uri="{FF2B5EF4-FFF2-40B4-BE49-F238E27FC236}">
                <a16:creationId xmlns:a16="http://schemas.microsoft.com/office/drawing/2014/main" id="{930AD31A-F3B8-443E-A1DF-C2A53208437B}"/>
              </a:ext>
            </a:extLst>
          </p:cNvPr>
          <p:cNvSpPr txBox="1"/>
          <p:nvPr/>
        </p:nvSpPr>
        <p:spPr>
          <a:xfrm>
            <a:off x="8174128" y="1331547"/>
            <a:ext cx="3606372" cy="400110"/>
          </a:xfrm>
          <a:prstGeom prst="rect">
            <a:avLst/>
          </a:prstGeom>
          <a:noFill/>
        </p:spPr>
        <p:txBody>
          <a:bodyPr wrap="square" rtlCol="0">
            <a:spAutoFit/>
          </a:bodyPr>
          <a:lstStyle/>
          <a:p>
            <a:pPr algn="ctr"/>
            <a:r>
              <a:rPr lang="en-US" sz="2000" b="1" dirty="0">
                <a:solidFill>
                  <a:srgbClr val="002F73"/>
                </a:solidFill>
                <a:latin typeface="Segoe UI" panose="020B0502040204020203" pitchFamily="34" charset="0"/>
                <a:cs typeface="Segoe UI" panose="020B0502040204020203" pitchFamily="34" charset="0"/>
              </a:rPr>
              <a:t>www.mycareeradvisor.com</a:t>
            </a:r>
          </a:p>
        </p:txBody>
      </p:sp>
      <p:grpSp>
        <p:nvGrpSpPr>
          <p:cNvPr id="25" name="Group 24">
            <a:extLst>
              <a:ext uri="{FF2B5EF4-FFF2-40B4-BE49-F238E27FC236}">
                <a16:creationId xmlns:a16="http://schemas.microsoft.com/office/drawing/2014/main" id="{49024680-0B42-40EA-8654-546C28F3837C}"/>
              </a:ext>
            </a:extLst>
          </p:cNvPr>
          <p:cNvGrpSpPr/>
          <p:nvPr/>
        </p:nvGrpSpPr>
        <p:grpSpPr>
          <a:xfrm>
            <a:off x="8305780" y="2416536"/>
            <a:ext cx="3474720" cy="599040"/>
            <a:chOff x="0" y="45730"/>
            <a:chExt cx="3881524" cy="599040"/>
          </a:xfrm>
        </p:grpSpPr>
        <p:sp>
          <p:nvSpPr>
            <p:cNvPr id="26" name="Rectangle: Rounded Corners 25">
              <a:extLst>
                <a:ext uri="{FF2B5EF4-FFF2-40B4-BE49-F238E27FC236}">
                  <a16:creationId xmlns:a16="http://schemas.microsoft.com/office/drawing/2014/main" id="{959F9F86-BBFF-4F15-B8A3-2870C924570B}"/>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5B7432BB-57ED-4526-8261-97E7B28AD348}"/>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Resume building</a:t>
              </a:r>
            </a:p>
          </p:txBody>
        </p:sp>
      </p:grpSp>
      <p:grpSp>
        <p:nvGrpSpPr>
          <p:cNvPr id="28" name="Group 27">
            <a:extLst>
              <a:ext uri="{FF2B5EF4-FFF2-40B4-BE49-F238E27FC236}">
                <a16:creationId xmlns:a16="http://schemas.microsoft.com/office/drawing/2014/main" id="{E8F5A0AD-2ACB-4113-A792-0CA720877ECB}"/>
              </a:ext>
            </a:extLst>
          </p:cNvPr>
          <p:cNvGrpSpPr/>
          <p:nvPr/>
        </p:nvGrpSpPr>
        <p:grpSpPr>
          <a:xfrm>
            <a:off x="8305782" y="3399293"/>
            <a:ext cx="3474720" cy="548640"/>
            <a:chOff x="0" y="736930"/>
            <a:chExt cx="3881524" cy="599040"/>
          </a:xfrm>
        </p:grpSpPr>
        <p:sp>
          <p:nvSpPr>
            <p:cNvPr id="29" name="Rectangle: Rounded Corners 28">
              <a:extLst>
                <a:ext uri="{FF2B5EF4-FFF2-40B4-BE49-F238E27FC236}">
                  <a16:creationId xmlns:a16="http://schemas.microsoft.com/office/drawing/2014/main" id="{2C74FB28-903A-443A-A994-C1A271495412}"/>
                </a:ext>
              </a:extLst>
            </p:cNvPr>
            <p:cNvSpPr/>
            <p:nvPr/>
          </p:nvSpPr>
          <p:spPr>
            <a:xfrm>
              <a:off x="0" y="736930"/>
              <a:ext cx="3881524" cy="599040"/>
            </a:xfrm>
            <a:prstGeom prst="roundRect">
              <a:avLst/>
            </a:prstGeom>
            <a:solidFill>
              <a:schemeClr val="bg1"/>
            </a:solid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ectangle: Rounded Corners 6">
              <a:extLst>
                <a:ext uri="{FF2B5EF4-FFF2-40B4-BE49-F238E27FC236}">
                  <a16:creationId xmlns:a16="http://schemas.microsoft.com/office/drawing/2014/main" id="{7AC3035A-EBFE-4052-9AC5-063C1F9D0ACE}"/>
                </a:ext>
              </a:extLst>
            </p:cNvPr>
            <p:cNvSpPr txBox="1"/>
            <p:nvPr/>
          </p:nvSpPr>
          <p:spPr>
            <a:xfrm>
              <a:off x="29243" y="766173"/>
              <a:ext cx="3823038" cy="540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Career exploration</a:t>
              </a:r>
            </a:p>
          </p:txBody>
        </p:sp>
      </p:grpSp>
      <p:grpSp>
        <p:nvGrpSpPr>
          <p:cNvPr id="31" name="Group 30">
            <a:extLst>
              <a:ext uri="{FF2B5EF4-FFF2-40B4-BE49-F238E27FC236}">
                <a16:creationId xmlns:a16="http://schemas.microsoft.com/office/drawing/2014/main" id="{A43B1AF2-08F4-4ACA-A95D-4C0BBF31FF92}"/>
              </a:ext>
            </a:extLst>
          </p:cNvPr>
          <p:cNvGrpSpPr/>
          <p:nvPr/>
        </p:nvGrpSpPr>
        <p:grpSpPr>
          <a:xfrm>
            <a:off x="8305782" y="4303065"/>
            <a:ext cx="3474720" cy="599040"/>
            <a:chOff x="0" y="1428130"/>
            <a:chExt cx="3881524" cy="599040"/>
          </a:xfrm>
        </p:grpSpPr>
        <p:sp>
          <p:nvSpPr>
            <p:cNvPr id="32" name="Rectangle: Rounded Corners 31">
              <a:extLst>
                <a:ext uri="{FF2B5EF4-FFF2-40B4-BE49-F238E27FC236}">
                  <a16:creationId xmlns:a16="http://schemas.microsoft.com/office/drawing/2014/main" id="{6629DABD-8E72-4584-BC31-9FDC621FE851}"/>
                </a:ext>
              </a:extLst>
            </p:cNvPr>
            <p:cNvSpPr/>
            <p:nvPr/>
          </p:nvSpPr>
          <p:spPr>
            <a:xfrm>
              <a:off x="0" y="14281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Rectangle: Rounded Corners 8">
              <a:extLst>
                <a:ext uri="{FF2B5EF4-FFF2-40B4-BE49-F238E27FC236}">
                  <a16:creationId xmlns:a16="http://schemas.microsoft.com/office/drawing/2014/main" id="{1F1D5256-EC19-4523-A4D5-FD01256B7A8F}"/>
                </a:ext>
              </a:extLst>
            </p:cNvPr>
            <p:cNvSpPr txBox="1"/>
            <p:nvPr/>
          </p:nvSpPr>
          <p:spPr>
            <a:xfrm>
              <a:off x="29243" y="14573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Online professional presence</a:t>
              </a:r>
            </a:p>
          </p:txBody>
        </p:sp>
      </p:grpSp>
      <p:pic>
        <p:nvPicPr>
          <p:cNvPr id="3" name="Picture 2">
            <a:extLst>
              <a:ext uri="{FF2B5EF4-FFF2-40B4-BE49-F238E27FC236}">
                <a16:creationId xmlns:a16="http://schemas.microsoft.com/office/drawing/2014/main" id="{F4A9C27D-15E6-4CBB-9722-8B8A2794CF7E}"/>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10128923" y="5329970"/>
            <a:ext cx="1879365" cy="1333333"/>
          </a:xfrm>
          <a:prstGeom prst="rect">
            <a:avLst/>
          </a:prstGeom>
        </p:spPr>
      </p:pic>
      <p:grpSp>
        <p:nvGrpSpPr>
          <p:cNvPr id="18" name="Group 17">
            <a:extLst>
              <a:ext uri="{FF2B5EF4-FFF2-40B4-BE49-F238E27FC236}">
                <a16:creationId xmlns:a16="http://schemas.microsoft.com/office/drawing/2014/main" id="{B756FD2A-443E-4DA1-9576-38A911DCF36F}"/>
              </a:ext>
            </a:extLst>
          </p:cNvPr>
          <p:cNvGrpSpPr/>
          <p:nvPr/>
        </p:nvGrpSpPr>
        <p:grpSpPr>
          <a:xfrm>
            <a:off x="288056" y="2149850"/>
            <a:ext cx="3474720" cy="599040"/>
            <a:chOff x="0" y="45730"/>
            <a:chExt cx="3881524" cy="599040"/>
          </a:xfrm>
        </p:grpSpPr>
        <p:sp>
          <p:nvSpPr>
            <p:cNvPr id="19" name="Rectangle: Rounded Corners 18">
              <a:extLst>
                <a:ext uri="{FF2B5EF4-FFF2-40B4-BE49-F238E27FC236}">
                  <a16:creationId xmlns:a16="http://schemas.microsoft.com/office/drawing/2014/main" id="{61AF783D-146B-4FAF-89FD-2BFF882982DB}"/>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C2574571-E5A8-43FD-AE7D-23FD49139AE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Creating a job resume</a:t>
              </a:r>
            </a:p>
          </p:txBody>
        </p:sp>
      </p:grpSp>
      <p:grpSp>
        <p:nvGrpSpPr>
          <p:cNvPr id="22" name="Group 21">
            <a:extLst>
              <a:ext uri="{FF2B5EF4-FFF2-40B4-BE49-F238E27FC236}">
                <a16:creationId xmlns:a16="http://schemas.microsoft.com/office/drawing/2014/main" id="{B669BEF5-B9F0-43D6-A7EF-869AF67F680D}"/>
              </a:ext>
            </a:extLst>
          </p:cNvPr>
          <p:cNvGrpSpPr/>
          <p:nvPr/>
        </p:nvGrpSpPr>
        <p:grpSpPr>
          <a:xfrm>
            <a:off x="288058" y="3132607"/>
            <a:ext cx="3474720" cy="548640"/>
            <a:chOff x="0" y="736930"/>
            <a:chExt cx="3881524" cy="599040"/>
          </a:xfrm>
        </p:grpSpPr>
        <p:sp>
          <p:nvSpPr>
            <p:cNvPr id="23" name="Rectangle: Rounded Corners 22">
              <a:extLst>
                <a:ext uri="{FF2B5EF4-FFF2-40B4-BE49-F238E27FC236}">
                  <a16:creationId xmlns:a16="http://schemas.microsoft.com/office/drawing/2014/main" id="{DA358D5A-A1DB-4D4C-A068-6884764466CF}"/>
                </a:ext>
              </a:extLst>
            </p:cNvPr>
            <p:cNvSpPr/>
            <p:nvPr/>
          </p:nvSpPr>
          <p:spPr>
            <a:xfrm>
              <a:off x="0" y="736930"/>
              <a:ext cx="3881524" cy="599040"/>
            </a:xfrm>
            <a:prstGeom prst="roundRect">
              <a:avLst/>
            </a:prstGeom>
            <a:solidFill>
              <a:schemeClr val="bg1"/>
            </a:solid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Rounded Corners 6">
              <a:extLst>
                <a:ext uri="{FF2B5EF4-FFF2-40B4-BE49-F238E27FC236}">
                  <a16:creationId xmlns:a16="http://schemas.microsoft.com/office/drawing/2014/main" id="{3116575D-42BC-4101-802C-3E7F85888007}"/>
                </a:ext>
              </a:extLst>
            </p:cNvPr>
            <p:cNvSpPr txBox="1"/>
            <p:nvPr/>
          </p:nvSpPr>
          <p:spPr>
            <a:xfrm>
              <a:off x="29243" y="766173"/>
              <a:ext cx="3823038" cy="540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Job preparation and training</a:t>
              </a:r>
            </a:p>
          </p:txBody>
        </p:sp>
      </p:grpSp>
      <p:grpSp>
        <p:nvGrpSpPr>
          <p:cNvPr id="35" name="Group 34">
            <a:extLst>
              <a:ext uri="{FF2B5EF4-FFF2-40B4-BE49-F238E27FC236}">
                <a16:creationId xmlns:a16="http://schemas.microsoft.com/office/drawing/2014/main" id="{F5CD06A4-6C93-430F-9C03-9D4F11B8A470}"/>
              </a:ext>
            </a:extLst>
          </p:cNvPr>
          <p:cNvGrpSpPr/>
          <p:nvPr/>
        </p:nvGrpSpPr>
        <p:grpSpPr>
          <a:xfrm>
            <a:off x="288058" y="4036379"/>
            <a:ext cx="3474720" cy="599040"/>
            <a:chOff x="0" y="1428130"/>
            <a:chExt cx="3881524" cy="599040"/>
          </a:xfrm>
        </p:grpSpPr>
        <p:sp>
          <p:nvSpPr>
            <p:cNvPr id="36" name="Rectangle: Rounded Corners 35">
              <a:extLst>
                <a:ext uri="{FF2B5EF4-FFF2-40B4-BE49-F238E27FC236}">
                  <a16:creationId xmlns:a16="http://schemas.microsoft.com/office/drawing/2014/main" id="{D34AC27B-4FF9-4894-A675-564669E9FFC0}"/>
                </a:ext>
              </a:extLst>
            </p:cNvPr>
            <p:cNvSpPr/>
            <p:nvPr/>
          </p:nvSpPr>
          <p:spPr>
            <a:xfrm>
              <a:off x="0" y="14281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ectangle: Rounded Corners 8">
              <a:extLst>
                <a:ext uri="{FF2B5EF4-FFF2-40B4-BE49-F238E27FC236}">
                  <a16:creationId xmlns:a16="http://schemas.microsoft.com/office/drawing/2014/main" id="{8FC408A6-0C7E-45EE-A949-9E3E0A2FB4F3}"/>
                </a:ext>
              </a:extLst>
            </p:cNvPr>
            <p:cNvSpPr txBox="1"/>
            <p:nvPr/>
          </p:nvSpPr>
          <p:spPr>
            <a:xfrm>
              <a:off x="29243" y="14573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Job search strategies</a:t>
              </a:r>
            </a:p>
          </p:txBody>
        </p:sp>
      </p:grpSp>
      <p:grpSp>
        <p:nvGrpSpPr>
          <p:cNvPr id="38" name="Group 37">
            <a:extLst>
              <a:ext uri="{FF2B5EF4-FFF2-40B4-BE49-F238E27FC236}">
                <a16:creationId xmlns:a16="http://schemas.microsoft.com/office/drawing/2014/main" id="{7DD7DA23-CCDD-4455-8EFC-7E869ECA73AB}"/>
              </a:ext>
            </a:extLst>
          </p:cNvPr>
          <p:cNvGrpSpPr/>
          <p:nvPr/>
        </p:nvGrpSpPr>
        <p:grpSpPr>
          <a:xfrm>
            <a:off x="3991579" y="2176272"/>
            <a:ext cx="3474720" cy="599040"/>
            <a:chOff x="0" y="45730"/>
            <a:chExt cx="3881524" cy="599040"/>
          </a:xfrm>
        </p:grpSpPr>
        <p:sp>
          <p:nvSpPr>
            <p:cNvPr id="39" name="Rectangle: Rounded Corners 38">
              <a:extLst>
                <a:ext uri="{FF2B5EF4-FFF2-40B4-BE49-F238E27FC236}">
                  <a16:creationId xmlns:a16="http://schemas.microsoft.com/office/drawing/2014/main" id="{04267A4B-E28C-4D9B-83CC-AAF0F52E78B6}"/>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ectangle: Rounded Corners 4">
              <a:extLst>
                <a:ext uri="{FF2B5EF4-FFF2-40B4-BE49-F238E27FC236}">
                  <a16:creationId xmlns:a16="http://schemas.microsoft.com/office/drawing/2014/main" id="{6F1D4442-EB21-4522-ADBC-4612E0D3FB4F}"/>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C</a:t>
              </a:r>
              <a:r>
                <a:rPr lang="en-US" dirty="0">
                  <a:solidFill>
                    <a:srgbClr val="333333"/>
                  </a:solidFill>
                  <a:latin typeface="Segoe UI" panose="020B0502040204020203" pitchFamily="34" charset="0"/>
                  <a:cs typeface="Segoe UI" panose="020B0502040204020203" pitchFamily="34" charset="0"/>
                </a:rPr>
                <a:t>areer path development</a:t>
              </a:r>
              <a:endParaRPr lang="en-US" sz="1800" kern="1200" dirty="0">
                <a:solidFill>
                  <a:srgbClr val="333333"/>
                </a:solidFill>
                <a:latin typeface="Segoe UI" panose="020B0502040204020203" pitchFamily="34" charset="0"/>
                <a:cs typeface="Segoe UI" panose="020B0502040204020203" pitchFamily="34" charset="0"/>
              </a:endParaRPr>
            </a:p>
          </p:txBody>
        </p:sp>
      </p:grpSp>
      <p:grpSp>
        <p:nvGrpSpPr>
          <p:cNvPr id="41" name="Group 40">
            <a:extLst>
              <a:ext uri="{FF2B5EF4-FFF2-40B4-BE49-F238E27FC236}">
                <a16:creationId xmlns:a16="http://schemas.microsoft.com/office/drawing/2014/main" id="{203BAA3C-78AB-4D4C-A133-B9C6BDA69A00}"/>
              </a:ext>
            </a:extLst>
          </p:cNvPr>
          <p:cNvGrpSpPr/>
          <p:nvPr/>
        </p:nvGrpSpPr>
        <p:grpSpPr>
          <a:xfrm>
            <a:off x="3991581" y="3132974"/>
            <a:ext cx="3474720" cy="548640"/>
            <a:chOff x="0" y="736930"/>
            <a:chExt cx="3881524" cy="599040"/>
          </a:xfrm>
        </p:grpSpPr>
        <p:sp>
          <p:nvSpPr>
            <p:cNvPr id="42" name="Rectangle: Rounded Corners 41">
              <a:extLst>
                <a:ext uri="{FF2B5EF4-FFF2-40B4-BE49-F238E27FC236}">
                  <a16:creationId xmlns:a16="http://schemas.microsoft.com/office/drawing/2014/main" id="{8DB666C3-86D8-4A06-8821-7578B089773E}"/>
                </a:ext>
              </a:extLst>
            </p:cNvPr>
            <p:cNvSpPr/>
            <p:nvPr/>
          </p:nvSpPr>
          <p:spPr>
            <a:xfrm>
              <a:off x="0" y="736930"/>
              <a:ext cx="3881524" cy="599040"/>
            </a:xfrm>
            <a:prstGeom prst="roundRect">
              <a:avLst/>
            </a:prstGeom>
            <a:solidFill>
              <a:schemeClr val="bg1"/>
            </a:solid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3" name="Rectangle: Rounded Corners 6">
              <a:extLst>
                <a:ext uri="{FF2B5EF4-FFF2-40B4-BE49-F238E27FC236}">
                  <a16:creationId xmlns:a16="http://schemas.microsoft.com/office/drawing/2014/main" id="{394C5044-1E21-4090-AC95-7791D9878DBC}"/>
                </a:ext>
              </a:extLst>
            </p:cNvPr>
            <p:cNvSpPr txBox="1"/>
            <p:nvPr/>
          </p:nvSpPr>
          <p:spPr>
            <a:xfrm>
              <a:off x="29243" y="740662"/>
              <a:ext cx="3823038" cy="540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Job readiness workshops</a:t>
              </a:r>
            </a:p>
          </p:txBody>
        </p:sp>
      </p:grpSp>
      <p:grpSp>
        <p:nvGrpSpPr>
          <p:cNvPr id="44" name="Group 43">
            <a:extLst>
              <a:ext uri="{FF2B5EF4-FFF2-40B4-BE49-F238E27FC236}">
                <a16:creationId xmlns:a16="http://schemas.microsoft.com/office/drawing/2014/main" id="{121EF185-C63E-469F-BB2C-265503C5E632}"/>
              </a:ext>
            </a:extLst>
          </p:cNvPr>
          <p:cNvGrpSpPr/>
          <p:nvPr/>
        </p:nvGrpSpPr>
        <p:grpSpPr>
          <a:xfrm>
            <a:off x="3991581" y="4032504"/>
            <a:ext cx="3474720" cy="599040"/>
            <a:chOff x="0" y="1428130"/>
            <a:chExt cx="3881524" cy="599040"/>
          </a:xfrm>
        </p:grpSpPr>
        <p:sp>
          <p:nvSpPr>
            <p:cNvPr id="45" name="Rectangle: Rounded Corners 44">
              <a:extLst>
                <a:ext uri="{FF2B5EF4-FFF2-40B4-BE49-F238E27FC236}">
                  <a16:creationId xmlns:a16="http://schemas.microsoft.com/office/drawing/2014/main" id="{1650B36B-DE83-41BC-9942-A8E4CC49A66F}"/>
                </a:ext>
              </a:extLst>
            </p:cNvPr>
            <p:cNvSpPr/>
            <p:nvPr/>
          </p:nvSpPr>
          <p:spPr>
            <a:xfrm>
              <a:off x="0" y="14281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Rectangle: Rounded Corners 8">
              <a:extLst>
                <a:ext uri="{FF2B5EF4-FFF2-40B4-BE49-F238E27FC236}">
                  <a16:creationId xmlns:a16="http://schemas.microsoft.com/office/drawing/2014/main" id="{923402D8-8356-4EBB-BD94-AA70C9489301}"/>
                </a:ext>
              </a:extLst>
            </p:cNvPr>
            <p:cNvSpPr txBox="1"/>
            <p:nvPr/>
          </p:nvSpPr>
          <p:spPr>
            <a:xfrm>
              <a:off x="29243" y="14573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Basic computer skills</a:t>
              </a:r>
            </a:p>
          </p:txBody>
        </p:sp>
      </p:grpSp>
      <p:sp>
        <p:nvSpPr>
          <p:cNvPr id="47" name="Rectangle 46">
            <a:extLst>
              <a:ext uri="{FF2B5EF4-FFF2-40B4-BE49-F238E27FC236}">
                <a16:creationId xmlns:a16="http://schemas.microsoft.com/office/drawing/2014/main" id="{E36F0CCE-1149-4C05-91F6-9324264451F7}"/>
              </a:ext>
            </a:extLst>
          </p:cNvPr>
          <p:cNvSpPr/>
          <p:nvPr/>
        </p:nvSpPr>
        <p:spPr>
          <a:xfrm>
            <a:off x="7951885" y="1387150"/>
            <a:ext cx="45720" cy="3840480"/>
          </a:xfrm>
          <a:prstGeom prst="rect">
            <a:avLst/>
          </a:prstGeom>
          <a:solidFill>
            <a:srgbClr val="02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02938644-E303-4B5B-AB3B-473D7828DC01}"/>
              </a:ext>
            </a:extLst>
          </p:cNvPr>
          <p:cNvGrpSpPr/>
          <p:nvPr/>
        </p:nvGrpSpPr>
        <p:grpSpPr>
          <a:xfrm>
            <a:off x="314234" y="4996321"/>
            <a:ext cx="3474720" cy="599040"/>
            <a:chOff x="0" y="1428130"/>
            <a:chExt cx="3881524" cy="599040"/>
          </a:xfrm>
        </p:grpSpPr>
        <p:sp>
          <p:nvSpPr>
            <p:cNvPr id="49" name="Rectangle: Rounded Corners 48">
              <a:extLst>
                <a:ext uri="{FF2B5EF4-FFF2-40B4-BE49-F238E27FC236}">
                  <a16:creationId xmlns:a16="http://schemas.microsoft.com/office/drawing/2014/main" id="{5019257F-FFF6-465F-B64B-E20FB9F8152C}"/>
                </a:ext>
              </a:extLst>
            </p:cNvPr>
            <p:cNvSpPr/>
            <p:nvPr/>
          </p:nvSpPr>
          <p:spPr>
            <a:xfrm>
              <a:off x="0" y="14281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0" name="Rectangle: Rounded Corners 8">
              <a:extLst>
                <a:ext uri="{FF2B5EF4-FFF2-40B4-BE49-F238E27FC236}">
                  <a16:creationId xmlns:a16="http://schemas.microsoft.com/office/drawing/2014/main" id="{1C402ABE-D4DD-4943-A1D7-25A74264848F}"/>
                </a:ext>
              </a:extLst>
            </p:cNvPr>
            <p:cNvSpPr txBox="1"/>
            <p:nvPr/>
          </p:nvSpPr>
          <p:spPr>
            <a:xfrm>
              <a:off x="29243" y="14573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Mock interviews</a:t>
              </a:r>
            </a:p>
          </p:txBody>
        </p:sp>
      </p:grpSp>
      <p:grpSp>
        <p:nvGrpSpPr>
          <p:cNvPr id="51" name="Group 50">
            <a:extLst>
              <a:ext uri="{FF2B5EF4-FFF2-40B4-BE49-F238E27FC236}">
                <a16:creationId xmlns:a16="http://schemas.microsoft.com/office/drawing/2014/main" id="{0A65D62A-424F-4552-8C83-BF2E3A33009C}"/>
              </a:ext>
            </a:extLst>
          </p:cNvPr>
          <p:cNvGrpSpPr/>
          <p:nvPr/>
        </p:nvGrpSpPr>
        <p:grpSpPr>
          <a:xfrm>
            <a:off x="4017757" y="4992446"/>
            <a:ext cx="3474720" cy="599040"/>
            <a:chOff x="0" y="1428130"/>
            <a:chExt cx="3881524" cy="599040"/>
          </a:xfrm>
        </p:grpSpPr>
        <p:sp>
          <p:nvSpPr>
            <p:cNvPr id="54" name="Rectangle: Rounded Corners 53">
              <a:extLst>
                <a:ext uri="{FF2B5EF4-FFF2-40B4-BE49-F238E27FC236}">
                  <a16:creationId xmlns:a16="http://schemas.microsoft.com/office/drawing/2014/main" id="{8FCDAA24-DF45-459E-95B4-7C1D4E62FA99}"/>
                </a:ext>
              </a:extLst>
            </p:cNvPr>
            <p:cNvSpPr/>
            <p:nvPr/>
          </p:nvSpPr>
          <p:spPr>
            <a:xfrm>
              <a:off x="0" y="14281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5" name="Rectangle: Rounded Corners 8">
              <a:extLst>
                <a:ext uri="{FF2B5EF4-FFF2-40B4-BE49-F238E27FC236}">
                  <a16:creationId xmlns:a16="http://schemas.microsoft.com/office/drawing/2014/main" id="{78087EEA-E3FD-4BD1-86FE-49FAE879E062}"/>
                </a:ext>
              </a:extLst>
            </p:cNvPr>
            <p:cNvSpPr txBox="1"/>
            <p:nvPr/>
          </p:nvSpPr>
          <p:spPr>
            <a:xfrm>
              <a:off x="29243" y="14573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Virtual services</a:t>
              </a:r>
            </a:p>
          </p:txBody>
        </p:sp>
      </p:grpSp>
    </p:spTree>
    <p:custDataLst>
      <p:tags r:id="rId1"/>
    </p:custDataLst>
    <p:extLst>
      <p:ext uri="{BB962C8B-B14F-4D97-AF65-F5344CB8AC3E}">
        <p14:creationId xmlns:p14="http://schemas.microsoft.com/office/powerpoint/2010/main" val="1822744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F73"/>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1BD44CE-EF3D-4D38-A404-93300071AE0B}"/>
              </a:ext>
            </a:extLst>
          </p:cNvPr>
          <p:cNvSpPr txBox="1"/>
          <p:nvPr/>
        </p:nvSpPr>
        <p:spPr>
          <a:xfrm>
            <a:off x="3352798" y="1359636"/>
            <a:ext cx="5486400" cy="1131528"/>
          </a:xfrm>
          <a:prstGeom prst="rect">
            <a:avLst/>
          </a:prstGeom>
          <a:noFill/>
        </p:spPr>
        <p:txBody>
          <a:bodyPr wrap="square" rtlCol="0">
            <a:spAutoFit/>
          </a:bodyPr>
          <a:lstStyle/>
          <a:p>
            <a:pPr algn="ctr">
              <a:lnSpc>
                <a:spcPct val="150000"/>
              </a:lnSpc>
            </a:pPr>
            <a:r>
              <a:rPr lang="en-US" sz="2400" dirty="0">
                <a:solidFill>
                  <a:schemeClr val="bg1"/>
                </a:solidFill>
                <a:latin typeface="Segoe UI" panose="020B0502040204020203" pitchFamily="34" charset="0"/>
                <a:cs typeface="Segoe UI" panose="020B0502040204020203" pitchFamily="34" charset="0"/>
              </a:rPr>
              <a:t>Meet with a Career Coach for additional trainings and virtual events!</a:t>
            </a:r>
          </a:p>
        </p:txBody>
      </p:sp>
      <p:sp>
        <p:nvSpPr>
          <p:cNvPr id="19" name="TextBox 18">
            <a:extLst>
              <a:ext uri="{FF2B5EF4-FFF2-40B4-BE49-F238E27FC236}">
                <a16:creationId xmlns:a16="http://schemas.microsoft.com/office/drawing/2014/main" id="{06E5CDF4-C857-4CA7-ACBC-D7E53C8DBA35}"/>
              </a:ext>
            </a:extLst>
          </p:cNvPr>
          <p:cNvSpPr txBox="1"/>
          <p:nvPr/>
        </p:nvSpPr>
        <p:spPr>
          <a:xfrm flipH="1">
            <a:off x="-2" y="3059668"/>
            <a:ext cx="12192000" cy="369332"/>
          </a:xfrm>
          <a:prstGeom prst="rect">
            <a:avLst/>
          </a:prstGeom>
          <a:noFill/>
        </p:spPr>
        <p:txBody>
          <a:bodyPr wrap="square" rtlCol="0">
            <a:spAutoFit/>
          </a:bodyPr>
          <a:lstStyle/>
          <a:p>
            <a:pPr algn="ctr"/>
            <a:r>
              <a:rPr lang="en-US" dirty="0">
                <a:solidFill>
                  <a:schemeClr val="bg1"/>
                </a:solidFill>
                <a:latin typeface="Segoe UI" panose="020B0502040204020203" pitchFamily="34" charset="0"/>
                <a:cs typeface="Segoe UI" panose="020B0502040204020203" pitchFamily="34" charset="0"/>
              </a:rPr>
              <a:t>For additional resources or career coaching, please call 1-888-355-1444.</a:t>
            </a:r>
          </a:p>
        </p:txBody>
      </p:sp>
      <p:sp>
        <p:nvSpPr>
          <p:cNvPr id="7" name="Rectangle 6">
            <a:extLst>
              <a:ext uri="{FF2B5EF4-FFF2-40B4-BE49-F238E27FC236}">
                <a16:creationId xmlns:a16="http://schemas.microsoft.com/office/drawing/2014/main" id="{E2630DD0-8FE2-4F6E-8C56-53F4A53ACA0B}"/>
              </a:ext>
            </a:extLst>
          </p:cNvPr>
          <p:cNvSpPr/>
          <p:nvPr/>
        </p:nvSpPr>
        <p:spPr>
          <a:xfrm>
            <a:off x="2987038" y="968374"/>
            <a:ext cx="6217920" cy="45719"/>
          </a:xfrm>
          <a:prstGeom prst="rect">
            <a:avLst/>
          </a:prstGeom>
          <a:solidFill>
            <a:srgbClr val="02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C915C3-3660-4549-A0BE-93CD61C4F473}"/>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Next Steps</a:t>
            </a:r>
          </a:p>
        </p:txBody>
      </p:sp>
      <p:pic>
        <p:nvPicPr>
          <p:cNvPr id="14" name="Picture 13">
            <a:extLst>
              <a:ext uri="{FF2B5EF4-FFF2-40B4-BE49-F238E27FC236}">
                <a16:creationId xmlns:a16="http://schemas.microsoft.com/office/drawing/2014/main" id="{58488FCD-CCFD-4876-8001-8F1171F497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45840" y="5474575"/>
            <a:ext cx="1587302" cy="1072501"/>
          </a:xfrm>
          <a:prstGeom prst="rect">
            <a:avLst/>
          </a:prstGeom>
        </p:spPr>
      </p:pic>
    </p:spTree>
    <p:custDataLst>
      <p:tags r:id="rId1"/>
    </p:custDataLst>
    <p:extLst>
      <p:ext uri="{BB962C8B-B14F-4D97-AF65-F5344CB8AC3E}">
        <p14:creationId xmlns:p14="http://schemas.microsoft.com/office/powerpoint/2010/main" val="2977892965"/>
      </p:ext>
    </p:extLst>
  </p:cSld>
  <p:clrMapOvr>
    <a:masterClrMapping/>
  </p:clrMapOvr>
  <mc:AlternateContent xmlns:mc="http://schemas.openxmlformats.org/markup-compatibility/2006" xmlns:p14="http://schemas.microsoft.com/office/powerpoint/2010/main">
    <mc:Choice Requires="p14">
      <p:transition spd="slow" p14:dur="2000" advTm="80170"/>
    </mc:Choice>
    <mc:Fallback xmlns="">
      <p:transition spd="slow" advTm="8017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F73"/>
        </a:solidFill>
        <a:effectLst/>
      </p:bgPr>
    </p:bg>
    <p:spTree>
      <p:nvGrpSpPr>
        <p:cNvPr id="1" name=""/>
        <p:cNvGrpSpPr/>
        <p:nvPr/>
      </p:nvGrpSpPr>
      <p:grpSpPr>
        <a:xfrm>
          <a:off x="0" y="0"/>
          <a:ext cx="0" cy="0"/>
          <a:chOff x="0" y="0"/>
          <a:chExt cx="0" cy="0"/>
        </a:xfrm>
      </p:grpSpPr>
      <p:sp>
        <p:nvSpPr>
          <p:cNvPr id="9" name="Rounded Rectangle 8"/>
          <p:cNvSpPr/>
          <p:nvPr/>
        </p:nvSpPr>
        <p:spPr>
          <a:xfrm>
            <a:off x="2393574" y="2505759"/>
            <a:ext cx="7404847" cy="91440"/>
          </a:xfrm>
          <a:prstGeom prst="roundRect">
            <a:avLst/>
          </a:prstGeom>
          <a:solidFill>
            <a:srgbClr val="02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393574" y="3994874"/>
            <a:ext cx="7404847" cy="91440"/>
          </a:xfrm>
          <a:prstGeom prst="roundRect">
            <a:avLst/>
          </a:prstGeom>
          <a:solidFill>
            <a:srgbClr val="02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 y="2863126"/>
            <a:ext cx="12191999" cy="923330"/>
          </a:xfrm>
          <a:prstGeom prst="rect">
            <a:avLst/>
          </a:prstGeom>
          <a:noFill/>
        </p:spPr>
        <p:txBody>
          <a:bodyPr wrap="square" rtlCol="0">
            <a:spAutoFit/>
          </a:bodyPr>
          <a:lstStyle/>
          <a:p>
            <a:pPr algn="ctr"/>
            <a:r>
              <a:rPr lang="en-US" sz="5200" dirty="0">
                <a:solidFill>
                  <a:schemeClr val="bg1"/>
                </a:solidFill>
                <a:latin typeface="Brandon Grotesque Medium" panose="020B0603020203060202" pitchFamily="34" charset="0"/>
              </a:rPr>
              <a:t>Conclusion</a:t>
            </a:r>
          </a:p>
        </p:txBody>
      </p:sp>
      <p:pic>
        <p:nvPicPr>
          <p:cNvPr id="5" name="Picture 4">
            <a:extLst>
              <a:ext uri="{FF2B5EF4-FFF2-40B4-BE49-F238E27FC236}">
                <a16:creationId xmlns:a16="http://schemas.microsoft.com/office/drawing/2014/main" id="{00AC83BA-4F14-4EAD-BF2B-C73FF47247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45840" y="5474575"/>
            <a:ext cx="1587302" cy="1072501"/>
          </a:xfrm>
          <a:prstGeom prst="rect">
            <a:avLst/>
          </a:prstGeom>
        </p:spPr>
      </p:pic>
    </p:spTree>
    <p:custDataLst>
      <p:tags r:id="rId1"/>
    </p:custDataLst>
    <p:extLst>
      <p:ext uri="{BB962C8B-B14F-4D97-AF65-F5344CB8AC3E}">
        <p14:creationId xmlns:p14="http://schemas.microsoft.com/office/powerpoint/2010/main" val="4266319738"/>
      </p:ext>
    </p:extLst>
  </p:cSld>
  <p:clrMapOvr>
    <a:masterClrMapping/>
  </p:clrMapOvr>
  <mc:AlternateContent xmlns:mc="http://schemas.openxmlformats.org/markup-compatibility/2006" xmlns:p14="http://schemas.microsoft.com/office/powerpoint/2010/main">
    <mc:Choice Requires="p14">
      <p:transition spd="slow" p14:dur="2000" advTm="80170"/>
    </mc:Choice>
    <mc:Fallback xmlns="">
      <p:transition spd="slow" advTm="8017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Question mark icon">
            <a:extLst>
              <a:ext uri="{FF2B5EF4-FFF2-40B4-BE49-F238E27FC236}">
                <a16:creationId xmlns:a16="http://schemas.microsoft.com/office/drawing/2014/main" id="{F0409585-F3E9-483B-A448-B53248DC6F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3262" y="1269800"/>
            <a:ext cx="650539" cy="650539"/>
          </a:xfrm>
          <a:prstGeom prst="rect">
            <a:avLst/>
          </a:prstGeom>
        </p:spPr>
      </p:pic>
      <p:sp>
        <p:nvSpPr>
          <p:cNvPr id="20" name="Blue header">
            <a:extLst>
              <a:ext uri="{FF2B5EF4-FFF2-40B4-BE49-F238E27FC236}">
                <a16:creationId xmlns:a16="http://schemas.microsoft.com/office/drawing/2014/main" id="{3F562301-140F-42F7-9FB4-7A66EF1E920C}"/>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Title">
            <a:extLst>
              <a:ext uri="{FF2B5EF4-FFF2-40B4-BE49-F238E27FC236}">
                <a16:creationId xmlns:a16="http://schemas.microsoft.com/office/drawing/2014/main" id="{A07E6BCE-619B-423D-AA0A-FCE0B83C6D95}"/>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Knowledge Check</a:t>
            </a:r>
          </a:p>
        </p:txBody>
      </p:sp>
      <p:sp>
        <p:nvSpPr>
          <p:cNvPr id="7" name="Question text">
            <a:extLst>
              <a:ext uri="{FF2B5EF4-FFF2-40B4-BE49-F238E27FC236}">
                <a16:creationId xmlns:a16="http://schemas.microsoft.com/office/drawing/2014/main" id="{3CC58771-E573-4DA5-92DD-B5D08135EFAD}"/>
              </a:ext>
            </a:extLst>
          </p:cNvPr>
          <p:cNvSpPr txBox="1"/>
          <p:nvPr/>
        </p:nvSpPr>
        <p:spPr>
          <a:xfrm>
            <a:off x="734571" y="1269800"/>
            <a:ext cx="7401243" cy="430887"/>
          </a:xfrm>
          <a:prstGeom prst="rect">
            <a:avLst/>
          </a:prstGeom>
          <a:noFill/>
        </p:spPr>
        <p:txBody>
          <a:bodyPr wrap="square" rtlCol="0">
            <a:spAutoFit/>
          </a:bodyPr>
          <a:lstStyle/>
          <a:p>
            <a:r>
              <a:rPr lang="en-US" sz="2200" b="1" dirty="0">
                <a:solidFill>
                  <a:srgbClr val="002D73"/>
                </a:solidFill>
                <a:latin typeface="Segoe UI" panose="020B0502040204020203" pitchFamily="34" charset="0"/>
                <a:cs typeface="Segoe UI" panose="020B0502040204020203" pitchFamily="34" charset="0"/>
              </a:rPr>
              <a:t>What is the definition of time management?</a:t>
            </a:r>
          </a:p>
        </p:txBody>
      </p:sp>
      <p:grpSp>
        <p:nvGrpSpPr>
          <p:cNvPr id="4" name="Option 1 - Main">
            <a:extLst>
              <a:ext uri="{FF2B5EF4-FFF2-40B4-BE49-F238E27FC236}">
                <a16:creationId xmlns:a16="http://schemas.microsoft.com/office/drawing/2014/main" id="{640575FE-51AE-4269-8C4D-6ECCE9C79034}"/>
              </a:ext>
            </a:extLst>
          </p:cNvPr>
          <p:cNvGrpSpPr/>
          <p:nvPr/>
        </p:nvGrpSpPr>
        <p:grpSpPr>
          <a:xfrm>
            <a:off x="744203" y="2011153"/>
            <a:ext cx="8412480" cy="833418"/>
            <a:chOff x="744204" y="2011153"/>
            <a:chExt cx="7090605" cy="833418"/>
          </a:xfrm>
        </p:grpSpPr>
        <p:sp>
          <p:nvSpPr>
            <p:cNvPr id="2" name="Rectangle: Rounded Corners 1">
              <a:extLst>
                <a:ext uri="{FF2B5EF4-FFF2-40B4-BE49-F238E27FC236}">
                  <a16:creationId xmlns:a16="http://schemas.microsoft.com/office/drawing/2014/main" id="{E4740175-2D4D-46C6-A4C0-7FB1858A5256}"/>
                </a:ext>
              </a:extLst>
            </p:cNvPr>
            <p:cNvSpPr/>
            <p:nvPr/>
          </p:nvSpPr>
          <p:spPr>
            <a:xfrm>
              <a:off x="744204" y="2011153"/>
              <a:ext cx="7090605" cy="833418"/>
            </a:xfrm>
            <a:prstGeom prst="round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B29482-01E9-4599-B41F-0B8E48D383A3}"/>
                </a:ext>
              </a:extLst>
            </p:cNvPr>
            <p:cNvSpPr txBox="1"/>
            <p:nvPr/>
          </p:nvSpPr>
          <p:spPr>
            <a:xfrm>
              <a:off x="879950" y="2084832"/>
              <a:ext cx="6559772" cy="677430"/>
            </a:xfrm>
            <a:prstGeom prst="rect">
              <a:avLst/>
            </a:prstGeom>
            <a:noFill/>
          </p:spPr>
          <p:txBody>
            <a:bodyPr wrap="square" rtlCol="0">
              <a:spAutoFit/>
            </a:bodyPr>
            <a:lstStyle/>
            <a:p>
              <a:pPr>
                <a:lnSpc>
                  <a:spcPts val="2400"/>
                </a:lnSpc>
                <a:spcBef>
                  <a:spcPts val="1800"/>
                </a:spcBef>
                <a:spcAft>
                  <a:spcPts val="1800"/>
                </a:spcAft>
              </a:pPr>
              <a:r>
                <a:rPr lang="en-US" sz="1600" dirty="0">
                  <a:solidFill>
                    <a:srgbClr val="333333"/>
                  </a:solidFill>
                  <a:latin typeface="Segoe UI" panose="020B0502040204020203" pitchFamily="34" charset="0"/>
                  <a:cs typeface="Segoe UI" panose="020B0502040204020203" pitchFamily="34" charset="0"/>
                </a:rPr>
                <a:t>The ability to use one's time effectively or productively, especially at work. ‘Time management is the key to efficient working.’ </a:t>
              </a:r>
            </a:p>
          </p:txBody>
        </p:sp>
      </p:grpSp>
      <p:grpSp>
        <p:nvGrpSpPr>
          <p:cNvPr id="5" name="Option 2 - Main">
            <a:extLst>
              <a:ext uri="{FF2B5EF4-FFF2-40B4-BE49-F238E27FC236}">
                <a16:creationId xmlns:a16="http://schemas.microsoft.com/office/drawing/2014/main" id="{00CB9CEA-B4B8-4A12-9386-7F332D795B90}"/>
              </a:ext>
            </a:extLst>
          </p:cNvPr>
          <p:cNvGrpSpPr/>
          <p:nvPr/>
        </p:nvGrpSpPr>
        <p:grpSpPr>
          <a:xfrm>
            <a:off x="740662" y="3102825"/>
            <a:ext cx="8412480" cy="821201"/>
            <a:chOff x="734570" y="3071226"/>
            <a:chExt cx="7118012" cy="832104"/>
          </a:xfrm>
        </p:grpSpPr>
        <p:sp>
          <p:nvSpPr>
            <p:cNvPr id="22" name="Rectangle: Rounded Corners 21">
              <a:extLst>
                <a:ext uri="{FF2B5EF4-FFF2-40B4-BE49-F238E27FC236}">
                  <a16:creationId xmlns:a16="http://schemas.microsoft.com/office/drawing/2014/main" id="{5FE103E0-CC97-41F3-B3D8-F4AD58AB1731}"/>
                </a:ext>
              </a:extLst>
            </p:cNvPr>
            <p:cNvSpPr/>
            <p:nvPr/>
          </p:nvSpPr>
          <p:spPr>
            <a:xfrm>
              <a:off x="734570" y="3071226"/>
              <a:ext cx="7118012" cy="832104"/>
            </a:xfrm>
            <a:prstGeom prst="round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A33491B-99E0-4E81-9214-29E41AD4F0DA}"/>
                </a:ext>
              </a:extLst>
            </p:cNvPr>
            <p:cNvSpPr txBox="1"/>
            <p:nvPr/>
          </p:nvSpPr>
          <p:spPr>
            <a:xfrm>
              <a:off x="870937" y="3141906"/>
              <a:ext cx="6904476" cy="686424"/>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Time management is the process of planning and exercising conscious control of the time spent on specific activities.</a:t>
              </a:r>
            </a:p>
          </p:txBody>
        </p:sp>
      </p:grpSp>
      <p:grpSp>
        <p:nvGrpSpPr>
          <p:cNvPr id="6" name="Option 3 - Main">
            <a:extLst>
              <a:ext uri="{FF2B5EF4-FFF2-40B4-BE49-F238E27FC236}">
                <a16:creationId xmlns:a16="http://schemas.microsoft.com/office/drawing/2014/main" id="{A1CD9C84-C33D-4EED-9CFF-5F63D034825A}"/>
              </a:ext>
            </a:extLst>
          </p:cNvPr>
          <p:cNvGrpSpPr/>
          <p:nvPr/>
        </p:nvGrpSpPr>
        <p:grpSpPr>
          <a:xfrm>
            <a:off x="744201" y="4117234"/>
            <a:ext cx="8412480" cy="822960"/>
            <a:chOff x="744202" y="4395161"/>
            <a:chExt cx="7090605" cy="833418"/>
          </a:xfrm>
        </p:grpSpPr>
        <p:sp>
          <p:nvSpPr>
            <p:cNvPr id="23" name="Rectangle: Rounded Corners 22">
              <a:extLst>
                <a:ext uri="{FF2B5EF4-FFF2-40B4-BE49-F238E27FC236}">
                  <a16:creationId xmlns:a16="http://schemas.microsoft.com/office/drawing/2014/main" id="{8141D4E5-1583-4CCE-91EA-2AFD264482E6}"/>
                </a:ext>
              </a:extLst>
            </p:cNvPr>
            <p:cNvSpPr/>
            <p:nvPr/>
          </p:nvSpPr>
          <p:spPr>
            <a:xfrm>
              <a:off x="744202" y="4395161"/>
              <a:ext cx="7090605" cy="833418"/>
            </a:xfrm>
            <a:prstGeom prst="round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947A5E7-D855-482F-AD56-3720A834A2D8}"/>
                </a:ext>
              </a:extLst>
            </p:cNvPr>
            <p:cNvSpPr txBox="1"/>
            <p:nvPr/>
          </p:nvSpPr>
          <p:spPr>
            <a:xfrm>
              <a:off x="889675" y="4453128"/>
              <a:ext cx="6547159" cy="686039"/>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Time management is the process of exercising conscious control of the time spent on specific activities to work smarter than harder.</a:t>
              </a:r>
            </a:p>
          </p:txBody>
        </p:sp>
      </p:grpSp>
      <p:grpSp>
        <p:nvGrpSpPr>
          <p:cNvPr id="8" name="Option 4 - Main">
            <a:extLst>
              <a:ext uri="{FF2B5EF4-FFF2-40B4-BE49-F238E27FC236}">
                <a16:creationId xmlns:a16="http://schemas.microsoft.com/office/drawing/2014/main" id="{1B7426AC-4727-4EBF-9EF5-C708C15F26B9}"/>
              </a:ext>
            </a:extLst>
          </p:cNvPr>
          <p:cNvGrpSpPr/>
          <p:nvPr/>
        </p:nvGrpSpPr>
        <p:grpSpPr>
          <a:xfrm>
            <a:off x="744200" y="5133400"/>
            <a:ext cx="8412480" cy="833418"/>
            <a:chOff x="744202" y="5377240"/>
            <a:chExt cx="7131666" cy="833418"/>
          </a:xfrm>
        </p:grpSpPr>
        <p:sp>
          <p:nvSpPr>
            <p:cNvPr id="24" name="Rectangle: Rounded Corners 23">
              <a:extLst>
                <a:ext uri="{FF2B5EF4-FFF2-40B4-BE49-F238E27FC236}">
                  <a16:creationId xmlns:a16="http://schemas.microsoft.com/office/drawing/2014/main" id="{1AA49C65-EF63-4694-9121-C6EC0CB068DA}"/>
                </a:ext>
              </a:extLst>
            </p:cNvPr>
            <p:cNvSpPr/>
            <p:nvPr/>
          </p:nvSpPr>
          <p:spPr>
            <a:xfrm>
              <a:off x="744202" y="5377240"/>
              <a:ext cx="7131666" cy="833418"/>
            </a:xfrm>
            <a:prstGeom prst="round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63488EA-D13E-491E-9A0C-EC4D821B90B7}"/>
                </a:ext>
              </a:extLst>
            </p:cNvPr>
            <p:cNvSpPr txBox="1"/>
            <p:nvPr/>
          </p:nvSpPr>
          <p:spPr>
            <a:xfrm>
              <a:off x="889674" y="5455234"/>
              <a:ext cx="6744076" cy="677430"/>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Time management is the process of planning the time spent on specific activities to work smarter than harder.</a:t>
              </a:r>
            </a:p>
          </p:txBody>
        </p:sp>
      </p:grpSp>
      <p:grpSp>
        <p:nvGrpSpPr>
          <p:cNvPr id="11" name="Icon grouping">
            <a:extLst>
              <a:ext uri="{FF2B5EF4-FFF2-40B4-BE49-F238E27FC236}">
                <a16:creationId xmlns:a16="http://schemas.microsoft.com/office/drawing/2014/main" id="{D66281A2-996C-4340-9764-83DA8E61B069}"/>
              </a:ext>
            </a:extLst>
          </p:cNvPr>
          <p:cNvGrpSpPr/>
          <p:nvPr/>
        </p:nvGrpSpPr>
        <p:grpSpPr>
          <a:xfrm>
            <a:off x="218440" y="2313562"/>
            <a:ext cx="320040" cy="3407665"/>
            <a:chOff x="218440" y="2313562"/>
            <a:chExt cx="320040" cy="3407665"/>
          </a:xfrm>
        </p:grpSpPr>
        <p:pic>
          <p:nvPicPr>
            <p:cNvPr id="18" name="Picture 17" descr="Icon&#10;&#10;Description automatically generated">
              <a:extLst>
                <a:ext uri="{FF2B5EF4-FFF2-40B4-BE49-F238E27FC236}">
                  <a16:creationId xmlns:a16="http://schemas.microsoft.com/office/drawing/2014/main" id="{ED9B76C8-5322-46D2-8485-02315682A4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40" y="2313562"/>
              <a:ext cx="320040" cy="228600"/>
            </a:xfrm>
            <a:prstGeom prst="rect">
              <a:avLst/>
            </a:prstGeom>
          </p:spPr>
        </p:pic>
        <p:pic>
          <p:nvPicPr>
            <p:cNvPr id="21" name="Picture 20" descr="Icon&#10;&#10;Description automatically generated">
              <a:extLst>
                <a:ext uri="{FF2B5EF4-FFF2-40B4-BE49-F238E27FC236}">
                  <a16:creationId xmlns:a16="http://schemas.microsoft.com/office/drawing/2014/main" id="{81453498-3772-42D1-B360-CE3522572F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440" y="3330459"/>
              <a:ext cx="320040" cy="349469"/>
            </a:xfrm>
            <a:prstGeom prst="rect">
              <a:avLst/>
            </a:prstGeom>
          </p:spPr>
        </p:pic>
        <p:pic>
          <p:nvPicPr>
            <p:cNvPr id="26" name="Picture 25" descr="Icon&#10;&#10;Description automatically generated">
              <a:extLst>
                <a:ext uri="{FF2B5EF4-FFF2-40B4-BE49-F238E27FC236}">
                  <a16:creationId xmlns:a16="http://schemas.microsoft.com/office/drawing/2014/main" id="{5DDC9A38-14E5-403A-BDBE-B117404EA5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440" y="4363036"/>
              <a:ext cx="320040" cy="349469"/>
            </a:xfrm>
            <a:prstGeom prst="rect">
              <a:avLst/>
            </a:prstGeom>
          </p:spPr>
        </p:pic>
        <p:pic>
          <p:nvPicPr>
            <p:cNvPr id="27" name="Picture 26" descr="Icon&#10;&#10;Description automatically generated">
              <a:extLst>
                <a:ext uri="{FF2B5EF4-FFF2-40B4-BE49-F238E27FC236}">
                  <a16:creationId xmlns:a16="http://schemas.microsoft.com/office/drawing/2014/main" id="{5EC12DB1-0D59-4DAE-83C9-89DCBBE655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440" y="5371758"/>
              <a:ext cx="320040" cy="349469"/>
            </a:xfrm>
            <a:prstGeom prst="rect">
              <a:avLst/>
            </a:prstGeom>
          </p:spPr>
        </p:pic>
      </p:grpSp>
      <p:grpSp>
        <p:nvGrpSpPr>
          <p:cNvPr id="39" name="Correct Answer Option 1">
            <a:extLst>
              <a:ext uri="{FF2B5EF4-FFF2-40B4-BE49-F238E27FC236}">
                <a16:creationId xmlns:a16="http://schemas.microsoft.com/office/drawing/2014/main" id="{C54F345F-EB4D-4E6C-BDE3-54462B18172C}"/>
              </a:ext>
            </a:extLst>
          </p:cNvPr>
          <p:cNvGrpSpPr/>
          <p:nvPr/>
        </p:nvGrpSpPr>
        <p:grpSpPr>
          <a:xfrm>
            <a:off x="740664" y="2011680"/>
            <a:ext cx="8412480" cy="833418"/>
            <a:chOff x="744204" y="2011153"/>
            <a:chExt cx="7090605" cy="833418"/>
          </a:xfrm>
        </p:grpSpPr>
        <p:sp>
          <p:nvSpPr>
            <p:cNvPr id="40" name="Rectangle: Rounded Corners 39">
              <a:extLst>
                <a:ext uri="{FF2B5EF4-FFF2-40B4-BE49-F238E27FC236}">
                  <a16:creationId xmlns:a16="http://schemas.microsoft.com/office/drawing/2014/main" id="{76F11E2E-A102-4F9E-AFAD-CFB62D94522A}"/>
                </a:ext>
              </a:extLst>
            </p:cNvPr>
            <p:cNvSpPr/>
            <p:nvPr/>
          </p:nvSpPr>
          <p:spPr>
            <a:xfrm>
              <a:off x="744204" y="2011153"/>
              <a:ext cx="7090605" cy="833418"/>
            </a:xfrm>
            <a:prstGeom prst="roundRect">
              <a:avLst/>
            </a:prstGeom>
            <a:solidFill>
              <a:srgbClr val="F1F2F4"/>
            </a:solidFill>
            <a:ln w="38100">
              <a:solidFill>
                <a:srgbClr val="1D7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3636D02-CF41-4229-9165-FBE00BA531B2}"/>
                </a:ext>
              </a:extLst>
            </p:cNvPr>
            <p:cNvSpPr txBox="1"/>
            <p:nvPr/>
          </p:nvSpPr>
          <p:spPr>
            <a:xfrm>
              <a:off x="880045" y="2084305"/>
              <a:ext cx="6559772" cy="677430"/>
            </a:xfrm>
            <a:prstGeom prst="rect">
              <a:avLst/>
            </a:prstGeom>
            <a:noFill/>
          </p:spPr>
          <p:txBody>
            <a:bodyPr wrap="square" rtlCol="0">
              <a:spAutoFit/>
            </a:bodyPr>
            <a:lstStyle/>
            <a:p>
              <a:pPr>
                <a:lnSpc>
                  <a:spcPts val="2400"/>
                </a:lnSpc>
                <a:spcBef>
                  <a:spcPts val="1800"/>
                </a:spcBef>
                <a:spcAft>
                  <a:spcPts val="1800"/>
                </a:spcAft>
              </a:pPr>
              <a:r>
                <a:rPr lang="en-US" sz="1600" dirty="0">
                  <a:solidFill>
                    <a:srgbClr val="333333"/>
                  </a:solidFill>
                  <a:latin typeface="Segoe UI" panose="020B0502040204020203" pitchFamily="34" charset="0"/>
                  <a:cs typeface="Segoe UI" panose="020B0502040204020203" pitchFamily="34" charset="0"/>
                </a:rPr>
                <a:t>Time management is the ability to use one's time effectively or productively, especially at work. ‘Time management is the key to efficient working.’ </a:t>
              </a:r>
            </a:p>
          </p:txBody>
        </p:sp>
      </p:grpSp>
      <p:grpSp>
        <p:nvGrpSpPr>
          <p:cNvPr id="42" name="Option 2 - Disabled State">
            <a:extLst>
              <a:ext uri="{FF2B5EF4-FFF2-40B4-BE49-F238E27FC236}">
                <a16:creationId xmlns:a16="http://schemas.microsoft.com/office/drawing/2014/main" id="{537D6216-85F6-4929-9A97-19B87582EBA9}"/>
              </a:ext>
            </a:extLst>
          </p:cNvPr>
          <p:cNvGrpSpPr/>
          <p:nvPr/>
        </p:nvGrpSpPr>
        <p:grpSpPr>
          <a:xfrm>
            <a:off x="740663" y="3101573"/>
            <a:ext cx="8412480" cy="821201"/>
            <a:chOff x="734571" y="3071226"/>
            <a:chExt cx="7118014" cy="832104"/>
          </a:xfrm>
        </p:grpSpPr>
        <p:sp>
          <p:nvSpPr>
            <p:cNvPr id="43" name="Rectangle: Rounded Corners 42">
              <a:extLst>
                <a:ext uri="{FF2B5EF4-FFF2-40B4-BE49-F238E27FC236}">
                  <a16:creationId xmlns:a16="http://schemas.microsoft.com/office/drawing/2014/main" id="{84D8863E-14B6-4FFF-B834-1089C6558B79}"/>
                </a:ext>
              </a:extLst>
            </p:cNvPr>
            <p:cNvSpPr/>
            <p:nvPr/>
          </p:nvSpPr>
          <p:spPr>
            <a:xfrm>
              <a:off x="734571" y="3071226"/>
              <a:ext cx="7118014" cy="832104"/>
            </a:xfrm>
            <a:prstGeom prst="roundRect">
              <a:avLst/>
            </a:prstGeom>
            <a:solidFill>
              <a:srgbClr val="FAFAF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52F3431-2383-47D4-8037-7AE183711E38}"/>
                </a:ext>
              </a:extLst>
            </p:cNvPr>
            <p:cNvSpPr txBox="1"/>
            <p:nvPr/>
          </p:nvSpPr>
          <p:spPr>
            <a:xfrm>
              <a:off x="873837" y="3143569"/>
              <a:ext cx="6737093" cy="686424"/>
            </a:xfrm>
            <a:prstGeom prst="rect">
              <a:avLst/>
            </a:prstGeom>
            <a:noFill/>
          </p:spPr>
          <p:txBody>
            <a:bodyPr wrap="square" rtlCol="0">
              <a:spAutoFit/>
            </a:bodyPr>
            <a:lstStyle/>
            <a:p>
              <a:pPr>
                <a:lnSpc>
                  <a:spcPts val="2400"/>
                </a:lnSpc>
              </a:pPr>
              <a:r>
                <a:rPr lang="en-US" sz="1600" dirty="0">
                  <a:solidFill>
                    <a:srgbClr val="AEAEAE"/>
                  </a:solidFill>
                  <a:latin typeface="Segoe UI" panose="020B0502040204020203" pitchFamily="34" charset="0"/>
                  <a:cs typeface="Segoe UI" panose="020B0502040204020203" pitchFamily="34" charset="0"/>
                </a:rPr>
                <a:t>Time management is the process of planning and exercising conscious control of the time spent on specific activities.</a:t>
              </a:r>
            </a:p>
          </p:txBody>
        </p:sp>
      </p:grpSp>
      <p:grpSp>
        <p:nvGrpSpPr>
          <p:cNvPr id="45" name="Option 3 - Disabled State">
            <a:extLst>
              <a:ext uri="{FF2B5EF4-FFF2-40B4-BE49-F238E27FC236}">
                <a16:creationId xmlns:a16="http://schemas.microsoft.com/office/drawing/2014/main" id="{EEF9B80E-965A-4843-B107-88A236730BC1}"/>
              </a:ext>
            </a:extLst>
          </p:cNvPr>
          <p:cNvGrpSpPr/>
          <p:nvPr/>
        </p:nvGrpSpPr>
        <p:grpSpPr>
          <a:xfrm>
            <a:off x="740664" y="4114800"/>
            <a:ext cx="8412480" cy="822960"/>
            <a:chOff x="744202" y="4395161"/>
            <a:chExt cx="7090605" cy="833418"/>
          </a:xfrm>
        </p:grpSpPr>
        <p:sp>
          <p:nvSpPr>
            <p:cNvPr id="46" name="Rectangle: Rounded Corners 45">
              <a:extLst>
                <a:ext uri="{FF2B5EF4-FFF2-40B4-BE49-F238E27FC236}">
                  <a16:creationId xmlns:a16="http://schemas.microsoft.com/office/drawing/2014/main" id="{D3609CFC-BEFB-4BB2-A8B3-6EDA9900A1DC}"/>
                </a:ext>
              </a:extLst>
            </p:cNvPr>
            <p:cNvSpPr/>
            <p:nvPr/>
          </p:nvSpPr>
          <p:spPr>
            <a:xfrm>
              <a:off x="744202" y="4395161"/>
              <a:ext cx="7090605" cy="833418"/>
            </a:xfrm>
            <a:prstGeom prst="round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51D1070-4936-4FFC-B3EC-A0D3A2823F23}"/>
                </a:ext>
              </a:extLst>
            </p:cNvPr>
            <p:cNvSpPr txBox="1"/>
            <p:nvPr/>
          </p:nvSpPr>
          <p:spPr>
            <a:xfrm>
              <a:off x="889675" y="4453128"/>
              <a:ext cx="6553029" cy="686039"/>
            </a:xfrm>
            <a:prstGeom prst="rect">
              <a:avLst/>
            </a:prstGeom>
            <a:noFill/>
          </p:spPr>
          <p:txBody>
            <a:bodyPr wrap="square" rtlCol="0">
              <a:spAutoFit/>
            </a:bodyPr>
            <a:lstStyle/>
            <a:p>
              <a:pPr>
                <a:lnSpc>
                  <a:spcPts val="2400"/>
                </a:lnSpc>
              </a:pPr>
              <a:r>
                <a:rPr lang="en-US" sz="1600" dirty="0">
                  <a:solidFill>
                    <a:srgbClr val="AEAEAE"/>
                  </a:solidFill>
                  <a:latin typeface="Segoe UI" panose="020B0502040204020203" pitchFamily="34" charset="0"/>
                  <a:cs typeface="Segoe UI" panose="020B0502040204020203" pitchFamily="34" charset="0"/>
                </a:rPr>
                <a:t>Time management is the process of exercising conscious control of the time spent on specific activities to work smarter than harder.</a:t>
              </a:r>
            </a:p>
          </p:txBody>
        </p:sp>
      </p:grpSp>
      <p:grpSp>
        <p:nvGrpSpPr>
          <p:cNvPr id="48" name="Option 4 - Disabled State">
            <a:extLst>
              <a:ext uri="{FF2B5EF4-FFF2-40B4-BE49-F238E27FC236}">
                <a16:creationId xmlns:a16="http://schemas.microsoft.com/office/drawing/2014/main" id="{65451CEC-FBBF-4E65-8DFD-4BB3294DE066}"/>
              </a:ext>
            </a:extLst>
          </p:cNvPr>
          <p:cNvGrpSpPr/>
          <p:nvPr/>
        </p:nvGrpSpPr>
        <p:grpSpPr>
          <a:xfrm>
            <a:off x="740663" y="5129784"/>
            <a:ext cx="8412480" cy="833418"/>
            <a:chOff x="744202" y="5377240"/>
            <a:chExt cx="7131666" cy="833418"/>
          </a:xfrm>
        </p:grpSpPr>
        <p:sp>
          <p:nvSpPr>
            <p:cNvPr id="49" name="Rectangle: Rounded Corners 48">
              <a:extLst>
                <a:ext uri="{FF2B5EF4-FFF2-40B4-BE49-F238E27FC236}">
                  <a16:creationId xmlns:a16="http://schemas.microsoft.com/office/drawing/2014/main" id="{6442902A-FDC3-48D3-8444-256CEE2B9F6D}"/>
                </a:ext>
              </a:extLst>
            </p:cNvPr>
            <p:cNvSpPr/>
            <p:nvPr/>
          </p:nvSpPr>
          <p:spPr>
            <a:xfrm>
              <a:off x="744202" y="5377240"/>
              <a:ext cx="7131666" cy="833418"/>
            </a:xfrm>
            <a:prstGeom prst="roundRect">
              <a:avLst/>
            </a:prstGeom>
            <a:solidFill>
              <a:srgbClr val="FAFAF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99DF965-928D-4698-A881-17758DDC9FFB}"/>
                </a:ext>
              </a:extLst>
            </p:cNvPr>
            <p:cNvSpPr txBox="1"/>
            <p:nvPr/>
          </p:nvSpPr>
          <p:spPr>
            <a:xfrm>
              <a:off x="889674" y="5455234"/>
              <a:ext cx="6744076" cy="677430"/>
            </a:xfrm>
            <a:prstGeom prst="rect">
              <a:avLst/>
            </a:prstGeom>
            <a:noFill/>
          </p:spPr>
          <p:txBody>
            <a:bodyPr wrap="square" rtlCol="0">
              <a:spAutoFit/>
            </a:bodyPr>
            <a:lstStyle/>
            <a:p>
              <a:pPr>
                <a:lnSpc>
                  <a:spcPts val="2400"/>
                </a:lnSpc>
              </a:pPr>
              <a:r>
                <a:rPr lang="en-US" sz="1600" dirty="0">
                  <a:solidFill>
                    <a:srgbClr val="AEAEAE"/>
                  </a:solidFill>
                  <a:latin typeface="Segoe UI" panose="020B0502040204020203" pitchFamily="34" charset="0"/>
                  <a:cs typeface="Segoe UI" panose="020B0502040204020203" pitchFamily="34" charset="0"/>
                </a:rPr>
                <a:t>Time management is the process of planning the time spent on specific activities to work smarter than harder.</a:t>
              </a:r>
            </a:p>
          </p:txBody>
        </p:sp>
      </p:grpSp>
    </p:spTree>
    <p:custDataLst>
      <p:tags r:id="rId1"/>
    </p:custDataLst>
    <p:extLst>
      <p:ext uri="{BB962C8B-B14F-4D97-AF65-F5344CB8AC3E}">
        <p14:creationId xmlns:p14="http://schemas.microsoft.com/office/powerpoint/2010/main" val="20035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Question mark icon">
            <a:extLst>
              <a:ext uri="{FF2B5EF4-FFF2-40B4-BE49-F238E27FC236}">
                <a16:creationId xmlns:a16="http://schemas.microsoft.com/office/drawing/2014/main" id="{CBA72EB1-54A3-4480-948F-85E218B0A0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3262" y="1269800"/>
            <a:ext cx="650539" cy="650539"/>
          </a:xfrm>
          <a:prstGeom prst="rect">
            <a:avLst/>
          </a:prstGeom>
        </p:spPr>
      </p:pic>
      <p:sp>
        <p:nvSpPr>
          <p:cNvPr id="20" name="Blue header">
            <a:extLst>
              <a:ext uri="{FF2B5EF4-FFF2-40B4-BE49-F238E27FC236}">
                <a16:creationId xmlns:a16="http://schemas.microsoft.com/office/drawing/2014/main" id="{3F562301-140F-42F7-9FB4-7A66EF1E920C}"/>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Title">
            <a:extLst>
              <a:ext uri="{FF2B5EF4-FFF2-40B4-BE49-F238E27FC236}">
                <a16:creationId xmlns:a16="http://schemas.microsoft.com/office/drawing/2014/main" id="{2BBFB480-0BC5-4E5B-A8D7-03FA9D81C1F4}"/>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Knowledge Check</a:t>
            </a:r>
          </a:p>
        </p:txBody>
      </p:sp>
      <p:sp>
        <p:nvSpPr>
          <p:cNvPr id="18" name="Question text">
            <a:extLst>
              <a:ext uri="{FF2B5EF4-FFF2-40B4-BE49-F238E27FC236}">
                <a16:creationId xmlns:a16="http://schemas.microsoft.com/office/drawing/2014/main" id="{8D86DD51-F730-43C7-BACA-FA7B5988E4E8}"/>
              </a:ext>
            </a:extLst>
          </p:cNvPr>
          <p:cNvSpPr txBox="1"/>
          <p:nvPr/>
        </p:nvSpPr>
        <p:spPr>
          <a:xfrm>
            <a:off x="719537" y="1228780"/>
            <a:ext cx="8682371" cy="769441"/>
          </a:xfrm>
          <a:prstGeom prst="rect">
            <a:avLst/>
          </a:prstGeom>
          <a:noFill/>
        </p:spPr>
        <p:txBody>
          <a:bodyPr wrap="square" rtlCol="0">
            <a:spAutoFit/>
          </a:bodyPr>
          <a:lstStyle/>
          <a:p>
            <a:r>
              <a:rPr lang="en-US" sz="2200" b="1" dirty="0">
                <a:solidFill>
                  <a:srgbClr val="002D73"/>
                </a:solidFill>
                <a:latin typeface="Segoe UI" panose="020B0502040204020203" pitchFamily="34" charset="0"/>
                <a:cs typeface="Segoe UI" panose="020B0502040204020203" pitchFamily="34" charset="0"/>
              </a:rPr>
              <a:t>What are some benefits to effective time management?</a:t>
            </a:r>
          </a:p>
          <a:p>
            <a:r>
              <a:rPr lang="en-US" sz="2200" b="1" dirty="0">
                <a:solidFill>
                  <a:srgbClr val="002D73"/>
                </a:solidFill>
                <a:latin typeface="Segoe UI" panose="020B0502040204020203" pitchFamily="34" charset="0"/>
                <a:cs typeface="Segoe UI" panose="020B0502040204020203" pitchFamily="34" charset="0"/>
              </a:rPr>
              <a:t>Select all that apply.</a:t>
            </a:r>
          </a:p>
        </p:txBody>
      </p:sp>
      <p:grpSp>
        <p:nvGrpSpPr>
          <p:cNvPr id="25" name="Option 1 - Main">
            <a:extLst>
              <a:ext uri="{FF2B5EF4-FFF2-40B4-BE49-F238E27FC236}">
                <a16:creationId xmlns:a16="http://schemas.microsoft.com/office/drawing/2014/main" id="{AF2C5EC5-D7BE-472B-BE38-DD22B30E3F9F}"/>
              </a:ext>
            </a:extLst>
          </p:cNvPr>
          <p:cNvGrpSpPr/>
          <p:nvPr/>
        </p:nvGrpSpPr>
        <p:grpSpPr>
          <a:xfrm>
            <a:off x="740664" y="2169351"/>
            <a:ext cx="8686800" cy="548640"/>
            <a:chOff x="739479" y="2229816"/>
            <a:chExt cx="6725256" cy="548640"/>
          </a:xfrm>
        </p:grpSpPr>
        <p:sp>
          <p:nvSpPr>
            <p:cNvPr id="29" name="Rectangle 1">
              <a:extLst>
                <a:ext uri="{FF2B5EF4-FFF2-40B4-BE49-F238E27FC236}">
                  <a16:creationId xmlns:a16="http://schemas.microsoft.com/office/drawing/2014/main" id="{0005C1EF-AA54-4D52-8AF2-7FF6553A94D4}"/>
                </a:ext>
              </a:extLst>
            </p:cNvPr>
            <p:cNvSpPr/>
            <p:nvPr/>
          </p:nvSpPr>
          <p:spPr>
            <a:xfrm>
              <a:off x="739479" y="2229816"/>
              <a:ext cx="6725256"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ED65E2B-B5AA-44F2-80FC-12468C55B1E6}"/>
                </a:ext>
              </a:extLst>
            </p:cNvPr>
            <p:cNvSpPr txBox="1"/>
            <p:nvPr/>
          </p:nvSpPr>
          <p:spPr>
            <a:xfrm>
              <a:off x="884950" y="2299309"/>
              <a:ext cx="4566928"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Less time</a:t>
              </a:r>
            </a:p>
          </p:txBody>
        </p:sp>
      </p:grpSp>
      <p:grpSp>
        <p:nvGrpSpPr>
          <p:cNvPr id="32" name="Option 2 - Main">
            <a:extLst>
              <a:ext uri="{FF2B5EF4-FFF2-40B4-BE49-F238E27FC236}">
                <a16:creationId xmlns:a16="http://schemas.microsoft.com/office/drawing/2014/main" id="{EA83F867-4AF1-4742-BAC0-17926C040215}"/>
              </a:ext>
            </a:extLst>
          </p:cNvPr>
          <p:cNvGrpSpPr/>
          <p:nvPr/>
        </p:nvGrpSpPr>
        <p:grpSpPr>
          <a:xfrm>
            <a:off x="740653" y="2983167"/>
            <a:ext cx="8686800" cy="548640"/>
            <a:chOff x="729835" y="3045468"/>
            <a:chExt cx="6725267" cy="548640"/>
          </a:xfrm>
        </p:grpSpPr>
        <p:sp>
          <p:nvSpPr>
            <p:cNvPr id="33" name="Rectangle 2">
              <a:extLst>
                <a:ext uri="{FF2B5EF4-FFF2-40B4-BE49-F238E27FC236}">
                  <a16:creationId xmlns:a16="http://schemas.microsoft.com/office/drawing/2014/main" id="{2008F2EB-503A-4169-A4E8-15FB2C15BD34}"/>
                </a:ext>
              </a:extLst>
            </p:cNvPr>
            <p:cNvSpPr/>
            <p:nvPr/>
          </p:nvSpPr>
          <p:spPr>
            <a:xfrm>
              <a:off x="729835" y="3045468"/>
              <a:ext cx="6725267"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C4734A1-F1E7-4FCF-8D2D-C57B8FC487AD}"/>
                </a:ext>
              </a:extLst>
            </p:cNvPr>
            <p:cNvSpPr txBox="1"/>
            <p:nvPr/>
          </p:nvSpPr>
          <p:spPr>
            <a:xfrm>
              <a:off x="884949" y="3132777"/>
              <a:ext cx="6512890"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Achieve goals</a:t>
              </a:r>
            </a:p>
          </p:txBody>
        </p:sp>
      </p:grpSp>
      <p:grpSp>
        <p:nvGrpSpPr>
          <p:cNvPr id="35" name="Option 3 - Main">
            <a:extLst>
              <a:ext uri="{FF2B5EF4-FFF2-40B4-BE49-F238E27FC236}">
                <a16:creationId xmlns:a16="http://schemas.microsoft.com/office/drawing/2014/main" id="{389A6C4A-5700-4819-9C4B-263892573BF6}"/>
              </a:ext>
            </a:extLst>
          </p:cNvPr>
          <p:cNvGrpSpPr/>
          <p:nvPr/>
        </p:nvGrpSpPr>
        <p:grpSpPr>
          <a:xfrm>
            <a:off x="740664" y="3796983"/>
            <a:ext cx="8686800" cy="548640"/>
            <a:chOff x="719537" y="3861120"/>
            <a:chExt cx="6725256" cy="548640"/>
          </a:xfrm>
        </p:grpSpPr>
        <p:sp>
          <p:nvSpPr>
            <p:cNvPr id="36" name="Rectangle 3">
              <a:extLst>
                <a:ext uri="{FF2B5EF4-FFF2-40B4-BE49-F238E27FC236}">
                  <a16:creationId xmlns:a16="http://schemas.microsoft.com/office/drawing/2014/main" id="{A8022727-D0AB-43C2-8AA8-36261D416F34}"/>
                </a:ext>
              </a:extLst>
            </p:cNvPr>
            <p:cNvSpPr/>
            <p:nvPr/>
          </p:nvSpPr>
          <p:spPr>
            <a:xfrm>
              <a:off x="719537" y="3861120"/>
              <a:ext cx="6725256"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F71FBFD-9667-4919-89CE-77516AB2815A}"/>
                </a:ext>
              </a:extLst>
            </p:cNvPr>
            <p:cNvSpPr txBox="1"/>
            <p:nvPr/>
          </p:nvSpPr>
          <p:spPr>
            <a:xfrm>
              <a:off x="884950" y="3950613"/>
              <a:ext cx="3840480"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Stress relief</a:t>
              </a:r>
            </a:p>
          </p:txBody>
        </p:sp>
      </p:grpSp>
      <p:grpSp>
        <p:nvGrpSpPr>
          <p:cNvPr id="7" name="Option 4 - Main">
            <a:extLst>
              <a:ext uri="{FF2B5EF4-FFF2-40B4-BE49-F238E27FC236}">
                <a16:creationId xmlns:a16="http://schemas.microsoft.com/office/drawing/2014/main" id="{E448BAD9-28AE-4EF0-91B2-D0531B8C7B1F}"/>
              </a:ext>
            </a:extLst>
          </p:cNvPr>
          <p:cNvGrpSpPr/>
          <p:nvPr/>
        </p:nvGrpSpPr>
        <p:grpSpPr>
          <a:xfrm>
            <a:off x="740664" y="4614987"/>
            <a:ext cx="8686800" cy="548640"/>
            <a:chOff x="729846" y="4676772"/>
            <a:chExt cx="6725256" cy="548640"/>
          </a:xfrm>
        </p:grpSpPr>
        <p:sp>
          <p:nvSpPr>
            <p:cNvPr id="19" name="Rectangle">
              <a:extLst>
                <a:ext uri="{FF2B5EF4-FFF2-40B4-BE49-F238E27FC236}">
                  <a16:creationId xmlns:a16="http://schemas.microsoft.com/office/drawing/2014/main" id="{EB07F284-C850-4469-B854-0279110BF1CC}"/>
                </a:ext>
              </a:extLst>
            </p:cNvPr>
            <p:cNvSpPr/>
            <p:nvPr/>
          </p:nvSpPr>
          <p:spPr>
            <a:xfrm>
              <a:off x="729846" y="4676772"/>
              <a:ext cx="6725256" cy="548640"/>
            </a:xfrm>
            <a:prstGeom prst="round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63488EA-D13E-491E-9A0C-EC4D821B90B7}"/>
                </a:ext>
              </a:extLst>
            </p:cNvPr>
            <p:cNvSpPr txBox="1"/>
            <p:nvPr/>
          </p:nvSpPr>
          <p:spPr>
            <a:xfrm>
              <a:off x="884949" y="4781816"/>
              <a:ext cx="4813867" cy="335989"/>
            </a:xfrm>
            <a:prstGeom prst="rect">
              <a:avLst/>
            </a:prstGeom>
            <a:noFill/>
          </p:spPr>
          <p:txBody>
            <a:bodyPr wrap="square" rtlCol="0">
              <a:spAutoFit/>
            </a:bodyPr>
            <a:lstStyle/>
            <a:p>
              <a:pPr>
                <a:lnSpc>
                  <a:spcPts val="1920"/>
                </a:lnSpc>
              </a:pPr>
              <a:r>
                <a:rPr lang="en-US" sz="1600" dirty="0">
                  <a:solidFill>
                    <a:srgbClr val="333333"/>
                  </a:solidFill>
                  <a:latin typeface="Segoe UI" panose="020B0502040204020203" pitchFamily="34" charset="0"/>
                  <a:cs typeface="Segoe UI" panose="020B0502040204020203" pitchFamily="34" charset="0"/>
                </a:rPr>
                <a:t>Loss of control</a:t>
              </a:r>
            </a:p>
          </p:txBody>
        </p:sp>
      </p:grpSp>
      <p:grpSp>
        <p:nvGrpSpPr>
          <p:cNvPr id="38" name="Option 5 - Main">
            <a:extLst>
              <a:ext uri="{FF2B5EF4-FFF2-40B4-BE49-F238E27FC236}">
                <a16:creationId xmlns:a16="http://schemas.microsoft.com/office/drawing/2014/main" id="{80C313F1-ED46-4A28-809F-2F1444B03E7F}"/>
              </a:ext>
            </a:extLst>
          </p:cNvPr>
          <p:cNvGrpSpPr/>
          <p:nvPr/>
        </p:nvGrpSpPr>
        <p:grpSpPr>
          <a:xfrm>
            <a:off x="740663" y="5433759"/>
            <a:ext cx="8686800" cy="548640"/>
            <a:chOff x="719535" y="5492426"/>
            <a:chExt cx="6725256" cy="548640"/>
          </a:xfrm>
        </p:grpSpPr>
        <p:sp>
          <p:nvSpPr>
            <p:cNvPr id="39" name="Rectangle 5">
              <a:extLst>
                <a:ext uri="{FF2B5EF4-FFF2-40B4-BE49-F238E27FC236}">
                  <a16:creationId xmlns:a16="http://schemas.microsoft.com/office/drawing/2014/main" id="{37CBA88B-8FA2-4FB4-BD5E-99ADA20A4106}"/>
                </a:ext>
              </a:extLst>
            </p:cNvPr>
            <p:cNvSpPr/>
            <p:nvPr/>
          </p:nvSpPr>
          <p:spPr>
            <a:xfrm>
              <a:off x="719535" y="5492426"/>
              <a:ext cx="6725256"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A227793-303F-4E9C-AE69-ABC1D043E965}"/>
                </a:ext>
              </a:extLst>
            </p:cNvPr>
            <p:cNvSpPr txBox="1"/>
            <p:nvPr/>
          </p:nvSpPr>
          <p:spPr>
            <a:xfrm>
              <a:off x="884950" y="5581919"/>
              <a:ext cx="3840480"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More opportunities</a:t>
              </a:r>
            </a:p>
          </p:txBody>
        </p:sp>
      </p:grpSp>
      <p:grpSp>
        <p:nvGrpSpPr>
          <p:cNvPr id="42" name="Option 6 - Main">
            <a:extLst>
              <a:ext uri="{FF2B5EF4-FFF2-40B4-BE49-F238E27FC236}">
                <a16:creationId xmlns:a16="http://schemas.microsoft.com/office/drawing/2014/main" id="{3D87187A-58ED-479C-9E52-BC03A08AD087}"/>
              </a:ext>
            </a:extLst>
          </p:cNvPr>
          <p:cNvGrpSpPr/>
          <p:nvPr/>
        </p:nvGrpSpPr>
        <p:grpSpPr>
          <a:xfrm>
            <a:off x="739479" y="6182855"/>
            <a:ext cx="8686800" cy="548640"/>
            <a:chOff x="729846" y="4676772"/>
            <a:chExt cx="6725256" cy="548640"/>
          </a:xfrm>
        </p:grpSpPr>
        <p:sp>
          <p:nvSpPr>
            <p:cNvPr id="43" name="Rectangle">
              <a:extLst>
                <a:ext uri="{FF2B5EF4-FFF2-40B4-BE49-F238E27FC236}">
                  <a16:creationId xmlns:a16="http://schemas.microsoft.com/office/drawing/2014/main" id="{AF91CFD0-0728-4212-A932-1BCC102590E3}"/>
                </a:ext>
              </a:extLst>
            </p:cNvPr>
            <p:cNvSpPr/>
            <p:nvPr/>
          </p:nvSpPr>
          <p:spPr>
            <a:xfrm>
              <a:off x="729846" y="4676772"/>
              <a:ext cx="6725256" cy="548640"/>
            </a:xfrm>
            <a:prstGeom prst="round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CCC7339-F05C-44A2-B1AC-A826F7E2792A}"/>
                </a:ext>
              </a:extLst>
            </p:cNvPr>
            <p:cNvSpPr txBox="1"/>
            <p:nvPr/>
          </p:nvSpPr>
          <p:spPr>
            <a:xfrm>
              <a:off x="884949" y="4781816"/>
              <a:ext cx="4813867" cy="335989"/>
            </a:xfrm>
            <a:prstGeom prst="rect">
              <a:avLst/>
            </a:prstGeom>
            <a:noFill/>
          </p:spPr>
          <p:txBody>
            <a:bodyPr wrap="square" rtlCol="0">
              <a:spAutoFit/>
            </a:bodyPr>
            <a:lstStyle/>
            <a:p>
              <a:pPr>
                <a:lnSpc>
                  <a:spcPts val="1920"/>
                </a:lnSpc>
              </a:pPr>
              <a:r>
                <a:rPr lang="en-US" sz="1600" dirty="0">
                  <a:solidFill>
                    <a:srgbClr val="333333"/>
                  </a:solidFill>
                  <a:latin typeface="Segoe UI" panose="020B0502040204020203" pitchFamily="34" charset="0"/>
                  <a:cs typeface="Segoe UI" panose="020B0502040204020203" pitchFamily="34" charset="0"/>
                </a:rPr>
                <a:t>Poor quality of work</a:t>
              </a:r>
            </a:p>
          </p:txBody>
        </p:sp>
      </p:grpSp>
      <p:grpSp>
        <p:nvGrpSpPr>
          <p:cNvPr id="4" name="Icon grouping">
            <a:extLst>
              <a:ext uri="{FF2B5EF4-FFF2-40B4-BE49-F238E27FC236}">
                <a16:creationId xmlns:a16="http://schemas.microsoft.com/office/drawing/2014/main" id="{91276DA1-B368-4DF6-8E1D-0B01464251F0}"/>
              </a:ext>
            </a:extLst>
          </p:cNvPr>
          <p:cNvGrpSpPr/>
          <p:nvPr/>
        </p:nvGrpSpPr>
        <p:grpSpPr>
          <a:xfrm>
            <a:off x="207017" y="2305113"/>
            <a:ext cx="371850" cy="4358190"/>
            <a:chOff x="207017" y="2366898"/>
            <a:chExt cx="371850" cy="4358190"/>
          </a:xfrm>
        </p:grpSpPr>
        <p:pic>
          <p:nvPicPr>
            <p:cNvPr id="47" name="Picture 46" descr="Icon&#10;&#10;Description automatically generated">
              <a:extLst>
                <a:ext uri="{FF2B5EF4-FFF2-40B4-BE49-F238E27FC236}">
                  <a16:creationId xmlns:a16="http://schemas.microsoft.com/office/drawing/2014/main" id="{602C79F6-EB2C-49BF-95AB-3BF605FAC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827" y="2366898"/>
              <a:ext cx="320040" cy="349469"/>
            </a:xfrm>
            <a:prstGeom prst="rect">
              <a:avLst/>
            </a:prstGeom>
          </p:spPr>
        </p:pic>
        <p:pic>
          <p:nvPicPr>
            <p:cNvPr id="49" name="Picture 48" descr="Icon&#10;&#10;Description automatically generated">
              <a:extLst>
                <a:ext uri="{FF2B5EF4-FFF2-40B4-BE49-F238E27FC236}">
                  <a16:creationId xmlns:a16="http://schemas.microsoft.com/office/drawing/2014/main" id="{4A11E3C5-20F3-410E-BD62-AD012226B6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440" y="4018787"/>
              <a:ext cx="320040" cy="228600"/>
            </a:xfrm>
            <a:prstGeom prst="rect">
              <a:avLst/>
            </a:prstGeom>
          </p:spPr>
        </p:pic>
        <p:pic>
          <p:nvPicPr>
            <p:cNvPr id="50" name="Picture 49" descr="Icon&#10;&#10;Description automatically generated">
              <a:extLst>
                <a:ext uri="{FF2B5EF4-FFF2-40B4-BE49-F238E27FC236}">
                  <a16:creationId xmlns:a16="http://schemas.microsoft.com/office/drawing/2014/main" id="{EDB4A7DF-B864-469F-A1B7-2267492666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440" y="5655563"/>
              <a:ext cx="320040" cy="228600"/>
            </a:xfrm>
            <a:prstGeom prst="rect">
              <a:avLst/>
            </a:prstGeom>
          </p:spPr>
        </p:pic>
        <p:pic>
          <p:nvPicPr>
            <p:cNvPr id="51" name="Picture 50" descr="Icon&#10;&#10;Description automatically generated">
              <a:extLst>
                <a:ext uri="{FF2B5EF4-FFF2-40B4-BE49-F238E27FC236}">
                  <a16:creationId xmlns:a16="http://schemas.microsoft.com/office/drawing/2014/main" id="{5A530F4D-5CB8-4B5A-8F11-C9E737C1D4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440" y="3273314"/>
              <a:ext cx="320040" cy="228600"/>
            </a:xfrm>
            <a:prstGeom prst="rect">
              <a:avLst/>
            </a:prstGeom>
          </p:spPr>
        </p:pic>
        <p:pic>
          <p:nvPicPr>
            <p:cNvPr id="44" name="Picture 43" descr="Icon&#10;&#10;Description automatically generated">
              <a:extLst>
                <a:ext uri="{FF2B5EF4-FFF2-40B4-BE49-F238E27FC236}">
                  <a16:creationId xmlns:a16="http://schemas.microsoft.com/office/drawing/2014/main" id="{9476D383-2292-4389-BACD-41629BDEE6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40" y="4822077"/>
              <a:ext cx="320040" cy="349469"/>
            </a:xfrm>
            <a:prstGeom prst="rect">
              <a:avLst/>
            </a:prstGeom>
          </p:spPr>
        </p:pic>
        <p:pic>
          <p:nvPicPr>
            <p:cNvPr id="65" name="Picture 64" descr="Icon&#10;&#10;Description automatically generated">
              <a:extLst>
                <a:ext uri="{FF2B5EF4-FFF2-40B4-BE49-F238E27FC236}">
                  <a16:creationId xmlns:a16="http://schemas.microsoft.com/office/drawing/2014/main" id="{B4769FB5-B520-42CB-B116-03DF9EA9B7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017" y="6375619"/>
              <a:ext cx="320040" cy="349469"/>
            </a:xfrm>
            <a:prstGeom prst="rect">
              <a:avLst/>
            </a:prstGeom>
          </p:spPr>
        </p:pic>
      </p:grpSp>
      <p:grpSp>
        <p:nvGrpSpPr>
          <p:cNvPr id="3" name="Option 1 - Disabled State">
            <a:extLst>
              <a:ext uri="{FF2B5EF4-FFF2-40B4-BE49-F238E27FC236}">
                <a16:creationId xmlns:a16="http://schemas.microsoft.com/office/drawing/2014/main" id="{9249CE17-A5CA-43E8-8C73-F4B8347DDAFD}"/>
              </a:ext>
            </a:extLst>
          </p:cNvPr>
          <p:cNvGrpSpPr/>
          <p:nvPr/>
        </p:nvGrpSpPr>
        <p:grpSpPr>
          <a:xfrm>
            <a:off x="739479" y="2168031"/>
            <a:ext cx="8686800" cy="548640"/>
            <a:chOff x="739479" y="2229816"/>
            <a:chExt cx="6725256" cy="548640"/>
          </a:xfrm>
        </p:grpSpPr>
        <p:sp>
          <p:nvSpPr>
            <p:cNvPr id="2" name="Rectangle 1">
              <a:extLst>
                <a:ext uri="{FF2B5EF4-FFF2-40B4-BE49-F238E27FC236}">
                  <a16:creationId xmlns:a16="http://schemas.microsoft.com/office/drawing/2014/main" id="{E4740175-2D4D-46C6-A4C0-7FB1858A5256}"/>
                </a:ext>
              </a:extLst>
            </p:cNvPr>
            <p:cNvSpPr/>
            <p:nvPr/>
          </p:nvSpPr>
          <p:spPr>
            <a:xfrm>
              <a:off x="739479" y="2229816"/>
              <a:ext cx="6725256" cy="548640"/>
            </a:xfrm>
            <a:prstGeom prst="roundRect">
              <a:avLst/>
            </a:prstGeom>
            <a:solidFill>
              <a:srgbClr val="FAFAF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B29482-01E9-4599-B41F-0B8E48D383A3}"/>
                </a:ext>
              </a:extLst>
            </p:cNvPr>
            <p:cNvSpPr txBox="1"/>
            <p:nvPr/>
          </p:nvSpPr>
          <p:spPr>
            <a:xfrm>
              <a:off x="884949" y="2295944"/>
              <a:ext cx="4379066" cy="369653"/>
            </a:xfrm>
            <a:prstGeom prst="rect">
              <a:avLst/>
            </a:prstGeom>
            <a:noFill/>
          </p:spPr>
          <p:txBody>
            <a:bodyPr wrap="square" rtlCol="0">
              <a:spAutoFit/>
            </a:bodyPr>
            <a:lstStyle/>
            <a:p>
              <a:pPr>
                <a:lnSpc>
                  <a:spcPts val="2400"/>
                </a:lnSpc>
              </a:pPr>
              <a:r>
                <a:rPr lang="en-US" sz="1600" dirty="0">
                  <a:solidFill>
                    <a:srgbClr val="AEAEAE"/>
                  </a:solidFill>
                  <a:latin typeface="Segoe UI" panose="020B0502040204020203" pitchFamily="34" charset="0"/>
                  <a:cs typeface="Segoe UI" panose="020B0502040204020203" pitchFamily="34" charset="0"/>
                </a:rPr>
                <a:t>Less time</a:t>
              </a:r>
            </a:p>
          </p:txBody>
        </p:sp>
      </p:grpSp>
      <p:grpSp>
        <p:nvGrpSpPr>
          <p:cNvPr id="46" name="Correct Answer Option 2">
            <a:extLst>
              <a:ext uri="{FF2B5EF4-FFF2-40B4-BE49-F238E27FC236}">
                <a16:creationId xmlns:a16="http://schemas.microsoft.com/office/drawing/2014/main" id="{03671530-9E55-4812-8A98-56EB75ED7496}"/>
              </a:ext>
            </a:extLst>
          </p:cNvPr>
          <p:cNvGrpSpPr/>
          <p:nvPr/>
        </p:nvGrpSpPr>
        <p:grpSpPr>
          <a:xfrm>
            <a:off x="740664" y="2983167"/>
            <a:ext cx="8686800" cy="548640"/>
            <a:chOff x="729846" y="3045468"/>
            <a:chExt cx="6725256" cy="548640"/>
          </a:xfrm>
        </p:grpSpPr>
        <p:sp>
          <p:nvSpPr>
            <p:cNvPr id="48" name="Rectangle 2">
              <a:extLst>
                <a:ext uri="{FF2B5EF4-FFF2-40B4-BE49-F238E27FC236}">
                  <a16:creationId xmlns:a16="http://schemas.microsoft.com/office/drawing/2014/main" id="{122317CE-E2A4-4734-8650-20C0A18F27A6}"/>
                </a:ext>
              </a:extLst>
            </p:cNvPr>
            <p:cNvSpPr/>
            <p:nvPr/>
          </p:nvSpPr>
          <p:spPr>
            <a:xfrm>
              <a:off x="729846" y="3045468"/>
              <a:ext cx="6725256" cy="548640"/>
            </a:xfrm>
            <a:prstGeom prst="roundRect">
              <a:avLst/>
            </a:prstGeom>
            <a:solidFill>
              <a:srgbClr val="F1F2F4"/>
            </a:solidFill>
            <a:ln w="38100">
              <a:solidFill>
                <a:srgbClr val="1D7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3A31C473-041A-4E46-B0F9-203559EC62F6}"/>
                </a:ext>
              </a:extLst>
            </p:cNvPr>
            <p:cNvSpPr txBox="1"/>
            <p:nvPr/>
          </p:nvSpPr>
          <p:spPr>
            <a:xfrm>
              <a:off x="884949" y="3132777"/>
              <a:ext cx="6512880"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Achieve goals</a:t>
              </a:r>
            </a:p>
          </p:txBody>
        </p:sp>
      </p:grpSp>
      <p:grpSp>
        <p:nvGrpSpPr>
          <p:cNvPr id="56" name="Correct Answer Option 3">
            <a:extLst>
              <a:ext uri="{FF2B5EF4-FFF2-40B4-BE49-F238E27FC236}">
                <a16:creationId xmlns:a16="http://schemas.microsoft.com/office/drawing/2014/main" id="{8F49EAB3-FC1D-493B-AC4E-F4EE2BCE99B7}"/>
              </a:ext>
            </a:extLst>
          </p:cNvPr>
          <p:cNvGrpSpPr/>
          <p:nvPr/>
        </p:nvGrpSpPr>
        <p:grpSpPr>
          <a:xfrm>
            <a:off x="740664" y="3796983"/>
            <a:ext cx="8686800" cy="548640"/>
            <a:chOff x="719537" y="3861120"/>
            <a:chExt cx="6725256" cy="548640"/>
          </a:xfrm>
        </p:grpSpPr>
        <p:sp>
          <p:nvSpPr>
            <p:cNvPr id="57" name="Rectangle 3">
              <a:extLst>
                <a:ext uri="{FF2B5EF4-FFF2-40B4-BE49-F238E27FC236}">
                  <a16:creationId xmlns:a16="http://schemas.microsoft.com/office/drawing/2014/main" id="{15F36B5C-5B90-4F15-A630-D2CF22079A13}"/>
                </a:ext>
              </a:extLst>
            </p:cNvPr>
            <p:cNvSpPr/>
            <p:nvPr/>
          </p:nvSpPr>
          <p:spPr>
            <a:xfrm>
              <a:off x="719537" y="3861120"/>
              <a:ext cx="6725256" cy="548640"/>
            </a:xfrm>
            <a:prstGeom prst="roundRect">
              <a:avLst/>
            </a:prstGeom>
            <a:solidFill>
              <a:srgbClr val="F1F2F4"/>
            </a:solidFill>
            <a:ln w="38100">
              <a:solidFill>
                <a:srgbClr val="1D7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4E242FD-C06C-465E-A299-B71D8EC9C9D7}"/>
                </a:ext>
              </a:extLst>
            </p:cNvPr>
            <p:cNvSpPr txBox="1"/>
            <p:nvPr/>
          </p:nvSpPr>
          <p:spPr>
            <a:xfrm>
              <a:off x="884950" y="3950613"/>
              <a:ext cx="3840480"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Stress relief</a:t>
              </a:r>
            </a:p>
          </p:txBody>
        </p:sp>
      </p:grpSp>
      <p:grpSp>
        <p:nvGrpSpPr>
          <p:cNvPr id="59" name="Option 4 - Disabled State">
            <a:extLst>
              <a:ext uri="{FF2B5EF4-FFF2-40B4-BE49-F238E27FC236}">
                <a16:creationId xmlns:a16="http://schemas.microsoft.com/office/drawing/2014/main" id="{E33CA004-B5FA-459F-8F9A-224BD77F0E59}"/>
              </a:ext>
            </a:extLst>
          </p:cNvPr>
          <p:cNvGrpSpPr/>
          <p:nvPr/>
        </p:nvGrpSpPr>
        <p:grpSpPr>
          <a:xfrm>
            <a:off x="740664" y="4619943"/>
            <a:ext cx="8686800" cy="548640"/>
            <a:chOff x="729846" y="4676772"/>
            <a:chExt cx="6725256" cy="548640"/>
          </a:xfrm>
        </p:grpSpPr>
        <p:sp>
          <p:nvSpPr>
            <p:cNvPr id="60" name="Rectangle">
              <a:extLst>
                <a:ext uri="{FF2B5EF4-FFF2-40B4-BE49-F238E27FC236}">
                  <a16:creationId xmlns:a16="http://schemas.microsoft.com/office/drawing/2014/main" id="{76356EB0-2B07-46E6-9904-665F7920BA87}"/>
                </a:ext>
              </a:extLst>
            </p:cNvPr>
            <p:cNvSpPr/>
            <p:nvPr/>
          </p:nvSpPr>
          <p:spPr>
            <a:xfrm>
              <a:off x="729846" y="4676772"/>
              <a:ext cx="6725256" cy="548640"/>
            </a:xfrm>
            <a:prstGeom prst="roundRect">
              <a:avLst/>
            </a:prstGeom>
            <a:solidFill>
              <a:srgbClr val="FAFAF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1AB7F04D-5AB3-47FE-BE6E-D8BB7719CB3C}"/>
                </a:ext>
              </a:extLst>
            </p:cNvPr>
            <p:cNvSpPr txBox="1"/>
            <p:nvPr/>
          </p:nvSpPr>
          <p:spPr>
            <a:xfrm>
              <a:off x="884949" y="4777356"/>
              <a:ext cx="5380205" cy="335989"/>
            </a:xfrm>
            <a:prstGeom prst="rect">
              <a:avLst/>
            </a:prstGeom>
            <a:noFill/>
          </p:spPr>
          <p:txBody>
            <a:bodyPr wrap="square" rtlCol="0">
              <a:spAutoFit/>
            </a:bodyPr>
            <a:lstStyle/>
            <a:p>
              <a:pPr>
                <a:lnSpc>
                  <a:spcPts val="1920"/>
                </a:lnSpc>
              </a:pPr>
              <a:r>
                <a:rPr lang="en-US" sz="1600" dirty="0">
                  <a:solidFill>
                    <a:srgbClr val="AEAEAE"/>
                  </a:solidFill>
                  <a:latin typeface="Segoe UI" panose="020B0502040204020203" pitchFamily="34" charset="0"/>
                  <a:cs typeface="Segoe UI" panose="020B0502040204020203" pitchFamily="34" charset="0"/>
                </a:rPr>
                <a:t>Loss of control</a:t>
              </a:r>
            </a:p>
          </p:txBody>
        </p:sp>
      </p:grpSp>
      <p:grpSp>
        <p:nvGrpSpPr>
          <p:cNvPr id="53" name="Correct Answer Option 5">
            <a:extLst>
              <a:ext uri="{FF2B5EF4-FFF2-40B4-BE49-F238E27FC236}">
                <a16:creationId xmlns:a16="http://schemas.microsoft.com/office/drawing/2014/main" id="{3D0A0F56-6397-4210-BC0E-BB479CD029F4}"/>
              </a:ext>
            </a:extLst>
          </p:cNvPr>
          <p:cNvGrpSpPr/>
          <p:nvPr/>
        </p:nvGrpSpPr>
        <p:grpSpPr>
          <a:xfrm>
            <a:off x="740664" y="5433759"/>
            <a:ext cx="8686800" cy="548640"/>
            <a:chOff x="719536" y="5492426"/>
            <a:chExt cx="6725256" cy="548640"/>
          </a:xfrm>
        </p:grpSpPr>
        <p:sp>
          <p:nvSpPr>
            <p:cNvPr id="54" name="Rectangle 5">
              <a:extLst>
                <a:ext uri="{FF2B5EF4-FFF2-40B4-BE49-F238E27FC236}">
                  <a16:creationId xmlns:a16="http://schemas.microsoft.com/office/drawing/2014/main" id="{325EAC64-B0F7-4099-B9AC-ABA0E5044ECC}"/>
                </a:ext>
              </a:extLst>
            </p:cNvPr>
            <p:cNvSpPr/>
            <p:nvPr/>
          </p:nvSpPr>
          <p:spPr>
            <a:xfrm>
              <a:off x="719536" y="5492426"/>
              <a:ext cx="6725256" cy="548640"/>
            </a:xfrm>
            <a:prstGeom prst="roundRect">
              <a:avLst/>
            </a:prstGeom>
            <a:solidFill>
              <a:srgbClr val="F1F2F4"/>
            </a:solidFill>
            <a:ln w="38100">
              <a:solidFill>
                <a:srgbClr val="1D7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65F9DAC6-6FAD-4057-BCE6-452FCF03ED87}"/>
                </a:ext>
              </a:extLst>
            </p:cNvPr>
            <p:cNvSpPr txBox="1"/>
            <p:nvPr/>
          </p:nvSpPr>
          <p:spPr>
            <a:xfrm>
              <a:off x="884950" y="5581919"/>
              <a:ext cx="3840480"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More opportunities</a:t>
              </a:r>
            </a:p>
          </p:txBody>
        </p:sp>
      </p:grpSp>
      <p:grpSp>
        <p:nvGrpSpPr>
          <p:cNvPr id="62" name="Option 6 - Disabled State">
            <a:extLst>
              <a:ext uri="{FF2B5EF4-FFF2-40B4-BE49-F238E27FC236}">
                <a16:creationId xmlns:a16="http://schemas.microsoft.com/office/drawing/2014/main" id="{67476FB8-5B2D-4A00-879C-AF84B2C4F424}"/>
              </a:ext>
            </a:extLst>
          </p:cNvPr>
          <p:cNvGrpSpPr/>
          <p:nvPr/>
        </p:nvGrpSpPr>
        <p:grpSpPr>
          <a:xfrm>
            <a:off x="739479" y="6175454"/>
            <a:ext cx="8686800" cy="548640"/>
            <a:chOff x="729846" y="4676772"/>
            <a:chExt cx="6725256" cy="548640"/>
          </a:xfrm>
        </p:grpSpPr>
        <p:sp>
          <p:nvSpPr>
            <p:cNvPr id="63" name="Rectangle">
              <a:extLst>
                <a:ext uri="{FF2B5EF4-FFF2-40B4-BE49-F238E27FC236}">
                  <a16:creationId xmlns:a16="http://schemas.microsoft.com/office/drawing/2014/main" id="{5712F3A7-4729-47BC-B5DB-0C7BDB7A53A8}"/>
                </a:ext>
              </a:extLst>
            </p:cNvPr>
            <p:cNvSpPr/>
            <p:nvPr/>
          </p:nvSpPr>
          <p:spPr>
            <a:xfrm>
              <a:off x="729846" y="4676772"/>
              <a:ext cx="6725256" cy="548640"/>
            </a:xfrm>
            <a:prstGeom prst="roundRect">
              <a:avLst/>
            </a:prstGeom>
            <a:solidFill>
              <a:srgbClr val="FAFAF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1FF5463-BA19-4871-ABF7-E03A46284B7D}"/>
                </a:ext>
              </a:extLst>
            </p:cNvPr>
            <p:cNvSpPr txBox="1"/>
            <p:nvPr/>
          </p:nvSpPr>
          <p:spPr>
            <a:xfrm>
              <a:off x="884949" y="4789713"/>
              <a:ext cx="5380205" cy="335989"/>
            </a:xfrm>
            <a:prstGeom prst="rect">
              <a:avLst/>
            </a:prstGeom>
            <a:noFill/>
          </p:spPr>
          <p:txBody>
            <a:bodyPr wrap="square" rtlCol="0">
              <a:spAutoFit/>
            </a:bodyPr>
            <a:lstStyle/>
            <a:p>
              <a:pPr>
                <a:lnSpc>
                  <a:spcPts val="1920"/>
                </a:lnSpc>
              </a:pPr>
              <a:r>
                <a:rPr lang="en-US" sz="1600" dirty="0">
                  <a:solidFill>
                    <a:srgbClr val="AEAEAE"/>
                  </a:solidFill>
                  <a:latin typeface="Segoe UI" panose="020B0502040204020203" pitchFamily="34" charset="0"/>
                  <a:cs typeface="Segoe UI" panose="020B0502040204020203" pitchFamily="34" charset="0"/>
                </a:rPr>
                <a:t>Poor quality of work</a:t>
              </a:r>
            </a:p>
          </p:txBody>
        </p:sp>
      </p:grpSp>
    </p:spTree>
    <p:custDataLst>
      <p:tags r:id="rId1"/>
    </p:custDataLst>
    <p:extLst>
      <p:ext uri="{BB962C8B-B14F-4D97-AF65-F5344CB8AC3E}">
        <p14:creationId xmlns:p14="http://schemas.microsoft.com/office/powerpoint/2010/main" val="155161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Question mark icon">
            <a:extLst>
              <a:ext uri="{FF2B5EF4-FFF2-40B4-BE49-F238E27FC236}">
                <a16:creationId xmlns:a16="http://schemas.microsoft.com/office/drawing/2014/main" id="{B9213FA3-7281-4940-AAD7-0540CEFB7A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3262" y="1269800"/>
            <a:ext cx="650539" cy="650539"/>
          </a:xfrm>
          <a:prstGeom prst="rect">
            <a:avLst/>
          </a:prstGeom>
        </p:spPr>
      </p:pic>
      <p:sp>
        <p:nvSpPr>
          <p:cNvPr id="20" name="Blue header">
            <a:extLst>
              <a:ext uri="{FF2B5EF4-FFF2-40B4-BE49-F238E27FC236}">
                <a16:creationId xmlns:a16="http://schemas.microsoft.com/office/drawing/2014/main" id="{3F562301-140F-42F7-9FB4-7A66EF1E920C}"/>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Title">
            <a:extLst>
              <a:ext uri="{FF2B5EF4-FFF2-40B4-BE49-F238E27FC236}">
                <a16:creationId xmlns:a16="http://schemas.microsoft.com/office/drawing/2014/main" id="{491F34C0-FCC5-4486-9D41-9D1BAB29BAA3}"/>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Knowledge Check</a:t>
            </a:r>
          </a:p>
        </p:txBody>
      </p:sp>
      <p:sp>
        <p:nvSpPr>
          <p:cNvPr id="18" name="Question text">
            <a:extLst>
              <a:ext uri="{FF2B5EF4-FFF2-40B4-BE49-F238E27FC236}">
                <a16:creationId xmlns:a16="http://schemas.microsoft.com/office/drawing/2014/main" id="{8D86DD51-F730-43C7-BACA-FA7B5988E4E8}"/>
              </a:ext>
            </a:extLst>
          </p:cNvPr>
          <p:cNvSpPr txBox="1"/>
          <p:nvPr/>
        </p:nvSpPr>
        <p:spPr>
          <a:xfrm>
            <a:off x="729846" y="1269800"/>
            <a:ext cx="10267668" cy="430887"/>
          </a:xfrm>
          <a:prstGeom prst="rect">
            <a:avLst/>
          </a:prstGeom>
          <a:noFill/>
        </p:spPr>
        <p:txBody>
          <a:bodyPr wrap="square" rtlCol="0">
            <a:spAutoFit/>
          </a:bodyPr>
          <a:lstStyle/>
          <a:p>
            <a:r>
              <a:rPr lang="en-US" sz="2200" b="1" dirty="0">
                <a:solidFill>
                  <a:srgbClr val="002D73"/>
                </a:solidFill>
                <a:latin typeface="Segoe UI" panose="020B0502040204020203" pitchFamily="34" charset="0"/>
                <a:cs typeface="Segoe UI" panose="020B0502040204020203" pitchFamily="34" charset="0"/>
              </a:rPr>
              <a:t>How can time management benefit you professionally? Select all that apply. </a:t>
            </a:r>
          </a:p>
        </p:txBody>
      </p:sp>
      <p:grpSp>
        <p:nvGrpSpPr>
          <p:cNvPr id="22" name="Option 1 - Main">
            <a:extLst>
              <a:ext uri="{FF2B5EF4-FFF2-40B4-BE49-F238E27FC236}">
                <a16:creationId xmlns:a16="http://schemas.microsoft.com/office/drawing/2014/main" id="{C58AC584-5937-4565-A437-F850BAE23B8B}"/>
              </a:ext>
            </a:extLst>
          </p:cNvPr>
          <p:cNvGrpSpPr/>
          <p:nvPr/>
        </p:nvGrpSpPr>
        <p:grpSpPr>
          <a:xfrm>
            <a:off x="740664" y="1939560"/>
            <a:ext cx="8412480" cy="548640"/>
            <a:chOff x="739479" y="2011153"/>
            <a:chExt cx="7241124" cy="548640"/>
          </a:xfrm>
        </p:grpSpPr>
        <p:sp>
          <p:nvSpPr>
            <p:cNvPr id="23" name="Rectangle: Rounded Corners 22">
              <a:extLst>
                <a:ext uri="{FF2B5EF4-FFF2-40B4-BE49-F238E27FC236}">
                  <a16:creationId xmlns:a16="http://schemas.microsoft.com/office/drawing/2014/main" id="{BDAA6DD0-DC3E-42C8-9876-94206EB33E3E}"/>
                </a:ext>
              </a:extLst>
            </p:cNvPr>
            <p:cNvSpPr/>
            <p:nvPr/>
          </p:nvSpPr>
          <p:spPr>
            <a:xfrm>
              <a:off x="739479" y="2011153"/>
              <a:ext cx="7241124"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ADECD0-66BF-4E79-BD24-73A7669416EB}"/>
                </a:ext>
              </a:extLst>
            </p:cNvPr>
            <p:cNvSpPr txBox="1"/>
            <p:nvPr/>
          </p:nvSpPr>
          <p:spPr>
            <a:xfrm>
              <a:off x="874401" y="2105105"/>
              <a:ext cx="5891473"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Less procrastination</a:t>
              </a:r>
            </a:p>
          </p:txBody>
        </p:sp>
      </p:grpSp>
      <p:grpSp>
        <p:nvGrpSpPr>
          <p:cNvPr id="25" name="Option 2 - Main">
            <a:extLst>
              <a:ext uri="{FF2B5EF4-FFF2-40B4-BE49-F238E27FC236}">
                <a16:creationId xmlns:a16="http://schemas.microsoft.com/office/drawing/2014/main" id="{E16E139D-5563-4139-B12E-AC25BB790062}"/>
              </a:ext>
            </a:extLst>
          </p:cNvPr>
          <p:cNvGrpSpPr/>
          <p:nvPr/>
        </p:nvGrpSpPr>
        <p:grpSpPr>
          <a:xfrm>
            <a:off x="740664" y="2753376"/>
            <a:ext cx="8412480" cy="548640"/>
            <a:chOff x="729846" y="2826805"/>
            <a:chExt cx="7241124" cy="548640"/>
          </a:xfrm>
        </p:grpSpPr>
        <p:sp>
          <p:nvSpPr>
            <p:cNvPr id="26" name="Rectangle: Rounded Corners 25">
              <a:extLst>
                <a:ext uri="{FF2B5EF4-FFF2-40B4-BE49-F238E27FC236}">
                  <a16:creationId xmlns:a16="http://schemas.microsoft.com/office/drawing/2014/main" id="{525EAFFF-3E09-4C8B-883F-A4A678A685EE}"/>
                </a:ext>
              </a:extLst>
            </p:cNvPr>
            <p:cNvSpPr/>
            <p:nvPr/>
          </p:nvSpPr>
          <p:spPr>
            <a:xfrm>
              <a:off x="729846" y="2826805"/>
              <a:ext cx="7241124"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5444D6F-5B2F-4FE4-B234-4AAB92DC710A}"/>
                </a:ext>
              </a:extLst>
            </p:cNvPr>
            <p:cNvSpPr txBox="1"/>
            <p:nvPr/>
          </p:nvSpPr>
          <p:spPr>
            <a:xfrm>
              <a:off x="874402" y="2913034"/>
              <a:ext cx="6035040"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Better quality of work</a:t>
              </a:r>
            </a:p>
          </p:txBody>
        </p:sp>
      </p:grpSp>
      <p:grpSp>
        <p:nvGrpSpPr>
          <p:cNvPr id="29" name="Option 3 - Main">
            <a:extLst>
              <a:ext uri="{FF2B5EF4-FFF2-40B4-BE49-F238E27FC236}">
                <a16:creationId xmlns:a16="http://schemas.microsoft.com/office/drawing/2014/main" id="{6F0EA423-886D-4129-99BA-B5778A16CF0B}"/>
              </a:ext>
            </a:extLst>
          </p:cNvPr>
          <p:cNvGrpSpPr/>
          <p:nvPr/>
        </p:nvGrpSpPr>
        <p:grpSpPr>
          <a:xfrm>
            <a:off x="740664" y="3567192"/>
            <a:ext cx="8412480" cy="548640"/>
            <a:chOff x="719537" y="3642457"/>
            <a:chExt cx="7241124" cy="548640"/>
          </a:xfrm>
        </p:grpSpPr>
        <p:sp>
          <p:nvSpPr>
            <p:cNvPr id="30" name="Rectangle: Rounded Corners 29">
              <a:extLst>
                <a:ext uri="{FF2B5EF4-FFF2-40B4-BE49-F238E27FC236}">
                  <a16:creationId xmlns:a16="http://schemas.microsoft.com/office/drawing/2014/main" id="{481A585C-CA56-435C-90DC-DB3B57323931}"/>
                </a:ext>
              </a:extLst>
            </p:cNvPr>
            <p:cNvSpPr/>
            <p:nvPr/>
          </p:nvSpPr>
          <p:spPr>
            <a:xfrm>
              <a:off x="719537" y="3642457"/>
              <a:ext cx="7241124"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F0FB7F5-E4E3-404F-BC88-3DB7737C2B9A}"/>
                </a:ext>
              </a:extLst>
            </p:cNvPr>
            <p:cNvSpPr txBox="1"/>
            <p:nvPr/>
          </p:nvSpPr>
          <p:spPr>
            <a:xfrm>
              <a:off x="874402" y="3727492"/>
              <a:ext cx="5871531"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Less stress and anxiety</a:t>
              </a:r>
            </a:p>
          </p:txBody>
        </p:sp>
      </p:grpSp>
      <p:grpSp>
        <p:nvGrpSpPr>
          <p:cNvPr id="42" name="Option 4 - Main">
            <a:extLst>
              <a:ext uri="{FF2B5EF4-FFF2-40B4-BE49-F238E27FC236}">
                <a16:creationId xmlns:a16="http://schemas.microsoft.com/office/drawing/2014/main" id="{A1E0912B-035C-4ED1-A2C0-497058E95B88}"/>
              </a:ext>
            </a:extLst>
          </p:cNvPr>
          <p:cNvGrpSpPr/>
          <p:nvPr/>
        </p:nvGrpSpPr>
        <p:grpSpPr>
          <a:xfrm>
            <a:off x="740654" y="4390152"/>
            <a:ext cx="8412480" cy="548640"/>
            <a:chOff x="729836" y="4458109"/>
            <a:chExt cx="7241124" cy="548640"/>
          </a:xfrm>
        </p:grpSpPr>
        <p:sp>
          <p:nvSpPr>
            <p:cNvPr id="43" name="Rectangle: Rounded Corners 42">
              <a:extLst>
                <a:ext uri="{FF2B5EF4-FFF2-40B4-BE49-F238E27FC236}">
                  <a16:creationId xmlns:a16="http://schemas.microsoft.com/office/drawing/2014/main" id="{32B94ADE-29A5-4CD8-8021-ABBC71333901}"/>
                </a:ext>
              </a:extLst>
            </p:cNvPr>
            <p:cNvSpPr/>
            <p:nvPr/>
          </p:nvSpPr>
          <p:spPr>
            <a:xfrm>
              <a:off x="729836" y="4458109"/>
              <a:ext cx="7241124"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486B27B-6C68-4FA9-A070-EB3C588F10D5}"/>
                </a:ext>
              </a:extLst>
            </p:cNvPr>
            <p:cNvSpPr txBox="1"/>
            <p:nvPr/>
          </p:nvSpPr>
          <p:spPr>
            <a:xfrm>
              <a:off x="874401" y="4543145"/>
              <a:ext cx="7096556"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Opportunities for career growth</a:t>
              </a:r>
            </a:p>
          </p:txBody>
        </p:sp>
      </p:grpSp>
      <p:grpSp>
        <p:nvGrpSpPr>
          <p:cNvPr id="45" name="Option 5 - Main">
            <a:extLst>
              <a:ext uri="{FF2B5EF4-FFF2-40B4-BE49-F238E27FC236}">
                <a16:creationId xmlns:a16="http://schemas.microsoft.com/office/drawing/2014/main" id="{12ECCF44-5D4F-44E1-BB57-4ABE32627EFE}"/>
              </a:ext>
            </a:extLst>
          </p:cNvPr>
          <p:cNvGrpSpPr/>
          <p:nvPr/>
        </p:nvGrpSpPr>
        <p:grpSpPr>
          <a:xfrm>
            <a:off x="740664" y="5203968"/>
            <a:ext cx="8412480" cy="548640"/>
            <a:chOff x="719536" y="5273763"/>
            <a:chExt cx="7241124" cy="548640"/>
          </a:xfrm>
        </p:grpSpPr>
        <p:sp>
          <p:nvSpPr>
            <p:cNvPr id="46" name="Rectangle: Rounded Corners 45">
              <a:extLst>
                <a:ext uri="{FF2B5EF4-FFF2-40B4-BE49-F238E27FC236}">
                  <a16:creationId xmlns:a16="http://schemas.microsoft.com/office/drawing/2014/main" id="{99F6BA4A-F31A-4504-A865-A24A97EA25BD}"/>
                </a:ext>
              </a:extLst>
            </p:cNvPr>
            <p:cNvSpPr/>
            <p:nvPr/>
          </p:nvSpPr>
          <p:spPr>
            <a:xfrm>
              <a:off x="719536" y="5273763"/>
              <a:ext cx="7241124"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DDB915F-368C-4110-8638-99414FC56D2F}"/>
                </a:ext>
              </a:extLst>
            </p:cNvPr>
            <p:cNvSpPr txBox="1"/>
            <p:nvPr/>
          </p:nvSpPr>
          <p:spPr>
            <a:xfrm>
              <a:off x="874402" y="5358798"/>
              <a:ext cx="5720959"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Increased productivity</a:t>
              </a:r>
            </a:p>
          </p:txBody>
        </p:sp>
      </p:grpSp>
      <p:grpSp>
        <p:nvGrpSpPr>
          <p:cNvPr id="48" name="Option 6 - Main">
            <a:extLst>
              <a:ext uri="{FF2B5EF4-FFF2-40B4-BE49-F238E27FC236}">
                <a16:creationId xmlns:a16="http://schemas.microsoft.com/office/drawing/2014/main" id="{E457EB5B-9022-44E6-961F-1D9A9C29091B}"/>
              </a:ext>
            </a:extLst>
          </p:cNvPr>
          <p:cNvGrpSpPr/>
          <p:nvPr/>
        </p:nvGrpSpPr>
        <p:grpSpPr>
          <a:xfrm>
            <a:off x="746760" y="6020606"/>
            <a:ext cx="8412480" cy="548640"/>
            <a:chOff x="719536" y="5273763"/>
            <a:chExt cx="7241124" cy="548640"/>
          </a:xfrm>
        </p:grpSpPr>
        <p:sp>
          <p:nvSpPr>
            <p:cNvPr id="50" name="Rectangle: Rounded Corners 49">
              <a:extLst>
                <a:ext uri="{FF2B5EF4-FFF2-40B4-BE49-F238E27FC236}">
                  <a16:creationId xmlns:a16="http://schemas.microsoft.com/office/drawing/2014/main" id="{4201B1D4-11EC-4BCE-BAC4-F54DCEC95003}"/>
                </a:ext>
              </a:extLst>
            </p:cNvPr>
            <p:cNvSpPr/>
            <p:nvPr/>
          </p:nvSpPr>
          <p:spPr>
            <a:xfrm>
              <a:off x="719536" y="5273763"/>
              <a:ext cx="7241124"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FE418BAB-84E1-4319-9FF0-9DDFFEC02BA8}"/>
                </a:ext>
              </a:extLst>
            </p:cNvPr>
            <p:cNvSpPr txBox="1"/>
            <p:nvPr/>
          </p:nvSpPr>
          <p:spPr>
            <a:xfrm>
              <a:off x="874402" y="5365551"/>
              <a:ext cx="5720959"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Delivering work on time</a:t>
              </a:r>
            </a:p>
          </p:txBody>
        </p:sp>
      </p:grpSp>
      <p:grpSp>
        <p:nvGrpSpPr>
          <p:cNvPr id="7" name="Icon grouping">
            <a:extLst>
              <a:ext uri="{FF2B5EF4-FFF2-40B4-BE49-F238E27FC236}">
                <a16:creationId xmlns:a16="http://schemas.microsoft.com/office/drawing/2014/main" id="{C30DCA85-8256-43C9-8883-2E82C4EE19FE}"/>
              </a:ext>
            </a:extLst>
          </p:cNvPr>
          <p:cNvGrpSpPr/>
          <p:nvPr/>
        </p:nvGrpSpPr>
        <p:grpSpPr>
          <a:xfrm>
            <a:off x="218440" y="2181877"/>
            <a:ext cx="321056" cy="4240945"/>
            <a:chOff x="218440" y="2552579"/>
            <a:chExt cx="321056" cy="4240945"/>
          </a:xfrm>
        </p:grpSpPr>
        <p:pic>
          <p:nvPicPr>
            <p:cNvPr id="49" name="Picture 48" descr="Icon&#10;&#10;Description automatically generated">
              <a:extLst>
                <a:ext uri="{FF2B5EF4-FFF2-40B4-BE49-F238E27FC236}">
                  <a16:creationId xmlns:a16="http://schemas.microsoft.com/office/drawing/2014/main" id="{3AC066DF-3CE1-4F2B-8433-DEBE0BE207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40" y="3333374"/>
              <a:ext cx="320040" cy="228600"/>
            </a:xfrm>
            <a:prstGeom prst="rect">
              <a:avLst/>
            </a:prstGeom>
          </p:spPr>
        </p:pic>
        <p:pic>
          <p:nvPicPr>
            <p:cNvPr id="52" name="Picture 51" descr="Icon&#10;&#10;Description automatically generated">
              <a:extLst>
                <a:ext uri="{FF2B5EF4-FFF2-40B4-BE49-F238E27FC236}">
                  <a16:creationId xmlns:a16="http://schemas.microsoft.com/office/drawing/2014/main" id="{373C21F6-246C-4DA5-B562-47F67B122C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456" y="4987237"/>
              <a:ext cx="320040" cy="228600"/>
            </a:xfrm>
            <a:prstGeom prst="rect">
              <a:avLst/>
            </a:prstGeom>
          </p:spPr>
        </p:pic>
        <p:pic>
          <p:nvPicPr>
            <p:cNvPr id="53" name="Picture 52" descr="Icon&#10;&#10;Description automatically generated">
              <a:extLst>
                <a:ext uri="{FF2B5EF4-FFF2-40B4-BE49-F238E27FC236}">
                  <a16:creationId xmlns:a16="http://schemas.microsoft.com/office/drawing/2014/main" id="{0B89ABD1-8DE3-4720-A9E0-922C0A85DE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40" y="2552579"/>
              <a:ext cx="320040" cy="228600"/>
            </a:xfrm>
            <a:prstGeom prst="rect">
              <a:avLst/>
            </a:prstGeom>
          </p:spPr>
        </p:pic>
        <p:pic>
          <p:nvPicPr>
            <p:cNvPr id="54" name="Picture 53" descr="Icon&#10;&#10;Description automatically generated">
              <a:extLst>
                <a:ext uri="{FF2B5EF4-FFF2-40B4-BE49-F238E27FC236}">
                  <a16:creationId xmlns:a16="http://schemas.microsoft.com/office/drawing/2014/main" id="{24BA1319-963C-4F66-858D-A1D34ACB19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40" y="4092142"/>
              <a:ext cx="320040" cy="228600"/>
            </a:xfrm>
            <a:prstGeom prst="rect">
              <a:avLst/>
            </a:prstGeom>
          </p:spPr>
        </p:pic>
        <p:pic>
          <p:nvPicPr>
            <p:cNvPr id="55" name="Picture 54" descr="Icon&#10;&#10;Description automatically generated">
              <a:extLst>
                <a:ext uri="{FF2B5EF4-FFF2-40B4-BE49-F238E27FC236}">
                  <a16:creationId xmlns:a16="http://schemas.microsoft.com/office/drawing/2014/main" id="{B72FB136-91BE-4B77-947E-81BEC82AB4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806" y="5727906"/>
              <a:ext cx="320040" cy="228600"/>
            </a:xfrm>
            <a:prstGeom prst="rect">
              <a:avLst/>
            </a:prstGeom>
          </p:spPr>
        </p:pic>
        <p:pic>
          <p:nvPicPr>
            <p:cNvPr id="59" name="Picture 58" descr="Icon&#10;&#10;Description automatically generated">
              <a:extLst>
                <a:ext uri="{FF2B5EF4-FFF2-40B4-BE49-F238E27FC236}">
                  <a16:creationId xmlns:a16="http://schemas.microsoft.com/office/drawing/2014/main" id="{2ED296C1-5E46-42FA-B6E3-E3F8F44E16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40" y="6564924"/>
              <a:ext cx="320040" cy="228600"/>
            </a:xfrm>
            <a:prstGeom prst="rect">
              <a:avLst/>
            </a:prstGeom>
          </p:spPr>
        </p:pic>
      </p:grpSp>
      <p:grpSp>
        <p:nvGrpSpPr>
          <p:cNvPr id="2" name="Correct Answer Option 1">
            <a:extLst>
              <a:ext uri="{FF2B5EF4-FFF2-40B4-BE49-F238E27FC236}">
                <a16:creationId xmlns:a16="http://schemas.microsoft.com/office/drawing/2014/main" id="{FA7B2341-22A3-4999-BEE0-F9822B8F9D21}"/>
              </a:ext>
            </a:extLst>
          </p:cNvPr>
          <p:cNvGrpSpPr/>
          <p:nvPr/>
        </p:nvGrpSpPr>
        <p:grpSpPr>
          <a:xfrm>
            <a:off x="739479" y="1939033"/>
            <a:ext cx="8412480" cy="548640"/>
            <a:chOff x="739479" y="2011153"/>
            <a:chExt cx="7241124" cy="548640"/>
          </a:xfrm>
        </p:grpSpPr>
        <p:sp>
          <p:nvSpPr>
            <p:cNvPr id="34" name="Rectangle: Rounded Corners 33">
              <a:extLst>
                <a:ext uri="{FF2B5EF4-FFF2-40B4-BE49-F238E27FC236}">
                  <a16:creationId xmlns:a16="http://schemas.microsoft.com/office/drawing/2014/main" id="{BEEB1FA3-1CA5-4400-A6C1-F8E9C4C55DC0}"/>
                </a:ext>
              </a:extLst>
            </p:cNvPr>
            <p:cNvSpPr/>
            <p:nvPr/>
          </p:nvSpPr>
          <p:spPr>
            <a:xfrm>
              <a:off x="739479" y="2011153"/>
              <a:ext cx="7241124" cy="548640"/>
            </a:xfrm>
            <a:prstGeom prst="roundRect">
              <a:avLst/>
            </a:prstGeom>
            <a:solidFill>
              <a:srgbClr val="F1F2F4"/>
            </a:solidFill>
            <a:ln w="38100">
              <a:solidFill>
                <a:srgbClr val="1D7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DD1B31C-99C6-4084-93E7-F6BC0AD679EC}"/>
                </a:ext>
              </a:extLst>
            </p:cNvPr>
            <p:cNvSpPr txBox="1"/>
            <p:nvPr/>
          </p:nvSpPr>
          <p:spPr>
            <a:xfrm>
              <a:off x="874402" y="2105105"/>
              <a:ext cx="6045858"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Less procrastination</a:t>
              </a:r>
            </a:p>
          </p:txBody>
        </p:sp>
      </p:grpSp>
      <p:grpSp>
        <p:nvGrpSpPr>
          <p:cNvPr id="3" name="Correct Answer Option 2">
            <a:extLst>
              <a:ext uri="{FF2B5EF4-FFF2-40B4-BE49-F238E27FC236}">
                <a16:creationId xmlns:a16="http://schemas.microsoft.com/office/drawing/2014/main" id="{5FC174BB-4A48-43A2-8EE2-B89B4BAF20CE}"/>
              </a:ext>
            </a:extLst>
          </p:cNvPr>
          <p:cNvGrpSpPr/>
          <p:nvPr/>
        </p:nvGrpSpPr>
        <p:grpSpPr>
          <a:xfrm>
            <a:off x="740664" y="2754685"/>
            <a:ext cx="8412480" cy="548640"/>
            <a:chOff x="729846" y="2826805"/>
            <a:chExt cx="7241124" cy="548640"/>
          </a:xfrm>
        </p:grpSpPr>
        <p:sp>
          <p:nvSpPr>
            <p:cNvPr id="33" name="Rectangle: Rounded Corners 32">
              <a:extLst>
                <a:ext uri="{FF2B5EF4-FFF2-40B4-BE49-F238E27FC236}">
                  <a16:creationId xmlns:a16="http://schemas.microsoft.com/office/drawing/2014/main" id="{70589280-55F4-4C69-84F5-775322B1405B}"/>
                </a:ext>
              </a:extLst>
            </p:cNvPr>
            <p:cNvSpPr/>
            <p:nvPr/>
          </p:nvSpPr>
          <p:spPr>
            <a:xfrm>
              <a:off x="729846" y="2826805"/>
              <a:ext cx="7241124" cy="548640"/>
            </a:xfrm>
            <a:prstGeom prst="roundRect">
              <a:avLst/>
            </a:prstGeom>
            <a:solidFill>
              <a:srgbClr val="F1F2F4"/>
            </a:solidFill>
            <a:ln w="38100">
              <a:solidFill>
                <a:srgbClr val="1D7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0E167C3-4907-46A5-B179-21E2AD8903A7}"/>
                </a:ext>
              </a:extLst>
            </p:cNvPr>
            <p:cNvSpPr txBox="1"/>
            <p:nvPr/>
          </p:nvSpPr>
          <p:spPr>
            <a:xfrm>
              <a:off x="874402" y="2908177"/>
              <a:ext cx="6035040"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Better quality of work</a:t>
              </a:r>
            </a:p>
          </p:txBody>
        </p:sp>
      </p:grpSp>
      <p:grpSp>
        <p:nvGrpSpPr>
          <p:cNvPr id="4" name="Correct Answer Option 3">
            <a:extLst>
              <a:ext uri="{FF2B5EF4-FFF2-40B4-BE49-F238E27FC236}">
                <a16:creationId xmlns:a16="http://schemas.microsoft.com/office/drawing/2014/main" id="{70340868-C400-4DF1-A9F1-B89B2F7DB16C}"/>
              </a:ext>
            </a:extLst>
          </p:cNvPr>
          <p:cNvGrpSpPr/>
          <p:nvPr/>
        </p:nvGrpSpPr>
        <p:grpSpPr>
          <a:xfrm>
            <a:off x="740664" y="3570337"/>
            <a:ext cx="8412480" cy="548640"/>
            <a:chOff x="719537" y="3642457"/>
            <a:chExt cx="7241124" cy="548640"/>
          </a:xfrm>
        </p:grpSpPr>
        <p:sp>
          <p:nvSpPr>
            <p:cNvPr id="32" name="Rectangle: Rounded Corners 31">
              <a:extLst>
                <a:ext uri="{FF2B5EF4-FFF2-40B4-BE49-F238E27FC236}">
                  <a16:creationId xmlns:a16="http://schemas.microsoft.com/office/drawing/2014/main" id="{EB3C47FF-E382-4A2C-85F4-78DCAE2D840C}"/>
                </a:ext>
              </a:extLst>
            </p:cNvPr>
            <p:cNvSpPr/>
            <p:nvPr/>
          </p:nvSpPr>
          <p:spPr>
            <a:xfrm>
              <a:off x="719537" y="3642457"/>
              <a:ext cx="7241124" cy="548640"/>
            </a:xfrm>
            <a:prstGeom prst="roundRect">
              <a:avLst/>
            </a:prstGeom>
            <a:solidFill>
              <a:srgbClr val="F1F2F4"/>
            </a:solidFill>
            <a:ln w="38100">
              <a:solidFill>
                <a:srgbClr val="1D7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EC8FD6C-D17B-4E4D-AD88-304CDBC48195}"/>
                </a:ext>
              </a:extLst>
            </p:cNvPr>
            <p:cNvSpPr txBox="1"/>
            <p:nvPr/>
          </p:nvSpPr>
          <p:spPr>
            <a:xfrm>
              <a:off x="874401" y="3714792"/>
              <a:ext cx="5871532"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Less stress and anxiety</a:t>
              </a:r>
            </a:p>
          </p:txBody>
        </p:sp>
      </p:grpSp>
      <p:grpSp>
        <p:nvGrpSpPr>
          <p:cNvPr id="5" name="Correct Answer Option 4">
            <a:extLst>
              <a:ext uri="{FF2B5EF4-FFF2-40B4-BE49-F238E27FC236}">
                <a16:creationId xmlns:a16="http://schemas.microsoft.com/office/drawing/2014/main" id="{E3FA3AB3-D9BA-4B02-BDA2-878BE9D3BF6C}"/>
              </a:ext>
            </a:extLst>
          </p:cNvPr>
          <p:cNvGrpSpPr/>
          <p:nvPr/>
        </p:nvGrpSpPr>
        <p:grpSpPr>
          <a:xfrm>
            <a:off x="740652" y="4385989"/>
            <a:ext cx="8418588" cy="548640"/>
            <a:chOff x="729834" y="4458109"/>
            <a:chExt cx="7246381" cy="548640"/>
          </a:xfrm>
        </p:grpSpPr>
        <p:sp>
          <p:nvSpPr>
            <p:cNvPr id="31" name="Rectangle: Rounded Corners 30">
              <a:extLst>
                <a:ext uri="{FF2B5EF4-FFF2-40B4-BE49-F238E27FC236}">
                  <a16:creationId xmlns:a16="http://schemas.microsoft.com/office/drawing/2014/main" id="{ABCC33BF-5D50-4C00-9AFE-1E2D892B7261}"/>
                </a:ext>
              </a:extLst>
            </p:cNvPr>
            <p:cNvSpPr/>
            <p:nvPr/>
          </p:nvSpPr>
          <p:spPr>
            <a:xfrm>
              <a:off x="729834" y="4458109"/>
              <a:ext cx="7241123" cy="548640"/>
            </a:xfrm>
            <a:prstGeom prst="roundRect">
              <a:avLst/>
            </a:prstGeom>
            <a:solidFill>
              <a:srgbClr val="F1F2F4"/>
            </a:solidFill>
            <a:ln w="38100">
              <a:solidFill>
                <a:srgbClr val="1D7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2564D31-3CA1-4B46-8DBE-EF3B7A344E8F}"/>
                </a:ext>
              </a:extLst>
            </p:cNvPr>
            <p:cNvSpPr txBox="1"/>
            <p:nvPr/>
          </p:nvSpPr>
          <p:spPr>
            <a:xfrm>
              <a:off x="874402" y="4543145"/>
              <a:ext cx="7101813"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Opportunities for career growth</a:t>
              </a:r>
            </a:p>
          </p:txBody>
        </p:sp>
      </p:grpSp>
      <p:grpSp>
        <p:nvGrpSpPr>
          <p:cNvPr id="6" name="Correct Answer Option 5">
            <a:extLst>
              <a:ext uri="{FF2B5EF4-FFF2-40B4-BE49-F238E27FC236}">
                <a16:creationId xmlns:a16="http://schemas.microsoft.com/office/drawing/2014/main" id="{229B97E6-8F89-41DF-9041-F34E3776375D}"/>
              </a:ext>
            </a:extLst>
          </p:cNvPr>
          <p:cNvGrpSpPr/>
          <p:nvPr/>
        </p:nvGrpSpPr>
        <p:grpSpPr>
          <a:xfrm>
            <a:off x="740664" y="5201643"/>
            <a:ext cx="8412480" cy="548640"/>
            <a:chOff x="719536" y="5273763"/>
            <a:chExt cx="7241124" cy="548640"/>
          </a:xfrm>
        </p:grpSpPr>
        <p:sp>
          <p:nvSpPr>
            <p:cNvPr id="39" name="Rectangle: Rounded Corners 38">
              <a:extLst>
                <a:ext uri="{FF2B5EF4-FFF2-40B4-BE49-F238E27FC236}">
                  <a16:creationId xmlns:a16="http://schemas.microsoft.com/office/drawing/2014/main" id="{34FF0498-DE1F-4344-BC99-0AF9A3EEADF1}"/>
                </a:ext>
              </a:extLst>
            </p:cNvPr>
            <p:cNvSpPr/>
            <p:nvPr/>
          </p:nvSpPr>
          <p:spPr>
            <a:xfrm>
              <a:off x="719536" y="5273763"/>
              <a:ext cx="7241124" cy="548640"/>
            </a:xfrm>
            <a:prstGeom prst="roundRect">
              <a:avLst/>
            </a:prstGeom>
            <a:solidFill>
              <a:srgbClr val="F1F2F4"/>
            </a:solidFill>
            <a:ln w="38100">
              <a:solidFill>
                <a:srgbClr val="1D7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C0B11E4-1979-43A3-9954-94465BA9FCB2}"/>
                </a:ext>
              </a:extLst>
            </p:cNvPr>
            <p:cNvSpPr txBox="1"/>
            <p:nvPr/>
          </p:nvSpPr>
          <p:spPr>
            <a:xfrm>
              <a:off x="874402" y="5354121"/>
              <a:ext cx="5228751"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Increased productivity</a:t>
              </a:r>
            </a:p>
          </p:txBody>
        </p:sp>
      </p:grpSp>
      <p:grpSp>
        <p:nvGrpSpPr>
          <p:cNvPr id="56" name="Correct Answer Option 6">
            <a:extLst>
              <a:ext uri="{FF2B5EF4-FFF2-40B4-BE49-F238E27FC236}">
                <a16:creationId xmlns:a16="http://schemas.microsoft.com/office/drawing/2014/main" id="{FE18D9CC-088F-4A96-AEFD-256B2FD15DAC}"/>
              </a:ext>
            </a:extLst>
          </p:cNvPr>
          <p:cNvGrpSpPr/>
          <p:nvPr/>
        </p:nvGrpSpPr>
        <p:grpSpPr>
          <a:xfrm>
            <a:off x="746760" y="6018281"/>
            <a:ext cx="8412480" cy="548640"/>
            <a:chOff x="719536" y="5273763"/>
            <a:chExt cx="7241124" cy="548640"/>
          </a:xfrm>
        </p:grpSpPr>
        <p:sp>
          <p:nvSpPr>
            <p:cNvPr id="57" name="Rectangle: Rounded Corners 56">
              <a:extLst>
                <a:ext uri="{FF2B5EF4-FFF2-40B4-BE49-F238E27FC236}">
                  <a16:creationId xmlns:a16="http://schemas.microsoft.com/office/drawing/2014/main" id="{4D613F33-71D1-4EE7-9A67-BF6276182C6B}"/>
                </a:ext>
              </a:extLst>
            </p:cNvPr>
            <p:cNvSpPr/>
            <p:nvPr/>
          </p:nvSpPr>
          <p:spPr>
            <a:xfrm>
              <a:off x="719536" y="5273763"/>
              <a:ext cx="7241124" cy="548640"/>
            </a:xfrm>
            <a:prstGeom prst="roundRect">
              <a:avLst/>
            </a:prstGeom>
            <a:solidFill>
              <a:srgbClr val="F1F2F4"/>
            </a:solidFill>
            <a:ln w="38100">
              <a:solidFill>
                <a:srgbClr val="1D7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B70AD8C-A3D7-4400-8D16-93FD6009DC98}"/>
                </a:ext>
              </a:extLst>
            </p:cNvPr>
            <p:cNvSpPr txBox="1"/>
            <p:nvPr/>
          </p:nvSpPr>
          <p:spPr>
            <a:xfrm>
              <a:off x="874402" y="5379178"/>
              <a:ext cx="5228751"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Delivering work on time</a:t>
              </a:r>
            </a:p>
          </p:txBody>
        </p:sp>
      </p:grpSp>
    </p:spTree>
    <p:custDataLst>
      <p:tags r:id="rId1"/>
    </p:custDataLst>
    <p:extLst>
      <p:ext uri="{BB962C8B-B14F-4D97-AF65-F5344CB8AC3E}">
        <p14:creationId xmlns:p14="http://schemas.microsoft.com/office/powerpoint/2010/main" val="5630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Question mark icon">
            <a:extLst>
              <a:ext uri="{FF2B5EF4-FFF2-40B4-BE49-F238E27FC236}">
                <a16:creationId xmlns:a16="http://schemas.microsoft.com/office/drawing/2014/main" id="{56829AC8-2340-4807-96BF-1A390E4F72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3262" y="1269800"/>
            <a:ext cx="650539" cy="650539"/>
          </a:xfrm>
          <a:prstGeom prst="rect">
            <a:avLst/>
          </a:prstGeom>
        </p:spPr>
      </p:pic>
      <p:sp>
        <p:nvSpPr>
          <p:cNvPr id="20" name="Blue header">
            <a:extLst>
              <a:ext uri="{FF2B5EF4-FFF2-40B4-BE49-F238E27FC236}">
                <a16:creationId xmlns:a16="http://schemas.microsoft.com/office/drawing/2014/main" id="{3F562301-140F-42F7-9FB4-7A66EF1E920C}"/>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Title">
            <a:extLst>
              <a:ext uri="{FF2B5EF4-FFF2-40B4-BE49-F238E27FC236}">
                <a16:creationId xmlns:a16="http://schemas.microsoft.com/office/drawing/2014/main" id="{06A3D94C-3A65-49A5-AEA0-A675301E0776}"/>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Knowledge Check</a:t>
            </a:r>
          </a:p>
        </p:txBody>
      </p:sp>
      <p:sp>
        <p:nvSpPr>
          <p:cNvPr id="18" name="Question text">
            <a:extLst>
              <a:ext uri="{FF2B5EF4-FFF2-40B4-BE49-F238E27FC236}">
                <a16:creationId xmlns:a16="http://schemas.microsoft.com/office/drawing/2014/main" id="{8D86DD51-F730-43C7-BACA-FA7B5988E4E8}"/>
              </a:ext>
            </a:extLst>
          </p:cNvPr>
          <p:cNvSpPr txBox="1"/>
          <p:nvPr/>
        </p:nvSpPr>
        <p:spPr>
          <a:xfrm>
            <a:off x="729846" y="1269800"/>
            <a:ext cx="10337091" cy="769441"/>
          </a:xfrm>
          <a:prstGeom prst="rect">
            <a:avLst/>
          </a:prstGeom>
          <a:noFill/>
        </p:spPr>
        <p:txBody>
          <a:bodyPr wrap="square" rtlCol="0">
            <a:spAutoFit/>
          </a:bodyPr>
          <a:lstStyle/>
          <a:p>
            <a:r>
              <a:rPr lang="en-US" sz="2200" b="1" dirty="0">
                <a:solidFill>
                  <a:srgbClr val="002D73"/>
                </a:solidFill>
                <a:latin typeface="Segoe UI" panose="020B0502040204020203" pitchFamily="34" charset="0"/>
                <a:cs typeface="Segoe UI" panose="020B0502040204020203" pitchFamily="34" charset="0"/>
              </a:rPr>
              <a:t>Your overall productivity can be effective when you’re working on unimportant tasks. </a:t>
            </a:r>
          </a:p>
        </p:txBody>
      </p:sp>
      <p:grpSp>
        <p:nvGrpSpPr>
          <p:cNvPr id="10" name="Icon grouping">
            <a:extLst>
              <a:ext uri="{FF2B5EF4-FFF2-40B4-BE49-F238E27FC236}">
                <a16:creationId xmlns:a16="http://schemas.microsoft.com/office/drawing/2014/main" id="{B7D28F57-B336-4092-A2F6-7B3BE2B06F85}"/>
              </a:ext>
            </a:extLst>
          </p:cNvPr>
          <p:cNvGrpSpPr/>
          <p:nvPr/>
        </p:nvGrpSpPr>
        <p:grpSpPr>
          <a:xfrm>
            <a:off x="218440" y="2566911"/>
            <a:ext cx="320040" cy="1094047"/>
            <a:chOff x="218440" y="2169345"/>
            <a:chExt cx="320040" cy="1094047"/>
          </a:xfrm>
        </p:grpSpPr>
        <p:pic>
          <p:nvPicPr>
            <p:cNvPr id="43" name="Picture 42" descr="Icon&#10;&#10;Description automatically generated">
              <a:extLst>
                <a:ext uri="{FF2B5EF4-FFF2-40B4-BE49-F238E27FC236}">
                  <a16:creationId xmlns:a16="http://schemas.microsoft.com/office/drawing/2014/main" id="{F4501362-59E3-4982-8048-3220710F24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40" y="3034792"/>
              <a:ext cx="320040" cy="228600"/>
            </a:xfrm>
            <a:prstGeom prst="rect">
              <a:avLst/>
            </a:prstGeom>
          </p:spPr>
        </p:pic>
        <p:pic>
          <p:nvPicPr>
            <p:cNvPr id="45" name="Picture 44" descr="Icon&#10;&#10;Description automatically generated">
              <a:extLst>
                <a:ext uri="{FF2B5EF4-FFF2-40B4-BE49-F238E27FC236}">
                  <a16:creationId xmlns:a16="http://schemas.microsoft.com/office/drawing/2014/main" id="{83732C0E-8CE8-4E36-911C-F84D0DCCBF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440" y="2169345"/>
              <a:ext cx="320040" cy="349469"/>
            </a:xfrm>
            <a:prstGeom prst="rect">
              <a:avLst/>
            </a:prstGeom>
          </p:spPr>
        </p:pic>
      </p:grpSp>
      <p:grpSp>
        <p:nvGrpSpPr>
          <p:cNvPr id="32" name="Option 1 - Main">
            <a:extLst>
              <a:ext uri="{FF2B5EF4-FFF2-40B4-BE49-F238E27FC236}">
                <a16:creationId xmlns:a16="http://schemas.microsoft.com/office/drawing/2014/main" id="{66782C92-ABC9-4B93-A421-3405B3243103}"/>
              </a:ext>
            </a:extLst>
          </p:cNvPr>
          <p:cNvGrpSpPr/>
          <p:nvPr/>
        </p:nvGrpSpPr>
        <p:grpSpPr>
          <a:xfrm>
            <a:off x="740664" y="2427534"/>
            <a:ext cx="4389120" cy="548640"/>
            <a:chOff x="739479" y="2011153"/>
            <a:chExt cx="4389120" cy="548640"/>
          </a:xfrm>
        </p:grpSpPr>
        <p:sp>
          <p:nvSpPr>
            <p:cNvPr id="33" name="Rectangle: Rounded Corners 32">
              <a:extLst>
                <a:ext uri="{FF2B5EF4-FFF2-40B4-BE49-F238E27FC236}">
                  <a16:creationId xmlns:a16="http://schemas.microsoft.com/office/drawing/2014/main" id="{0E667105-F2F3-4130-B7A6-45F965939C7A}"/>
                </a:ext>
              </a:extLst>
            </p:cNvPr>
            <p:cNvSpPr/>
            <p:nvPr/>
          </p:nvSpPr>
          <p:spPr>
            <a:xfrm>
              <a:off x="739479" y="2011153"/>
              <a:ext cx="4389120"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87C1123-D77E-4ACC-9F65-CC77F8597CF0}"/>
                </a:ext>
              </a:extLst>
            </p:cNvPr>
            <p:cNvSpPr txBox="1"/>
            <p:nvPr/>
          </p:nvSpPr>
          <p:spPr>
            <a:xfrm>
              <a:off x="884950" y="2084305"/>
              <a:ext cx="3840480"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True</a:t>
              </a:r>
            </a:p>
          </p:txBody>
        </p:sp>
      </p:grpSp>
      <p:grpSp>
        <p:nvGrpSpPr>
          <p:cNvPr id="36" name="Option 2 - Main">
            <a:extLst>
              <a:ext uri="{FF2B5EF4-FFF2-40B4-BE49-F238E27FC236}">
                <a16:creationId xmlns:a16="http://schemas.microsoft.com/office/drawing/2014/main" id="{81A7C330-5A90-44EE-84E8-33D98A093AC2}"/>
              </a:ext>
            </a:extLst>
          </p:cNvPr>
          <p:cNvGrpSpPr/>
          <p:nvPr/>
        </p:nvGrpSpPr>
        <p:grpSpPr>
          <a:xfrm>
            <a:off x="740664" y="3223062"/>
            <a:ext cx="4389120" cy="548640"/>
            <a:chOff x="729846" y="2826805"/>
            <a:chExt cx="4389120" cy="548640"/>
          </a:xfrm>
        </p:grpSpPr>
        <p:sp>
          <p:nvSpPr>
            <p:cNvPr id="37" name="Rectangle: Rounded Corners 36">
              <a:extLst>
                <a:ext uri="{FF2B5EF4-FFF2-40B4-BE49-F238E27FC236}">
                  <a16:creationId xmlns:a16="http://schemas.microsoft.com/office/drawing/2014/main" id="{9729AF27-D85D-4318-B1C6-4D5B6BFF5586}"/>
                </a:ext>
              </a:extLst>
            </p:cNvPr>
            <p:cNvSpPr/>
            <p:nvPr/>
          </p:nvSpPr>
          <p:spPr>
            <a:xfrm>
              <a:off x="729846" y="2826805"/>
              <a:ext cx="4389120" cy="548640"/>
            </a:xfrm>
            <a:prstGeom prst="roundRect">
              <a:avLst/>
            </a:prstGeom>
            <a:solidFill>
              <a:srgbClr val="F1F2F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154D43B-F78B-4F8A-8807-2F3E628502BF}"/>
                </a:ext>
              </a:extLst>
            </p:cNvPr>
            <p:cNvSpPr txBox="1"/>
            <p:nvPr/>
          </p:nvSpPr>
          <p:spPr>
            <a:xfrm>
              <a:off x="884950" y="2916298"/>
              <a:ext cx="3840480"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False</a:t>
              </a:r>
            </a:p>
          </p:txBody>
        </p:sp>
      </p:grpSp>
      <p:grpSp>
        <p:nvGrpSpPr>
          <p:cNvPr id="3" name="Option 1 - Disabled State">
            <a:extLst>
              <a:ext uri="{FF2B5EF4-FFF2-40B4-BE49-F238E27FC236}">
                <a16:creationId xmlns:a16="http://schemas.microsoft.com/office/drawing/2014/main" id="{718D454B-CAE9-479E-B6E1-67893E7479A5}"/>
              </a:ext>
            </a:extLst>
          </p:cNvPr>
          <p:cNvGrpSpPr/>
          <p:nvPr/>
        </p:nvGrpSpPr>
        <p:grpSpPr>
          <a:xfrm>
            <a:off x="739479" y="2408719"/>
            <a:ext cx="4389120" cy="548640"/>
            <a:chOff x="739479" y="2011153"/>
            <a:chExt cx="4389120" cy="548640"/>
          </a:xfrm>
        </p:grpSpPr>
        <p:sp>
          <p:nvSpPr>
            <p:cNvPr id="2" name="Rectangle: Rounded Corners 1">
              <a:extLst>
                <a:ext uri="{FF2B5EF4-FFF2-40B4-BE49-F238E27FC236}">
                  <a16:creationId xmlns:a16="http://schemas.microsoft.com/office/drawing/2014/main" id="{E4740175-2D4D-46C6-A4C0-7FB1858A5256}"/>
                </a:ext>
              </a:extLst>
            </p:cNvPr>
            <p:cNvSpPr/>
            <p:nvPr/>
          </p:nvSpPr>
          <p:spPr>
            <a:xfrm>
              <a:off x="739479" y="2011153"/>
              <a:ext cx="4389120" cy="548640"/>
            </a:xfrm>
            <a:prstGeom prst="roundRect">
              <a:avLst/>
            </a:prstGeom>
            <a:solidFill>
              <a:srgbClr val="FAFAF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B29482-01E9-4599-B41F-0B8E48D383A3}"/>
                </a:ext>
              </a:extLst>
            </p:cNvPr>
            <p:cNvSpPr txBox="1"/>
            <p:nvPr/>
          </p:nvSpPr>
          <p:spPr>
            <a:xfrm>
              <a:off x="884950" y="2101704"/>
              <a:ext cx="3840480" cy="369653"/>
            </a:xfrm>
            <a:prstGeom prst="rect">
              <a:avLst/>
            </a:prstGeom>
            <a:noFill/>
          </p:spPr>
          <p:txBody>
            <a:bodyPr wrap="square" rtlCol="0">
              <a:spAutoFit/>
            </a:bodyPr>
            <a:lstStyle/>
            <a:p>
              <a:pPr>
                <a:lnSpc>
                  <a:spcPts val="2400"/>
                </a:lnSpc>
              </a:pPr>
              <a:r>
                <a:rPr lang="en-US" sz="1600" dirty="0">
                  <a:solidFill>
                    <a:srgbClr val="AEAEAE"/>
                  </a:solidFill>
                  <a:latin typeface="Segoe UI" panose="020B0502040204020203" pitchFamily="34" charset="0"/>
                  <a:cs typeface="Segoe UI" panose="020B0502040204020203" pitchFamily="34" charset="0"/>
                </a:rPr>
                <a:t>True</a:t>
              </a:r>
            </a:p>
          </p:txBody>
        </p:sp>
      </p:grpSp>
      <p:grpSp>
        <p:nvGrpSpPr>
          <p:cNvPr id="4" name="Correct Answer Option 2">
            <a:extLst>
              <a:ext uri="{FF2B5EF4-FFF2-40B4-BE49-F238E27FC236}">
                <a16:creationId xmlns:a16="http://schemas.microsoft.com/office/drawing/2014/main" id="{02235819-6D10-4066-ADBB-69B6B032FBA6}"/>
              </a:ext>
            </a:extLst>
          </p:cNvPr>
          <p:cNvGrpSpPr/>
          <p:nvPr/>
        </p:nvGrpSpPr>
        <p:grpSpPr>
          <a:xfrm>
            <a:off x="740664" y="3224371"/>
            <a:ext cx="4389120" cy="548640"/>
            <a:chOff x="729846" y="2826805"/>
            <a:chExt cx="4389120" cy="548640"/>
          </a:xfrm>
        </p:grpSpPr>
        <p:sp>
          <p:nvSpPr>
            <p:cNvPr id="22" name="Rectangle: Rounded Corners 21">
              <a:extLst>
                <a:ext uri="{FF2B5EF4-FFF2-40B4-BE49-F238E27FC236}">
                  <a16:creationId xmlns:a16="http://schemas.microsoft.com/office/drawing/2014/main" id="{5FE103E0-CC97-41F3-B3D8-F4AD58AB1731}"/>
                </a:ext>
              </a:extLst>
            </p:cNvPr>
            <p:cNvSpPr/>
            <p:nvPr/>
          </p:nvSpPr>
          <p:spPr>
            <a:xfrm>
              <a:off x="729846" y="2826805"/>
              <a:ext cx="4389120" cy="548640"/>
            </a:xfrm>
            <a:prstGeom prst="roundRect">
              <a:avLst/>
            </a:prstGeom>
            <a:solidFill>
              <a:srgbClr val="F1F2F4"/>
            </a:solidFill>
            <a:ln w="38100">
              <a:solidFill>
                <a:srgbClr val="1D7C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A33491B-99E0-4E81-9214-29E41AD4F0DA}"/>
                </a:ext>
              </a:extLst>
            </p:cNvPr>
            <p:cNvSpPr txBox="1"/>
            <p:nvPr/>
          </p:nvSpPr>
          <p:spPr>
            <a:xfrm>
              <a:off x="884950" y="2916298"/>
              <a:ext cx="3840480" cy="369653"/>
            </a:xfrm>
            <a:prstGeom prst="rect">
              <a:avLst/>
            </a:prstGeom>
            <a:noFill/>
          </p:spPr>
          <p:txBody>
            <a:bodyPr wrap="square" rtlCol="0">
              <a:spAutoFit/>
            </a:bodyPr>
            <a:lstStyle/>
            <a:p>
              <a:pPr>
                <a:lnSpc>
                  <a:spcPts val="2400"/>
                </a:lnSpc>
              </a:pPr>
              <a:r>
                <a:rPr lang="en-US" sz="1600" dirty="0">
                  <a:solidFill>
                    <a:srgbClr val="333333"/>
                  </a:solidFill>
                  <a:latin typeface="Segoe UI" panose="020B0502040204020203" pitchFamily="34" charset="0"/>
                  <a:cs typeface="Segoe UI" panose="020B0502040204020203" pitchFamily="34" charset="0"/>
                </a:rPr>
                <a:t>False</a:t>
              </a:r>
            </a:p>
          </p:txBody>
        </p:sp>
      </p:grpSp>
    </p:spTree>
    <p:custDataLst>
      <p:tags r:id="rId1"/>
    </p:custDataLst>
    <p:extLst>
      <p:ext uri="{BB962C8B-B14F-4D97-AF65-F5344CB8AC3E}">
        <p14:creationId xmlns:p14="http://schemas.microsoft.com/office/powerpoint/2010/main" val="2902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ue header">
            <a:extLst>
              <a:ext uri="{FF2B5EF4-FFF2-40B4-BE49-F238E27FC236}">
                <a16:creationId xmlns:a16="http://schemas.microsoft.com/office/drawing/2014/main" id="{6EA668FB-91CD-458A-801E-3AF3483441C9}"/>
              </a:ext>
            </a:extLst>
          </p:cNvPr>
          <p:cNvSpPr/>
          <p:nvPr/>
        </p:nvSpPr>
        <p:spPr>
          <a:xfrm>
            <a:off x="0" y="0"/>
            <a:ext cx="12191999" cy="10972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title">
            <a:extLst>
              <a:ext uri="{FF2B5EF4-FFF2-40B4-BE49-F238E27FC236}">
                <a16:creationId xmlns:a16="http://schemas.microsoft.com/office/drawing/2014/main" id="{C06F8A99-808D-4BD8-931F-70FCFD34B812}"/>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What is Time Management?</a:t>
            </a:r>
          </a:p>
        </p:txBody>
      </p:sp>
      <p:sp>
        <p:nvSpPr>
          <p:cNvPr id="35" name="First phrase">
            <a:extLst>
              <a:ext uri="{FF2B5EF4-FFF2-40B4-BE49-F238E27FC236}">
                <a16:creationId xmlns:a16="http://schemas.microsoft.com/office/drawing/2014/main" id="{B56040C5-AD43-489A-824F-E9DA20DBDAAE}"/>
              </a:ext>
            </a:extLst>
          </p:cNvPr>
          <p:cNvSpPr txBox="1"/>
          <p:nvPr/>
        </p:nvSpPr>
        <p:spPr>
          <a:xfrm>
            <a:off x="716713" y="1353948"/>
            <a:ext cx="5180055" cy="830997"/>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As a professional, you must be punctual and dependable. </a:t>
            </a:r>
          </a:p>
        </p:txBody>
      </p:sp>
      <p:pic>
        <p:nvPicPr>
          <p:cNvPr id="3" name="Picture 1" descr="A picture containing person, person, outdoor, suit&#10;&#10;Description automatically generated">
            <a:extLst>
              <a:ext uri="{FF2B5EF4-FFF2-40B4-BE49-F238E27FC236}">
                <a16:creationId xmlns:a16="http://schemas.microsoft.com/office/drawing/2014/main" id="{41AA1741-AB0E-42C9-B175-E65CEA48F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4329" y="2383670"/>
            <a:ext cx="3705742" cy="2495898"/>
          </a:xfrm>
          <a:prstGeom prst="rect">
            <a:avLst/>
          </a:prstGeom>
        </p:spPr>
      </p:pic>
      <p:sp>
        <p:nvSpPr>
          <p:cNvPr id="29" name="Text block 1">
            <a:extLst>
              <a:ext uri="{FF2B5EF4-FFF2-40B4-BE49-F238E27FC236}">
                <a16:creationId xmlns:a16="http://schemas.microsoft.com/office/drawing/2014/main" id="{A464ABD8-9CCA-4565-BD33-465029CB7B89}"/>
              </a:ext>
            </a:extLst>
          </p:cNvPr>
          <p:cNvSpPr/>
          <p:nvPr/>
        </p:nvSpPr>
        <p:spPr>
          <a:xfrm>
            <a:off x="716713" y="2532391"/>
            <a:ext cx="4769736" cy="2533707"/>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Coworkers rely on you</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To be reliable, you have to report to work on time and be ready to work</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Only commit to work that you’ll be able</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to complete</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Be prepared to work with others if needed </a:t>
            </a:r>
          </a:p>
        </p:txBody>
      </p:sp>
      <p:pic>
        <p:nvPicPr>
          <p:cNvPr id="7" name="Picture 2" descr="A person holding a cup&#10;&#10;Description automatically generated with low confidence">
            <a:extLst>
              <a:ext uri="{FF2B5EF4-FFF2-40B4-BE49-F238E27FC236}">
                <a16:creationId xmlns:a16="http://schemas.microsoft.com/office/drawing/2014/main" id="{0D1EA3BF-AA22-4026-8CB5-BFF43DFFE8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329" y="2358270"/>
            <a:ext cx="3705742" cy="2495898"/>
          </a:xfrm>
          <a:prstGeom prst="rect">
            <a:avLst/>
          </a:prstGeom>
        </p:spPr>
      </p:pic>
      <p:sp>
        <p:nvSpPr>
          <p:cNvPr id="28" name="Second phrase">
            <a:extLst>
              <a:ext uri="{FF2B5EF4-FFF2-40B4-BE49-F238E27FC236}">
                <a16:creationId xmlns:a16="http://schemas.microsoft.com/office/drawing/2014/main" id="{B2AF5647-03EC-49B4-8169-BD8BADDA6BC6}"/>
              </a:ext>
            </a:extLst>
          </p:cNvPr>
          <p:cNvSpPr txBox="1"/>
          <p:nvPr/>
        </p:nvSpPr>
        <p:spPr>
          <a:xfrm>
            <a:off x="716713" y="1767129"/>
            <a:ext cx="5226887"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What exactly is time management?</a:t>
            </a:r>
          </a:p>
        </p:txBody>
      </p:sp>
      <p:sp>
        <p:nvSpPr>
          <p:cNvPr id="32" name="Lead in phrase">
            <a:extLst>
              <a:ext uri="{FF2B5EF4-FFF2-40B4-BE49-F238E27FC236}">
                <a16:creationId xmlns:a16="http://schemas.microsoft.com/office/drawing/2014/main" id="{1937E38F-0B0B-4CDE-87A9-6AF218F75B6C}"/>
              </a:ext>
            </a:extLst>
          </p:cNvPr>
          <p:cNvSpPr txBox="1"/>
          <p:nvPr/>
        </p:nvSpPr>
        <p:spPr>
          <a:xfrm>
            <a:off x="716713" y="1353948"/>
            <a:ext cx="3436187" cy="830997"/>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Time management is defined as:</a:t>
            </a:r>
          </a:p>
        </p:txBody>
      </p:sp>
      <p:pic>
        <p:nvPicPr>
          <p:cNvPr id="22" name="Divider">
            <a:extLst>
              <a:ext uri="{FF2B5EF4-FFF2-40B4-BE49-F238E27FC236}">
                <a16:creationId xmlns:a16="http://schemas.microsoft.com/office/drawing/2014/main" id="{E487AA76-A65B-4C25-A41B-E3BC3961C7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713" y="2358270"/>
            <a:ext cx="4937760" cy="44645"/>
          </a:xfrm>
          <a:prstGeom prst="rect">
            <a:avLst/>
          </a:prstGeom>
        </p:spPr>
      </p:pic>
      <p:pic>
        <p:nvPicPr>
          <p:cNvPr id="4" name="Teal divider">
            <a:extLst>
              <a:ext uri="{FF2B5EF4-FFF2-40B4-BE49-F238E27FC236}">
                <a16:creationId xmlns:a16="http://schemas.microsoft.com/office/drawing/2014/main" id="{24907455-32EA-40A1-8A38-12947A6CDC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9991" y="1353948"/>
            <a:ext cx="56008" cy="5120640"/>
          </a:xfrm>
          <a:prstGeom prst="rect">
            <a:avLst/>
          </a:prstGeom>
        </p:spPr>
      </p:pic>
      <p:pic>
        <p:nvPicPr>
          <p:cNvPr id="12" name="Picture 3" descr="A clock sits on top of a desk&#10;&#10;Description automatically generated with medium confidence">
            <a:extLst>
              <a:ext uri="{FF2B5EF4-FFF2-40B4-BE49-F238E27FC236}">
                <a16:creationId xmlns:a16="http://schemas.microsoft.com/office/drawing/2014/main" id="{A21CB66A-1FD2-40B8-AC95-65347C819B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4329" y="1303346"/>
            <a:ext cx="3705742" cy="2495898"/>
          </a:xfrm>
          <a:prstGeom prst="rect">
            <a:avLst/>
          </a:prstGeom>
        </p:spPr>
      </p:pic>
      <p:pic>
        <p:nvPicPr>
          <p:cNvPr id="15" name="Picture 4" descr="A person writing on a piece of paper&#10;&#10;Description automatically generated with medium confidence">
            <a:extLst>
              <a:ext uri="{FF2B5EF4-FFF2-40B4-BE49-F238E27FC236}">
                <a16:creationId xmlns:a16="http://schemas.microsoft.com/office/drawing/2014/main" id="{2AAA16C6-60D0-441B-B9A5-0034F816C4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91724" y="3971630"/>
            <a:ext cx="3629532" cy="2410161"/>
          </a:xfrm>
          <a:prstGeom prst="rect">
            <a:avLst/>
          </a:prstGeom>
        </p:spPr>
      </p:pic>
      <p:sp>
        <p:nvSpPr>
          <p:cNvPr id="26" name="Text block 2">
            <a:extLst>
              <a:ext uri="{FF2B5EF4-FFF2-40B4-BE49-F238E27FC236}">
                <a16:creationId xmlns:a16="http://schemas.microsoft.com/office/drawing/2014/main" id="{6ED16F38-2B3A-4FA9-B46D-3ED5BD285FED}"/>
              </a:ext>
            </a:extLst>
          </p:cNvPr>
          <p:cNvSpPr/>
          <p:nvPr/>
        </p:nvSpPr>
        <p:spPr>
          <a:xfrm>
            <a:off x="716713" y="2532391"/>
            <a:ext cx="4881753" cy="2949205"/>
          </a:xfrm>
          <a:prstGeom prst="rect">
            <a:avLst/>
          </a:prstGeom>
        </p:spPr>
        <p:txBody>
          <a:bodyPr wrap="square">
            <a:spAutoFit/>
          </a:bodyPr>
          <a:lstStyle/>
          <a:p>
            <a:pPr>
              <a:lnSpc>
                <a:spcPct val="150000"/>
              </a:lnSpc>
            </a:pPr>
            <a:r>
              <a:rPr lang="en-US" dirty="0">
                <a:solidFill>
                  <a:srgbClr val="333333"/>
                </a:solidFill>
                <a:latin typeface="Segoe UI" panose="020B0502040204020203" pitchFamily="34" charset="0"/>
                <a:cs typeface="Segoe UI" panose="020B0502040204020203" pitchFamily="34" charset="0"/>
              </a:rPr>
              <a:t>The ability to use one's time effectively or productively, especially at work. ‘Time management is the key to efficient working.’ </a:t>
            </a:r>
          </a:p>
          <a:p>
            <a:pPr>
              <a:lnSpc>
                <a:spcPct val="150000"/>
              </a:lnSpc>
            </a:pPr>
            <a:endParaRPr lang="en-US" dirty="0">
              <a:solidFill>
                <a:srgbClr val="333333"/>
              </a:solidFill>
              <a:latin typeface="Segoe UI" panose="020B0502040204020203" pitchFamily="34" charset="0"/>
              <a:cs typeface="Segoe UI" panose="020B0502040204020203" pitchFamily="34" charset="0"/>
            </a:endParaRPr>
          </a:p>
          <a:p>
            <a:pPr>
              <a:lnSpc>
                <a:spcPct val="150000"/>
              </a:lnSpc>
            </a:pPr>
            <a:r>
              <a:rPr lang="en-US" dirty="0">
                <a:solidFill>
                  <a:srgbClr val="333333"/>
                </a:solidFill>
                <a:latin typeface="Segoe UI" panose="020B0502040204020203" pitchFamily="34" charset="0"/>
                <a:cs typeface="Segoe UI" panose="020B0502040204020203" pitchFamily="34" charset="0"/>
              </a:rPr>
              <a:t>It is a juggling act of various things that help you increase efficiency and strike a better work-life balance.</a:t>
            </a:r>
          </a:p>
        </p:txBody>
      </p:sp>
      <p:sp>
        <p:nvSpPr>
          <p:cNvPr id="25" name="Text block 3">
            <a:extLst>
              <a:ext uri="{FF2B5EF4-FFF2-40B4-BE49-F238E27FC236}">
                <a16:creationId xmlns:a16="http://schemas.microsoft.com/office/drawing/2014/main" id="{C3709C6E-4201-4A6A-A09D-01658B637F23}"/>
              </a:ext>
            </a:extLst>
          </p:cNvPr>
          <p:cNvSpPr/>
          <p:nvPr/>
        </p:nvSpPr>
        <p:spPr>
          <a:xfrm>
            <a:off x="716713" y="2532391"/>
            <a:ext cx="4690371" cy="2533707"/>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Have you ever experienced a time when you were depending on someone, and he or she was either late or didn’t show up?</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How about when you were counting on someone, and he or she didn’t follow through? How did that make you feel?</a:t>
            </a:r>
          </a:p>
        </p:txBody>
      </p:sp>
      <p:pic>
        <p:nvPicPr>
          <p:cNvPr id="18" name="Picture 5" descr="A picture containing wall, person, indoor&#10;&#10;Description automatically generated">
            <a:extLst>
              <a:ext uri="{FF2B5EF4-FFF2-40B4-BE49-F238E27FC236}">
                <a16:creationId xmlns:a16="http://schemas.microsoft.com/office/drawing/2014/main" id="{85459311-2164-477B-A770-3BCF5A4B8D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94329" y="2358270"/>
            <a:ext cx="3705742" cy="2495898"/>
          </a:xfrm>
          <a:prstGeom prst="rect">
            <a:avLst/>
          </a:prstGeom>
        </p:spPr>
      </p:pic>
      <p:sp>
        <p:nvSpPr>
          <p:cNvPr id="44" name="Text block 4">
            <a:extLst>
              <a:ext uri="{FF2B5EF4-FFF2-40B4-BE49-F238E27FC236}">
                <a16:creationId xmlns:a16="http://schemas.microsoft.com/office/drawing/2014/main" id="{0602902F-0FB3-4395-8744-7BEC724723ED}"/>
              </a:ext>
            </a:extLst>
          </p:cNvPr>
          <p:cNvSpPr/>
          <p:nvPr/>
        </p:nvSpPr>
        <p:spPr>
          <a:xfrm>
            <a:off x="716713" y="2532391"/>
            <a:ext cx="4881752" cy="2118209"/>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We all get frustrated when people are late or fail to do what they said they would. </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There are times when events occur that prevent people from keeping their commitments. </a:t>
            </a:r>
          </a:p>
        </p:txBody>
      </p:sp>
      <p:pic>
        <p:nvPicPr>
          <p:cNvPr id="21" name="Picture 6" descr="A picture containing road, outdoor&#10;&#10;Description automatically generated">
            <a:extLst>
              <a:ext uri="{FF2B5EF4-FFF2-40B4-BE49-F238E27FC236}">
                <a16:creationId xmlns:a16="http://schemas.microsoft.com/office/drawing/2014/main" id="{CD6E27A4-E264-419F-B720-665EF06D41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94329" y="2380592"/>
            <a:ext cx="3629532" cy="2410161"/>
          </a:xfrm>
          <a:prstGeom prst="rect">
            <a:avLst/>
          </a:prstGeom>
        </p:spPr>
      </p:pic>
      <p:sp>
        <p:nvSpPr>
          <p:cNvPr id="52" name="Text block 5">
            <a:extLst>
              <a:ext uri="{FF2B5EF4-FFF2-40B4-BE49-F238E27FC236}">
                <a16:creationId xmlns:a16="http://schemas.microsoft.com/office/drawing/2014/main" id="{9524833C-4794-4803-9617-0B5819CCC9D5}"/>
              </a:ext>
            </a:extLst>
          </p:cNvPr>
          <p:cNvSpPr/>
          <p:nvPr/>
        </p:nvSpPr>
        <p:spPr>
          <a:xfrm>
            <a:off x="716713" y="2532391"/>
            <a:ext cx="4506784" cy="1702710"/>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What about when you were the one who wasn’t punctual or dependable?</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How do you think that made the other people feel?</a:t>
            </a:r>
          </a:p>
        </p:txBody>
      </p:sp>
      <p:pic>
        <p:nvPicPr>
          <p:cNvPr id="24" name="Picture 5" descr="A person with the head in the hand&#10;&#10;Description automatically generated with low confidence">
            <a:extLst>
              <a:ext uri="{FF2B5EF4-FFF2-40B4-BE49-F238E27FC236}">
                <a16:creationId xmlns:a16="http://schemas.microsoft.com/office/drawing/2014/main" id="{E713C6D5-4B5B-45C6-950C-AEAF1FB1C4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44429" y="3429000"/>
            <a:ext cx="3705742" cy="2495898"/>
          </a:xfrm>
          <a:prstGeom prst="rect">
            <a:avLst/>
          </a:prstGeom>
        </p:spPr>
      </p:pic>
      <p:pic>
        <p:nvPicPr>
          <p:cNvPr id="36" name="Picture 6" descr="A person holding a phone&#10;&#10;Description automatically generated with low confidence">
            <a:extLst>
              <a:ext uri="{FF2B5EF4-FFF2-40B4-BE49-F238E27FC236}">
                <a16:creationId xmlns:a16="http://schemas.microsoft.com/office/drawing/2014/main" id="{CB29D6A1-621D-4501-B019-1A0A08A52F4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44791" y="3429000"/>
            <a:ext cx="3705742" cy="2495898"/>
          </a:xfrm>
          <a:prstGeom prst="rect">
            <a:avLst/>
          </a:prstGeom>
        </p:spPr>
      </p:pic>
      <p:pic>
        <p:nvPicPr>
          <p:cNvPr id="38" name="Picture 7" descr="A person sitting at a table with a computer&#10;&#10;Description automatically generated with medium confidence">
            <a:extLst>
              <a:ext uri="{FF2B5EF4-FFF2-40B4-BE49-F238E27FC236}">
                <a16:creationId xmlns:a16="http://schemas.microsoft.com/office/drawing/2014/main" id="{8F2DEDBA-4CBF-49DA-BFC1-34928DE9300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43127" y="2163573"/>
            <a:ext cx="3705742" cy="2495898"/>
          </a:xfrm>
          <a:prstGeom prst="rect">
            <a:avLst/>
          </a:prstGeom>
        </p:spPr>
      </p:pic>
      <p:sp>
        <p:nvSpPr>
          <p:cNvPr id="49" name="Last phrase">
            <a:extLst>
              <a:ext uri="{FF2B5EF4-FFF2-40B4-BE49-F238E27FC236}">
                <a16:creationId xmlns:a16="http://schemas.microsoft.com/office/drawing/2014/main" id="{3DF5F9AE-D7E3-4893-A5F1-BAC89CA1341F}"/>
              </a:ext>
            </a:extLst>
          </p:cNvPr>
          <p:cNvSpPr txBox="1"/>
          <p:nvPr/>
        </p:nvSpPr>
        <p:spPr>
          <a:xfrm>
            <a:off x="646844" y="4963968"/>
            <a:ext cx="10898309" cy="830997"/>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Wouldn’t it be great if you were the person your team could depend on to do a job and be punctual? </a:t>
            </a:r>
          </a:p>
        </p:txBody>
      </p:sp>
    </p:spTree>
    <p:custDataLst>
      <p:tags r:id="rId1"/>
    </p:custDataLst>
    <p:extLst>
      <p:ext uri="{BB962C8B-B14F-4D97-AF65-F5344CB8AC3E}">
        <p14:creationId xmlns:p14="http://schemas.microsoft.com/office/powerpoint/2010/main" val="1023849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EEFFB186-FE31-46D9-AF49-3EC1E9AA1818}"/>
              </a:ext>
            </a:extLst>
          </p:cNvPr>
          <p:cNvSpPr/>
          <p:nvPr/>
        </p:nvSpPr>
        <p:spPr>
          <a:xfrm>
            <a:off x="0" y="0"/>
            <a:ext cx="12191999" cy="10972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title">
            <a:extLst>
              <a:ext uri="{FF2B5EF4-FFF2-40B4-BE49-F238E27FC236}">
                <a16:creationId xmlns:a16="http://schemas.microsoft.com/office/drawing/2014/main" id="{D45DF405-1596-4F5E-BDDB-3EA31F157C59}"/>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Tips for Effective Time Management</a:t>
            </a:r>
          </a:p>
        </p:txBody>
      </p:sp>
      <p:sp>
        <p:nvSpPr>
          <p:cNvPr id="6" name="Lead in phrase">
            <a:extLst>
              <a:ext uri="{FF2B5EF4-FFF2-40B4-BE49-F238E27FC236}">
                <a16:creationId xmlns:a16="http://schemas.microsoft.com/office/drawing/2014/main" id="{AD139F77-01A5-4DD8-B644-553CD768C231}"/>
              </a:ext>
            </a:extLst>
          </p:cNvPr>
          <p:cNvSpPr txBox="1"/>
          <p:nvPr/>
        </p:nvSpPr>
        <p:spPr>
          <a:xfrm>
            <a:off x="347574" y="1200148"/>
            <a:ext cx="11046331" cy="461665"/>
          </a:xfrm>
          <a:prstGeom prst="rect">
            <a:avLst/>
          </a:prstGeom>
          <a:noFill/>
        </p:spPr>
        <p:txBody>
          <a:bodyPr wrap="square" rtlCol="0">
            <a:spAutoFit/>
          </a:bodyPr>
          <a:lstStyle/>
          <a:p>
            <a:r>
              <a:rPr lang="en-US" sz="2400" b="1" dirty="0">
                <a:solidFill>
                  <a:srgbClr val="002F73"/>
                </a:solidFill>
                <a:latin typeface="Segoe UI" panose="020B0502040204020203" pitchFamily="34" charset="0"/>
                <a:cs typeface="Segoe UI" panose="020B0502040204020203" pitchFamily="34" charset="0"/>
              </a:rPr>
              <a:t>Here are some ways to manage time effectively:</a:t>
            </a:r>
          </a:p>
        </p:txBody>
      </p:sp>
      <p:grpSp>
        <p:nvGrpSpPr>
          <p:cNvPr id="13" name="Group 1">
            <a:extLst>
              <a:ext uri="{FF2B5EF4-FFF2-40B4-BE49-F238E27FC236}">
                <a16:creationId xmlns:a16="http://schemas.microsoft.com/office/drawing/2014/main" id="{66188038-1288-405C-BBDE-EA4389A6F70F}"/>
              </a:ext>
            </a:extLst>
          </p:cNvPr>
          <p:cNvGrpSpPr/>
          <p:nvPr/>
        </p:nvGrpSpPr>
        <p:grpSpPr>
          <a:xfrm>
            <a:off x="347574" y="1937419"/>
            <a:ext cx="3881524" cy="599040"/>
            <a:chOff x="0" y="45730"/>
            <a:chExt cx="3881524" cy="599040"/>
          </a:xfrm>
        </p:grpSpPr>
        <p:sp>
          <p:nvSpPr>
            <p:cNvPr id="14" name="Rectangle: Rounded Corners 13">
              <a:extLst>
                <a:ext uri="{FF2B5EF4-FFF2-40B4-BE49-F238E27FC236}">
                  <a16:creationId xmlns:a16="http://schemas.microsoft.com/office/drawing/2014/main" id="{353D6087-4212-46F4-B4C9-2B37C91FFF1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022252D7-C5CB-444B-B31D-17598269F8E3}"/>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Set goals</a:t>
              </a:r>
            </a:p>
          </p:txBody>
        </p:sp>
      </p:grpSp>
      <p:pic>
        <p:nvPicPr>
          <p:cNvPr id="4" name="Picture 1" descr="A person with curly hair&#10;&#10;Description automatically generated with low confidence">
            <a:extLst>
              <a:ext uri="{FF2B5EF4-FFF2-40B4-BE49-F238E27FC236}">
                <a16:creationId xmlns:a16="http://schemas.microsoft.com/office/drawing/2014/main" id="{65541FAC-0603-4E97-81FE-903862A32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321" y="357068"/>
            <a:ext cx="2495898" cy="1686160"/>
          </a:xfrm>
          <a:prstGeom prst="rect">
            <a:avLst/>
          </a:prstGeom>
        </p:spPr>
      </p:pic>
      <p:sp>
        <p:nvSpPr>
          <p:cNvPr id="35" name="Text block 1">
            <a:extLst>
              <a:ext uri="{FF2B5EF4-FFF2-40B4-BE49-F238E27FC236}">
                <a16:creationId xmlns:a16="http://schemas.microsoft.com/office/drawing/2014/main" id="{9CE70E8F-43D4-4658-9FEA-116640C241AF}"/>
              </a:ext>
            </a:extLst>
          </p:cNvPr>
          <p:cNvSpPr/>
          <p:nvPr/>
        </p:nvSpPr>
        <p:spPr>
          <a:xfrm>
            <a:off x="-9288100" y="505688"/>
            <a:ext cx="5904264" cy="1364156"/>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Set goals that are achievable and measurable</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Use SMART method: Specific, Measurable, Attainable, Relevant, and Timely</a:t>
            </a:r>
          </a:p>
        </p:txBody>
      </p:sp>
      <p:grpSp>
        <p:nvGrpSpPr>
          <p:cNvPr id="16" name="Group 2">
            <a:extLst>
              <a:ext uri="{FF2B5EF4-FFF2-40B4-BE49-F238E27FC236}">
                <a16:creationId xmlns:a16="http://schemas.microsoft.com/office/drawing/2014/main" id="{9E0714CF-5AF2-4CC0-885D-AC7A7FCBF232}"/>
              </a:ext>
            </a:extLst>
          </p:cNvPr>
          <p:cNvGrpSpPr/>
          <p:nvPr/>
        </p:nvGrpSpPr>
        <p:grpSpPr>
          <a:xfrm>
            <a:off x="347574" y="2743362"/>
            <a:ext cx="3881524" cy="599040"/>
            <a:chOff x="0" y="45730"/>
            <a:chExt cx="3881524" cy="599040"/>
          </a:xfrm>
        </p:grpSpPr>
        <p:sp>
          <p:nvSpPr>
            <p:cNvPr id="17" name="Rectangle: Rounded Corners 16">
              <a:extLst>
                <a:ext uri="{FF2B5EF4-FFF2-40B4-BE49-F238E27FC236}">
                  <a16:creationId xmlns:a16="http://schemas.microsoft.com/office/drawing/2014/main" id="{9554B1C1-A551-4BF7-9E5C-DBCC062AC886}"/>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AD5792D4-84E5-42C1-A36E-EA1E349E03F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dirty="0">
                  <a:solidFill>
                    <a:srgbClr val="333333"/>
                  </a:solidFill>
                  <a:latin typeface="Segoe UI" panose="020B0502040204020203" pitchFamily="34" charset="0"/>
                  <a:cs typeface="Segoe UI" panose="020B0502040204020203" pitchFamily="34" charset="0"/>
                </a:rPr>
                <a:t>Prioritize</a:t>
              </a:r>
              <a:endParaRPr lang="en-US" sz="1800" kern="1200" dirty="0">
                <a:solidFill>
                  <a:srgbClr val="333333"/>
                </a:solidFill>
                <a:latin typeface="Segoe UI" panose="020B0502040204020203" pitchFamily="34" charset="0"/>
                <a:cs typeface="Segoe UI" panose="020B0502040204020203" pitchFamily="34" charset="0"/>
              </a:endParaRPr>
            </a:p>
          </p:txBody>
        </p:sp>
      </p:grpSp>
      <p:pic>
        <p:nvPicPr>
          <p:cNvPr id="9" name="Picture 2" descr="Text, whiteboard&#10;&#10;Description automatically generated">
            <a:extLst>
              <a:ext uri="{FF2B5EF4-FFF2-40B4-BE49-F238E27FC236}">
                <a16:creationId xmlns:a16="http://schemas.microsoft.com/office/drawing/2014/main" id="{2A7FC0AF-FEBB-47E7-9A06-AAFD41F62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5629" y="2357813"/>
            <a:ext cx="2495898" cy="1686160"/>
          </a:xfrm>
          <a:prstGeom prst="rect">
            <a:avLst/>
          </a:prstGeom>
        </p:spPr>
      </p:pic>
      <p:sp>
        <p:nvSpPr>
          <p:cNvPr id="37" name="Text block 2">
            <a:extLst>
              <a:ext uri="{FF2B5EF4-FFF2-40B4-BE49-F238E27FC236}">
                <a16:creationId xmlns:a16="http://schemas.microsoft.com/office/drawing/2014/main" id="{BCC5469C-C8B2-45F8-84C5-17F500973297}"/>
              </a:ext>
            </a:extLst>
          </p:cNvPr>
          <p:cNvSpPr/>
          <p:nvPr/>
        </p:nvSpPr>
        <p:spPr>
          <a:xfrm>
            <a:off x="-9288100" y="2236939"/>
            <a:ext cx="6287846" cy="2425985"/>
          </a:xfrm>
          <a:prstGeom prst="rect">
            <a:avLst/>
          </a:prstGeom>
        </p:spPr>
        <p:txBody>
          <a:bodyPr wrap="square">
            <a:spAutoFit/>
          </a:bodyPr>
          <a:lstStyle/>
          <a:p>
            <a:pPr>
              <a:lnSpc>
                <a:spcPct val="150000"/>
              </a:lnSpc>
              <a:spcBef>
                <a:spcPts val="300"/>
              </a:spcBef>
              <a:spcAft>
                <a:spcPts val="300"/>
              </a:spcAft>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Prioritize based on importance and urgency</a:t>
            </a:r>
          </a:p>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Important and urgent: </a:t>
            </a: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Do these right away</a:t>
            </a:r>
          </a:p>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Important but not urgent: </a:t>
            </a: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Decide when to do these </a:t>
            </a:r>
          </a:p>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Urgent but not important: </a:t>
            </a: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Delegate if possible</a:t>
            </a:r>
          </a:p>
          <a:p>
            <a:pPr marL="285750" indent="-285750">
              <a:lnSpc>
                <a:spcPct val="150000"/>
              </a:lnSpc>
              <a:spcBef>
                <a:spcPts val="300"/>
              </a:spcBef>
              <a:spcAft>
                <a:spcPts val="300"/>
              </a:spcAft>
              <a:buFont typeface="Arial" panose="020B0604020202020204" pitchFamily="34" charset="0"/>
              <a:buChar char="•"/>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Not urgent and not important: </a:t>
            </a: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Set aside to do later</a:t>
            </a:r>
          </a:p>
        </p:txBody>
      </p:sp>
      <p:grpSp>
        <p:nvGrpSpPr>
          <p:cNvPr id="19" name="Group 3">
            <a:extLst>
              <a:ext uri="{FF2B5EF4-FFF2-40B4-BE49-F238E27FC236}">
                <a16:creationId xmlns:a16="http://schemas.microsoft.com/office/drawing/2014/main" id="{028AC085-4AA3-43F9-8E51-216D68B868DF}"/>
              </a:ext>
            </a:extLst>
          </p:cNvPr>
          <p:cNvGrpSpPr/>
          <p:nvPr/>
        </p:nvGrpSpPr>
        <p:grpSpPr>
          <a:xfrm>
            <a:off x="347574" y="3549305"/>
            <a:ext cx="3881524" cy="599040"/>
            <a:chOff x="0" y="45730"/>
            <a:chExt cx="3881524" cy="599040"/>
          </a:xfrm>
        </p:grpSpPr>
        <p:sp>
          <p:nvSpPr>
            <p:cNvPr id="20" name="Rectangle: Rounded Corners 19">
              <a:extLst>
                <a:ext uri="{FF2B5EF4-FFF2-40B4-BE49-F238E27FC236}">
                  <a16:creationId xmlns:a16="http://schemas.microsoft.com/office/drawing/2014/main" id="{2F8B0DA2-5CE7-46E7-AAEA-A1AD6C8C21A9}"/>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8B11DEFC-F8B6-4CDE-917C-B5F92F955779}"/>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Timelines</a:t>
              </a:r>
            </a:p>
          </p:txBody>
        </p:sp>
      </p:grpSp>
      <p:pic>
        <p:nvPicPr>
          <p:cNvPr id="31" name="Picture 3a" descr="A person writing on a piece of paper&#10;&#10;Description automatically generated with medium confidence">
            <a:extLst>
              <a:ext uri="{FF2B5EF4-FFF2-40B4-BE49-F238E27FC236}">
                <a16:creationId xmlns:a16="http://schemas.microsoft.com/office/drawing/2014/main" id="{4878F177-6AEC-46B2-8F36-6A03E1FEA2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5629" y="5017312"/>
            <a:ext cx="2495898" cy="1686160"/>
          </a:xfrm>
          <a:prstGeom prst="rect">
            <a:avLst/>
          </a:prstGeom>
        </p:spPr>
      </p:pic>
      <p:pic>
        <p:nvPicPr>
          <p:cNvPr id="34" name="Picture 3b" descr="A person looking at a paper&#10;&#10;Description automatically generated with low confidence">
            <a:extLst>
              <a:ext uri="{FF2B5EF4-FFF2-40B4-BE49-F238E27FC236}">
                <a16:creationId xmlns:a16="http://schemas.microsoft.com/office/drawing/2014/main" id="{DCBD4CF1-8A76-4A34-9F99-CB4E6E73BF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1201" y="6858000"/>
            <a:ext cx="2495898" cy="1686160"/>
          </a:xfrm>
          <a:prstGeom prst="rect">
            <a:avLst/>
          </a:prstGeom>
        </p:spPr>
      </p:pic>
      <p:sp>
        <p:nvSpPr>
          <p:cNvPr id="39" name="Text block 3">
            <a:extLst>
              <a:ext uri="{FF2B5EF4-FFF2-40B4-BE49-F238E27FC236}">
                <a16:creationId xmlns:a16="http://schemas.microsoft.com/office/drawing/2014/main" id="{0571CB46-EF27-40D8-8AC4-3373CCE52200}"/>
              </a:ext>
            </a:extLst>
          </p:cNvPr>
          <p:cNvSpPr/>
          <p:nvPr/>
        </p:nvSpPr>
        <p:spPr>
          <a:xfrm>
            <a:off x="-9288100" y="4884385"/>
            <a:ext cx="5904263" cy="2764539"/>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Setting time constraints helps you become more focused and efficient</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Deciding how much time to allocate to each task can help you: </a:t>
            </a:r>
          </a:p>
          <a:p>
            <a:pPr marL="742950" lvl="1"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Recognize potential problems before they arise</a:t>
            </a:r>
          </a:p>
          <a:p>
            <a:pPr marL="742950" lvl="1"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Allows you to plan and address issues if needed</a:t>
            </a:r>
          </a:p>
        </p:txBody>
      </p:sp>
      <p:grpSp>
        <p:nvGrpSpPr>
          <p:cNvPr id="22" name="Group 4">
            <a:extLst>
              <a:ext uri="{FF2B5EF4-FFF2-40B4-BE49-F238E27FC236}">
                <a16:creationId xmlns:a16="http://schemas.microsoft.com/office/drawing/2014/main" id="{E93176CA-8B2F-434D-B03C-7AF02FEDDEED}"/>
              </a:ext>
            </a:extLst>
          </p:cNvPr>
          <p:cNvGrpSpPr/>
          <p:nvPr/>
        </p:nvGrpSpPr>
        <p:grpSpPr>
          <a:xfrm>
            <a:off x="347574" y="4355248"/>
            <a:ext cx="3881524" cy="599040"/>
            <a:chOff x="0" y="45730"/>
            <a:chExt cx="3881524" cy="599040"/>
          </a:xfrm>
        </p:grpSpPr>
        <p:sp>
          <p:nvSpPr>
            <p:cNvPr id="23" name="Rectangle: Rounded Corners 22">
              <a:extLst>
                <a:ext uri="{FF2B5EF4-FFF2-40B4-BE49-F238E27FC236}">
                  <a16:creationId xmlns:a16="http://schemas.microsoft.com/office/drawing/2014/main" id="{F0B02177-D927-449A-AAFF-A2B0FEF1C142}"/>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541088DB-BCEB-422D-9411-47C6C65F2FF7}"/>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Breaks</a:t>
              </a:r>
            </a:p>
          </p:txBody>
        </p:sp>
      </p:grpSp>
      <p:pic>
        <p:nvPicPr>
          <p:cNvPr id="42" name="Picture 4" descr="A person in a white coat&#10;&#10;Description automatically generated with low confidence">
            <a:extLst>
              <a:ext uri="{FF2B5EF4-FFF2-40B4-BE49-F238E27FC236}">
                <a16:creationId xmlns:a16="http://schemas.microsoft.com/office/drawing/2014/main" id="{B2739FB4-59B1-41E4-93CD-2963EFBBA2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31420" y="1593292"/>
            <a:ext cx="2495898" cy="1686160"/>
          </a:xfrm>
          <a:prstGeom prst="rect">
            <a:avLst/>
          </a:prstGeom>
        </p:spPr>
      </p:pic>
      <p:sp>
        <p:nvSpPr>
          <p:cNvPr id="41" name="Text block 4">
            <a:extLst>
              <a:ext uri="{FF2B5EF4-FFF2-40B4-BE49-F238E27FC236}">
                <a16:creationId xmlns:a16="http://schemas.microsoft.com/office/drawing/2014/main" id="{D5ECF01D-4089-4852-8E67-6F096229D8E0}"/>
              </a:ext>
            </a:extLst>
          </p:cNvPr>
          <p:cNvSpPr/>
          <p:nvPr/>
        </p:nvSpPr>
        <p:spPr>
          <a:xfrm>
            <a:off x="5708976" y="1821980"/>
            <a:ext cx="5913530" cy="1364156"/>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Harder to stay focused and motivated without breaks</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Allow down time between tasks to clear your head and refresh yourself</a:t>
            </a:r>
          </a:p>
        </p:txBody>
      </p:sp>
      <p:grpSp>
        <p:nvGrpSpPr>
          <p:cNvPr id="25" name="Group 5">
            <a:extLst>
              <a:ext uri="{FF2B5EF4-FFF2-40B4-BE49-F238E27FC236}">
                <a16:creationId xmlns:a16="http://schemas.microsoft.com/office/drawing/2014/main" id="{1FF467A0-CD60-4064-AAC2-4CE2FB9C3FBF}"/>
              </a:ext>
            </a:extLst>
          </p:cNvPr>
          <p:cNvGrpSpPr/>
          <p:nvPr/>
        </p:nvGrpSpPr>
        <p:grpSpPr>
          <a:xfrm>
            <a:off x="347574" y="5161191"/>
            <a:ext cx="3881524" cy="599040"/>
            <a:chOff x="0" y="45730"/>
            <a:chExt cx="3881524" cy="599040"/>
          </a:xfrm>
        </p:grpSpPr>
        <p:sp>
          <p:nvSpPr>
            <p:cNvPr id="26" name="Rectangle: Rounded Corners 25">
              <a:extLst>
                <a:ext uri="{FF2B5EF4-FFF2-40B4-BE49-F238E27FC236}">
                  <a16:creationId xmlns:a16="http://schemas.microsoft.com/office/drawing/2014/main" id="{E04AF8E9-3613-4990-85F4-5E68B8010D03}"/>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5FFCD6A1-21DC-441E-BEF7-73F0AEA9919F}"/>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Organize</a:t>
              </a:r>
            </a:p>
          </p:txBody>
        </p:sp>
      </p:grpSp>
      <p:pic>
        <p:nvPicPr>
          <p:cNvPr id="38" name="Picture 5" descr="A person working on a computer&#10;&#10;Description automatically generated with low confidence">
            <a:extLst>
              <a:ext uri="{FF2B5EF4-FFF2-40B4-BE49-F238E27FC236}">
                <a16:creationId xmlns:a16="http://schemas.microsoft.com/office/drawing/2014/main" id="{20608405-6EDC-4DF1-BE25-272D9E08E5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31420" y="3632029"/>
            <a:ext cx="2495898" cy="1686160"/>
          </a:xfrm>
          <a:prstGeom prst="rect">
            <a:avLst/>
          </a:prstGeom>
        </p:spPr>
      </p:pic>
      <p:sp>
        <p:nvSpPr>
          <p:cNvPr id="43" name="Text block 5">
            <a:extLst>
              <a:ext uri="{FF2B5EF4-FFF2-40B4-BE49-F238E27FC236}">
                <a16:creationId xmlns:a16="http://schemas.microsoft.com/office/drawing/2014/main" id="{27701179-4D0A-42AE-8D56-77EABF2D035B}"/>
              </a:ext>
            </a:extLst>
          </p:cNvPr>
          <p:cNvSpPr/>
          <p:nvPr/>
        </p:nvSpPr>
        <p:spPr>
          <a:xfrm>
            <a:off x="5708976" y="3493329"/>
            <a:ext cx="5404055" cy="1856598"/>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Use calendar for long-term time management</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Write down deadlines</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When planning, think about which days might be best to dedicate to specific tasks or meetings</a:t>
            </a:r>
          </a:p>
        </p:txBody>
      </p:sp>
      <p:grpSp>
        <p:nvGrpSpPr>
          <p:cNvPr id="28" name="Group 6">
            <a:extLst>
              <a:ext uri="{FF2B5EF4-FFF2-40B4-BE49-F238E27FC236}">
                <a16:creationId xmlns:a16="http://schemas.microsoft.com/office/drawing/2014/main" id="{DBE237DA-C58B-434C-8417-514D457EBC18}"/>
              </a:ext>
            </a:extLst>
          </p:cNvPr>
          <p:cNvGrpSpPr/>
          <p:nvPr/>
        </p:nvGrpSpPr>
        <p:grpSpPr>
          <a:xfrm>
            <a:off x="347574" y="5967135"/>
            <a:ext cx="3881524" cy="599040"/>
            <a:chOff x="0" y="45730"/>
            <a:chExt cx="3881524" cy="599040"/>
          </a:xfrm>
        </p:grpSpPr>
        <p:sp>
          <p:nvSpPr>
            <p:cNvPr id="29" name="Rectangle: Rounded Corners 28">
              <a:extLst>
                <a:ext uri="{FF2B5EF4-FFF2-40B4-BE49-F238E27FC236}">
                  <a16:creationId xmlns:a16="http://schemas.microsoft.com/office/drawing/2014/main" id="{111B80A1-89D5-4B42-9757-E4BEA2470468}"/>
                </a:ext>
              </a:extLst>
            </p:cNvPr>
            <p:cNvSpPr/>
            <p:nvPr/>
          </p:nvSpPr>
          <p:spPr>
            <a:xfrm>
              <a:off x="0" y="45730"/>
              <a:ext cx="3881524"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A5BF3A11-6A45-402D-B19E-84BD5A0113D8}"/>
                </a:ext>
              </a:extLst>
            </p:cNvPr>
            <p:cNvSpPr txBox="1"/>
            <p:nvPr/>
          </p:nvSpPr>
          <p:spPr>
            <a:xfrm>
              <a:off x="29243" y="74973"/>
              <a:ext cx="3823038"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3333"/>
                  </a:solidFill>
                  <a:latin typeface="Segoe UI" panose="020B0502040204020203" pitchFamily="34" charset="0"/>
                  <a:cs typeface="Segoe UI" panose="020B0502040204020203" pitchFamily="34" charset="0"/>
                </a:rPr>
                <a:t>Plan ahead</a:t>
              </a:r>
            </a:p>
          </p:txBody>
        </p:sp>
      </p:grpSp>
      <p:pic>
        <p:nvPicPr>
          <p:cNvPr id="46" name="Picture 6" descr="A picture containing text&#10;&#10;Description automatically generated">
            <a:extLst>
              <a:ext uri="{FF2B5EF4-FFF2-40B4-BE49-F238E27FC236}">
                <a16:creationId xmlns:a16="http://schemas.microsoft.com/office/drawing/2014/main" id="{6ACB9339-DA73-4887-946B-EF41F2A30B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31420" y="5723095"/>
            <a:ext cx="2495898" cy="1686160"/>
          </a:xfrm>
          <a:prstGeom prst="rect">
            <a:avLst/>
          </a:prstGeom>
        </p:spPr>
      </p:pic>
      <p:sp>
        <p:nvSpPr>
          <p:cNvPr id="45" name="Text block 6">
            <a:extLst>
              <a:ext uri="{FF2B5EF4-FFF2-40B4-BE49-F238E27FC236}">
                <a16:creationId xmlns:a16="http://schemas.microsoft.com/office/drawing/2014/main" id="{95A67438-0D95-4AAD-A72D-F9803EE82B3F}"/>
              </a:ext>
            </a:extLst>
          </p:cNvPr>
          <p:cNvSpPr/>
          <p:nvPr/>
        </p:nvSpPr>
        <p:spPr>
          <a:xfrm>
            <a:off x="5708976" y="5547411"/>
            <a:ext cx="5698094" cy="1779654"/>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Start every day with a clear idea of what you need to do – what needs to get done THAT DAY</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Consider at end of each workday, writing out a “to do” list for next workday</a:t>
            </a:r>
          </a:p>
        </p:txBody>
      </p:sp>
    </p:spTree>
    <p:custDataLst>
      <p:tags r:id="rId1"/>
    </p:custDataLst>
    <p:extLst>
      <p:ext uri="{BB962C8B-B14F-4D97-AF65-F5344CB8AC3E}">
        <p14:creationId xmlns:p14="http://schemas.microsoft.com/office/powerpoint/2010/main" val="156424428"/>
      </p:ext>
    </p:extLst>
  </p:cSld>
  <p:clrMapOvr>
    <a:masterClrMapping/>
  </p:clrMapOvr>
  <mc:AlternateContent xmlns:mc="http://schemas.openxmlformats.org/markup-compatibility/2006" xmlns:p14="http://schemas.microsoft.com/office/powerpoint/2010/main">
    <mc:Choice Requires="p14">
      <p:transition spd="slow" p14:dur="2000" advTm="166394"/>
    </mc:Choice>
    <mc:Fallback xmlns="">
      <p:transition spd="slow" advTm="166394"/>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A9DD3ABD-CA7C-453C-BFD5-A9984F6F3945}"/>
              </a:ext>
            </a:extLst>
          </p:cNvPr>
          <p:cNvSpPr/>
          <p:nvPr/>
        </p:nvSpPr>
        <p:spPr>
          <a:xfrm>
            <a:off x="0" y="0"/>
            <a:ext cx="12191999" cy="10972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title">
            <a:extLst>
              <a:ext uri="{FF2B5EF4-FFF2-40B4-BE49-F238E27FC236}">
                <a16:creationId xmlns:a16="http://schemas.microsoft.com/office/drawing/2014/main" id="{E9CABCDA-E784-4B37-92C4-1DA4B3FDEDEE}"/>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Time Management in the Workplace</a:t>
            </a:r>
          </a:p>
        </p:txBody>
      </p:sp>
      <p:sp>
        <p:nvSpPr>
          <p:cNvPr id="6" name="Lead in phrase">
            <a:extLst>
              <a:ext uri="{FF2B5EF4-FFF2-40B4-BE49-F238E27FC236}">
                <a16:creationId xmlns:a16="http://schemas.microsoft.com/office/drawing/2014/main" id="{07EA3270-DD65-41A5-97B0-FCC0D93E53C1}"/>
              </a:ext>
            </a:extLst>
          </p:cNvPr>
          <p:cNvSpPr txBox="1"/>
          <p:nvPr/>
        </p:nvSpPr>
        <p:spPr>
          <a:xfrm>
            <a:off x="450811" y="1460943"/>
            <a:ext cx="11080789" cy="830997"/>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Allows you to enhance your performance and achieve your desired goals with less effort and more effective strategies. </a:t>
            </a:r>
          </a:p>
        </p:txBody>
      </p:sp>
      <p:pic>
        <p:nvPicPr>
          <p:cNvPr id="3" name="Picture 1" descr="A person typing on a computer&#10;&#10;Description automatically generated with low confidence">
            <a:extLst>
              <a:ext uri="{FF2B5EF4-FFF2-40B4-BE49-F238E27FC236}">
                <a16:creationId xmlns:a16="http://schemas.microsoft.com/office/drawing/2014/main" id="{4828492A-D4C7-4452-BDFB-45583123E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sp>
        <p:nvSpPr>
          <p:cNvPr id="17" name="Text block 1">
            <a:extLst>
              <a:ext uri="{FF2B5EF4-FFF2-40B4-BE49-F238E27FC236}">
                <a16:creationId xmlns:a16="http://schemas.microsoft.com/office/drawing/2014/main" id="{B5A4A9BF-A6EC-49BD-ABF8-0F175111DEDD}"/>
              </a:ext>
            </a:extLst>
          </p:cNvPr>
          <p:cNvSpPr/>
          <p:nvPr/>
        </p:nvSpPr>
        <p:spPr>
          <a:xfrm>
            <a:off x="915976" y="4935392"/>
            <a:ext cx="10360045" cy="948658"/>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Delivering work on time</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Your brain gets rewired to follow a structure and accomplish activities within a desired timeframe</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pic>
        <p:nvPicPr>
          <p:cNvPr id="7" name="Picture 2" descr="A group of yellow stars&#10;&#10;Description automatically generated with low confidence">
            <a:extLst>
              <a:ext uri="{FF2B5EF4-FFF2-40B4-BE49-F238E27FC236}">
                <a16:creationId xmlns:a16="http://schemas.microsoft.com/office/drawing/2014/main" id="{4031C320-528B-468E-A5FE-EC1039876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sp>
        <p:nvSpPr>
          <p:cNvPr id="29" name="Text block 2">
            <a:extLst>
              <a:ext uri="{FF2B5EF4-FFF2-40B4-BE49-F238E27FC236}">
                <a16:creationId xmlns:a16="http://schemas.microsoft.com/office/drawing/2014/main" id="{0DCED227-0A8B-40AD-8875-5F3E735D3635}"/>
              </a:ext>
            </a:extLst>
          </p:cNvPr>
          <p:cNvSpPr/>
          <p:nvPr/>
        </p:nvSpPr>
        <p:spPr>
          <a:xfrm>
            <a:off x="915976" y="4935392"/>
            <a:ext cx="10360045" cy="948658"/>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Better quality of work</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You can provide better quality with proper utilization and prioritizing of activities and tasks</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pic>
        <p:nvPicPr>
          <p:cNvPr id="12" name="Picture 3" descr="A person writing on a piece of paper&#10;&#10;Description automatically generated with medium confidence">
            <a:extLst>
              <a:ext uri="{FF2B5EF4-FFF2-40B4-BE49-F238E27FC236}">
                <a16:creationId xmlns:a16="http://schemas.microsoft.com/office/drawing/2014/main" id="{928AF35C-C327-4268-AD3C-50F74CF59C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sp>
        <p:nvSpPr>
          <p:cNvPr id="30" name="Text block 3">
            <a:extLst>
              <a:ext uri="{FF2B5EF4-FFF2-40B4-BE49-F238E27FC236}">
                <a16:creationId xmlns:a16="http://schemas.microsoft.com/office/drawing/2014/main" id="{61802CA8-2B9D-4181-93D0-F2E0D489AE64}"/>
              </a:ext>
            </a:extLst>
          </p:cNvPr>
          <p:cNvSpPr/>
          <p:nvPr/>
        </p:nvSpPr>
        <p:spPr>
          <a:xfrm>
            <a:off x="915976" y="4935392"/>
            <a:ext cx="10360045" cy="1441100"/>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Increased productivity</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Overall productivity can be ineffective when working on unimportant tasks</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Effective time management increases productivity while checking off important and urgent tasks</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pic>
        <p:nvPicPr>
          <p:cNvPr id="16" name="Picture 4a" descr="A picture containing text, person, person, electronics&#10;&#10;Description automatically generated">
            <a:extLst>
              <a:ext uri="{FF2B5EF4-FFF2-40B4-BE49-F238E27FC236}">
                <a16:creationId xmlns:a16="http://schemas.microsoft.com/office/drawing/2014/main" id="{C89A9A75-53B6-4BF3-817A-4E34A27ECB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3128" y="2079451"/>
            <a:ext cx="3705742" cy="2495898"/>
          </a:xfrm>
          <a:prstGeom prst="rect">
            <a:avLst/>
          </a:prstGeom>
        </p:spPr>
      </p:pic>
      <p:pic>
        <p:nvPicPr>
          <p:cNvPr id="20" name="Picture 4b" descr="A person sitting at a desk with a computer&#10;&#10;Description automatically generated with low confidence">
            <a:extLst>
              <a:ext uri="{FF2B5EF4-FFF2-40B4-BE49-F238E27FC236}">
                <a16:creationId xmlns:a16="http://schemas.microsoft.com/office/drawing/2014/main" id="{8F728820-1C5F-4F5F-8F1E-CF69889105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7702" y="2089911"/>
            <a:ext cx="3705742" cy="2495898"/>
          </a:xfrm>
          <a:prstGeom prst="rect">
            <a:avLst/>
          </a:prstGeom>
        </p:spPr>
      </p:pic>
      <p:sp>
        <p:nvSpPr>
          <p:cNvPr id="32" name="Text block 4">
            <a:extLst>
              <a:ext uri="{FF2B5EF4-FFF2-40B4-BE49-F238E27FC236}">
                <a16:creationId xmlns:a16="http://schemas.microsoft.com/office/drawing/2014/main" id="{867DD5FD-0138-4480-81F9-74FCFD514D75}"/>
              </a:ext>
            </a:extLst>
          </p:cNvPr>
          <p:cNvSpPr/>
          <p:nvPr/>
        </p:nvSpPr>
        <p:spPr>
          <a:xfrm>
            <a:off x="910550" y="4729760"/>
            <a:ext cx="10360045" cy="1933543"/>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Less stress and anxiety</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There are times when employees feel overwhelmed</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This hampers productivity and takes toll on your overall health</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Can be avoided by managing time effectively</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pic>
        <p:nvPicPr>
          <p:cNvPr id="36" name="Picture 5" descr="A person writing on a book&#10;&#10;Description automatically generated with medium confidence">
            <a:extLst>
              <a:ext uri="{FF2B5EF4-FFF2-40B4-BE49-F238E27FC236}">
                <a16:creationId xmlns:a16="http://schemas.microsoft.com/office/drawing/2014/main" id="{5D34EF0A-CD26-4662-8534-1201E90444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48554" y="2089911"/>
            <a:ext cx="3705742" cy="2495898"/>
          </a:xfrm>
          <a:prstGeom prst="rect">
            <a:avLst/>
          </a:prstGeom>
        </p:spPr>
      </p:pic>
      <p:sp>
        <p:nvSpPr>
          <p:cNvPr id="37" name="Text block 5">
            <a:extLst>
              <a:ext uri="{FF2B5EF4-FFF2-40B4-BE49-F238E27FC236}">
                <a16:creationId xmlns:a16="http://schemas.microsoft.com/office/drawing/2014/main" id="{40C587BF-9A75-4FA1-96F6-B8195F8F1EB9}"/>
              </a:ext>
            </a:extLst>
          </p:cNvPr>
          <p:cNvSpPr/>
          <p:nvPr/>
        </p:nvSpPr>
        <p:spPr>
          <a:xfrm>
            <a:off x="910550" y="4929978"/>
            <a:ext cx="10360045" cy="1441100"/>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Less procrastination</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I will do it later is an excuse</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Applying good time management tricks enable you to work more efficiently</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pic>
        <p:nvPicPr>
          <p:cNvPr id="39" name="Picture 6" descr="A group of people talking&#10;&#10;Description automatically generated with low confidence">
            <a:extLst>
              <a:ext uri="{FF2B5EF4-FFF2-40B4-BE49-F238E27FC236}">
                <a16:creationId xmlns:a16="http://schemas.microsoft.com/office/drawing/2014/main" id="{400C35BF-C1C9-4AB3-A1AF-C526DF26C3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9406" y="2081974"/>
            <a:ext cx="3705742" cy="2495898"/>
          </a:xfrm>
          <a:prstGeom prst="rect">
            <a:avLst/>
          </a:prstGeom>
        </p:spPr>
      </p:pic>
      <p:sp>
        <p:nvSpPr>
          <p:cNvPr id="41" name="Text block 6">
            <a:extLst>
              <a:ext uri="{FF2B5EF4-FFF2-40B4-BE49-F238E27FC236}">
                <a16:creationId xmlns:a16="http://schemas.microsoft.com/office/drawing/2014/main" id="{B9BBA7B0-AF6E-4572-B11A-54A9289C67C4}"/>
              </a:ext>
            </a:extLst>
          </p:cNvPr>
          <p:cNvSpPr/>
          <p:nvPr/>
        </p:nvSpPr>
        <p:spPr>
          <a:xfrm>
            <a:off x="910549" y="4929978"/>
            <a:ext cx="10360045" cy="1441100"/>
          </a:xfrm>
          <a:prstGeom prst="rect">
            <a:avLst/>
          </a:prstGeom>
        </p:spPr>
        <p:txBody>
          <a:bodyPr wrap="square">
            <a:spAutoFit/>
          </a:bodyPr>
          <a:lstStyle/>
          <a:p>
            <a:pPr>
              <a:lnSpc>
                <a:spcPct val="150000"/>
              </a:lnSpc>
              <a:spcBef>
                <a:spcPts val="300"/>
              </a:spcBef>
              <a:spcAft>
                <a:spcPts val="300"/>
              </a:spcAft>
            </a:pPr>
            <a:r>
              <a:rPr lang="en-US" b="1" dirty="0">
                <a:solidFill>
                  <a:srgbClr val="333333"/>
                </a:solidFill>
                <a:latin typeface="Segoe UI" panose="020B0502040204020203" pitchFamily="34" charset="0"/>
                <a:ea typeface="Calibri" panose="020F0502020204030204" pitchFamily="34" charset="0"/>
                <a:cs typeface="Segoe UI" panose="020B0502040204020203" pitchFamily="34" charset="0"/>
              </a:rPr>
              <a:t>Opportunities for career growth</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Being punctual increases effectiveness and helps you earn a good reputation</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When you complete tasks on time, it could lead the way for more promotional opportunities</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sp>
        <p:nvSpPr>
          <p:cNvPr id="19" name="Phrase 2">
            <a:extLst>
              <a:ext uri="{FF2B5EF4-FFF2-40B4-BE49-F238E27FC236}">
                <a16:creationId xmlns:a16="http://schemas.microsoft.com/office/drawing/2014/main" id="{C655FE14-2C09-4E72-99AD-06E85B09986E}"/>
              </a:ext>
            </a:extLst>
          </p:cNvPr>
          <p:cNvSpPr txBox="1"/>
          <p:nvPr/>
        </p:nvSpPr>
        <p:spPr>
          <a:xfrm>
            <a:off x="450811" y="1257743"/>
            <a:ext cx="8528090"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Time management can benefit you in the following ways:</a:t>
            </a:r>
          </a:p>
        </p:txBody>
      </p:sp>
    </p:spTree>
    <p:custDataLst>
      <p:tags r:id="rId1"/>
    </p:custDataLst>
    <p:extLst>
      <p:ext uri="{BB962C8B-B14F-4D97-AF65-F5344CB8AC3E}">
        <p14:creationId xmlns:p14="http://schemas.microsoft.com/office/powerpoint/2010/main" val="2803711717"/>
      </p:ext>
    </p:extLst>
  </p:cSld>
  <p:clrMapOvr>
    <a:masterClrMapping/>
  </p:clrMapOvr>
  <mc:AlternateContent xmlns:mc="http://schemas.openxmlformats.org/markup-compatibility/2006" xmlns:p14="http://schemas.microsoft.com/office/powerpoint/2010/main">
    <mc:Choice Requires="p14">
      <p:transition spd="slow" p14:dur="2000" advTm="296565"/>
    </mc:Choice>
    <mc:Fallback xmlns="">
      <p:transition spd="slow" advTm="29656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ue header">
            <a:extLst>
              <a:ext uri="{FF2B5EF4-FFF2-40B4-BE49-F238E27FC236}">
                <a16:creationId xmlns:a16="http://schemas.microsoft.com/office/drawing/2014/main" id="{6EA668FB-91CD-458A-801E-3AF3483441C9}"/>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title">
            <a:extLst>
              <a:ext uri="{FF2B5EF4-FFF2-40B4-BE49-F238E27FC236}">
                <a16:creationId xmlns:a16="http://schemas.microsoft.com/office/drawing/2014/main" id="{C06F8A99-808D-4BD8-931F-70FCFD34B812}"/>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What is Time Management?</a:t>
            </a:r>
          </a:p>
        </p:txBody>
      </p:sp>
      <p:sp>
        <p:nvSpPr>
          <p:cNvPr id="35" name="First phrase">
            <a:extLst>
              <a:ext uri="{FF2B5EF4-FFF2-40B4-BE49-F238E27FC236}">
                <a16:creationId xmlns:a16="http://schemas.microsoft.com/office/drawing/2014/main" id="{B56040C5-AD43-489A-824F-E9DA20DBDAAE}"/>
              </a:ext>
            </a:extLst>
          </p:cNvPr>
          <p:cNvSpPr txBox="1"/>
          <p:nvPr/>
        </p:nvSpPr>
        <p:spPr>
          <a:xfrm>
            <a:off x="716713" y="1353948"/>
            <a:ext cx="5180055" cy="830997"/>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As a professional, you must be punctual and dependable. </a:t>
            </a:r>
          </a:p>
        </p:txBody>
      </p:sp>
      <p:pic>
        <p:nvPicPr>
          <p:cNvPr id="3" name="Picture 1" descr="A picture containing person, person, outdoor, suit&#10;&#10;Description automatically generated">
            <a:extLst>
              <a:ext uri="{FF2B5EF4-FFF2-40B4-BE49-F238E27FC236}">
                <a16:creationId xmlns:a16="http://schemas.microsoft.com/office/drawing/2014/main" id="{41AA1741-AB0E-42C9-B175-E65CEA48F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4329" y="4005310"/>
            <a:ext cx="3705742" cy="2495898"/>
          </a:xfrm>
          <a:prstGeom prst="rect">
            <a:avLst/>
          </a:prstGeom>
        </p:spPr>
      </p:pic>
      <p:sp>
        <p:nvSpPr>
          <p:cNvPr id="29" name="Text block 1">
            <a:extLst>
              <a:ext uri="{FF2B5EF4-FFF2-40B4-BE49-F238E27FC236}">
                <a16:creationId xmlns:a16="http://schemas.microsoft.com/office/drawing/2014/main" id="{A464ABD8-9CCA-4565-BD33-465029CB7B89}"/>
              </a:ext>
            </a:extLst>
          </p:cNvPr>
          <p:cNvSpPr/>
          <p:nvPr/>
        </p:nvSpPr>
        <p:spPr>
          <a:xfrm>
            <a:off x="716713" y="2532391"/>
            <a:ext cx="4769736" cy="2533707"/>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Coworkers rely on you</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To be reliable, you have to report to work on time and be ready to work</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Only commit to work that you’ll be able</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to complete</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Be prepared to work with others if needed </a:t>
            </a:r>
          </a:p>
        </p:txBody>
      </p:sp>
      <p:pic>
        <p:nvPicPr>
          <p:cNvPr id="22" name="Divider">
            <a:extLst>
              <a:ext uri="{FF2B5EF4-FFF2-40B4-BE49-F238E27FC236}">
                <a16:creationId xmlns:a16="http://schemas.microsoft.com/office/drawing/2014/main" id="{E487AA76-A65B-4C25-A41B-E3BC3961C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713" y="2358270"/>
            <a:ext cx="4937760" cy="44645"/>
          </a:xfrm>
          <a:prstGeom prst="rect">
            <a:avLst/>
          </a:prstGeom>
        </p:spPr>
      </p:pic>
      <p:pic>
        <p:nvPicPr>
          <p:cNvPr id="4" name="Teal divider">
            <a:extLst>
              <a:ext uri="{FF2B5EF4-FFF2-40B4-BE49-F238E27FC236}">
                <a16:creationId xmlns:a16="http://schemas.microsoft.com/office/drawing/2014/main" id="{24907455-32EA-40A1-8A38-12947A6CDC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9991" y="1353948"/>
            <a:ext cx="56008" cy="5120640"/>
          </a:xfrm>
          <a:prstGeom prst="rect">
            <a:avLst/>
          </a:prstGeom>
        </p:spPr>
      </p:pic>
      <p:pic>
        <p:nvPicPr>
          <p:cNvPr id="12" name="Picture 3" descr="A clock sits on top of a desk&#10;&#10;Description automatically generated with medium confidence">
            <a:extLst>
              <a:ext uri="{FF2B5EF4-FFF2-40B4-BE49-F238E27FC236}">
                <a16:creationId xmlns:a16="http://schemas.microsoft.com/office/drawing/2014/main" id="{A21CB66A-1FD2-40B8-AC95-65347C819B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4329" y="1303346"/>
            <a:ext cx="3705742" cy="2495898"/>
          </a:xfrm>
          <a:prstGeom prst="rect">
            <a:avLst/>
          </a:prstGeom>
        </p:spPr>
      </p:pic>
    </p:spTree>
    <p:custDataLst>
      <p:tags r:id="rId1"/>
    </p:custDataLst>
    <p:extLst>
      <p:ext uri="{BB962C8B-B14F-4D97-AF65-F5344CB8AC3E}">
        <p14:creationId xmlns:p14="http://schemas.microsoft.com/office/powerpoint/2010/main" val="2931426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EEFFB186-FE31-46D9-AF49-3EC1E9AA1818}"/>
              </a:ext>
            </a:extLst>
          </p:cNvPr>
          <p:cNvSpPr/>
          <p:nvPr/>
        </p:nvSpPr>
        <p:spPr>
          <a:xfrm>
            <a:off x="0" y="0"/>
            <a:ext cx="12191999" cy="10972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Title">
            <a:extLst>
              <a:ext uri="{FF2B5EF4-FFF2-40B4-BE49-F238E27FC236}">
                <a16:creationId xmlns:a16="http://schemas.microsoft.com/office/drawing/2014/main" id="{D45DF405-1596-4F5E-BDDB-3EA31F157C59}"/>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Time Management Summary</a:t>
            </a:r>
          </a:p>
        </p:txBody>
      </p:sp>
      <p:sp>
        <p:nvSpPr>
          <p:cNvPr id="6" name="First phrase">
            <a:extLst>
              <a:ext uri="{FF2B5EF4-FFF2-40B4-BE49-F238E27FC236}">
                <a16:creationId xmlns:a16="http://schemas.microsoft.com/office/drawing/2014/main" id="{AD139F77-01A5-4DD8-B644-553CD768C231}"/>
              </a:ext>
            </a:extLst>
          </p:cNvPr>
          <p:cNvSpPr txBox="1"/>
          <p:nvPr/>
        </p:nvSpPr>
        <p:spPr>
          <a:xfrm>
            <a:off x="355507" y="1291977"/>
            <a:ext cx="5497172" cy="1200329"/>
          </a:xfrm>
          <a:prstGeom prst="rect">
            <a:avLst/>
          </a:prstGeom>
          <a:noFill/>
        </p:spPr>
        <p:txBody>
          <a:bodyPr wrap="square" rtlCol="0">
            <a:spAutoFit/>
          </a:bodyPr>
          <a:lstStyle/>
          <a:p>
            <a:r>
              <a:rPr lang="en-US" sz="2400" b="1" dirty="0">
                <a:solidFill>
                  <a:srgbClr val="002F73"/>
                </a:solidFill>
                <a:latin typeface="Segoe UI" panose="020B0502040204020203" pitchFamily="34" charset="0"/>
                <a:cs typeface="Segoe UI" panose="020B0502040204020203" pitchFamily="34" charset="0"/>
              </a:rPr>
              <a:t>Effective time management skills can have a positive impact on your work and life in general</a:t>
            </a:r>
          </a:p>
        </p:txBody>
      </p:sp>
      <p:pic>
        <p:nvPicPr>
          <p:cNvPr id="30" name="Picture 1" descr="A person reading a book&#10;&#10;Description automatically generated with medium confidence">
            <a:extLst>
              <a:ext uri="{FF2B5EF4-FFF2-40B4-BE49-F238E27FC236}">
                <a16:creationId xmlns:a16="http://schemas.microsoft.com/office/drawing/2014/main" id="{A1C9E135-B4EE-4694-A852-5A542A70F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329" y="2529579"/>
            <a:ext cx="3705742" cy="2495898"/>
          </a:xfrm>
          <a:prstGeom prst="rect">
            <a:avLst/>
          </a:prstGeom>
        </p:spPr>
      </p:pic>
      <p:pic>
        <p:nvPicPr>
          <p:cNvPr id="38" name="Divider">
            <a:extLst>
              <a:ext uri="{FF2B5EF4-FFF2-40B4-BE49-F238E27FC236}">
                <a16:creationId xmlns:a16="http://schemas.microsoft.com/office/drawing/2014/main" id="{035BBEB0-47B2-4C81-82B6-61AD9232B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07" y="2358265"/>
            <a:ext cx="5760720" cy="52088"/>
          </a:xfrm>
          <a:prstGeom prst="rect">
            <a:avLst/>
          </a:prstGeom>
        </p:spPr>
      </p:pic>
      <p:sp>
        <p:nvSpPr>
          <p:cNvPr id="35" name="Text block 1">
            <a:extLst>
              <a:ext uri="{FF2B5EF4-FFF2-40B4-BE49-F238E27FC236}">
                <a16:creationId xmlns:a16="http://schemas.microsoft.com/office/drawing/2014/main" id="{9CE70E8F-43D4-4658-9FEA-116640C241AF}"/>
              </a:ext>
            </a:extLst>
          </p:cNvPr>
          <p:cNvSpPr/>
          <p:nvPr/>
        </p:nvSpPr>
        <p:spPr>
          <a:xfrm>
            <a:off x="355507" y="2529579"/>
            <a:ext cx="5967664" cy="2425985"/>
          </a:xfrm>
          <a:prstGeom prst="rect">
            <a:avLst/>
          </a:prstGeom>
        </p:spPr>
        <p:txBody>
          <a:bodyPr wrap="square">
            <a:spAutoFit/>
          </a:bodyPr>
          <a:lstStyle/>
          <a:p>
            <a:pPr>
              <a:lnSpc>
                <a:spcPct val="150000"/>
              </a:lnSpc>
              <a:spcBef>
                <a:spcPts val="300"/>
              </a:spcBef>
              <a:spcAft>
                <a:spcPts val="300"/>
              </a:spcAft>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By following through on your commitments, you will:</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Improve teamwork</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Promote positive attitudes</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Increase productivity</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Reduce stress at your workplace</a:t>
            </a:r>
          </a:p>
        </p:txBody>
      </p:sp>
      <p:pic>
        <p:nvPicPr>
          <p:cNvPr id="28" name="Picture 2" descr="A group of people sitting around a table with laptops&#10;&#10;Description automatically generated">
            <a:extLst>
              <a:ext uri="{FF2B5EF4-FFF2-40B4-BE49-F238E27FC236}">
                <a16:creationId xmlns:a16="http://schemas.microsoft.com/office/drawing/2014/main" id="{5969BADB-975E-47B9-978F-288BBB767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1329" y="2529579"/>
            <a:ext cx="3705742" cy="2495898"/>
          </a:xfrm>
          <a:prstGeom prst="rect">
            <a:avLst/>
          </a:prstGeom>
        </p:spPr>
      </p:pic>
      <p:pic>
        <p:nvPicPr>
          <p:cNvPr id="3" name="Picture 3" descr="A picture containing text, table, person, indoor&#10;&#10;Description automatically generated">
            <a:extLst>
              <a:ext uri="{FF2B5EF4-FFF2-40B4-BE49-F238E27FC236}">
                <a16:creationId xmlns:a16="http://schemas.microsoft.com/office/drawing/2014/main" id="{5A0E4E35-2233-4896-9726-0B9EDE698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1329" y="2529579"/>
            <a:ext cx="3705742" cy="2495898"/>
          </a:xfrm>
          <a:prstGeom prst="rect">
            <a:avLst/>
          </a:prstGeom>
        </p:spPr>
      </p:pic>
      <p:sp>
        <p:nvSpPr>
          <p:cNvPr id="41" name="Text block 2">
            <a:extLst>
              <a:ext uri="{FF2B5EF4-FFF2-40B4-BE49-F238E27FC236}">
                <a16:creationId xmlns:a16="http://schemas.microsoft.com/office/drawing/2014/main" id="{D5ECF01D-4089-4852-8E67-6F096229D8E0}"/>
              </a:ext>
            </a:extLst>
          </p:cNvPr>
          <p:cNvSpPr/>
          <p:nvPr/>
        </p:nvSpPr>
        <p:spPr>
          <a:xfrm>
            <a:off x="355507" y="2529579"/>
            <a:ext cx="6398197" cy="1933543"/>
          </a:xfrm>
          <a:prstGeom prst="rect">
            <a:avLst/>
          </a:prstGeom>
        </p:spPr>
        <p:txBody>
          <a:bodyPr wrap="square">
            <a:spAutoFit/>
          </a:bodyPr>
          <a:lstStyle/>
          <a:p>
            <a:pPr>
              <a:lnSpc>
                <a:spcPct val="150000"/>
              </a:lnSpc>
              <a:spcBef>
                <a:spcPts val="300"/>
              </a:spcBef>
              <a:spcAft>
                <a:spcPts val="300"/>
              </a:spcAft>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When you take control of your time daily you:</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Improve your ability to get things done</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Make better decisions</a:t>
            </a:r>
          </a:p>
          <a:p>
            <a:pPr marL="285750" indent="-285750">
              <a:lnSpc>
                <a:spcPct val="150000"/>
              </a:lnSpc>
              <a:spcBef>
                <a:spcPts val="300"/>
              </a:spcBef>
              <a:spcAft>
                <a:spcPts val="300"/>
              </a:spcAft>
              <a:buFont typeface="Arial" panose="020B0604020202020204" pitchFamily="34" charset="0"/>
              <a:buChar char="•"/>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Gain control of key priorities</a:t>
            </a:r>
          </a:p>
        </p:txBody>
      </p:sp>
    </p:spTree>
    <p:custDataLst>
      <p:tags r:id="rId1"/>
    </p:custDataLst>
    <p:extLst>
      <p:ext uri="{BB962C8B-B14F-4D97-AF65-F5344CB8AC3E}">
        <p14:creationId xmlns:p14="http://schemas.microsoft.com/office/powerpoint/2010/main" val="1639798001"/>
      </p:ext>
    </p:extLst>
  </p:cSld>
  <p:clrMapOvr>
    <a:masterClrMapping/>
  </p:clrMapOvr>
  <mc:AlternateContent xmlns:mc="http://schemas.openxmlformats.org/markup-compatibility/2006" xmlns:p14="http://schemas.microsoft.com/office/powerpoint/2010/main">
    <mc:Choice Requires="p14">
      <p:transition spd="slow" p14:dur="2000" advTm="166394"/>
    </mc:Choice>
    <mc:Fallback xmlns="">
      <p:transition spd="slow" advTm="16639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ue header">
            <a:extLst>
              <a:ext uri="{FF2B5EF4-FFF2-40B4-BE49-F238E27FC236}">
                <a16:creationId xmlns:a16="http://schemas.microsoft.com/office/drawing/2014/main" id="{6EA668FB-91CD-458A-801E-3AF3483441C9}"/>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title">
            <a:extLst>
              <a:ext uri="{FF2B5EF4-FFF2-40B4-BE49-F238E27FC236}">
                <a16:creationId xmlns:a16="http://schemas.microsoft.com/office/drawing/2014/main" id="{C06F8A99-808D-4BD8-931F-70FCFD34B812}"/>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What is Time Management?</a:t>
            </a:r>
          </a:p>
        </p:txBody>
      </p:sp>
      <p:sp>
        <p:nvSpPr>
          <p:cNvPr id="32" name="Lead in phrase">
            <a:extLst>
              <a:ext uri="{FF2B5EF4-FFF2-40B4-BE49-F238E27FC236}">
                <a16:creationId xmlns:a16="http://schemas.microsoft.com/office/drawing/2014/main" id="{1937E38F-0B0B-4CDE-87A9-6AF218F75B6C}"/>
              </a:ext>
            </a:extLst>
          </p:cNvPr>
          <p:cNvSpPr txBox="1"/>
          <p:nvPr/>
        </p:nvSpPr>
        <p:spPr>
          <a:xfrm>
            <a:off x="635383" y="1581708"/>
            <a:ext cx="4980711"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Time management is defined as:</a:t>
            </a:r>
          </a:p>
        </p:txBody>
      </p:sp>
      <p:pic>
        <p:nvPicPr>
          <p:cNvPr id="22" name="Divider">
            <a:extLst>
              <a:ext uri="{FF2B5EF4-FFF2-40B4-BE49-F238E27FC236}">
                <a16:creationId xmlns:a16="http://schemas.microsoft.com/office/drawing/2014/main" id="{E487AA76-A65B-4C25-A41B-E3BC3961C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13" y="2358270"/>
            <a:ext cx="4937760" cy="44645"/>
          </a:xfrm>
          <a:prstGeom prst="rect">
            <a:avLst/>
          </a:prstGeom>
        </p:spPr>
      </p:pic>
      <p:pic>
        <p:nvPicPr>
          <p:cNvPr id="4" name="Teal divider">
            <a:extLst>
              <a:ext uri="{FF2B5EF4-FFF2-40B4-BE49-F238E27FC236}">
                <a16:creationId xmlns:a16="http://schemas.microsoft.com/office/drawing/2014/main" id="{24907455-32EA-40A1-8A38-12947A6CD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991" y="1353948"/>
            <a:ext cx="56008" cy="5120640"/>
          </a:xfrm>
          <a:prstGeom prst="rect">
            <a:avLst/>
          </a:prstGeom>
        </p:spPr>
      </p:pic>
      <p:pic>
        <p:nvPicPr>
          <p:cNvPr id="15" name="Picture 4" descr="A person writing on a piece of paper&#10;&#10;Description automatically generated with medium confidence">
            <a:extLst>
              <a:ext uri="{FF2B5EF4-FFF2-40B4-BE49-F238E27FC236}">
                <a16:creationId xmlns:a16="http://schemas.microsoft.com/office/drawing/2014/main" id="{2AAA16C6-60D0-441B-B9A5-0034F816C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1724" y="3971630"/>
            <a:ext cx="3629532" cy="2410161"/>
          </a:xfrm>
          <a:prstGeom prst="rect">
            <a:avLst/>
          </a:prstGeom>
        </p:spPr>
      </p:pic>
      <p:sp>
        <p:nvSpPr>
          <p:cNvPr id="26" name="Text block 2">
            <a:extLst>
              <a:ext uri="{FF2B5EF4-FFF2-40B4-BE49-F238E27FC236}">
                <a16:creationId xmlns:a16="http://schemas.microsoft.com/office/drawing/2014/main" id="{6ED16F38-2B3A-4FA9-B46D-3ED5BD285FED}"/>
              </a:ext>
            </a:extLst>
          </p:cNvPr>
          <p:cNvSpPr/>
          <p:nvPr/>
        </p:nvSpPr>
        <p:spPr>
          <a:xfrm>
            <a:off x="734341" y="2594163"/>
            <a:ext cx="4881753" cy="2949205"/>
          </a:xfrm>
          <a:prstGeom prst="rect">
            <a:avLst/>
          </a:prstGeom>
        </p:spPr>
        <p:txBody>
          <a:bodyPr wrap="square">
            <a:spAutoFit/>
          </a:bodyPr>
          <a:lstStyle/>
          <a:p>
            <a:pPr>
              <a:lnSpc>
                <a:spcPct val="150000"/>
              </a:lnSpc>
            </a:pPr>
            <a:r>
              <a:rPr lang="en-US" dirty="0">
                <a:solidFill>
                  <a:srgbClr val="333333"/>
                </a:solidFill>
                <a:latin typeface="Segoe UI" panose="020B0502040204020203" pitchFamily="34" charset="0"/>
                <a:cs typeface="Segoe UI" panose="020B0502040204020203" pitchFamily="34" charset="0"/>
              </a:rPr>
              <a:t>The ability to use one's time effectively or productively, especially at work. ‘Time management is the key to efficient working.’ </a:t>
            </a:r>
          </a:p>
          <a:p>
            <a:pPr>
              <a:lnSpc>
                <a:spcPct val="150000"/>
              </a:lnSpc>
            </a:pPr>
            <a:endParaRPr lang="en-US" dirty="0">
              <a:solidFill>
                <a:srgbClr val="333333"/>
              </a:solidFill>
              <a:latin typeface="Segoe UI" panose="020B0502040204020203" pitchFamily="34" charset="0"/>
              <a:cs typeface="Segoe UI" panose="020B0502040204020203" pitchFamily="34" charset="0"/>
            </a:endParaRPr>
          </a:p>
          <a:p>
            <a:pPr>
              <a:lnSpc>
                <a:spcPct val="150000"/>
              </a:lnSpc>
            </a:pPr>
            <a:r>
              <a:rPr lang="en-US" dirty="0">
                <a:solidFill>
                  <a:srgbClr val="333333"/>
                </a:solidFill>
                <a:latin typeface="Segoe UI" panose="020B0502040204020203" pitchFamily="34" charset="0"/>
                <a:cs typeface="Segoe UI" panose="020B0502040204020203" pitchFamily="34" charset="0"/>
              </a:rPr>
              <a:t>It is a juggling act of various things that help you increase efficiency and strike a better work-life balance.</a:t>
            </a:r>
          </a:p>
        </p:txBody>
      </p:sp>
      <p:pic>
        <p:nvPicPr>
          <p:cNvPr id="21" name="Picture 6" descr="A picture containing road, outdoor&#10;&#10;Description automatically generated">
            <a:extLst>
              <a:ext uri="{FF2B5EF4-FFF2-40B4-BE49-F238E27FC236}">
                <a16:creationId xmlns:a16="http://schemas.microsoft.com/office/drawing/2014/main" id="{CD6E27A4-E264-419F-B720-665EF06D4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4610" y="1389083"/>
            <a:ext cx="3629532" cy="2410161"/>
          </a:xfrm>
          <a:prstGeom prst="rect">
            <a:avLst/>
          </a:prstGeom>
        </p:spPr>
      </p:pic>
    </p:spTree>
    <p:custDataLst>
      <p:tags r:id="rId1"/>
    </p:custDataLst>
    <p:extLst>
      <p:ext uri="{BB962C8B-B14F-4D97-AF65-F5344CB8AC3E}">
        <p14:creationId xmlns:p14="http://schemas.microsoft.com/office/powerpoint/2010/main" val="21570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ue header">
            <a:extLst>
              <a:ext uri="{FF2B5EF4-FFF2-40B4-BE49-F238E27FC236}">
                <a16:creationId xmlns:a16="http://schemas.microsoft.com/office/drawing/2014/main" id="{6EA668FB-91CD-458A-801E-3AF3483441C9}"/>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title">
            <a:extLst>
              <a:ext uri="{FF2B5EF4-FFF2-40B4-BE49-F238E27FC236}">
                <a16:creationId xmlns:a16="http://schemas.microsoft.com/office/drawing/2014/main" id="{C06F8A99-808D-4BD8-931F-70FCFD34B812}"/>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What is Time Management?</a:t>
            </a:r>
          </a:p>
        </p:txBody>
      </p:sp>
      <p:pic>
        <p:nvPicPr>
          <p:cNvPr id="3" name="Picture 1" descr="A picture containing person, person, outdoor, suit&#10;&#10;Description automatically generated">
            <a:extLst>
              <a:ext uri="{FF2B5EF4-FFF2-40B4-BE49-F238E27FC236}">
                <a16:creationId xmlns:a16="http://schemas.microsoft.com/office/drawing/2014/main" id="{41AA1741-AB0E-42C9-B175-E65CEA48F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1824" y="1481742"/>
            <a:ext cx="3705742" cy="2495898"/>
          </a:xfrm>
          <a:prstGeom prst="rect">
            <a:avLst/>
          </a:prstGeom>
        </p:spPr>
      </p:pic>
      <p:sp>
        <p:nvSpPr>
          <p:cNvPr id="28" name="Second phrase">
            <a:extLst>
              <a:ext uri="{FF2B5EF4-FFF2-40B4-BE49-F238E27FC236}">
                <a16:creationId xmlns:a16="http://schemas.microsoft.com/office/drawing/2014/main" id="{B2AF5647-03EC-49B4-8169-BD8BADDA6BC6}"/>
              </a:ext>
            </a:extLst>
          </p:cNvPr>
          <p:cNvSpPr txBox="1"/>
          <p:nvPr/>
        </p:nvSpPr>
        <p:spPr>
          <a:xfrm>
            <a:off x="716713" y="1767129"/>
            <a:ext cx="5226887"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What exactly is time management?</a:t>
            </a:r>
          </a:p>
        </p:txBody>
      </p:sp>
      <p:pic>
        <p:nvPicPr>
          <p:cNvPr id="22" name="Divider">
            <a:extLst>
              <a:ext uri="{FF2B5EF4-FFF2-40B4-BE49-F238E27FC236}">
                <a16:creationId xmlns:a16="http://schemas.microsoft.com/office/drawing/2014/main" id="{E487AA76-A65B-4C25-A41B-E3BC3961C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713" y="2358270"/>
            <a:ext cx="4937760" cy="44645"/>
          </a:xfrm>
          <a:prstGeom prst="rect">
            <a:avLst/>
          </a:prstGeom>
        </p:spPr>
      </p:pic>
      <p:pic>
        <p:nvPicPr>
          <p:cNvPr id="4" name="Teal divider">
            <a:extLst>
              <a:ext uri="{FF2B5EF4-FFF2-40B4-BE49-F238E27FC236}">
                <a16:creationId xmlns:a16="http://schemas.microsoft.com/office/drawing/2014/main" id="{24907455-32EA-40A1-8A38-12947A6CDC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9991" y="1353948"/>
            <a:ext cx="56008" cy="5120640"/>
          </a:xfrm>
          <a:prstGeom prst="rect">
            <a:avLst/>
          </a:prstGeom>
        </p:spPr>
      </p:pic>
      <p:sp>
        <p:nvSpPr>
          <p:cNvPr id="25" name="Text block 3">
            <a:extLst>
              <a:ext uri="{FF2B5EF4-FFF2-40B4-BE49-F238E27FC236}">
                <a16:creationId xmlns:a16="http://schemas.microsoft.com/office/drawing/2014/main" id="{C3709C6E-4201-4A6A-A09D-01658B637F23}"/>
              </a:ext>
            </a:extLst>
          </p:cNvPr>
          <p:cNvSpPr/>
          <p:nvPr/>
        </p:nvSpPr>
        <p:spPr>
          <a:xfrm>
            <a:off x="650455" y="2612281"/>
            <a:ext cx="4690371" cy="2533707"/>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Have you ever experienced a time when you were depending on someone, and he or she was either late or didn’t show up?</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How about when you were counting on someone, and he or she didn’t follow through? How did that make you feel?</a:t>
            </a:r>
          </a:p>
        </p:txBody>
      </p:sp>
      <p:pic>
        <p:nvPicPr>
          <p:cNvPr id="36" name="Picture 6" descr="A person holding a phone&#10;&#10;Description automatically generated with low confidence">
            <a:extLst>
              <a:ext uri="{FF2B5EF4-FFF2-40B4-BE49-F238E27FC236}">
                <a16:creationId xmlns:a16="http://schemas.microsoft.com/office/drawing/2014/main" id="{CB29D6A1-621D-4501-B019-1A0A08A52F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1824" y="4167405"/>
            <a:ext cx="3705742" cy="2495898"/>
          </a:xfrm>
          <a:prstGeom prst="rect">
            <a:avLst/>
          </a:prstGeom>
        </p:spPr>
      </p:pic>
    </p:spTree>
    <p:custDataLst>
      <p:tags r:id="rId1"/>
    </p:custDataLst>
    <p:extLst>
      <p:ext uri="{BB962C8B-B14F-4D97-AF65-F5344CB8AC3E}">
        <p14:creationId xmlns:p14="http://schemas.microsoft.com/office/powerpoint/2010/main" val="71064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ue header">
            <a:extLst>
              <a:ext uri="{FF2B5EF4-FFF2-40B4-BE49-F238E27FC236}">
                <a16:creationId xmlns:a16="http://schemas.microsoft.com/office/drawing/2014/main" id="{6EA668FB-91CD-458A-801E-3AF3483441C9}"/>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title">
            <a:extLst>
              <a:ext uri="{FF2B5EF4-FFF2-40B4-BE49-F238E27FC236}">
                <a16:creationId xmlns:a16="http://schemas.microsoft.com/office/drawing/2014/main" id="{C06F8A99-808D-4BD8-931F-70FCFD34B812}"/>
              </a:ext>
            </a:extLst>
          </p:cNvPr>
          <p:cNvSpPr txBox="1"/>
          <p:nvPr/>
        </p:nvSpPr>
        <p:spPr>
          <a:xfrm>
            <a:off x="1" y="194697"/>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What is Time Management?</a:t>
            </a:r>
          </a:p>
        </p:txBody>
      </p:sp>
      <p:sp>
        <p:nvSpPr>
          <p:cNvPr id="28" name="Second phrase">
            <a:extLst>
              <a:ext uri="{FF2B5EF4-FFF2-40B4-BE49-F238E27FC236}">
                <a16:creationId xmlns:a16="http://schemas.microsoft.com/office/drawing/2014/main" id="{B2AF5647-03EC-49B4-8169-BD8BADDA6BC6}"/>
              </a:ext>
            </a:extLst>
          </p:cNvPr>
          <p:cNvSpPr txBox="1"/>
          <p:nvPr/>
        </p:nvSpPr>
        <p:spPr>
          <a:xfrm>
            <a:off x="716713" y="1767129"/>
            <a:ext cx="5226887"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What exactly is time management?</a:t>
            </a:r>
          </a:p>
        </p:txBody>
      </p:sp>
      <p:pic>
        <p:nvPicPr>
          <p:cNvPr id="22" name="Divider">
            <a:extLst>
              <a:ext uri="{FF2B5EF4-FFF2-40B4-BE49-F238E27FC236}">
                <a16:creationId xmlns:a16="http://schemas.microsoft.com/office/drawing/2014/main" id="{E487AA76-A65B-4C25-A41B-E3BC3961C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13" y="2358270"/>
            <a:ext cx="4937760" cy="44645"/>
          </a:xfrm>
          <a:prstGeom prst="rect">
            <a:avLst/>
          </a:prstGeom>
        </p:spPr>
      </p:pic>
      <p:pic>
        <p:nvPicPr>
          <p:cNvPr id="4" name="Teal divider">
            <a:extLst>
              <a:ext uri="{FF2B5EF4-FFF2-40B4-BE49-F238E27FC236}">
                <a16:creationId xmlns:a16="http://schemas.microsoft.com/office/drawing/2014/main" id="{24907455-32EA-40A1-8A38-12947A6CD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991" y="1353948"/>
            <a:ext cx="56008" cy="5120640"/>
          </a:xfrm>
          <a:prstGeom prst="rect">
            <a:avLst/>
          </a:prstGeom>
        </p:spPr>
      </p:pic>
      <p:sp>
        <p:nvSpPr>
          <p:cNvPr id="44" name="Text block 4">
            <a:extLst>
              <a:ext uri="{FF2B5EF4-FFF2-40B4-BE49-F238E27FC236}">
                <a16:creationId xmlns:a16="http://schemas.microsoft.com/office/drawing/2014/main" id="{0602902F-0FB3-4395-8744-7BEC724723ED}"/>
              </a:ext>
            </a:extLst>
          </p:cNvPr>
          <p:cNvSpPr/>
          <p:nvPr/>
        </p:nvSpPr>
        <p:spPr>
          <a:xfrm>
            <a:off x="646845" y="2651062"/>
            <a:ext cx="4881752" cy="2118209"/>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We all get frustrated when people are late or fail to do what they said they would. </a:t>
            </a:r>
          </a:p>
          <a:p>
            <a:pPr marL="285750" indent="-285750">
              <a:lnSpc>
                <a:spcPct val="150000"/>
              </a:lnSpc>
              <a:buFont typeface="Arial" panose="020B0604020202020204" pitchFamily="34" charset="0"/>
              <a:buChar char="•"/>
            </a:pPr>
            <a:r>
              <a:rPr lang="en-US" dirty="0">
                <a:solidFill>
                  <a:srgbClr val="333333"/>
                </a:solidFill>
                <a:latin typeface="Segoe UI" panose="020B0502040204020203" pitchFamily="34" charset="0"/>
                <a:cs typeface="Segoe UI" panose="020B0502040204020203" pitchFamily="34" charset="0"/>
              </a:rPr>
              <a:t>There are times when events occur that prevent people from keeping their commitments. </a:t>
            </a:r>
          </a:p>
        </p:txBody>
      </p:sp>
      <p:pic>
        <p:nvPicPr>
          <p:cNvPr id="24" name="Picture 5" descr="A person with the head in the hand&#10;&#10;Description automatically generated with low confidence">
            <a:extLst>
              <a:ext uri="{FF2B5EF4-FFF2-40B4-BE49-F238E27FC236}">
                <a16:creationId xmlns:a16="http://schemas.microsoft.com/office/drawing/2014/main" id="{E713C6D5-4B5B-45C6-950C-AEAF1FB1C4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3911" y="1556053"/>
            <a:ext cx="3705742" cy="2495898"/>
          </a:xfrm>
          <a:prstGeom prst="rect">
            <a:avLst/>
          </a:prstGeom>
        </p:spPr>
      </p:pic>
      <p:pic>
        <p:nvPicPr>
          <p:cNvPr id="36" name="Picture 6" descr="A person holding a phone&#10;&#10;Description automatically generated with low confidence">
            <a:extLst>
              <a:ext uri="{FF2B5EF4-FFF2-40B4-BE49-F238E27FC236}">
                <a16:creationId xmlns:a16="http://schemas.microsoft.com/office/drawing/2014/main" id="{CB29D6A1-621D-4501-B019-1A0A08A52F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3911" y="4167405"/>
            <a:ext cx="3705742" cy="2495898"/>
          </a:xfrm>
          <a:prstGeom prst="rect">
            <a:avLst/>
          </a:prstGeom>
        </p:spPr>
      </p:pic>
      <p:sp>
        <p:nvSpPr>
          <p:cNvPr id="27" name="Last phrase">
            <a:extLst>
              <a:ext uri="{FF2B5EF4-FFF2-40B4-BE49-F238E27FC236}">
                <a16:creationId xmlns:a16="http://schemas.microsoft.com/office/drawing/2014/main" id="{A79F5F16-337C-457B-8059-6294F7129610}"/>
              </a:ext>
            </a:extLst>
          </p:cNvPr>
          <p:cNvSpPr txBox="1"/>
          <p:nvPr/>
        </p:nvSpPr>
        <p:spPr>
          <a:xfrm>
            <a:off x="646844" y="4963968"/>
            <a:ext cx="4881753" cy="1569660"/>
          </a:xfrm>
          <a:prstGeom prst="rect">
            <a:avLst/>
          </a:prstGeom>
          <a:noFill/>
        </p:spPr>
        <p:txBody>
          <a:bodyPr wrap="square" rtlCol="0">
            <a:spAutoFit/>
          </a:bodyPr>
          <a:lstStyle/>
          <a:p>
            <a:pPr algn="ctr"/>
            <a:r>
              <a:rPr lang="en-US" sz="2400" b="1" dirty="0">
                <a:solidFill>
                  <a:srgbClr val="002D73"/>
                </a:solidFill>
                <a:latin typeface="Segoe UI" panose="020B0502040204020203" pitchFamily="34" charset="0"/>
                <a:cs typeface="Segoe UI" panose="020B0502040204020203" pitchFamily="34" charset="0"/>
              </a:rPr>
              <a:t>Wouldn’t it be great if you were the person your team could depend on to do a job and be punctual? </a:t>
            </a:r>
          </a:p>
        </p:txBody>
      </p:sp>
    </p:spTree>
    <p:custDataLst>
      <p:tags r:id="rId1"/>
    </p:custDataLst>
    <p:extLst>
      <p:ext uri="{BB962C8B-B14F-4D97-AF65-F5344CB8AC3E}">
        <p14:creationId xmlns:p14="http://schemas.microsoft.com/office/powerpoint/2010/main" val="52682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92C57A92-A50E-401E-BB38-DB8F4139D8BF}"/>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Title">
            <a:extLst>
              <a:ext uri="{FF2B5EF4-FFF2-40B4-BE49-F238E27FC236}">
                <a16:creationId xmlns:a16="http://schemas.microsoft.com/office/drawing/2014/main" id="{8B96E5D3-9420-469A-8161-4902C7DF971D}"/>
              </a:ext>
            </a:extLst>
          </p:cNvPr>
          <p:cNvSpPr txBox="1"/>
          <p:nvPr/>
        </p:nvSpPr>
        <p:spPr>
          <a:xfrm>
            <a:off x="1" y="153923"/>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Benefits of Time Management</a:t>
            </a:r>
          </a:p>
        </p:txBody>
      </p:sp>
      <p:sp>
        <p:nvSpPr>
          <p:cNvPr id="32" name="Lead in phrase 1">
            <a:extLst>
              <a:ext uri="{FF2B5EF4-FFF2-40B4-BE49-F238E27FC236}">
                <a16:creationId xmlns:a16="http://schemas.microsoft.com/office/drawing/2014/main" id="{8C99F71D-93DF-41FC-833F-FE23F1A43FF2}"/>
              </a:ext>
            </a:extLst>
          </p:cNvPr>
          <p:cNvSpPr txBox="1"/>
          <p:nvPr/>
        </p:nvSpPr>
        <p:spPr>
          <a:xfrm>
            <a:off x="716713" y="1387590"/>
            <a:ext cx="11030787"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Time management offers several benefits to your personal life such as:</a:t>
            </a:r>
          </a:p>
        </p:txBody>
      </p:sp>
      <p:pic>
        <p:nvPicPr>
          <p:cNvPr id="3" name="Picture 2" descr="Graphical user interface&#10;&#10;Description automatically generated with medium confidence">
            <a:extLst>
              <a:ext uri="{FF2B5EF4-FFF2-40B4-BE49-F238E27FC236}">
                <a16:creationId xmlns:a16="http://schemas.microsoft.com/office/drawing/2014/main" id="{E3868CEE-55CF-4A2D-B145-5FF218593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80" y="2758073"/>
            <a:ext cx="2495898" cy="1686160"/>
          </a:xfrm>
          <a:prstGeom prst="rect">
            <a:avLst/>
          </a:prstGeom>
        </p:spPr>
      </p:pic>
      <p:pic>
        <p:nvPicPr>
          <p:cNvPr id="7" name="Picture 6" descr="A person sitting at a table&#10;&#10;Description automatically generated with medium confidence">
            <a:extLst>
              <a:ext uri="{FF2B5EF4-FFF2-40B4-BE49-F238E27FC236}">
                <a16:creationId xmlns:a16="http://schemas.microsoft.com/office/drawing/2014/main" id="{6865A727-1122-45C9-8821-E7A0A965EA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167" y="2758073"/>
            <a:ext cx="2495898" cy="1686160"/>
          </a:xfrm>
          <a:prstGeom prst="rect">
            <a:avLst/>
          </a:prstGeom>
        </p:spPr>
      </p:pic>
      <p:pic>
        <p:nvPicPr>
          <p:cNvPr id="15" name="Picture 14" descr="A picture containing person, indoor&#10;&#10;Description automatically generated">
            <a:extLst>
              <a:ext uri="{FF2B5EF4-FFF2-40B4-BE49-F238E27FC236}">
                <a16:creationId xmlns:a16="http://schemas.microsoft.com/office/drawing/2014/main" id="{F51F43E9-8ECE-4EE9-82AA-83A01B490E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1205" y="2716447"/>
            <a:ext cx="2495898" cy="1686160"/>
          </a:xfrm>
          <a:prstGeom prst="rect">
            <a:avLst/>
          </a:prstGeom>
        </p:spPr>
      </p:pic>
      <p:pic>
        <p:nvPicPr>
          <p:cNvPr id="18" name="Picture 17" descr="A group of people in a library&#10;&#10;Description automatically generated with medium confidence">
            <a:extLst>
              <a:ext uri="{FF2B5EF4-FFF2-40B4-BE49-F238E27FC236}">
                <a16:creationId xmlns:a16="http://schemas.microsoft.com/office/drawing/2014/main" id="{DCBF4846-6227-4F19-A02E-18869E5DFE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88030" y="2716447"/>
            <a:ext cx="2495898" cy="1686160"/>
          </a:xfrm>
          <a:prstGeom prst="rect">
            <a:avLst/>
          </a:prstGeom>
        </p:spPr>
      </p:pic>
      <p:sp>
        <p:nvSpPr>
          <p:cNvPr id="26" name="Header 1">
            <a:extLst>
              <a:ext uri="{FF2B5EF4-FFF2-40B4-BE49-F238E27FC236}">
                <a16:creationId xmlns:a16="http://schemas.microsoft.com/office/drawing/2014/main" id="{692F096E-F3BB-4389-ABFD-C886C9D6EE53}"/>
              </a:ext>
            </a:extLst>
          </p:cNvPr>
          <p:cNvSpPr txBox="1"/>
          <p:nvPr/>
        </p:nvSpPr>
        <p:spPr>
          <a:xfrm>
            <a:off x="809278" y="2118998"/>
            <a:ext cx="1876701" cy="369332"/>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Stress relief</a:t>
            </a:r>
          </a:p>
        </p:txBody>
      </p:sp>
      <p:sp>
        <p:nvSpPr>
          <p:cNvPr id="27" name="Header 2">
            <a:extLst>
              <a:ext uri="{FF2B5EF4-FFF2-40B4-BE49-F238E27FC236}">
                <a16:creationId xmlns:a16="http://schemas.microsoft.com/office/drawing/2014/main" id="{56BB5BC9-80C2-4D34-9765-2EF8E1547CA3}"/>
              </a:ext>
            </a:extLst>
          </p:cNvPr>
          <p:cNvSpPr txBox="1"/>
          <p:nvPr/>
        </p:nvSpPr>
        <p:spPr>
          <a:xfrm>
            <a:off x="3797299" y="2118998"/>
            <a:ext cx="1762813" cy="369332"/>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More time</a:t>
            </a:r>
          </a:p>
        </p:txBody>
      </p:sp>
      <p:sp>
        <p:nvSpPr>
          <p:cNvPr id="28" name="Header 3">
            <a:extLst>
              <a:ext uri="{FF2B5EF4-FFF2-40B4-BE49-F238E27FC236}">
                <a16:creationId xmlns:a16="http://schemas.microsoft.com/office/drawing/2014/main" id="{B1DC9A73-3B00-4209-BAED-D468E2F08095}"/>
              </a:ext>
            </a:extLst>
          </p:cNvPr>
          <p:cNvSpPr txBox="1"/>
          <p:nvPr/>
        </p:nvSpPr>
        <p:spPr>
          <a:xfrm>
            <a:off x="6341204" y="2098185"/>
            <a:ext cx="2495899" cy="369332"/>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More opportunities</a:t>
            </a:r>
          </a:p>
        </p:txBody>
      </p:sp>
      <p:sp>
        <p:nvSpPr>
          <p:cNvPr id="29" name="Header 4">
            <a:extLst>
              <a:ext uri="{FF2B5EF4-FFF2-40B4-BE49-F238E27FC236}">
                <a16:creationId xmlns:a16="http://schemas.microsoft.com/office/drawing/2014/main" id="{EEBEC357-058D-4819-899F-E3E9D73D185B}"/>
              </a:ext>
            </a:extLst>
          </p:cNvPr>
          <p:cNvSpPr txBox="1"/>
          <p:nvPr/>
        </p:nvSpPr>
        <p:spPr>
          <a:xfrm>
            <a:off x="9530334" y="2098185"/>
            <a:ext cx="1886743" cy="369332"/>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Achieve goals</a:t>
            </a:r>
          </a:p>
        </p:txBody>
      </p:sp>
      <p:grpSp>
        <p:nvGrpSpPr>
          <p:cNvPr id="30" name="Group 1">
            <a:extLst>
              <a:ext uri="{FF2B5EF4-FFF2-40B4-BE49-F238E27FC236}">
                <a16:creationId xmlns:a16="http://schemas.microsoft.com/office/drawing/2014/main" id="{16A02D8A-A911-461B-B66C-DB6D4CBF6F9B}"/>
              </a:ext>
            </a:extLst>
          </p:cNvPr>
          <p:cNvGrpSpPr/>
          <p:nvPr/>
        </p:nvGrpSpPr>
        <p:grpSpPr>
          <a:xfrm>
            <a:off x="421749" y="4788930"/>
            <a:ext cx="2651761" cy="1686159"/>
            <a:chOff x="0" y="45730"/>
            <a:chExt cx="3691479" cy="599040"/>
          </a:xfrm>
        </p:grpSpPr>
        <p:sp>
          <p:nvSpPr>
            <p:cNvPr id="31" name="Rectangle: Rounded Corners 30">
              <a:extLst>
                <a:ext uri="{FF2B5EF4-FFF2-40B4-BE49-F238E27FC236}">
                  <a16:creationId xmlns:a16="http://schemas.microsoft.com/office/drawing/2014/main" id="{8A1DF66D-DE3B-4BE1-A583-40CD34F76BBB}"/>
                </a:ext>
              </a:extLst>
            </p:cNvPr>
            <p:cNvSpPr/>
            <p:nvPr/>
          </p:nvSpPr>
          <p:spPr>
            <a:xfrm>
              <a:off x="0" y="45730"/>
              <a:ext cx="3691479"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Rectangle: Rounded Corners 4">
              <a:extLst>
                <a:ext uri="{FF2B5EF4-FFF2-40B4-BE49-F238E27FC236}">
                  <a16:creationId xmlns:a16="http://schemas.microsoft.com/office/drawing/2014/main" id="{E05DDD0C-B18A-4A21-ABF1-781D8F39CC71}"/>
                </a:ext>
              </a:extLst>
            </p:cNvPr>
            <p:cNvSpPr txBox="1"/>
            <p:nvPr/>
          </p:nvSpPr>
          <p:spPr>
            <a:xfrm>
              <a:off x="46085" y="86058"/>
              <a:ext cx="3599308" cy="518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en-US" sz="1400" b="1" kern="1200" dirty="0">
                  <a:solidFill>
                    <a:srgbClr val="333333"/>
                  </a:solidFill>
                  <a:latin typeface="Segoe UI" panose="020B0502040204020203" pitchFamily="34" charset="0"/>
                  <a:cs typeface="Segoe UI" panose="020B0502040204020203" pitchFamily="34" charset="0"/>
                </a:rPr>
                <a:t>To reduce anxiety, create and follow a schedule. Also, create a to-do list. Checking items off shows progress.</a:t>
              </a:r>
            </a:p>
          </p:txBody>
        </p:sp>
      </p:grpSp>
      <p:grpSp>
        <p:nvGrpSpPr>
          <p:cNvPr id="34" name="Group 2">
            <a:extLst>
              <a:ext uri="{FF2B5EF4-FFF2-40B4-BE49-F238E27FC236}">
                <a16:creationId xmlns:a16="http://schemas.microsoft.com/office/drawing/2014/main" id="{93E9AD6E-2B57-4DEF-A3AE-D4C51326EB52}"/>
              </a:ext>
            </a:extLst>
          </p:cNvPr>
          <p:cNvGrpSpPr/>
          <p:nvPr/>
        </p:nvGrpSpPr>
        <p:grpSpPr>
          <a:xfrm>
            <a:off x="3352826" y="4789057"/>
            <a:ext cx="2651760" cy="1686159"/>
            <a:chOff x="0" y="45730"/>
            <a:chExt cx="3691479" cy="599040"/>
          </a:xfrm>
        </p:grpSpPr>
        <p:sp>
          <p:nvSpPr>
            <p:cNvPr id="35" name="Rectangle: Rounded Corners 34">
              <a:extLst>
                <a:ext uri="{FF2B5EF4-FFF2-40B4-BE49-F238E27FC236}">
                  <a16:creationId xmlns:a16="http://schemas.microsoft.com/office/drawing/2014/main" id="{36242815-2DAE-47EA-9B4B-F3B265AE9A1D}"/>
                </a:ext>
              </a:extLst>
            </p:cNvPr>
            <p:cNvSpPr/>
            <p:nvPr/>
          </p:nvSpPr>
          <p:spPr>
            <a:xfrm>
              <a:off x="0" y="45730"/>
              <a:ext cx="3691479"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Rectangle: Rounded Corners 4">
              <a:extLst>
                <a:ext uri="{FF2B5EF4-FFF2-40B4-BE49-F238E27FC236}">
                  <a16:creationId xmlns:a16="http://schemas.microsoft.com/office/drawing/2014/main" id="{9CB6EB4C-73A0-4702-92D6-2E89BD2DCD74}"/>
                </a:ext>
              </a:extLst>
            </p:cNvPr>
            <p:cNvSpPr txBox="1"/>
            <p:nvPr/>
          </p:nvSpPr>
          <p:spPr>
            <a:xfrm>
              <a:off x="115293" y="94058"/>
              <a:ext cx="3576186" cy="482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en-US" sz="1400" b="1" kern="1200" dirty="0">
                  <a:solidFill>
                    <a:srgbClr val="333333"/>
                  </a:solidFill>
                  <a:latin typeface="Segoe UI" panose="020B0502040204020203" pitchFamily="34" charset="0"/>
                  <a:cs typeface="Segoe UI" panose="020B0502040204020203" pitchFamily="34" charset="0"/>
                </a:rPr>
                <a:t>Gives you extra time to spend on hobbies or other personal pursuits.</a:t>
              </a:r>
            </a:p>
          </p:txBody>
        </p:sp>
      </p:grpSp>
      <p:grpSp>
        <p:nvGrpSpPr>
          <p:cNvPr id="37" name="Group 3">
            <a:extLst>
              <a:ext uri="{FF2B5EF4-FFF2-40B4-BE49-F238E27FC236}">
                <a16:creationId xmlns:a16="http://schemas.microsoft.com/office/drawing/2014/main" id="{6F553F12-FC42-497C-91AF-C9E23A517F76}"/>
              </a:ext>
            </a:extLst>
          </p:cNvPr>
          <p:cNvGrpSpPr/>
          <p:nvPr/>
        </p:nvGrpSpPr>
        <p:grpSpPr>
          <a:xfrm>
            <a:off x="6263274" y="4766587"/>
            <a:ext cx="2738736" cy="1686159"/>
            <a:chOff x="0" y="45730"/>
            <a:chExt cx="3812556" cy="599040"/>
          </a:xfrm>
        </p:grpSpPr>
        <p:sp>
          <p:nvSpPr>
            <p:cNvPr id="38" name="Rectangle: Rounded Corners 37">
              <a:extLst>
                <a:ext uri="{FF2B5EF4-FFF2-40B4-BE49-F238E27FC236}">
                  <a16:creationId xmlns:a16="http://schemas.microsoft.com/office/drawing/2014/main" id="{869B1DD4-5FC6-4549-BFB6-7BAAA2E147D8}"/>
                </a:ext>
              </a:extLst>
            </p:cNvPr>
            <p:cNvSpPr/>
            <p:nvPr/>
          </p:nvSpPr>
          <p:spPr>
            <a:xfrm>
              <a:off x="0" y="45730"/>
              <a:ext cx="3691479"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9" name="Rectangle: Rounded Corners 4">
              <a:extLst>
                <a:ext uri="{FF2B5EF4-FFF2-40B4-BE49-F238E27FC236}">
                  <a16:creationId xmlns:a16="http://schemas.microsoft.com/office/drawing/2014/main" id="{C2D8F50E-2036-45CA-8CE6-9D41A7BB2EA1}"/>
                </a:ext>
              </a:extLst>
            </p:cNvPr>
            <p:cNvSpPr txBox="1"/>
            <p:nvPr/>
          </p:nvSpPr>
          <p:spPr>
            <a:xfrm>
              <a:off x="121077" y="73538"/>
              <a:ext cx="3691479" cy="510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en-US" sz="1400" b="1" kern="1200" dirty="0">
                  <a:solidFill>
                    <a:srgbClr val="333333"/>
                  </a:solidFill>
                  <a:latin typeface="Segoe UI" panose="020B0502040204020203" pitchFamily="34" charset="0"/>
                  <a:cs typeface="Segoe UI" panose="020B0502040204020203" pitchFamily="34" charset="0"/>
                </a:rPr>
                <a:t>Less wasted time on trivial tasks or activities. Ability to prioritize is also a desirable quality for an employer.</a:t>
              </a:r>
            </a:p>
          </p:txBody>
        </p:sp>
      </p:grpSp>
      <p:grpSp>
        <p:nvGrpSpPr>
          <p:cNvPr id="40" name="Group 4">
            <a:extLst>
              <a:ext uri="{FF2B5EF4-FFF2-40B4-BE49-F238E27FC236}">
                <a16:creationId xmlns:a16="http://schemas.microsoft.com/office/drawing/2014/main" id="{8282C9BF-5521-4DE0-BFB4-94BA9173FABF}"/>
              </a:ext>
            </a:extLst>
          </p:cNvPr>
          <p:cNvGrpSpPr/>
          <p:nvPr/>
        </p:nvGrpSpPr>
        <p:grpSpPr>
          <a:xfrm>
            <a:off x="9147826" y="4766587"/>
            <a:ext cx="2651760" cy="1686159"/>
            <a:chOff x="0" y="45730"/>
            <a:chExt cx="3691480" cy="599040"/>
          </a:xfrm>
        </p:grpSpPr>
        <p:sp>
          <p:nvSpPr>
            <p:cNvPr id="41" name="Rectangle: Rounded Corners 40">
              <a:extLst>
                <a:ext uri="{FF2B5EF4-FFF2-40B4-BE49-F238E27FC236}">
                  <a16:creationId xmlns:a16="http://schemas.microsoft.com/office/drawing/2014/main" id="{6ABCEED1-718D-4952-9C8A-1664031741A4}"/>
                </a:ext>
              </a:extLst>
            </p:cNvPr>
            <p:cNvSpPr/>
            <p:nvPr/>
          </p:nvSpPr>
          <p:spPr>
            <a:xfrm>
              <a:off x="0" y="45730"/>
              <a:ext cx="3691480" cy="599040"/>
            </a:xfrm>
            <a:prstGeom prst="roundRect">
              <a:avLst/>
            </a:prstGeom>
            <a:noFill/>
            <a:ln w="38100">
              <a:solidFill>
                <a:srgbClr val="002F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ectangle: Rounded Corners 4">
              <a:extLst>
                <a:ext uri="{FF2B5EF4-FFF2-40B4-BE49-F238E27FC236}">
                  <a16:creationId xmlns:a16="http://schemas.microsoft.com/office/drawing/2014/main" id="{E0D4C503-7EF0-4BCF-B5C0-87C361744A42}"/>
                </a:ext>
              </a:extLst>
            </p:cNvPr>
            <p:cNvSpPr txBox="1"/>
            <p:nvPr/>
          </p:nvSpPr>
          <p:spPr>
            <a:xfrm>
              <a:off x="121077" y="73538"/>
              <a:ext cx="3340840" cy="53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en-US" sz="1400" b="1" kern="1200" dirty="0">
                  <a:solidFill>
                    <a:srgbClr val="333333"/>
                  </a:solidFill>
                  <a:latin typeface="Segoe UI" panose="020B0502040204020203" pitchFamily="34" charset="0"/>
                  <a:cs typeface="Segoe UI" panose="020B0502040204020203" pitchFamily="34" charset="0"/>
                </a:rPr>
                <a:t>Better able to achieve goals and objectives in shorter length of time.</a:t>
              </a:r>
            </a:p>
          </p:txBody>
        </p:sp>
      </p:grpSp>
    </p:spTree>
    <p:custDataLst>
      <p:tags r:id="rId1"/>
    </p:custDataLst>
    <p:extLst>
      <p:ext uri="{BB962C8B-B14F-4D97-AF65-F5344CB8AC3E}">
        <p14:creationId xmlns:p14="http://schemas.microsoft.com/office/powerpoint/2010/main" val="2389346627"/>
      </p:ext>
    </p:extLst>
  </p:cSld>
  <p:clrMapOvr>
    <a:masterClrMapping/>
  </p:clrMapOvr>
  <mc:AlternateContent xmlns:mc="http://schemas.openxmlformats.org/markup-compatibility/2006" xmlns:p14="http://schemas.microsoft.com/office/powerpoint/2010/main">
    <mc:Choice Requires="p14">
      <p:transition spd="slow" p14:dur="2000" advTm="169374"/>
    </mc:Choice>
    <mc:Fallback xmlns="">
      <p:transition spd="slow" advTm="169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ue header">
            <a:extLst>
              <a:ext uri="{FF2B5EF4-FFF2-40B4-BE49-F238E27FC236}">
                <a16:creationId xmlns:a16="http://schemas.microsoft.com/office/drawing/2014/main" id="{92C57A92-A50E-401E-BB38-DB8F4139D8BF}"/>
              </a:ext>
            </a:extLst>
          </p:cNvPr>
          <p:cNvSpPr/>
          <p:nvPr/>
        </p:nvSpPr>
        <p:spPr>
          <a:xfrm>
            <a:off x="0" y="0"/>
            <a:ext cx="12191999" cy="1097280"/>
          </a:xfrm>
          <a:prstGeom prst="rect">
            <a:avLst/>
          </a:prstGeom>
          <a:solidFill>
            <a:srgbClr val="00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Title">
            <a:extLst>
              <a:ext uri="{FF2B5EF4-FFF2-40B4-BE49-F238E27FC236}">
                <a16:creationId xmlns:a16="http://schemas.microsoft.com/office/drawing/2014/main" id="{8B96E5D3-9420-469A-8161-4902C7DF971D}"/>
              </a:ext>
            </a:extLst>
          </p:cNvPr>
          <p:cNvSpPr txBox="1"/>
          <p:nvPr/>
        </p:nvSpPr>
        <p:spPr>
          <a:xfrm>
            <a:off x="1" y="153923"/>
            <a:ext cx="12191999" cy="707886"/>
          </a:xfrm>
          <a:prstGeom prst="rect">
            <a:avLst/>
          </a:prstGeom>
          <a:noFill/>
        </p:spPr>
        <p:txBody>
          <a:bodyPr wrap="square" rtlCol="0">
            <a:spAutoFit/>
          </a:bodyPr>
          <a:lstStyle/>
          <a:p>
            <a:pPr algn="ctr"/>
            <a:r>
              <a:rPr lang="en-US" sz="4000" dirty="0">
                <a:solidFill>
                  <a:schemeClr val="bg1"/>
                </a:solidFill>
                <a:latin typeface="Brandon Grotesque Medium" panose="020B0603020203060202" pitchFamily="34" charset="0"/>
                <a:cs typeface="Arial" panose="020B0604020202020204" pitchFamily="34" charset="0"/>
              </a:rPr>
              <a:t>Consequences of Poor Time Management</a:t>
            </a:r>
          </a:p>
        </p:txBody>
      </p:sp>
      <p:sp>
        <p:nvSpPr>
          <p:cNvPr id="32" name="Lead in phrase 1">
            <a:extLst>
              <a:ext uri="{FF2B5EF4-FFF2-40B4-BE49-F238E27FC236}">
                <a16:creationId xmlns:a16="http://schemas.microsoft.com/office/drawing/2014/main" id="{8C99F71D-93DF-41FC-833F-FE23F1A43FF2}"/>
              </a:ext>
            </a:extLst>
          </p:cNvPr>
          <p:cNvSpPr txBox="1"/>
          <p:nvPr/>
        </p:nvSpPr>
        <p:spPr>
          <a:xfrm>
            <a:off x="328195" y="1161991"/>
            <a:ext cx="10865687" cy="461665"/>
          </a:xfrm>
          <a:prstGeom prst="rect">
            <a:avLst/>
          </a:prstGeom>
          <a:noFill/>
        </p:spPr>
        <p:txBody>
          <a:bodyPr wrap="square" rtlCol="0">
            <a:spAutoFit/>
          </a:bodyPr>
          <a:lstStyle/>
          <a:p>
            <a:r>
              <a:rPr lang="en-US" sz="2400" b="1" dirty="0">
                <a:solidFill>
                  <a:srgbClr val="002D73"/>
                </a:solidFill>
                <a:latin typeface="Segoe UI" panose="020B0502040204020203" pitchFamily="34" charset="0"/>
                <a:cs typeface="Segoe UI" panose="020B0502040204020203" pitchFamily="34" charset="0"/>
              </a:rPr>
              <a:t>Some consequences of poor time management include:</a:t>
            </a:r>
          </a:p>
        </p:txBody>
      </p:sp>
      <p:sp>
        <p:nvSpPr>
          <p:cNvPr id="62" name="Text 1">
            <a:extLst>
              <a:ext uri="{FF2B5EF4-FFF2-40B4-BE49-F238E27FC236}">
                <a16:creationId xmlns:a16="http://schemas.microsoft.com/office/drawing/2014/main" id="{751307ED-4F3D-42AD-9C3B-C0995AF51712}"/>
              </a:ext>
            </a:extLst>
          </p:cNvPr>
          <p:cNvSpPr/>
          <p:nvPr/>
        </p:nvSpPr>
        <p:spPr>
          <a:xfrm>
            <a:off x="94808" y="4421550"/>
            <a:ext cx="2343477" cy="1702710"/>
          </a:xfrm>
          <a:prstGeom prst="rect">
            <a:avLst/>
          </a:prstGeom>
        </p:spPr>
        <p:txBody>
          <a:bodyPr wrap="square">
            <a:spAutoFit/>
          </a:bodyPr>
          <a:lstStyle/>
          <a:p>
            <a:pPr>
              <a:lnSpc>
                <a:spcPct val="150000"/>
              </a:lnSpc>
              <a:spcBef>
                <a:spcPts val="300"/>
              </a:spcBef>
              <a:spcAft>
                <a:spcPts val="300"/>
              </a:spcAft>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Inability to plan ahead leads to poor efficiency and lower productivity</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sp>
        <p:nvSpPr>
          <p:cNvPr id="22" name="Text 2">
            <a:extLst>
              <a:ext uri="{FF2B5EF4-FFF2-40B4-BE49-F238E27FC236}">
                <a16:creationId xmlns:a16="http://schemas.microsoft.com/office/drawing/2014/main" id="{456FC728-4F69-4369-A438-C7164727D1CB}"/>
              </a:ext>
            </a:extLst>
          </p:cNvPr>
          <p:cNvSpPr/>
          <p:nvPr/>
        </p:nvSpPr>
        <p:spPr>
          <a:xfrm>
            <a:off x="2542418" y="4421550"/>
            <a:ext cx="2343477" cy="1287212"/>
          </a:xfrm>
          <a:prstGeom prst="rect">
            <a:avLst/>
          </a:prstGeom>
        </p:spPr>
        <p:txBody>
          <a:bodyPr wrap="square">
            <a:spAutoFit/>
          </a:bodyPr>
          <a:lstStyle/>
          <a:p>
            <a:pPr>
              <a:lnSpc>
                <a:spcPct val="150000"/>
              </a:lnSpc>
              <a:spcBef>
                <a:spcPts val="300"/>
              </a:spcBef>
              <a:spcAft>
                <a:spcPts val="300"/>
              </a:spcAft>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One example is using social media while doing an assignment</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sp>
        <p:nvSpPr>
          <p:cNvPr id="23" name="Text 3">
            <a:extLst>
              <a:ext uri="{FF2B5EF4-FFF2-40B4-BE49-F238E27FC236}">
                <a16:creationId xmlns:a16="http://schemas.microsoft.com/office/drawing/2014/main" id="{BFE886F2-EE3C-44C2-9712-84D2207850D5}"/>
              </a:ext>
            </a:extLst>
          </p:cNvPr>
          <p:cNvSpPr/>
          <p:nvPr/>
        </p:nvSpPr>
        <p:spPr>
          <a:xfrm>
            <a:off x="4957295" y="4421550"/>
            <a:ext cx="2343477" cy="1702710"/>
          </a:xfrm>
          <a:prstGeom prst="rect">
            <a:avLst/>
          </a:prstGeom>
        </p:spPr>
        <p:txBody>
          <a:bodyPr wrap="square">
            <a:spAutoFit/>
          </a:bodyPr>
          <a:lstStyle/>
          <a:p>
            <a:pPr>
              <a:lnSpc>
                <a:spcPct val="150000"/>
              </a:lnSpc>
              <a:spcBef>
                <a:spcPts val="300"/>
              </a:spcBef>
              <a:spcAft>
                <a:spcPts val="300"/>
              </a:spcAft>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By not knowing what next task is, you suffer from loss of control</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sp>
        <p:nvSpPr>
          <p:cNvPr id="24" name="Text 4">
            <a:extLst>
              <a:ext uri="{FF2B5EF4-FFF2-40B4-BE49-F238E27FC236}">
                <a16:creationId xmlns:a16="http://schemas.microsoft.com/office/drawing/2014/main" id="{40473A5C-97C6-4C2F-B246-33863BAE13CD}"/>
              </a:ext>
            </a:extLst>
          </p:cNvPr>
          <p:cNvSpPr/>
          <p:nvPr/>
        </p:nvSpPr>
        <p:spPr>
          <a:xfrm>
            <a:off x="7402779" y="4421550"/>
            <a:ext cx="2343477" cy="871713"/>
          </a:xfrm>
          <a:prstGeom prst="rect">
            <a:avLst/>
          </a:prstGeom>
        </p:spPr>
        <p:txBody>
          <a:bodyPr wrap="square">
            <a:spAutoFit/>
          </a:bodyPr>
          <a:lstStyle/>
          <a:p>
            <a:pPr>
              <a:lnSpc>
                <a:spcPct val="150000"/>
              </a:lnSpc>
              <a:spcBef>
                <a:spcPts val="300"/>
              </a:spcBef>
              <a:spcAft>
                <a:spcPts val="300"/>
              </a:spcAft>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Makes quality of work suffer</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sp>
        <p:nvSpPr>
          <p:cNvPr id="25" name="Text 5">
            <a:extLst>
              <a:ext uri="{FF2B5EF4-FFF2-40B4-BE49-F238E27FC236}">
                <a16:creationId xmlns:a16="http://schemas.microsoft.com/office/drawing/2014/main" id="{C10ADF04-5670-4A40-9981-0502F80E4A0C}"/>
              </a:ext>
            </a:extLst>
          </p:cNvPr>
          <p:cNvSpPr/>
          <p:nvPr/>
        </p:nvSpPr>
        <p:spPr>
          <a:xfrm>
            <a:off x="9819781" y="4421550"/>
            <a:ext cx="2277411" cy="1287212"/>
          </a:xfrm>
          <a:prstGeom prst="rect">
            <a:avLst/>
          </a:prstGeom>
        </p:spPr>
        <p:txBody>
          <a:bodyPr wrap="square">
            <a:spAutoFit/>
          </a:bodyPr>
          <a:lstStyle/>
          <a:p>
            <a:pPr>
              <a:lnSpc>
                <a:spcPct val="150000"/>
              </a:lnSpc>
              <a:spcBef>
                <a:spcPts val="300"/>
              </a:spcBef>
              <a:spcAft>
                <a:spcPts val="300"/>
              </a:spcAft>
            </a:pPr>
            <a:r>
              <a:rPr lang="en-US" dirty="0">
                <a:solidFill>
                  <a:srgbClr val="333333"/>
                </a:solidFill>
                <a:latin typeface="Segoe UI" panose="020B0502040204020203" pitchFamily="34" charset="0"/>
                <a:ea typeface="Calibri" panose="020F0502020204030204" pitchFamily="34" charset="0"/>
                <a:cs typeface="Segoe UI" panose="020B0502040204020203" pitchFamily="34" charset="0"/>
              </a:rPr>
              <a:t>Expectations and perceptions of you may be affected</a:t>
            </a:r>
            <a:endParaRPr lang="en-US" sz="2000" dirty="0">
              <a:solidFill>
                <a:srgbClr val="333333"/>
              </a:solidFill>
              <a:latin typeface="Segoe UI" panose="020B0502040204020203" pitchFamily="34" charset="0"/>
              <a:ea typeface="Calibri" panose="020F0502020204030204" pitchFamily="34" charset="0"/>
              <a:cs typeface="Segoe UI" panose="020B0502040204020203" pitchFamily="34" charset="0"/>
            </a:endParaRPr>
          </a:p>
        </p:txBody>
      </p:sp>
      <p:pic>
        <p:nvPicPr>
          <p:cNvPr id="3" name="Picture 1" descr="A picture containing text, person, computer, laying&#10;&#10;Description automatically generated">
            <a:extLst>
              <a:ext uri="{FF2B5EF4-FFF2-40B4-BE49-F238E27FC236}">
                <a16:creationId xmlns:a16="http://schemas.microsoft.com/office/drawing/2014/main" id="{C76D9358-565A-45D9-AB86-42F782830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8" y="2719853"/>
            <a:ext cx="2343477" cy="1581371"/>
          </a:xfrm>
          <a:prstGeom prst="rect">
            <a:avLst/>
          </a:prstGeom>
        </p:spPr>
      </p:pic>
      <p:pic>
        <p:nvPicPr>
          <p:cNvPr id="7" name="Picture 2" descr="A hand holding a phone&#10;&#10;Description automatically generated with low confidence">
            <a:extLst>
              <a:ext uri="{FF2B5EF4-FFF2-40B4-BE49-F238E27FC236}">
                <a16:creationId xmlns:a16="http://schemas.microsoft.com/office/drawing/2014/main" id="{CCA43B23-5464-4FEA-ADB2-542E2E9F4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6693" y="2719850"/>
            <a:ext cx="2343477" cy="1581371"/>
          </a:xfrm>
          <a:prstGeom prst="rect">
            <a:avLst/>
          </a:prstGeom>
        </p:spPr>
      </p:pic>
      <p:pic>
        <p:nvPicPr>
          <p:cNvPr id="15" name="Picture 3" descr="A person with his hands on his head looking at a computer&#10;&#10;Description automatically generated with medium confidence">
            <a:extLst>
              <a:ext uri="{FF2B5EF4-FFF2-40B4-BE49-F238E27FC236}">
                <a16:creationId xmlns:a16="http://schemas.microsoft.com/office/drawing/2014/main" id="{DF00C7AE-70CF-4C12-A363-A4FEE3FA75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8578" y="2719850"/>
            <a:ext cx="2200582" cy="1581371"/>
          </a:xfrm>
          <a:prstGeom prst="rect">
            <a:avLst/>
          </a:prstGeom>
        </p:spPr>
      </p:pic>
      <p:pic>
        <p:nvPicPr>
          <p:cNvPr id="18" name="Picture 4" descr="A picture containing wall, indoor, person, arm&#10;&#10;Description automatically generated">
            <a:extLst>
              <a:ext uri="{FF2B5EF4-FFF2-40B4-BE49-F238E27FC236}">
                <a16:creationId xmlns:a16="http://schemas.microsoft.com/office/drawing/2014/main" id="{C1ACEAD0-1AAA-4C23-A946-988A22DDC5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7568" y="2719850"/>
            <a:ext cx="2257740" cy="1505160"/>
          </a:xfrm>
          <a:prstGeom prst="rect">
            <a:avLst/>
          </a:prstGeom>
        </p:spPr>
      </p:pic>
      <p:pic>
        <p:nvPicPr>
          <p:cNvPr id="21" name="Picture 5">
            <a:extLst>
              <a:ext uri="{FF2B5EF4-FFF2-40B4-BE49-F238E27FC236}">
                <a16:creationId xmlns:a16="http://schemas.microsoft.com/office/drawing/2014/main" id="{8FEECF49-B74B-4601-BB72-7DE803DBDD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715" y="2719850"/>
            <a:ext cx="2343477" cy="1581371"/>
          </a:xfrm>
          <a:prstGeom prst="rect">
            <a:avLst/>
          </a:prstGeom>
        </p:spPr>
      </p:pic>
      <p:sp>
        <p:nvSpPr>
          <p:cNvPr id="28" name="Header 1">
            <a:extLst>
              <a:ext uri="{FF2B5EF4-FFF2-40B4-BE49-F238E27FC236}">
                <a16:creationId xmlns:a16="http://schemas.microsoft.com/office/drawing/2014/main" id="{CC08E8A8-CABA-4E94-842E-30179564657A}"/>
              </a:ext>
            </a:extLst>
          </p:cNvPr>
          <p:cNvSpPr txBox="1"/>
          <p:nvPr/>
        </p:nvSpPr>
        <p:spPr>
          <a:xfrm>
            <a:off x="328195" y="2065216"/>
            <a:ext cx="1876701" cy="369332"/>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Poor workflow</a:t>
            </a:r>
          </a:p>
        </p:txBody>
      </p:sp>
      <p:sp>
        <p:nvSpPr>
          <p:cNvPr id="29" name="Header 2">
            <a:extLst>
              <a:ext uri="{FF2B5EF4-FFF2-40B4-BE49-F238E27FC236}">
                <a16:creationId xmlns:a16="http://schemas.microsoft.com/office/drawing/2014/main" id="{9523C52A-3259-4AAD-AD0F-158A18A48E9A}"/>
              </a:ext>
            </a:extLst>
          </p:cNvPr>
          <p:cNvSpPr txBox="1"/>
          <p:nvPr/>
        </p:nvSpPr>
        <p:spPr>
          <a:xfrm>
            <a:off x="2832749" y="2058481"/>
            <a:ext cx="1762813" cy="369332"/>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Wasted time</a:t>
            </a:r>
          </a:p>
        </p:txBody>
      </p:sp>
      <p:sp>
        <p:nvSpPr>
          <p:cNvPr id="30" name="Header 3">
            <a:extLst>
              <a:ext uri="{FF2B5EF4-FFF2-40B4-BE49-F238E27FC236}">
                <a16:creationId xmlns:a16="http://schemas.microsoft.com/office/drawing/2014/main" id="{BDC24722-448A-4CC3-9213-08AC51ACB48C}"/>
              </a:ext>
            </a:extLst>
          </p:cNvPr>
          <p:cNvSpPr txBox="1"/>
          <p:nvPr/>
        </p:nvSpPr>
        <p:spPr>
          <a:xfrm>
            <a:off x="5185661" y="2066297"/>
            <a:ext cx="1886743" cy="369332"/>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Loss of control</a:t>
            </a:r>
          </a:p>
        </p:txBody>
      </p:sp>
      <p:sp>
        <p:nvSpPr>
          <p:cNvPr id="31" name="Header 4">
            <a:extLst>
              <a:ext uri="{FF2B5EF4-FFF2-40B4-BE49-F238E27FC236}">
                <a16:creationId xmlns:a16="http://schemas.microsoft.com/office/drawing/2014/main" id="{50FFF9E1-095E-4647-B096-3E26A6AD8A43}"/>
              </a:ext>
            </a:extLst>
          </p:cNvPr>
          <p:cNvSpPr txBox="1"/>
          <p:nvPr/>
        </p:nvSpPr>
        <p:spPr>
          <a:xfrm>
            <a:off x="7300772" y="2072276"/>
            <a:ext cx="2343477" cy="646331"/>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Poor quality of work</a:t>
            </a:r>
          </a:p>
        </p:txBody>
      </p:sp>
      <p:sp>
        <p:nvSpPr>
          <p:cNvPr id="33" name="Header 5">
            <a:extLst>
              <a:ext uri="{FF2B5EF4-FFF2-40B4-BE49-F238E27FC236}">
                <a16:creationId xmlns:a16="http://schemas.microsoft.com/office/drawing/2014/main" id="{DFA87799-AD09-402E-9A00-D5FA73DE9808}"/>
              </a:ext>
            </a:extLst>
          </p:cNvPr>
          <p:cNvSpPr txBox="1"/>
          <p:nvPr/>
        </p:nvSpPr>
        <p:spPr>
          <a:xfrm>
            <a:off x="9977062" y="2053212"/>
            <a:ext cx="1886743" cy="369332"/>
          </a:xfrm>
          <a:prstGeom prst="rect">
            <a:avLst/>
          </a:prstGeom>
          <a:noFill/>
        </p:spPr>
        <p:txBody>
          <a:bodyPr wrap="square" rtlCol="0">
            <a:spAutoFit/>
          </a:bodyPr>
          <a:lstStyle/>
          <a:p>
            <a:pPr algn="ctr"/>
            <a:r>
              <a:rPr lang="en-US" b="1" dirty="0">
                <a:solidFill>
                  <a:srgbClr val="002D73"/>
                </a:solidFill>
                <a:latin typeface="Segoe UI" panose="020B0502040204020203" pitchFamily="34" charset="0"/>
                <a:cs typeface="Segoe UI" panose="020B0502040204020203" pitchFamily="34" charset="0"/>
              </a:rPr>
              <a:t>Poor reputation</a:t>
            </a:r>
          </a:p>
        </p:txBody>
      </p:sp>
    </p:spTree>
    <p:custDataLst>
      <p:tags r:id="rId1"/>
    </p:custDataLst>
    <p:extLst>
      <p:ext uri="{BB962C8B-B14F-4D97-AF65-F5344CB8AC3E}">
        <p14:creationId xmlns:p14="http://schemas.microsoft.com/office/powerpoint/2010/main" val="3515650458"/>
      </p:ext>
    </p:extLst>
  </p:cSld>
  <p:clrMapOvr>
    <a:masterClrMapping/>
  </p:clrMapOvr>
  <mc:AlternateContent xmlns:mc="http://schemas.openxmlformats.org/markup-compatibility/2006" xmlns:p14="http://schemas.microsoft.com/office/powerpoint/2010/main">
    <mc:Choice Requires="p14">
      <p:transition spd="slow" p14:dur="2000" advTm="169374"/>
    </mc:Choice>
    <mc:Fallback xmlns="">
      <p:transition spd="slow" advTm="169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2" grpId="0"/>
      <p:bldP spid="23" grpId="0"/>
      <p:bldP spid="24" grpId="0"/>
      <p:bldP spid="25" grpId="0"/>
      <p:bldP spid="28" grpId="0"/>
      <p:bldP spid="29" grpId="0"/>
      <p:bldP spid="30" grpId="0"/>
      <p:bldP spid="31"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22949</TotalTime>
  <Words>6230</Words>
  <Application>Microsoft Office PowerPoint</Application>
  <PresentationFormat>Widescreen</PresentationFormat>
  <Paragraphs>639</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Brandon Grotesque Medium</vt:lpstr>
      <vt:lpstr>Brandon Grotesque Regular</vt:lpstr>
      <vt:lpstr>Calibri</vt:lpstr>
      <vt:lpstr>Calibri Light</vt:lpstr>
      <vt:lpstr>Microsoft Sans Serif</vt:lpstr>
      <vt:lpstr>Pacifico</vt:lpstr>
      <vt:lpstr>Segoe UI</vt:lpstr>
      <vt:lpstr>Office Theme</vt:lpstr>
      <vt:lpstr>Time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Goodwill of Central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Longoria</dc:creator>
  <cp:lastModifiedBy>Tim Patterson</cp:lastModifiedBy>
  <cp:revision>1700</cp:revision>
  <dcterms:created xsi:type="dcterms:W3CDTF">2020-12-05T14:39:52Z</dcterms:created>
  <dcterms:modified xsi:type="dcterms:W3CDTF">2022-01-11T17:07:51Z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364E6D04-EBF1-47D3-9847-DF8F4CF76F8F</vt:lpwstr>
  </property>
  <property fmtid="{D5CDD505-2E9C-101B-9397-08002B2CF9AE}" pid="3" name="ArticulatePath">
    <vt:lpwstr>Financial Literacy_ Budgeting and Saving</vt:lpwstr>
  </property>
</Properties>
</file>