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59" r:id="rId3"/>
    <p:sldId id="264" r:id="rId4"/>
    <p:sldId id="273" r:id="rId5"/>
    <p:sldId id="260" r:id="rId6"/>
    <p:sldId id="272" r:id="rId7"/>
    <p:sldId id="282" r:id="rId8"/>
    <p:sldId id="276" r:id="rId9"/>
    <p:sldId id="283" r:id="rId10"/>
    <p:sldId id="280" r:id="rId11"/>
    <p:sldId id="288" r:id="rId12"/>
    <p:sldId id="278" r:id="rId13"/>
    <p:sldId id="284" r:id="rId14"/>
    <p:sldId id="281" r:id="rId15"/>
    <p:sldId id="286" r:id="rId16"/>
    <p:sldId id="277" r:id="rId17"/>
    <p:sldId id="287" r:id="rId18"/>
    <p:sldId id="279" r:id="rId19"/>
    <p:sldId id="274" r:id="rId20"/>
    <p:sldId id="271" r:id="rId21"/>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ADA5"/>
    <a:srgbClr val="1D376C"/>
    <a:srgbClr val="00AD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7" autoAdjust="0"/>
    <p:restoredTop sz="42341" autoAdjust="0"/>
  </p:normalViewPr>
  <p:slideViewPr>
    <p:cSldViewPr snapToGrid="0">
      <p:cViewPr varScale="1">
        <p:scale>
          <a:sx n="36" d="100"/>
          <a:sy n="36" d="100"/>
        </p:scale>
        <p:origin x="248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_rels/drawing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50AE31-8458-4365-9030-88E1446FBDB1}" type="doc">
      <dgm:prSet loTypeId="urn:microsoft.com/office/officeart/2008/layout/BendingPictureCaption" loCatId="picture" qsTypeId="urn:microsoft.com/office/officeart/2005/8/quickstyle/3d1" qsCatId="3D" csTypeId="urn:microsoft.com/office/officeart/2005/8/colors/accent1_2" csCatId="accent1" phldr="1"/>
      <dgm:spPr/>
      <dgm:t>
        <a:bodyPr/>
        <a:lstStyle/>
        <a:p>
          <a:endParaRPr lang="en-US"/>
        </a:p>
      </dgm:t>
    </dgm:pt>
    <dgm:pt modelId="{74AB8D67-BFFC-4DA7-A390-53F9347A2D6B}">
      <dgm:prSet phldrT="[Text]" custT="1"/>
      <dgm:spPr/>
      <dgm:t>
        <a:bodyPr/>
        <a:lstStyle/>
        <a:p>
          <a:r>
            <a:rPr lang="en-US" sz="2000" dirty="0">
              <a:latin typeface="Brandon Grotesque Regular" panose="020B0503020203060202" pitchFamily="34" charset="0"/>
            </a:rPr>
            <a:t>Mireya Orozco-Davila,       Retail District Director</a:t>
          </a:r>
        </a:p>
      </dgm:t>
    </dgm:pt>
    <dgm:pt modelId="{D4FA71DD-857E-4E71-AEA0-C5979308BD70}" type="parTrans" cxnId="{25EA2BC8-048C-4C89-9B50-B88E5AA92251}">
      <dgm:prSet/>
      <dgm:spPr/>
      <dgm:t>
        <a:bodyPr/>
        <a:lstStyle/>
        <a:p>
          <a:endParaRPr lang="en-US"/>
        </a:p>
      </dgm:t>
    </dgm:pt>
    <dgm:pt modelId="{8F42DE2E-6266-4C18-AE0D-FEE004D2D4ED}" type="sibTrans" cxnId="{25EA2BC8-048C-4C89-9B50-B88E5AA92251}">
      <dgm:prSet/>
      <dgm:spPr/>
      <dgm:t>
        <a:bodyPr/>
        <a:lstStyle/>
        <a:p>
          <a:endParaRPr lang="en-US"/>
        </a:p>
      </dgm:t>
    </dgm:pt>
    <dgm:pt modelId="{524C7EFC-A272-43A1-BCA7-A2B0C08B09A0}">
      <dgm:prSet phldrT="[Text]" custT="1"/>
      <dgm:spPr/>
      <dgm:t>
        <a:bodyPr/>
        <a:lstStyle/>
        <a:p>
          <a:r>
            <a:rPr lang="en-US" sz="2000" dirty="0">
              <a:latin typeface="Brandon Grotesque Regular" panose="020B0503020203060202" pitchFamily="34" charset="0"/>
            </a:rPr>
            <a:t>Al Cardenas,                     District Manager</a:t>
          </a:r>
        </a:p>
      </dgm:t>
    </dgm:pt>
    <dgm:pt modelId="{9B85F7D9-C3B4-4BB7-B931-5DA811C5A7C9}" type="parTrans" cxnId="{24ECEE74-526B-4233-8906-3415C7951A47}">
      <dgm:prSet/>
      <dgm:spPr/>
      <dgm:t>
        <a:bodyPr/>
        <a:lstStyle/>
        <a:p>
          <a:endParaRPr lang="en-US"/>
        </a:p>
      </dgm:t>
    </dgm:pt>
    <dgm:pt modelId="{3A0A7E4F-DF09-46A9-A5F7-2265C7DCB0F6}" type="sibTrans" cxnId="{24ECEE74-526B-4233-8906-3415C7951A47}">
      <dgm:prSet/>
      <dgm:spPr/>
      <dgm:t>
        <a:bodyPr/>
        <a:lstStyle/>
        <a:p>
          <a:endParaRPr lang="en-US"/>
        </a:p>
      </dgm:t>
    </dgm:pt>
    <dgm:pt modelId="{8CEC59B4-5DF2-4F4E-B76A-EB44D304F536}" type="pres">
      <dgm:prSet presAssocID="{8850AE31-8458-4365-9030-88E1446FBDB1}" presName="diagram" presStyleCnt="0">
        <dgm:presLayoutVars>
          <dgm:dir/>
        </dgm:presLayoutVars>
      </dgm:prSet>
      <dgm:spPr/>
    </dgm:pt>
    <dgm:pt modelId="{8AE1A6DF-C57F-4493-AD70-FDCE55C8D5BD}" type="pres">
      <dgm:prSet presAssocID="{74AB8D67-BFFC-4DA7-A390-53F9347A2D6B}" presName="composite" presStyleCnt="0"/>
      <dgm:spPr/>
    </dgm:pt>
    <dgm:pt modelId="{82EE230D-0725-46BB-9074-1CE25AC88C69}" type="pres">
      <dgm:prSet presAssocID="{74AB8D67-BFFC-4DA7-A390-53F9347A2D6B}" presName="Image" presStyleLbl="bgShp" presStyleIdx="0" presStyleCnt="2" custScaleX="101436" custScaleY="101789"/>
      <dgm:spPr>
        <a:blipFill rotWithShape="1">
          <a:blip xmlns:r="http://schemas.openxmlformats.org/officeDocument/2006/relationships" r:embed="rId1"/>
          <a:srcRect/>
          <a:stretch>
            <a:fillRect t="-24000" b="-24000"/>
          </a:stretch>
        </a:blipFill>
      </dgm:spPr>
    </dgm:pt>
    <dgm:pt modelId="{3C588964-B900-461A-B6D9-5B7D14C0F5D4}" type="pres">
      <dgm:prSet presAssocID="{74AB8D67-BFFC-4DA7-A390-53F9347A2D6B}" presName="Parent" presStyleLbl="node0" presStyleIdx="0" presStyleCnt="2">
        <dgm:presLayoutVars>
          <dgm:bulletEnabled val="1"/>
        </dgm:presLayoutVars>
      </dgm:prSet>
      <dgm:spPr/>
    </dgm:pt>
    <dgm:pt modelId="{02D7E883-227D-465A-99DB-61C527C853EA}" type="pres">
      <dgm:prSet presAssocID="{8F42DE2E-6266-4C18-AE0D-FEE004D2D4ED}" presName="sibTrans" presStyleCnt="0"/>
      <dgm:spPr/>
    </dgm:pt>
    <dgm:pt modelId="{4E67B579-2C4D-4838-AC66-4DA046C46D1E}" type="pres">
      <dgm:prSet presAssocID="{524C7EFC-A272-43A1-BCA7-A2B0C08B09A0}" presName="composite" presStyleCnt="0"/>
      <dgm:spPr/>
    </dgm:pt>
    <dgm:pt modelId="{B451BD59-6B36-4C34-B7BF-D00C14585B8F}" type="pres">
      <dgm:prSet presAssocID="{524C7EFC-A272-43A1-BCA7-A2B0C08B09A0}" presName="Image" presStyleLbl="bgShp" presStyleIdx="1" presStyleCnt="2"/>
      <dgm:spPr>
        <a:blipFill rotWithShape="1">
          <a:blip xmlns:r="http://schemas.openxmlformats.org/officeDocument/2006/relationships" r:embed="rId2"/>
          <a:srcRect/>
          <a:stretch>
            <a:fillRect t="-10000" b="-10000"/>
          </a:stretch>
        </a:blipFill>
      </dgm:spPr>
    </dgm:pt>
    <dgm:pt modelId="{141A9BFC-2E01-44B5-AA62-A50690B3DA14}" type="pres">
      <dgm:prSet presAssocID="{524C7EFC-A272-43A1-BCA7-A2B0C08B09A0}" presName="Parent" presStyleLbl="node0" presStyleIdx="1" presStyleCnt="2">
        <dgm:presLayoutVars>
          <dgm:bulletEnabled val="1"/>
        </dgm:presLayoutVars>
      </dgm:prSet>
      <dgm:spPr/>
    </dgm:pt>
  </dgm:ptLst>
  <dgm:cxnLst>
    <dgm:cxn modelId="{FD548902-9E4F-4B9D-B012-A9EC9B0582E4}" type="presOf" srcId="{74AB8D67-BFFC-4DA7-A390-53F9347A2D6B}" destId="{3C588964-B900-461A-B6D9-5B7D14C0F5D4}" srcOrd="0" destOrd="0" presId="urn:microsoft.com/office/officeart/2008/layout/BendingPictureCaption"/>
    <dgm:cxn modelId="{F0C70206-9ACE-4888-BAEB-4693EACBAED8}" type="presOf" srcId="{524C7EFC-A272-43A1-BCA7-A2B0C08B09A0}" destId="{141A9BFC-2E01-44B5-AA62-A50690B3DA14}" srcOrd="0" destOrd="0" presId="urn:microsoft.com/office/officeart/2008/layout/BendingPictureCaption"/>
    <dgm:cxn modelId="{24ECEE74-526B-4233-8906-3415C7951A47}" srcId="{8850AE31-8458-4365-9030-88E1446FBDB1}" destId="{524C7EFC-A272-43A1-BCA7-A2B0C08B09A0}" srcOrd="1" destOrd="0" parTransId="{9B85F7D9-C3B4-4BB7-B931-5DA811C5A7C9}" sibTransId="{3A0A7E4F-DF09-46A9-A5F7-2265C7DCB0F6}"/>
    <dgm:cxn modelId="{59FA8EB8-FD98-45A0-A4A0-BCFF85565AC5}" type="presOf" srcId="{8850AE31-8458-4365-9030-88E1446FBDB1}" destId="{8CEC59B4-5DF2-4F4E-B76A-EB44D304F536}" srcOrd="0" destOrd="0" presId="urn:microsoft.com/office/officeart/2008/layout/BendingPictureCaption"/>
    <dgm:cxn modelId="{25EA2BC8-048C-4C89-9B50-B88E5AA92251}" srcId="{8850AE31-8458-4365-9030-88E1446FBDB1}" destId="{74AB8D67-BFFC-4DA7-A390-53F9347A2D6B}" srcOrd="0" destOrd="0" parTransId="{D4FA71DD-857E-4E71-AEA0-C5979308BD70}" sibTransId="{8F42DE2E-6266-4C18-AE0D-FEE004D2D4ED}"/>
    <dgm:cxn modelId="{C0230774-6500-4CA8-8BBE-4BF77424B72C}" type="presParOf" srcId="{8CEC59B4-5DF2-4F4E-B76A-EB44D304F536}" destId="{8AE1A6DF-C57F-4493-AD70-FDCE55C8D5BD}" srcOrd="0" destOrd="0" presId="urn:microsoft.com/office/officeart/2008/layout/BendingPictureCaption"/>
    <dgm:cxn modelId="{9B424BA5-49F2-48AE-9159-5C16A8BD88DA}" type="presParOf" srcId="{8AE1A6DF-C57F-4493-AD70-FDCE55C8D5BD}" destId="{82EE230D-0725-46BB-9074-1CE25AC88C69}" srcOrd="0" destOrd="0" presId="urn:microsoft.com/office/officeart/2008/layout/BendingPictureCaption"/>
    <dgm:cxn modelId="{E174F9CF-6340-4895-A7AD-0AC0D5FDEC5D}" type="presParOf" srcId="{8AE1A6DF-C57F-4493-AD70-FDCE55C8D5BD}" destId="{3C588964-B900-461A-B6D9-5B7D14C0F5D4}" srcOrd="1" destOrd="0" presId="urn:microsoft.com/office/officeart/2008/layout/BendingPictureCaption"/>
    <dgm:cxn modelId="{E793B7F8-4E1C-41AF-8F90-90FF84A9824F}" type="presParOf" srcId="{8CEC59B4-5DF2-4F4E-B76A-EB44D304F536}" destId="{02D7E883-227D-465A-99DB-61C527C853EA}" srcOrd="1" destOrd="0" presId="urn:microsoft.com/office/officeart/2008/layout/BendingPictureCaption"/>
    <dgm:cxn modelId="{C2374ECC-E66A-4CCE-8A7C-33F9EC4ACAEA}" type="presParOf" srcId="{8CEC59B4-5DF2-4F4E-B76A-EB44D304F536}" destId="{4E67B579-2C4D-4838-AC66-4DA046C46D1E}" srcOrd="2" destOrd="0" presId="urn:microsoft.com/office/officeart/2008/layout/BendingPictureCaption"/>
    <dgm:cxn modelId="{153A2242-0CE6-41FA-A632-E849FC32E3FC}" type="presParOf" srcId="{4E67B579-2C4D-4838-AC66-4DA046C46D1E}" destId="{B451BD59-6B36-4C34-B7BF-D00C14585B8F}" srcOrd="0" destOrd="0" presId="urn:microsoft.com/office/officeart/2008/layout/BendingPictureCaption"/>
    <dgm:cxn modelId="{049B264D-2328-465F-83CA-1F7923CC00C6}" type="presParOf" srcId="{4E67B579-2C4D-4838-AC66-4DA046C46D1E}" destId="{141A9BFC-2E01-44B5-AA62-A50690B3DA14}" srcOrd="1" destOrd="0" presId="urn:microsoft.com/office/officeart/2008/layout/BendingPictureCapti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2D25DD-3B7D-4386-B36B-3E2CFBCDBA05}" type="doc">
      <dgm:prSet loTypeId="urn:microsoft.com/office/officeart/2005/8/layout/process4" loCatId="process" qsTypeId="urn:microsoft.com/office/officeart/2005/8/quickstyle/simple1" qsCatId="simple" csTypeId="urn:microsoft.com/office/officeart/2005/8/colors/accent1_2" csCatId="accent1" phldr="1"/>
      <dgm:spPr/>
    </dgm:pt>
    <dgm:pt modelId="{1EEB14DB-596F-492E-A3E9-4B4DDEBD789B}">
      <dgm:prSet phldrT="[Text]"/>
      <dgm:spPr/>
      <dgm:t>
        <a:bodyPr/>
        <a:lstStyle/>
        <a:p>
          <a:pPr algn="ctr"/>
          <a:r>
            <a:rPr lang="en-US" dirty="0">
              <a:solidFill>
                <a:schemeClr val="bg1"/>
              </a:solidFill>
              <a:latin typeface="Brandon Grotesque Regular" panose="020B0503020203060202" pitchFamily="34" charset="0"/>
            </a:rPr>
            <a:t>Evaluate retail reports</a:t>
          </a:r>
        </a:p>
      </dgm:t>
    </dgm:pt>
    <dgm:pt modelId="{2D8C8D99-B440-4248-B833-E9DFB3AE7FB2}" type="parTrans" cxnId="{E3A8229E-518A-41B5-BDA5-5C939B74AEC0}">
      <dgm:prSet/>
      <dgm:spPr/>
      <dgm:t>
        <a:bodyPr/>
        <a:lstStyle/>
        <a:p>
          <a:endParaRPr lang="en-US"/>
        </a:p>
      </dgm:t>
    </dgm:pt>
    <dgm:pt modelId="{9245C001-316A-4280-B694-952904B389EA}" type="sibTrans" cxnId="{E3A8229E-518A-41B5-BDA5-5C939B74AEC0}">
      <dgm:prSet/>
      <dgm:spPr>
        <a:solidFill>
          <a:srgbClr val="B5ADA5">
            <a:alpha val="90000"/>
          </a:srgbClr>
        </a:solidFill>
        <a:ln>
          <a:solidFill>
            <a:srgbClr val="B5ADA5">
              <a:alpha val="90000"/>
            </a:srgbClr>
          </a:solidFill>
        </a:ln>
      </dgm:spPr>
      <dgm:t>
        <a:bodyPr/>
        <a:lstStyle/>
        <a:p>
          <a:endParaRPr lang="en-US"/>
        </a:p>
      </dgm:t>
    </dgm:pt>
    <dgm:pt modelId="{8A4B5DCB-AB85-4E14-A68E-AB8B5FC0B93D}">
      <dgm:prSet phldrT="[Text]"/>
      <dgm:spPr>
        <a:solidFill>
          <a:srgbClr val="1D376C"/>
        </a:solidFill>
      </dgm:spPr>
      <dgm:t>
        <a:bodyPr/>
        <a:lstStyle/>
        <a:p>
          <a:pPr algn="ctr"/>
          <a:r>
            <a:rPr lang="en-US" dirty="0">
              <a:solidFill>
                <a:schemeClr val="bg1"/>
              </a:solidFill>
              <a:latin typeface="Brandon Grotesque Regular" panose="020B0503020203060202" pitchFamily="34" charset="0"/>
            </a:rPr>
            <a:t>Discuss report information</a:t>
          </a:r>
        </a:p>
      </dgm:t>
    </dgm:pt>
    <dgm:pt modelId="{64D11766-D978-4597-AF23-4F810FBDAE6E}" type="parTrans" cxnId="{07D08282-F369-4402-9A01-0B6376EACD87}">
      <dgm:prSet/>
      <dgm:spPr/>
      <dgm:t>
        <a:bodyPr/>
        <a:lstStyle/>
        <a:p>
          <a:endParaRPr lang="en-US"/>
        </a:p>
      </dgm:t>
    </dgm:pt>
    <dgm:pt modelId="{E08AA3A4-9D6A-40E8-8123-16C258096DDB}" type="sibTrans" cxnId="{07D08282-F369-4402-9A01-0B6376EACD87}">
      <dgm:prSet/>
      <dgm:spPr>
        <a:solidFill>
          <a:srgbClr val="B5ADA5">
            <a:alpha val="90000"/>
          </a:srgbClr>
        </a:solidFill>
        <a:ln>
          <a:solidFill>
            <a:srgbClr val="B5ADA5">
              <a:alpha val="90000"/>
            </a:srgbClr>
          </a:solidFill>
        </a:ln>
      </dgm:spPr>
      <dgm:t>
        <a:bodyPr/>
        <a:lstStyle/>
        <a:p>
          <a:endParaRPr lang="en-US"/>
        </a:p>
      </dgm:t>
    </dgm:pt>
    <dgm:pt modelId="{FFE69FFF-F95B-495B-8AD9-BF6837DD99FD}">
      <dgm:prSet phldrT="[Text]"/>
      <dgm:spPr>
        <a:solidFill>
          <a:srgbClr val="B5ADA5"/>
        </a:solidFill>
      </dgm:spPr>
      <dgm:t>
        <a:bodyPr/>
        <a:lstStyle/>
        <a:p>
          <a:pPr algn="ctr"/>
          <a:r>
            <a:rPr lang="en-US" dirty="0">
              <a:solidFill>
                <a:schemeClr val="bg1"/>
              </a:solidFill>
              <a:latin typeface="Brandon Grotesque Regular" panose="020B0503020203060202" pitchFamily="34" charset="0"/>
            </a:rPr>
            <a:t>Examine report data and importance</a:t>
          </a:r>
        </a:p>
      </dgm:t>
    </dgm:pt>
    <dgm:pt modelId="{4E1C5BA9-7A3C-4014-A38D-A0FC64F1AB7E}" type="parTrans" cxnId="{2829B4BE-421D-4FC0-8A72-03B41F784D5E}">
      <dgm:prSet/>
      <dgm:spPr/>
      <dgm:t>
        <a:bodyPr/>
        <a:lstStyle/>
        <a:p>
          <a:endParaRPr lang="en-US"/>
        </a:p>
      </dgm:t>
    </dgm:pt>
    <dgm:pt modelId="{A34FA627-E348-4941-BE89-6E3768954368}" type="sibTrans" cxnId="{2829B4BE-421D-4FC0-8A72-03B41F784D5E}">
      <dgm:prSet/>
      <dgm:spPr/>
      <dgm:t>
        <a:bodyPr/>
        <a:lstStyle/>
        <a:p>
          <a:endParaRPr lang="en-US"/>
        </a:p>
      </dgm:t>
    </dgm:pt>
    <dgm:pt modelId="{E7215EEE-8D47-4531-B666-AA583FABB512}" type="pres">
      <dgm:prSet presAssocID="{082D25DD-3B7D-4386-B36B-3E2CFBCDBA05}" presName="Name0" presStyleCnt="0">
        <dgm:presLayoutVars>
          <dgm:dir/>
          <dgm:animLvl val="lvl"/>
          <dgm:resizeHandles val="exact"/>
        </dgm:presLayoutVars>
      </dgm:prSet>
      <dgm:spPr/>
    </dgm:pt>
    <dgm:pt modelId="{894E5C47-A1B3-4798-9684-D62C50B7B3EF}" type="pres">
      <dgm:prSet presAssocID="{FFE69FFF-F95B-495B-8AD9-BF6837DD99FD}" presName="boxAndChildren" presStyleCnt="0"/>
      <dgm:spPr/>
    </dgm:pt>
    <dgm:pt modelId="{3BF717EC-1008-48EA-94D8-64DD5634C0DD}" type="pres">
      <dgm:prSet presAssocID="{FFE69FFF-F95B-495B-8AD9-BF6837DD99FD}" presName="parentTextBox" presStyleLbl="node1" presStyleIdx="0" presStyleCnt="3"/>
      <dgm:spPr/>
    </dgm:pt>
    <dgm:pt modelId="{B0AC67B2-DAD2-410E-97A2-1C74FEE5EA78}" type="pres">
      <dgm:prSet presAssocID="{E08AA3A4-9D6A-40E8-8123-16C258096DDB}" presName="sp" presStyleCnt="0"/>
      <dgm:spPr/>
    </dgm:pt>
    <dgm:pt modelId="{D9586FAE-F784-4D67-8AB4-41871BA15F9E}" type="pres">
      <dgm:prSet presAssocID="{8A4B5DCB-AB85-4E14-A68E-AB8B5FC0B93D}" presName="arrowAndChildren" presStyleCnt="0"/>
      <dgm:spPr/>
    </dgm:pt>
    <dgm:pt modelId="{FAD0AEB4-E068-4223-998D-ACE2408C2D1C}" type="pres">
      <dgm:prSet presAssocID="{8A4B5DCB-AB85-4E14-A68E-AB8B5FC0B93D}" presName="parentTextArrow" presStyleLbl="node1" presStyleIdx="1" presStyleCnt="3"/>
      <dgm:spPr/>
    </dgm:pt>
    <dgm:pt modelId="{A08031F3-A55B-49E0-952A-0A48C36EA304}" type="pres">
      <dgm:prSet presAssocID="{9245C001-316A-4280-B694-952904B389EA}" presName="sp" presStyleCnt="0"/>
      <dgm:spPr/>
    </dgm:pt>
    <dgm:pt modelId="{8FEFC283-392D-4BC7-8A8D-E929A495AE16}" type="pres">
      <dgm:prSet presAssocID="{1EEB14DB-596F-492E-A3E9-4B4DDEBD789B}" presName="arrowAndChildren" presStyleCnt="0"/>
      <dgm:spPr/>
    </dgm:pt>
    <dgm:pt modelId="{AE0C9A1C-2773-4C34-B598-A85482FFB872}" type="pres">
      <dgm:prSet presAssocID="{1EEB14DB-596F-492E-A3E9-4B4DDEBD789B}" presName="parentTextArrow" presStyleLbl="node1" presStyleIdx="2" presStyleCnt="3"/>
      <dgm:spPr/>
    </dgm:pt>
  </dgm:ptLst>
  <dgm:cxnLst>
    <dgm:cxn modelId="{19899113-672D-454F-A124-8DB12F842DD7}" type="presOf" srcId="{1EEB14DB-596F-492E-A3E9-4B4DDEBD789B}" destId="{AE0C9A1C-2773-4C34-B598-A85482FFB872}" srcOrd="0" destOrd="0" presId="urn:microsoft.com/office/officeart/2005/8/layout/process4"/>
    <dgm:cxn modelId="{09B2D71E-F91C-4305-92EB-76E350FDCAD3}" type="presOf" srcId="{8A4B5DCB-AB85-4E14-A68E-AB8B5FC0B93D}" destId="{FAD0AEB4-E068-4223-998D-ACE2408C2D1C}" srcOrd="0" destOrd="0" presId="urn:microsoft.com/office/officeart/2005/8/layout/process4"/>
    <dgm:cxn modelId="{A60ED722-2393-412E-B76A-C0D70B4C7830}" type="presOf" srcId="{082D25DD-3B7D-4386-B36B-3E2CFBCDBA05}" destId="{E7215EEE-8D47-4531-B666-AA583FABB512}" srcOrd="0" destOrd="0" presId="urn:microsoft.com/office/officeart/2005/8/layout/process4"/>
    <dgm:cxn modelId="{07D08282-F369-4402-9A01-0B6376EACD87}" srcId="{082D25DD-3B7D-4386-B36B-3E2CFBCDBA05}" destId="{8A4B5DCB-AB85-4E14-A68E-AB8B5FC0B93D}" srcOrd="1" destOrd="0" parTransId="{64D11766-D978-4597-AF23-4F810FBDAE6E}" sibTransId="{E08AA3A4-9D6A-40E8-8123-16C258096DDB}"/>
    <dgm:cxn modelId="{E3A8229E-518A-41B5-BDA5-5C939B74AEC0}" srcId="{082D25DD-3B7D-4386-B36B-3E2CFBCDBA05}" destId="{1EEB14DB-596F-492E-A3E9-4B4DDEBD789B}" srcOrd="0" destOrd="0" parTransId="{2D8C8D99-B440-4248-B833-E9DFB3AE7FB2}" sibTransId="{9245C001-316A-4280-B694-952904B389EA}"/>
    <dgm:cxn modelId="{2829B4BE-421D-4FC0-8A72-03B41F784D5E}" srcId="{082D25DD-3B7D-4386-B36B-3E2CFBCDBA05}" destId="{FFE69FFF-F95B-495B-8AD9-BF6837DD99FD}" srcOrd="2" destOrd="0" parTransId="{4E1C5BA9-7A3C-4014-A38D-A0FC64F1AB7E}" sibTransId="{A34FA627-E348-4941-BE89-6E3768954368}"/>
    <dgm:cxn modelId="{B849EFF8-E1D2-41EB-BC9D-DC423329197B}" type="presOf" srcId="{FFE69FFF-F95B-495B-8AD9-BF6837DD99FD}" destId="{3BF717EC-1008-48EA-94D8-64DD5634C0DD}" srcOrd="0" destOrd="0" presId="urn:microsoft.com/office/officeart/2005/8/layout/process4"/>
    <dgm:cxn modelId="{E2699B90-D5D5-4AC8-A94A-E3990D6A9A2A}" type="presParOf" srcId="{E7215EEE-8D47-4531-B666-AA583FABB512}" destId="{894E5C47-A1B3-4798-9684-D62C50B7B3EF}" srcOrd="0" destOrd="0" presId="urn:microsoft.com/office/officeart/2005/8/layout/process4"/>
    <dgm:cxn modelId="{74E9D8A8-391E-4EF7-BA1B-C6989413B723}" type="presParOf" srcId="{894E5C47-A1B3-4798-9684-D62C50B7B3EF}" destId="{3BF717EC-1008-48EA-94D8-64DD5634C0DD}" srcOrd="0" destOrd="0" presId="urn:microsoft.com/office/officeart/2005/8/layout/process4"/>
    <dgm:cxn modelId="{85C75E38-E410-4C14-9FE1-02E19CFAD67C}" type="presParOf" srcId="{E7215EEE-8D47-4531-B666-AA583FABB512}" destId="{B0AC67B2-DAD2-410E-97A2-1C74FEE5EA78}" srcOrd="1" destOrd="0" presId="urn:microsoft.com/office/officeart/2005/8/layout/process4"/>
    <dgm:cxn modelId="{366DBF49-6936-4A34-8AE6-A1B02750BA96}" type="presParOf" srcId="{E7215EEE-8D47-4531-B666-AA583FABB512}" destId="{D9586FAE-F784-4D67-8AB4-41871BA15F9E}" srcOrd="2" destOrd="0" presId="urn:microsoft.com/office/officeart/2005/8/layout/process4"/>
    <dgm:cxn modelId="{A5F541BA-600B-4F89-9F8A-1BBFEE07EBCE}" type="presParOf" srcId="{D9586FAE-F784-4D67-8AB4-41871BA15F9E}" destId="{FAD0AEB4-E068-4223-998D-ACE2408C2D1C}" srcOrd="0" destOrd="0" presId="urn:microsoft.com/office/officeart/2005/8/layout/process4"/>
    <dgm:cxn modelId="{5CC484B5-3C27-42D2-8257-DD9E69BDD108}" type="presParOf" srcId="{E7215EEE-8D47-4531-B666-AA583FABB512}" destId="{A08031F3-A55B-49E0-952A-0A48C36EA304}" srcOrd="3" destOrd="0" presId="urn:microsoft.com/office/officeart/2005/8/layout/process4"/>
    <dgm:cxn modelId="{576847F3-7A69-4915-9E7E-AE00EE93673C}" type="presParOf" srcId="{E7215EEE-8D47-4531-B666-AA583FABB512}" destId="{8FEFC283-392D-4BC7-8A8D-E929A495AE16}" srcOrd="4" destOrd="0" presId="urn:microsoft.com/office/officeart/2005/8/layout/process4"/>
    <dgm:cxn modelId="{A705A7D9-55DC-4FF1-9ABD-1D66E42CED3B}" type="presParOf" srcId="{8FEFC283-392D-4BC7-8A8D-E929A495AE16}" destId="{AE0C9A1C-2773-4C34-B598-A85482FFB872}"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2AE8A5-B027-4F60-A1E3-0EEE812B2D50}" type="doc">
      <dgm:prSet loTypeId="urn:microsoft.com/office/officeart/2005/8/layout/process4" loCatId="list" qsTypeId="urn:microsoft.com/office/officeart/2005/8/quickstyle/simple1" qsCatId="simple" csTypeId="urn:microsoft.com/office/officeart/2005/8/colors/accent1_2" csCatId="accent1" phldr="1"/>
      <dgm:spPr/>
    </dgm:pt>
    <dgm:pt modelId="{DEE85819-04CC-4DE3-B402-680A97AE9B95}">
      <dgm:prSet phldrT="[Text]"/>
      <dgm:spPr/>
      <dgm:t>
        <a:bodyPr/>
        <a:lstStyle/>
        <a:p>
          <a:r>
            <a:rPr lang="en-US" dirty="0"/>
            <a:t>445- Net Sales Comparison by Period</a:t>
          </a:r>
        </a:p>
      </dgm:t>
    </dgm:pt>
    <dgm:pt modelId="{D5E8FA0E-CCEF-4194-8426-D820C6EF05CF}" type="parTrans" cxnId="{E8021EBC-8254-4793-A210-670F92D9156B}">
      <dgm:prSet/>
      <dgm:spPr/>
      <dgm:t>
        <a:bodyPr/>
        <a:lstStyle/>
        <a:p>
          <a:endParaRPr lang="en-US"/>
        </a:p>
      </dgm:t>
    </dgm:pt>
    <dgm:pt modelId="{C4C93CBA-F666-4C6F-8DCD-DE53BDAAAB35}" type="sibTrans" cxnId="{E8021EBC-8254-4793-A210-670F92D9156B}">
      <dgm:prSet/>
      <dgm:spPr/>
      <dgm:t>
        <a:bodyPr/>
        <a:lstStyle/>
        <a:p>
          <a:endParaRPr lang="en-US"/>
        </a:p>
      </dgm:t>
    </dgm:pt>
    <dgm:pt modelId="{379EB7B8-F7C8-4B63-918F-8F2FDD499F8E}">
      <dgm:prSet phldrT="[Text]"/>
      <dgm:spPr>
        <a:solidFill>
          <a:srgbClr val="1D376C"/>
        </a:solidFill>
      </dgm:spPr>
      <dgm:t>
        <a:bodyPr/>
        <a:lstStyle/>
        <a:p>
          <a:r>
            <a:rPr lang="en-US" dirty="0"/>
            <a:t>100p- Net Sales and Hourly Payroll vs Budget by Period</a:t>
          </a:r>
        </a:p>
      </dgm:t>
    </dgm:pt>
    <dgm:pt modelId="{4B82B286-C267-4889-B647-2C5587E7252A}" type="parTrans" cxnId="{C4EA667D-019D-409D-BEAB-883342A7ABAC}">
      <dgm:prSet/>
      <dgm:spPr/>
      <dgm:t>
        <a:bodyPr/>
        <a:lstStyle/>
        <a:p>
          <a:endParaRPr lang="en-US"/>
        </a:p>
      </dgm:t>
    </dgm:pt>
    <dgm:pt modelId="{A5E63C35-0EA8-4079-9C9E-A7BC26A33088}" type="sibTrans" cxnId="{C4EA667D-019D-409D-BEAB-883342A7ABAC}">
      <dgm:prSet/>
      <dgm:spPr/>
      <dgm:t>
        <a:bodyPr/>
        <a:lstStyle/>
        <a:p>
          <a:endParaRPr lang="en-US"/>
        </a:p>
      </dgm:t>
    </dgm:pt>
    <dgm:pt modelId="{E6935202-D280-4514-A967-5C2F0A634B69}">
      <dgm:prSet phldrT="[Text]"/>
      <dgm:spPr/>
      <dgm:t>
        <a:bodyPr/>
        <a:lstStyle/>
        <a:p>
          <a:r>
            <a:rPr lang="en-US" dirty="0"/>
            <a:t>Production Summary</a:t>
          </a:r>
        </a:p>
      </dgm:t>
    </dgm:pt>
    <dgm:pt modelId="{F19C9473-0185-4D1A-A28F-341A3DF6DF4C}" type="parTrans" cxnId="{D13F858F-D7C3-45EA-AFF5-FF88DFF38D17}">
      <dgm:prSet/>
      <dgm:spPr/>
      <dgm:t>
        <a:bodyPr/>
        <a:lstStyle/>
        <a:p>
          <a:endParaRPr lang="en-US"/>
        </a:p>
      </dgm:t>
    </dgm:pt>
    <dgm:pt modelId="{B47FE101-4037-4800-A749-475AA7AC73A1}" type="sibTrans" cxnId="{D13F858F-D7C3-45EA-AFF5-FF88DFF38D17}">
      <dgm:prSet/>
      <dgm:spPr/>
      <dgm:t>
        <a:bodyPr/>
        <a:lstStyle/>
        <a:p>
          <a:endParaRPr lang="en-US"/>
        </a:p>
      </dgm:t>
    </dgm:pt>
    <dgm:pt modelId="{A678E2FA-9E46-48D8-B160-607043B0933B}">
      <dgm:prSet phldrT="[Text]"/>
      <dgm:spPr>
        <a:solidFill>
          <a:srgbClr val="1D376C"/>
        </a:solidFill>
      </dgm:spPr>
      <dgm:t>
        <a:bodyPr/>
        <a:lstStyle/>
        <a:p>
          <a:r>
            <a:rPr lang="en-US" dirty="0"/>
            <a:t>8a- Production Summary Actual vs Quota Graph</a:t>
          </a:r>
        </a:p>
      </dgm:t>
    </dgm:pt>
    <dgm:pt modelId="{99E412BB-0663-4AC4-927E-38B4C348BED8}" type="parTrans" cxnId="{BFCD56CC-CD06-4839-812B-21FAE07EEBA1}">
      <dgm:prSet/>
      <dgm:spPr/>
      <dgm:t>
        <a:bodyPr/>
        <a:lstStyle/>
        <a:p>
          <a:endParaRPr lang="en-US"/>
        </a:p>
      </dgm:t>
    </dgm:pt>
    <dgm:pt modelId="{FB873C85-F239-4FFA-BDC8-4B78B94A8287}" type="sibTrans" cxnId="{BFCD56CC-CD06-4839-812B-21FAE07EEBA1}">
      <dgm:prSet/>
      <dgm:spPr/>
      <dgm:t>
        <a:bodyPr/>
        <a:lstStyle/>
        <a:p>
          <a:endParaRPr lang="en-US"/>
        </a:p>
      </dgm:t>
    </dgm:pt>
    <dgm:pt modelId="{4A506A79-0960-4A5E-A77B-018F283A4A34}">
      <dgm:prSet phldrT="[Text]"/>
      <dgm:spPr/>
      <dgm:t>
        <a:bodyPr/>
        <a:lstStyle/>
        <a:p>
          <a:r>
            <a:rPr lang="en-US" dirty="0"/>
            <a:t>Daily Financials</a:t>
          </a:r>
        </a:p>
      </dgm:t>
    </dgm:pt>
    <dgm:pt modelId="{48DEF386-F367-4135-8A9D-A86C49CD6980}" type="parTrans" cxnId="{E49CE3CA-56E7-4686-A10E-83DCF10F4CFC}">
      <dgm:prSet/>
      <dgm:spPr/>
      <dgm:t>
        <a:bodyPr/>
        <a:lstStyle/>
        <a:p>
          <a:endParaRPr lang="en-US"/>
        </a:p>
      </dgm:t>
    </dgm:pt>
    <dgm:pt modelId="{8EAE0019-CEF7-4F5E-84C2-B4AB92B449A4}" type="sibTrans" cxnId="{E49CE3CA-56E7-4686-A10E-83DCF10F4CFC}">
      <dgm:prSet/>
      <dgm:spPr/>
      <dgm:t>
        <a:bodyPr/>
        <a:lstStyle/>
        <a:p>
          <a:endParaRPr lang="en-US"/>
        </a:p>
      </dgm:t>
    </dgm:pt>
    <dgm:pt modelId="{107F996D-4831-4E38-8654-D7A0DEA1B117}" type="pres">
      <dgm:prSet presAssocID="{E32AE8A5-B027-4F60-A1E3-0EEE812B2D50}" presName="Name0" presStyleCnt="0">
        <dgm:presLayoutVars>
          <dgm:dir/>
          <dgm:animLvl val="lvl"/>
          <dgm:resizeHandles val="exact"/>
        </dgm:presLayoutVars>
      </dgm:prSet>
      <dgm:spPr/>
    </dgm:pt>
    <dgm:pt modelId="{2577C282-C3B3-4E11-A327-F473EB2F8AB4}" type="pres">
      <dgm:prSet presAssocID="{4A506A79-0960-4A5E-A77B-018F283A4A34}" presName="boxAndChildren" presStyleCnt="0"/>
      <dgm:spPr/>
    </dgm:pt>
    <dgm:pt modelId="{F5FDC9D1-E8F5-4CD3-83B7-7B06BB8A3D88}" type="pres">
      <dgm:prSet presAssocID="{4A506A79-0960-4A5E-A77B-018F283A4A34}" presName="parentTextBox" presStyleLbl="node1" presStyleIdx="0" presStyleCnt="5"/>
      <dgm:spPr/>
    </dgm:pt>
    <dgm:pt modelId="{D9E5E99E-EB0F-4781-B488-2E86F943A1D8}" type="pres">
      <dgm:prSet presAssocID="{FB873C85-F239-4FFA-BDC8-4B78B94A8287}" presName="sp" presStyleCnt="0"/>
      <dgm:spPr/>
    </dgm:pt>
    <dgm:pt modelId="{009BA55D-BC9C-41FB-B378-9343EC8B6988}" type="pres">
      <dgm:prSet presAssocID="{A678E2FA-9E46-48D8-B160-607043B0933B}" presName="arrowAndChildren" presStyleCnt="0"/>
      <dgm:spPr/>
    </dgm:pt>
    <dgm:pt modelId="{3E38C6C9-4C71-465C-B8C7-3B70337606E8}" type="pres">
      <dgm:prSet presAssocID="{A678E2FA-9E46-48D8-B160-607043B0933B}" presName="parentTextArrow" presStyleLbl="node1" presStyleIdx="1" presStyleCnt="5"/>
      <dgm:spPr/>
    </dgm:pt>
    <dgm:pt modelId="{D1CEF164-0597-4ECD-AD18-A5BE281C604D}" type="pres">
      <dgm:prSet presAssocID="{B47FE101-4037-4800-A749-475AA7AC73A1}" presName="sp" presStyleCnt="0"/>
      <dgm:spPr/>
    </dgm:pt>
    <dgm:pt modelId="{933BC6DA-83F9-45D5-8326-611278BE7E83}" type="pres">
      <dgm:prSet presAssocID="{E6935202-D280-4514-A967-5C2F0A634B69}" presName="arrowAndChildren" presStyleCnt="0"/>
      <dgm:spPr/>
    </dgm:pt>
    <dgm:pt modelId="{9A2EE43C-67C4-4DD7-9FF4-55D43DB96387}" type="pres">
      <dgm:prSet presAssocID="{E6935202-D280-4514-A967-5C2F0A634B69}" presName="parentTextArrow" presStyleLbl="node1" presStyleIdx="2" presStyleCnt="5"/>
      <dgm:spPr/>
    </dgm:pt>
    <dgm:pt modelId="{9C77A77A-AD11-4CF5-8FCD-04EED26FBD4F}" type="pres">
      <dgm:prSet presAssocID="{A5E63C35-0EA8-4079-9C9E-A7BC26A33088}" presName="sp" presStyleCnt="0"/>
      <dgm:spPr/>
    </dgm:pt>
    <dgm:pt modelId="{F27F32A6-01CB-4D95-8B8B-C7C96D400D45}" type="pres">
      <dgm:prSet presAssocID="{379EB7B8-F7C8-4B63-918F-8F2FDD499F8E}" presName="arrowAndChildren" presStyleCnt="0"/>
      <dgm:spPr/>
    </dgm:pt>
    <dgm:pt modelId="{1B7C6BDC-5A22-4B89-B3B1-B86CAFF3D9F4}" type="pres">
      <dgm:prSet presAssocID="{379EB7B8-F7C8-4B63-918F-8F2FDD499F8E}" presName="parentTextArrow" presStyleLbl="node1" presStyleIdx="3" presStyleCnt="5"/>
      <dgm:spPr/>
    </dgm:pt>
    <dgm:pt modelId="{BACA855C-956C-4338-BB5C-58A7012961FD}" type="pres">
      <dgm:prSet presAssocID="{C4C93CBA-F666-4C6F-8DCD-DE53BDAAAB35}" presName="sp" presStyleCnt="0"/>
      <dgm:spPr/>
    </dgm:pt>
    <dgm:pt modelId="{1DC3CFE6-25E4-4685-A873-36305722BBC3}" type="pres">
      <dgm:prSet presAssocID="{DEE85819-04CC-4DE3-B402-680A97AE9B95}" presName="arrowAndChildren" presStyleCnt="0"/>
      <dgm:spPr/>
    </dgm:pt>
    <dgm:pt modelId="{FD793A14-FDD6-4E3C-8DF8-3F7306D5979C}" type="pres">
      <dgm:prSet presAssocID="{DEE85819-04CC-4DE3-B402-680A97AE9B95}" presName="parentTextArrow" presStyleLbl="node1" presStyleIdx="4" presStyleCnt="5"/>
      <dgm:spPr/>
    </dgm:pt>
  </dgm:ptLst>
  <dgm:cxnLst>
    <dgm:cxn modelId="{B161270B-008E-4D6C-9506-478CA166D7A2}" type="presOf" srcId="{E6935202-D280-4514-A967-5C2F0A634B69}" destId="{9A2EE43C-67C4-4DD7-9FF4-55D43DB96387}" srcOrd="0" destOrd="0" presId="urn:microsoft.com/office/officeart/2005/8/layout/process4"/>
    <dgm:cxn modelId="{35331C1F-E37A-4208-8607-6CB1F32AB767}" type="presOf" srcId="{379EB7B8-F7C8-4B63-918F-8F2FDD499F8E}" destId="{1B7C6BDC-5A22-4B89-B3B1-B86CAFF3D9F4}" srcOrd="0" destOrd="0" presId="urn:microsoft.com/office/officeart/2005/8/layout/process4"/>
    <dgm:cxn modelId="{73DAE628-F0B3-412E-BE3E-961C0103EBDC}" type="presOf" srcId="{DEE85819-04CC-4DE3-B402-680A97AE9B95}" destId="{FD793A14-FDD6-4E3C-8DF8-3F7306D5979C}" srcOrd="0" destOrd="0" presId="urn:microsoft.com/office/officeart/2005/8/layout/process4"/>
    <dgm:cxn modelId="{616E8759-4C1C-4395-B250-6D7021A980FA}" type="presOf" srcId="{4A506A79-0960-4A5E-A77B-018F283A4A34}" destId="{F5FDC9D1-E8F5-4CD3-83B7-7B06BB8A3D88}" srcOrd="0" destOrd="0" presId="urn:microsoft.com/office/officeart/2005/8/layout/process4"/>
    <dgm:cxn modelId="{C4EA667D-019D-409D-BEAB-883342A7ABAC}" srcId="{E32AE8A5-B027-4F60-A1E3-0EEE812B2D50}" destId="{379EB7B8-F7C8-4B63-918F-8F2FDD499F8E}" srcOrd="1" destOrd="0" parTransId="{4B82B286-C267-4889-B647-2C5587E7252A}" sibTransId="{A5E63C35-0EA8-4079-9C9E-A7BC26A33088}"/>
    <dgm:cxn modelId="{D13F858F-D7C3-45EA-AFF5-FF88DFF38D17}" srcId="{E32AE8A5-B027-4F60-A1E3-0EEE812B2D50}" destId="{E6935202-D280-4514-A967-5C2F0A634B69}" srcOrd="2" destOrd="0" parTransId="{F19C9473-0185-4D1A-A28F-341A3DF6DF4C}" sibTransId="{B47FE101-4037-4800-A749-475AA7AC73A1}"/>
    <dgm:cxn modelId="{E4BDF891-4F50-46D1-B82C-B6DFAB4703A7}" type="presOf" srcId="{E32AE8A5-B027-4F60-A1E3-0EEE812B2D50}" destId="{107F996D-4831-4E38-8654-D7A0DEA1B117}" srcOrd="0" destOrd="0" presId="urn:microsoft.com/office/officeart/2005/8/layout/process4"/>
    <dgm:cxn modelId="{E8021EBC-8254-4793-A210-670F92D9156B}" srcId="{E32AE8A5-B027-4F60-A1E3-0EEE812B2D50}" destId="{DEE85819-04CC-4DE3-B402-680A97AE9B95}" srcOrd="0" destOrd="0" parTransId="{D5E8FA0E-CCEF-4194-8426-D820C6EF05CF}" sibTransId="{C4C93CBA-F666-4C6F-8DCD-DE53BDAAAB35}"/>
    <dgm:cxn modelId="{E49CE3CA-56E7-4686-A10E-83DCF10F4CFC}" srcId="{E32AE8A5-B027-4F60-A1E3-0EEE812B2D50}" destId="{4A506A79-0960-4A5E-A77B-018F283A4A34}" srcOrd="4" destOrd="0" parTransId="{48DEF386-F367-4135-8A9D-A86C49CD6980}" sibTransId="{8EAE0019-CEF7-4F5E-84C2-B4AB92B449A4}"/>
    <dgm:cxn modelId="{BFCD56CC-CD06-4839-812B-21FAE07EEBA1}" srcId="{E32AE8A5-B027-4F60-A1E3-0EEE812B2D50}" destId="{A678E2FA-9E46-48D8-B160-607043B0933B}" srcOrd="3" destOrd="0" parTransId="{99E412BB-0663-4AC4-927E-38B4C348BED8}" sibTransId="{FB873C85-F239-4FFA-BDC8-4B78B94A8287}"/>
    <dgm:cxn modelId="{90139ED9-B1C8-458D-8738-ABD84591F36C}" type="presOf" srcId="{A678E2FA-9E46-48D8-B160-607043B0933B}" destId="{3E38C6C9-4C71-465C-B8C7-3B70337606E8}" srcOrd="0" destOrd="0" presId="urn:microsoft.com/office/officeart/2005/8/layout/process4"/>
    <dgm:cxn modelId="{F47FA531-F437-45A8-B82D-849374C463C7}" type="presParOf" srcId="{107F996D-4831-4E38-8654-D7A0DEA1B117}" destId="{2577C282-C3B3-4E11-A327-F473EB2F8AB4}" srcOrd="0" destOrd="0" presId="urn:microsoft.com/office/officeart/2005/8/layout/process4"/>
    <dgm:cxn modelId="{8D521449-8021-42A7-88FB-DA0DC2253347}" type="presParOf" srcId="{2577C282-C3B3-4E11-A327-F473EB2F8AB4}" destId="{F5FDC9D1-E8F5-4CD3-83B7-7B06BB8A3D88}" srcOrd="0" destOrd="0" presId="urn:microsoft.com/office/officeart/2005/8/layout/process4"/>
    <dgm:cxn modelId="{AE08CB4B-8ECF-4D42-A509-0C3CCC01DD15}" type="presParOf" srcId="{107F996D-4831-4E38-8654-D7A0DEA1B117}" destId="{D9E5E99E-EB0F-4781-B488-2E86F943A1D8}" srcOrd="1" destOrd="0" presId="urn:microsoft.com/office/officeart/2005/8/layout/process4"/>
    <dgm:cxn modelId="{BB05F3A5-3FBE-458A-82A4-955769195D00}" type="presParOf" srcId="{107F996D-4831-4E38-8654-D7A0DEA1B117}" destId="{009BA55D-BC9C-41FB-B378-9343EC8B6988}" srcOrd="2" destOrd="0" presId="urn:microsoft.com/office/officeart/2005/8/layout/process4"/>
    <dgm:cxn modelId="{D4000737-3014-4E39-82DD-E9296FC668C6}" type="presParOf" srcId="{009BA55D-BC9C-41FB-B378-9343EC8B6988}" destId="{3E38C6C9-4C71-465C-B8C7-3B70337606E8}" srcOrd="0" destOrd="0" presId="urn:microsoft.com/office/officeart/2005/8/layout/process4"/>
    <dgm:cxn modelId="{16232BA7-BA47-47AC-A74A-3DA6720E5D88}" type="presParOf" srcId="{107F996D-4831-4E38-8654-D7A0DEA1B117}" destId="{D1CEF164-0597-4ECD-AD18-A5BE281C604D}" srcOrd="3" destOrd="0" presId="urn:microsoft.com/office/officeart/2005/8/layout/process4"/>
    <dgm:cxn modelId="{24D96C0E-1580-4B84-8AD3-8D33BB262D02}" type="presParOf" srcId="{107F996D-4831-4E38-8654-D7A0DEA1B117}" destId="{933BC6DA-83F9-45D5-8326-611278BE7E83}" srcOrd="4" destOrd="0" presId="urn:microsoft.com/office/officeart/2005/8/layout/process4"/>
    <dgm:cxn modelId="{8D74EBCE-95E9-4490-8F61-1ED9A5123978}" type="presParOf" srcId="{933BC6DA-83F9-45D5-8326-611278BE7E83}" destId="{9A2EE43C-67C4-4DD7-9FF4-55D43DB96387}" srcOrd="0" destOrd="0" presId="urn:microsoft.com/office/officeart/2005/8/layout/process4"/>
    <dgm:cxn modelId="{FE18A227-6167-4766-9EF1-148C494962D2}" type="presParOf" srcId="{107F996D-4831-4E38-8654-D7A0DEA1B117}" destId="{9C77A77A-AD11-4CF5-8FCD-04EED26FBD4F}" srcOrd="5" destOrd="0" presId="urn:microsoft.com/office/officeart/2005/8/layout/process4"/>
    <dgm:cxn modelId="{CB871FC9-E666-4EA6-8F56-C5DC4B80E89B}" type="presParOf" srcId="{107F996D-4831-4E38-8654-D7A0DEA1B117}" destId="{F27F32A6-01CB-4D95-8B8B-C7C96D400D45}" srcOrd="6" destOrd="0" presId="urn:microsoft.com/office/officeart/2005/8/layout/process4"/>
    <dgm:cxn modelId="{C3800BE8-28D7-48C5-AB4F-2787D9333D1C}" type="presParOf" srcId="{F27F32A6-01CB-4D95-8B8B-C7C96D400D45}" destId="{1B7C6BDC-5A22-4B89-B3B1-B86CAFF3D9F4}" srcOrd="0" destOrd="0" presId="urn:microsoft.com/office/officeart/2005/8/layout/process4"/>
    <dgm:cxn modelId="{CB38DD05-52D2-4D61-B0D6-9339B65B22EC}" type="presParOf" srcId="{107F996D-4831-4E38-8654-D7A0DEA1B117}" destId="{BACA855C-956C-4338-BB5C-58A7012961FD}" srcOrd="7" destOrd="0" presId="urn:microsoft.com/office/officeart/2005/8/layout/process4"/>
    <dgm:cxn modelId="{B14373B0-211E-41BD-877B-1FC0C2597996}" type="presParOf" srcId="{107F996D-4831-4E38-8654-D7A0DEA1B117}" destId="{1DC3CFE6-25E4-4685-A873-36305722BBC3}" srcOrd="8" destOrd="0" presId="urn:microsoft.com/office/officeart/2005/8/layout/process4"/>
    <dgm:cxn modelId="{8274E745-10EB-4720-9E61-D25C8BB9A11D}" type="presParOf" srcId="{1DC3CFE6-25E4-4685-A873-36305722BBC3}" destId="{FD793A14-FDD6-4E3C-8DF8-3F7306D5979C}"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E230D-0725-46BB-9074-1CE25AC88C69}">
      <dsp:nvSpPr>
        <dsp:cNvPr id="0" name=""/>
        <dsp:cNvSpPr/>
      </dsp:nvSpPr>
      <dsp:spPr>
        <a:xfrm>
          <a:off x="1598" y="913295"/>
          <a:ext cx="3822509" cy="2834650"/>
        </a:xfrm>
        <a:prstGeom prst="rect">
          <a:avLst/>
        </a:prstGeom>
        <a:blipFill rotWithShape="1">
          <a:blip xmlns:r="http://schemas.openxmlformats.org/officeDocument/2006/relationships" r:embed="rId1"/>
          <a:srcRect/>
          <a:stretch>
            <a:fillRect t="-24000" b="-24000"/>
          </a:stretch>
        </a:blip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3C588964-B900-461A-B6D9-5B7D14C0F5D4}">
      <dsp:nvSpPr>
        <dsp:cNvPr id="0" name=""/>
        <dsp:cNvSpPr/>
      </dsp:nvSpPr>
      <dsp:spPr>
        <a:xfrm>
          <a:off x="790352" y="3218094"/>
          <a:ext cx="3247234" cy="78036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5000"/>
            </a:spcAft>
            <a:buNone/>
          </a:pPr>
          <a:r>
            <a:rPr lang="en-US" sz="2000" kern="1200" dirty="0">
              <a:latin typeface="Brandon Grotesque Regular" panose="020B0503020203060202" pitchFamily="34" charset="0"/>
            </a:rPr>
            <a:t>Mireya Orozco-Davila,       Retail District Director</a:t>
          </a:r>
        </a:p>
      </dsp:txBody>
      <dsp:txXfrm>
        <a:off x="790352" y="3218094"/>
        <a:ext cx="3247234" cy="780364"/>
      </dsp:txXfrm>
    </dsp:sp>
    <dsp:sp modelId="{B451BD59-6B36-4C34-B7BF-D00C14585B8F}">
      <dsp:nvSpPr>
        <dsp:cNvPr id="0" name=""/>
        <dsp:cNvSpPr/>
      </dsp:nvSpPr>
      <dsp:spPr>
        <a:xfrm>
          <a:off x="4572340" y="925750"/>
          <a:ext cx="3768395" cy="2784830"/>
        </a:xfrm>
        <a:prstGeom prst="rect">
          <a:avLst/>
        </a:prstGeom>
        <a:blipFill rotWithShape="1">
          <a:blip xmlns:r="http://schemas.openxmlformats.org/officeDocument/2006/relationships" r:embed="rId2"/>
          <a:srcRect/>
          <a:stretch>
            <a:fillRect t="-10000" b="-10000"/>
          </a:stretch>
        </a:blip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141A9BFC-2E01-44B5-AA62-A50690B3DA14}">
      <dsp:nvSpPr>
        <dsp:cNvPr id="0" name=""/>
        <dsp:cNvSpPr/>
      </dsp:nvSpPr>
      <dsp:spPr>
        <a:xfrm>
          <a:off x="5334037" y="3205638"/>
          <a:ext cx="3247234" cy="78036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5000"/>
            </a:spcAft>
            <a:buNone/>
          </a:pPr>
          <a:r>
            <a:rPr lang="en-US" sz="2000" kern="1200" dirty="0">
              <a:latin typeface="Brandon Grotesque Regular" panose="020B0503020203060202" pitchFamily="34" charset="0"/>
            </a:rPr>
            <a:t>Al Cardenas,                     District Manager</a:t>
          </a:r>
        </a:p>
      </dsp:txBody>
      <dsp:txXfrm>
        <a:off x="5334037" y="3205638"/>
        <a:ext cx="3247234" cy="780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F717EC-1008-48EA-94D8-64DD5634C0DD}">
      <dsp:nvSpPr>
        <dsp:cNvPr id="0" name=""/>
        <dsp:cNvSpPr/>
      </dsp:nvSpPr>
      <dsp:spPr>
        <a:xfrm>
          <a:off x="0" y="2545030"/>
          <a:ext cx="8715200" cy="835335"/>
        </a:xfrm>
        <a:prstGeom prst="rect">
          <a:avLst/>
        </a:prstGeom>
        <a:solidFill>
          <a:srgbClr val="B5A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Brandon Grotesque Regular" panose="020B0503020203060202" pitchFamily="34" charset="0"/>
            </a:rPr>
            <a:t>Examine report data and importance</a:t>
          </a:r>
        </a:p>
      </dsp:txBody>
      <dsp:txXfrm>
        <a:off x="0" y="2545030"/>
        <a:ext cx="8715200" cy="835335"/>
      </dsp:txXfrm>
    </dsp:sp>
    <dsp:sp modelId="{FAD0AEB4-E068-4223-998D-ACE2408C2D1C}">
      <dsp:nvSpPr>
        <dsp:cNvPr id="0" name=""/>
        <dsp:cNvSpPr/>
      </dsp:nvSpPr>
      <dsp:spPr>
        <a:xfrm rot="10800000">
          <a:off x="0" y="1272814"/>
          <a:ext cx="8715200" cy="1284746"/>
        </a:xfrm>
        <a:prstGeom prst="upArrowCallou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Brandon Grotesque Regular" panose="020B0503020203060202" pitchFamily="34" charset="0"/>
            </a:rPr>
            <a:t>Discuss report information</a:t>
          </a:r>
        </a:p>
      </dsp:txBody>
      <dsp:txXfrm rot="10800000">
        <a:off x="0" y="1272814"/>
        <a:ext cx="8715200" cy="834789"/>
      </dsp:txXfrm>
    </dsp:sp>
    <dsp:sp modelId="{AE0C9A1C-2773-4C34-B598-A85482FFB872}">
      <dsp:nvSpPr>
        <dsp:cNvPr id="0" name=""/>
        <dsp:cNvSpPr/>
      </dsp:nvSpPr>
      <dsp:spPr>
        <a:xfrm rot="10800000">
          <a:off x="0" y="597"/>
          <a:ext cx="8715200" cy="128474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Brandon Grotesque Regular" panose="020B0503020203060202" pitchFamily="34" charset="0"/>
            </a:rPr>
            <a:t>Evaluate retail reports</a:t>
          </a:r>
        </a:p>
      </dsp:txBody>
      <dsp:txXfrm rot="10800000">
        <a:off x="0" y="597"/>
        <a:ext cx="8715200" cy="8347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DC9D1-E8F5-4CD3-83B7-7B06BB8A3D88}">
      <dsp:nvSpPr>
        <dsp:cNvPr id="0" name=""/>
        <dsp:cNvSpPr/>
      </dsp:nvSpPr>
      <dsp:spPr>
        <a:xfrm>
          <a:off x="0" y="3411966"/>
          <a:ext cx="8786192" cy="5597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Daily Financials</a:t>
          </a:r>
        </a:p>
      </dsp:txBody>
      <dsp:txXfrm>
        <a:off x="0" y="3411966"/>
        <a:ext cx="8786192" cy="559761"/>
      </dsp:txXfrm>
    </dsp:sp>
    <dsp:sp modelId="{3E38C6C9-4C71-465C-B8C7-3B70337606E8}">
      <dsp:nvSpPr>
        <dsp:cNvPr id="0" name=""/>
        <dsp:cNvSpPr/>
      </dsp:nvSpPr>
      <dsp:spPr>
        <a:xfrm rot="10800000">
          <a:off x="0" y="2559450"/>
          <a:ext cx="8786192" cy="860913"/>
        </a:xfrm>
        <a:prstGeom prst="upArrowCallou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8a- Production Summary Actual vs Quota Graph</a:t>
          </a:r>
        </a:p>
      </dsp:txBody>
      <dsp:txXfrm rot="10800000">
        <a:off x="0" y="2559450"/>
        <a:ext cx="8786192" cy="559395"/>
      </dsp:txXfrm>
    </dsp:sp>
    <dsp:sp modelId="{9A2EE43C-67C4-4DD7-9FF4-55D43DB96387}">
      <dsp:nvSpPr>
        <dsp:cNvPr id="0" name=""/>
        <dsp:cNvSpPr/>
      </dsp:nvSpPr>
      <dsp:spPr>
        <a:xfrm rot="10800000">
          <a:off x="0" y="1706933"/>
          <a:ext cx="8786192" cy="860913"/>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Production Summary</a:t>
          </a:r>
        </a:p>
      </dsp:txBody>
      <dsp:txXfrm rot="10800000">
        <a:off x="0" y="1706933"/>
        <a:ext cx="8786192" cy="559395"/>
      </dsp:txXfrm>
    </dsp:sp>
    <dsp:sp modelId="{1B7C6BDC-5A22-4B89-B3B1-B86CAFF3D9F4}">
      <dsp:nvSpPr>
        <dsp:cNvPr id="0" name=""/>
        <dsp:cNvSpPr/>
      </dsp:nvSpPr>
      <dsp:spPr>
        <a:xfrm rot="10800000">
          <a:off x="0" y="854416"/>
          <a:ext cx="8786192" cy="860913"/>
        </a:xfrm>
        <a:prstGeom prst="upArrowCallou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100p- Net Sales and Hourly Payroll vs Budget by Period</a:t>
          </a:r>
        </a:p>
      </dsp:txBody>
      <dsp:txXfrm rot="10800000">
        <a:off x="0" y="854416"/>
        <a:ext cx="8786192" cy="559395"/>
      </dsp:txXfrm>
    </dsp:sp>
    <dsp:sp modelId="{FD793A14-FDD6-4E3C-8DF8-3F7306D5979C}">
      <dsp:nvSpPr>
        <dsp:cNvPr id="0" name=""/>
        <dsp:cNvSpPr/>
      </dsp:nvSpPr>
      <dsp:spPr>
        <a:xfrm rot="10800000">
          <a:off x="0" y="1899"/>
          <a:ext cx="8786192" cy="860913"/>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445- Net Sales Comparison by Period</a:t>
          </a:r>
        </a:p>
      </dsp:txBody>
      <dsp:txXfrm rot="10800000">
        <a:off x="0" y="1899"/>
        <a:ext cx="8786192" cy="559395"/>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72E418-8FB9-464B-BF10-63DF2A7363A3}" type="datetimeFigureOut">
              <a:rPr lang="en-US" smtClean="0"/>
              <a:t>8/19/2022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BB23D3-46CF-454F-BB31-FAEB99660F2C}" type="slidenum">
              <a:rPr lang="en-US" smtClean="0"/>
              <a:t>‹#›</a:t>
            </a:fld>
            <a:endParaRPr lang="en-US"/>
          </a:p>
        </p:txBody>
      </p:sp>
    </p:spTree>
    <p:extLst>
      <p:ext uri="{BB962C8B-B14F-4D97-AF65-F5344CB8AC3E}">
        <p14:creationId xmlns:p14="http://schemas.microsoft.com/office/powerpoint/2010/main" val="30419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a:t>
            </a:fld>
            <a:endParaRPr lang="en-US"/>
          </a:p>
        </p:txBody>
      </p:sp>
    </p:spTree>
    <p:extLst>
      <p:ext uri="{BB962C8B-B14F-4D97-AF65-F5344CB8AC3E}">
        <p14:creationId xmlns:p14="http://schemas.microsoft.com/office/powerpoint/2010/main" val="176401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11</a:t>
            </a:fld>
            <a:endParaRPr lang="en-US"/>
          </a:p>
        </p:txBody>
      </p:sp>
    </p:spTree>
    <p:extLst>
      <p:ext uri="{BB962C8B-B14F-4D97-AF65-F5344CB8AC3E}">
        <p14:creationId xmlns:p14="http://schemas.microsoft.com/office/powerpoint/2010/main" val="895579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Payroll Activity- </a:t>
            </a:r>
          </a:p>
          <a:p>
            <a:endParaRPr lang="en-US" dirty="0"/>
          </a:p>
          <a:p>
            <a:r>
              <a:rPr lang="en-US" dirty="0"/>
              <a:t>Per Table- Handout a report to each table</a:t>
            </a:r>
          </a:p>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12</a:t>
            </a:fld>
            <a:endParaRPr lang="en-US"/>
          </a:p>
        </p:txBody>
      </p:sp>
    </p:spTree>
    <p:extLst>
      <p:ext uri="{BB962C8B-B14F-4D97-AF65-F5344CB8AC3E}">
        <p14:creationId xmlns:p14="http://schemas.microsoft.com/office/powerpoint/2010/main" val="3354841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13</a:t>
            </a:fld>
            <a:endParaRPr lang="en-US"/>
          </a:p>
        </p:txBody>
      </p:sp>
    </p:spTree>
    <p:extLst>
      <p:ext uri="{BB962C8B-B14F-4D97-AF65-F5344CB8AC3E}">
        <p14:creationId xmlns:p14="http://schemas.microsoft.com/office/powerpoint/2010/main" val="3919605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14</a:t>
            </a:fld>
            <a:endParaRPr lang="en-US"/>
          </a:p>
        </p:txBody>
      </p:sp>
    </p:spTree>
    <p:extLst>
      <p:ext uri="{BB962C8B-B14F-4D97-AF65-F5344CB8AC3E}">
        <p14:creationId xmlns:p14="http://schemas.microsoft.com/office/powerpoint/2010/main" val="4028126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15</a:t>
            </a:fld>
            <a:endParaRPr lang="en-US"/>
          </a:p>
        </p:txBody>
      </p:sp>
    </p:spTree>
    <p:extLst>
      <p:ext uri="{BB962C8B-B14F-4D97-AF65-F5344CB8AC3E}">
        <p14:creationId xmlns:p14="http://schemas.microsoft.com/office/powerpoint/2010/main" val="692542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17</a:t>
            </a:fld>
            <a:endParaRPr lang="en-US"/>
          </a:p>
        </p:txBody>
      </p:sp>
    </p:spTree>
    <p:extLst>
      <p:ext uri="{BB962C8B-B14F-4D97-AF65-F5344CB8AC3E}">
        <p14:creationId xmlns:p14="http://schemas.microsoft.com/office/powerpoint/2010/main" val="2511620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18</a:t>
            </a:fld>
            <a:endParaRPr lang="en-US"/>
          </a:p>
        </p:txBody>
      </p:sp>
    </p:spTree>
    <p:extLst>
      <p:ext uri="{BB962C8B-B14F-4D97-AF65-F5344CB8AC3E}">
        <p14:creationId xmlns:p14="http://schemas.microsoft.com/office/powerpoint/2010/main" val="536685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Would you drive blind?</a:t>
            </a:r>
          </a:p>
          <a:p>
            <a:endParaRPr lang="en-US" dirty="0"/>
          </a:p>
          <a:p>
            <a:r>
              <a:rPr lang="en-US" sz="1200" b="1" kern="1200" dirty="0">
                <a:solidFill>
                  <a:schemeClr val="tx1"/>
                </a:solidFill>
                <a:effectLst/>
                <a:latin typeface="+mn-lt"/>
                <a:ea typeface="+mn-ea"/>
                <a:cs typeface="+mn-cs"/>
              </a:rPr>
              <a:t>“You Wouldn’t Drive Blindfolded”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At your tables find out how long each person has been with Goodwill and line yourselves up in order.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Once this is completed instruct the newest member of the team to go outside. Once outside hand them each a car and blindfold. Have them test the cars and put their blindfolds on. They will then join their group.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In the room please set up the rug as well as the blocks. This is done while the drivers are outside.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 goal of this activity is to get through the maze in the fastest time possible. The winning team will receive 100 Kazoo points each.</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Once everyone reaches the finish line, drivers will take their blindfolds off and go through the maze once again without the blindfolds.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Talking Points</a:t>
            </a:r>
          </a:p>
          <a:p>
            <a:r>
              <a:rPr lang="en-US" sz="1200" kern="1200" dirty="0">
                <a:solidFill>
                  <a:schemeClr val="tx1"/>
                </a:solidFill>
                <a:effectLst/>
                <a:latin typeface="+mn-lt"/>
                <a:ea typeface="+mn-ea"/>
                <a:cs typeface="+mn-cs"/>
              </a:rPr>
              <a:t>What does the blindfold, car, and maze represent in this activity?</a:t>
            </a:r>
          </a:p>
          <a:p>
            <a:r>
              <a:rPr lang="en-US" sz="1200" kern="1200" dirty="0">
                <a:solidFill>
                  <a:schemeClr val="tx1"/>
                </a:solidFill>
                <a:effectLst/>
                <a:latin typeface="+mn-lt"/>
                <a:ea typeface="+mn-ea"/>
                <a:cs typeface="+mn-cs"/>
              </a:rPr>
              <a:t>Blindfold-The blindfold represents the lack of knowledge the manager has of the business whether that be reports or overall basic knowledge.</a:t>
            </a:r>
          </a:p>
          <a:p>
            <a:r>
              <a:rPr lang="en-US" sz="1200" kern="1200" dirty="0">
                <a:solidFill>
                  <a:schemeClr val="tx1"/>
                </a:solidFill>
                <a:effectLst/>
                <a:latin typeface="+mn-lt"/>
                <a:ea typeface="+mn-ea"/>
                <a:cs typeface="+mn-cs"/>
              </a:rPr>
              <a:t>Car- manager</a:t>
            </a:r>
          </a:p>
          <a:p>
            <a:r>
              <a:rPr lang="en-US" sz="1200" kern="1200" dirty="0">
                <a:solidFill>
                  <a:schemeClr val="tx1"/>
                </a:solidFill>
                <a:effectLst/>
                <a:latin typeface="+mn-lt"/>
                <a:ea typeface="+mn-ea"/>
                <a:cs typeface="+mn-cs"/>
              </a:rPr>
              <a:t>Maze-The maze represents the day to day operations and the obstacles that we are faced with every day.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 much support did everyone need to provide to the driver when they had their blindfolds 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Once the driver removed the blindfold how much less support did they need from you and how much easier was it for our drivers to get through the maze? How can we translate this to </a:t>
            </a:r>
            <a:r>
              <a:rPr lang="en-US" sz="1200" kern="1200">
                <a:solidFill>
                  <a:schemeClr val="tx1"/>
                </a:solidFill>
                <a:effectLst/>
                <a:latin typeface="+mn-lt"/>
                <a:ea typeface="+mn-ea"/>
                <a:cs typeface="+mn-cs"/>
              </a:rPr>
              <a:t>ou</a:t>
            </a:r>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19</a:t>
            </a:fld>
            <a:endParaRPr lang="en-US"/>
          </a:p>
        </p:txBody>
      </p:sp>
    </p:spTree>
    <p:extLst>
      <p:ext uri="{BB962C8B-B14F-4D97-AF65-F5344CB8AC3E}">
        <p14:creationId xmlns:p14="http://schemas.microsoft.com/office/powerpoint/2010/main" val="664008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Q&amp;A Session</a:t>
            </a:r>
          </a:p>
        </p:txBody>
      </p:sp>
      <p:sp>
        <p:nvSpPr>
          <p:cNvPr id="4" name="Slide Number Placeholder 3"/>
          <p:cNvSpPr>
            <a:spLocks noGrp="1"/>
          </p:cNvSpPr>
          <p:nvPr>
            <p:ph type="sldNum" sz="quarter" idx="5"/>
          </p:nvPr>
        </p:nvSpPr>
        <p:spPr/>
        <p:txBody>
          <a:bodyPr/>
          <a:lstStyle/>
          <a:p>
            <a:fld id="{36BB23D3-46CF-454F-BB31-FAEB99660F2C}" type="slidenum">
              <a:rPr lang="en-US" smtClean="0"/>
              <a:t>20</a:t>
            </a:fld>
            <a:endParaRPr lang="en-US"/>
          </a:p>
        </p:txBody>
      </p:sp>
    </p:spTree>
    <p:extLst>
      <p:ext uri="{BB962C8B-B14F-4D97-AF65-F5344CB8AC3E}">
        <p14:creationId xmlns:p14="http://schemas.microsoft.com/office/powerpoint/2010/main" val="2812346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2</a:t>
            </a:fld>
            <a:endParaRPr lang="en-US"/>
          </a:p>
        </p:txBody>
      </p:sp>
    </p:spTree>
    <p:extLst>
      <p:ext uri="{BB962C8B-B14F-4D97-AF65-F5344CB8AC3E}">
        <p14:creationId xmlns:p14="http://schemas.microsoft.com/office/powerpoint/2010/main" val="1611712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3</a:t>
            </a:fld>
            <a:endParaRPr lang="en-US"/>
          </a:p>
        </p:txBody>
      </p:sp>
    </p:spTree>
    <p:extLst>
      <p:ext uri="{BB962C8B-B14F-4D97-AF65-F5344CB8AC3E}">
        <p14:creationId xmlns:p14="http://schemas.microsoft.com/office/powerpoint/2010/main" val="2903643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a:t>
            </a:r>
          </a:p>
        </p:txBody>
      </p:sp>
      <p:sp>
        <p:nvSpPr>
          <p:cNvPr id="4" name="Slide Number Placeholder 3"/>
          <p:cNvSpPr>
            <a:spLocks noGrp="1"/>
          </p:cNvSpPr>
          <p:nvPr>
            <p:ph type="sldNum" sz="quarter" idx="5"/>
          </p:nvPr>
        </p:nvSpPr>
        <p:spPr/>
        <p:txBody>
          <a:bodyPr/>
          <a:lstStyle/>
          <a:p>
            <a:fld id="{36BB23D3-46CF-454F-BB31-FAEB99660F2C}" type="slidenum">
              <a:rPr lang="en-US" smtClean="0"/>
              <a:t>4</a:t>
            </a:fld>
            <a:endParaRPr lang="en-US"/>
          </a:p>
        </p:txBody>
      </p:sp>
    </p:spTree>
    <p:extLst>
      <p:ext uri="{BB962C8B-B14F-4D97-AF65-F5344CB8AC3E}">
        <p14:creationId xmlns:p14="http://schemas.microsoft.com/office/powerpoint/2010/main" val="221265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 Trivia Game- (Sit Down/Stand Up or Left/Right)</a:t>
            </a:r>
          </a:p>
          <a:p>
            <a:endParaRPr lang="en-US" dirty="0"/>
          </a:p>
          <a:p>
            <a:r>
              <a:rPr lang="en-US" sz="1200" b="1" i="1" kern="1200" dirty="0">
                <a:solidFill>
                  <a:schemeClr val="tx1"/>
                </a:solidFill>
                <a:effectLst/>
                <a:latin typeface="+mn-lt"/>
                <a:ea typeface="+mn-ea"/>
                <a:cs typeface="+mn-cs"/>
              </a:rPr>
              <a:t>Trivia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will read the question and you must wait until I am done reading it before trying to answer it. The person who stands up first and gets the correct answer will receive 200 Kazoo points. If you stand up before I finish the question you will be disqualified.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Question: You use this report to view daily net sales, period to date sales, period budget, last year revenue, over/short dollar, customer count, dollar per customer, and donors. </a:t>
            </a:r>
          </a:p>
          <a:p>
            <a:r>
              <a:rPr lang="en-US" sz="1200" b="1" i="1" kern="1200" dirty="0">
                <a:solidFill>
                  <a:schemeClr val="tx1"/>
                </a:solidFill>
                <a:effectLst/>
                <a:latin typeface="+mn-lt"/>
                <a:ea typeface="+mn-ea"/>
                <a:cs typeface="+mn-cs"/>
              </a:rPr>
              <a:t>Answer: 445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Bonus Question: For an extra 100 points why is it called the 445?</a:t>
            </a:r>
          </a:p>
          <a:p>
            <a:r>
              <a:rPr lang="en-US" sz="1200" b="1" i="1" kern="1200" dirty="0">
                <a:solidFill>
                  <a:schemeClr val="tx1"/>
                </a:solidFill>
                <a:effectLst/>
                <a:latin typeface="+mn-lt"/>
                <a:ea typeface="+mn-ea"/>
                <a:cs typeface="+mn-cs"/>
              </a:rPr>
              <a:t>Answer: 4 weeks 4 weeks 5 weeks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Question: You use this report to view the budget by day and determine if you controlled payroll within standards. </a:t>
            </a:r>
          </a:p>
          <a:p>
            <a:r>
              <a:rPr lang="en-US" sz="1200" b="1" i="1" kern="1200" dirty="0">
                <a:solidFill>
                  <a:schemeClr val="tx1"/>
                </a:solidFill>
                <a:effectLst/>
                <a:latin typeface="+mn-lt"/>
                <a:ea typeface="+mn-ea"/>
                <a:cs typeface="+mn-cs"/>
              </a:rPr>
              <a:t>Answer: 100p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Question: This report contains production information for one store on a specific date.</a:t>
            </a:r>
          </a:p>
          <a:p>
            <a:r>
              <a:rPr lang="en-US" sz="1200" b="1" i="1" kern="1200" dirty="0">
                <a:solidFill>
                  <a:schemeClr val="tx1"/>
                </a:solidFill>
                <a:effectLst/>
                <a:latin typeface="+mn-lt"/>
                <a:ea typeface="+mn-ea"/>
                <a:cs typeface="+mn-cs"/>
              </a:rPr>
              <a:t>Answer: Production summary</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Question: This report compares production goals with the number of items and dollar amounts produced for each department during selected time frame. </a:t>
            </a:r>
          </a:p>
          <a:p>
            <a:r>
              <a:rPr lang="en-US" sz="1200" b="1" i="1" kern="1200" dirty="0">
                <a:solidFill>
                  <a:schemeClr val="tx1"/>
                </a:solidFill>
                <a:effectLst/>
                <a:latin typeface="+mn-lt"/>
                <a:ea typeface="+mn-ea"/>
                <a:cs typeface="+mn-cs"/>
              </a:rPr>
              <a:t>Answer: 8a Production Summary Actual vs Quota Graph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Question: This report provides a breakdown of each departments sales for the day.</a:t>
            </a:r>
          </a:p>
          <a:p>
            <a:r>
              <a:rPr lang="en-US" sz="1200" b="1" i="1" kern="1200" dirty="0">
                <a:solidFill>
                  <a:schemeClr val="tx1"/>
                </a:solidFill>
                <a:effectLst/>
                <a:latin typeface="+mn-lt"/>
                <a:ea typeface="+mn-ea"/>
                <a:cs typeface="+mn-cs"/>
              </a:rPr>
              <a:t>Answer: Daily Financials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5</a:t>
            </a:fld>
            <a:endParaRPr lang="en-US"/>
          </a:p>
        </p:txBody>
      </p:sp>
    </p:spTree>
    <p:extLst>
      <p:ext uri="{BB962C8B-B14F-4D97-AF65-F5344CB8AC3E}">
        <p14:creationId xmlns:p14="http://schemas.microsoft.com/office/powerpoint/2010/main" val="1774615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retails basic reports?</a:t>
            </a:r>
          </a:p>
          <a:p>
            <a:endParaRPr lang="en-US" dirty="0"/>
          </a:p>
          <a:p>
            <a:r>
              <a:rPr lang="en-US" dirty="0"/>
              <a:t>Answer:</a:t>
            </a:r>
          </a:p>
          <a:p>
            <a:endParaRPr lang="en-US" dirty="0"/>
          </a:p>
          <a:p>
            <a:r>
              <a:rPr lang="en-US" dirty="0"/>
              <a:t>The retail reports include:</a:t>
            </a:r>
          </a:p>
          <a:p>
            <a:pPr marL="171450" indent="-171450">
              <a:buFont typeface="Arial" panose="020B0604020202020204" pitchFamily="34" charset="0"/>
              <a:buChar char="•"/>
            </a:pPr>
            <a:r>
              <a:rPr lang="en-US" dirty="0"/>
              <a:t>Net sales by comparison</a:t>
            </a:r>
          </a:p>
          <a:p>
            <a:pPr marL="171450" indent="-171450">
              <a:buFont typeface="Arial" panose="020B0604020202020204" pitchFamily="34" charset="0"/>
              <a:buChar char="•"/>
            </a:pPr>
            <a:r>
              <a:rPr lang="en-US" dirty="0"/>
              <a:t>Net sales &amp; hourly payroll</a:t>
            </a:r>
          </a:p>
          <a:p>
            <a:pPr marL="171450" indent="-171450">
              <a:buFont typeface="Arial" panose="020B0604020202020204" pitchFamily="34" charset="0"/>
              <a:buChar char="•"/>
            </a:pPr>
            <a:r>
              <a:rPr lang="en-US" dirty="0"/>
              <a:t>Production Summary &amp; 8A</a:t>
            </a:r>
          </a:p>
          <a:p>
            <a:pPr marL="171450" indent="-171450">
              <a:buFont typeface="Arial" panose="020B0604020202020204" pitchFamily="34" charset="0"/>
              <a:buChar char="•"/>
            </a:pPr>
            <a:r>
              <a:rPr lang="en-US" dirty="0"/>
              <a:t>Daily Financials</a:t>
            </a:r>
          </a:p>
        </p:txBody>
      </p:sp>
      <p:sp>
        <p:nvSpPr>
          <p:cNvPr id="4" name="Slide Number Placeholder 3"/>
          <p:cNvSpPr>
            <a:spLocks noGrp="1"/>
          </p:cNvSpPr>
          <p:nvPr>
            <p:ph type="sldNum" sz="quarter" idx="5"/>
          </p:nvPr>
        </p:nvSpPr>
        <p:spPr/>
        <p:txBody>
          <a:bodyPr/>
          <a:lstStyle/>
          <a:p>
            <a:fld id="{36BB23D3-46CF-454F-BB31-FAEB99660F2C}" type="slidenum">
              <a:rPr lang="en-US" smtClean="0"/>
              <a:t>6</a:t>
            </a:fld>
            <a:endParaRPr lang="en-US"/>
          </a:p>
        </p:txBody>
      </p:sp>
    </p:spTree>
    <p:extLst>
      <p:ext uri="{BB962C8B-B14F-4D97-AF65-F5344CB8AC3E}">
        <p14:creationId xmlns:p14="http://schemas.microsoft.com/office/powerpoint/2010/main" val="2177374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7</a:t>
            </a:fld>
            <a:endParaRPr lang="en-US"/>
          </a:p>
        </p:txBody>
      </p:sp>
    </p:spTree>
    <p:extLst>
      <p:ext uri="{BB962C8B-B14F-4D97-AF65-F5344CB8AC3E}">
        <p14:creationId xmlns:p14="http://schemas.microsoft.com/office/powerpoint/2010/main" val="2695322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9</a:t>
            </a:fld>
            <a:endParaRPr lang="en-US"/>
          </a:p>
        </p:txBody>
      </p:sp>
    </p:spTree>
    <p:extLst>
      <p:ext uri="{BB962C8B-B14F-4D97-AF65-F5344CB8AC3E}">
        <p14:creationId xmlns:p14="http://schemas.microsoft.com/office/powerpoint/2010/main" val="3858706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BB23D3-46CF-454F-BB31-FAEB99660F2C}" type="slidenum">
              <a:rPr lang="en-US" smtClean="0"/>
              <a:t>10</a:t>
            </a:fld>
            <a:endParaRPr lang="en-US"/>
          </a:p>
        </p:txBody>
      </p:sp>
    </p:spTree>
    <p:extLst>
      <p:ext uri="{BB962C8B-B14F-4D97-AF65-F5344CB8AC3E}">
        <p14:creationId xmlns:p14="http://schemas.microsoft.com/office/powerpoint/2010/main" val="3134526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3887-F3D6-445D-B3BD-0B4FD70B95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D79CB8-F670-4DF8-9632-B9B43A8566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92F2D6-5110-48E6-8A2A-A55F3CE9453B}"/>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5" name="Footer Placeholder 4">
            <a:extLst>
              <a:ext uri="{FF2B5EF4-FFF2-40B4-BE49-F238E27FC236}">
                <a16:creationId xmlns:a16="http://schemas.microsoft.com/office/drawing/2014/main" id="{17A8703C-057F-463B-93B0-CCA80FED4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198394-B821-4602-8724-6FB7FD7D42CB}"/>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416683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82E14-7BA2-495B-AA4B-54E8C1D064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17C996-8FBA-4298-8CC3-413F9E3EBF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C0A3F-C112-49BD-8FA9-ED6933C6D578}"/>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5" name="Footer Placeholder 4">
            <a:extLst>
              <a:ext uri="{FF2B5EF4-FFF2-40B4-BE49-F238E27FC236}">
                <a16:creationId xmlns:a16="http://schemas.microsoft.com/office/drawing/2014/main" id="{3EB5FD95-72AA-4A87-A72C-476954BDF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6598A0-CA9E-42F9-8DC6-52275AAB6B7D}"/>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806338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17484-0F47-40FA-B17A-41CBEBF0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1EDABE-4D31-4EBA-AB5D-9C9FB7C348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EDAEAE-1FF7-41A2-B659-78520AEAFBB8}"/>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5" name="Footer Placeholder 4">
            <a:extLst>
              <a:ext uri="{FF2B5EF4-FFF2-40B4-BE49-F238E27FC236}">
                <a16:creationId xmlns:a16="http://schemas.microsoft.com/office/drawing/2014/main" id="{A54A38EA-755E-4FF6-B18B-8E1E34746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A94DBB-0AE0-4083-A401-41EFBC3FFF24}"/>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99844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73B93-B568-4232-A188-E997CC5D8A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2E7798-BE90-4EC9-93F1-DA2C7A3E73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7EB1B-BDB4-46FE-A19B-286141DACCF7}"/>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5" name="Footer Placeholder 4">
            <a:extLst>
              <a:ext uri="{FF2B5EF4-FFF2-40B4-BE49-F238E27FC236}">
                <a16:creationId xmlns:a16="http://schemas.microsoft.com/office/drawing/2014/main" id="{E9F2F423-0546-48E3-8553-00FF9EBEE4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42325-4C46-471D-B76E-A83E716C754F}"/>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42263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81941-6CF2-47DE-B628-E890F144A3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F08F4F-BBC6-480A-BFCD-B5231BE73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AB26115-EB52-4E3C-9C71-A383F7D8D326}"/>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5" name="Footer Placeholder 4">
            <a:extLst>
              <a:ext uri="{FF2B5EF4-FFF2-40B4-BE49-F238E27FC236}">
                <a16:creationId xmlns:a16="http://schemas.microsoft.com/office/drawing/2014/main" id="{CD98AFE8-53B6-4585-8A36-2CF406AD50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FE183E-C95A-4A71-BEE0-FF98E3C5BC7B}"/>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312560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26E91-CDB4-4198-8D3F-CEE2C47AAF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DF1B2C-E50B-427A-9A19-36AB96F914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11E6C9-9EA9-4C88-B211-2A7687DEBAB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74CA78-09E6-41A4-8B76-14E8F50F9091}"/>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6" name="Footer Placeholder 5">
            <a:extLst>
              <a:ext uri="{FF2B5EF4-FFF2-40B4-BE49-F238E27FC236}">
                <a16:creationId xmlns:a16="http://schemas.microsoft.com/office/drawing/2014/main" id="{6758DF19-1519-4606-AC88-CAAC83BA9C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C68FFC-0DCD-482D-AF86-CB94C029319F}"/>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698398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9B830-CDBB-4145-8F80-C6904A3207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884038-2E07-46D4-BF33-B506A71747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A69038-50C1-45B0-8102-C7E623D951D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BA3804-C0B7-4C79-80D4-EB940CF647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22E325B-01CD-4DB5-B762-1A28CF7C6F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74CCFC-6EDC-4872-8A0E-344D6781411E}"/>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8" name="Footer Placeholder 7">
            <a:extLst>
              <a:ext uri="{FF2B5EF4-FFF2-40B4-BE49-F238E27FC236}">
                <a16:creationId xmlns:a16="http://schemas.microsoft.com/office/drawing/2014/main" id="{2727A148-ECDC-4A25-B92E-983D90A7B7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120AC1-773A-4470-B26D-581A41E94570}"/>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2005746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E357-A0BC-417D-8DBA-F3D6BEBDD8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5D49F9-6E50-46CE-B06B-A93DC5869C4F}"/>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4" name="Footer Placeholder 3">
            <a:extLst>
              <a:ext uri="{FF2B5EF4-FFF2-40B4-BE49-F238E27FC236}">
                <a16:creationId xmlns:a16="http://schemas.microsoft.com/office/drawing/2014/main" id="{07C0E9C8-FA6E-4E99-ABFE-59B9595197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54594F-49A5-45BB-96B6-CEAE712AD4EE}"/>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80021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DC16BA-3BEB-478A-87BC-5FC93E8ACA55}"/>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3" name="Footer Placeholder 2">
            <a:extLst>
              <a:ext uri="{FF2B5EF4-FFF2-40B4-BE49-F238E27FC236}">
                <a16:creationId xmlns:a16="http://schemas.microsoft.com/office/drawing/2014/main" id="{3863557F-5CCE-4596-AFBE-47D1B12B9D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97B108-8E45-450F-ABAE-64AB94439E20}"/>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667015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C9FA9-7767-4A9E-A9AC-F3F235D0B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2BCBB4-9E35-44B0-B3C2-49A0394FF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BB66D-1900-4C96-BC5D-955E3B32AB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B32A6D-7BA6-499D-844A-8215537E60A6}"/>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6" name="Footer Placeholder 5">
            <a:extLst>
              <a:ext uri="{FF2B5EF4-FFF2-40B4-BE49-F238E27FC236}">
                <a16:creationId xmlns:a16="http://schemas.microsoft.com/office/drawing/2014/main" id="{AF168DB9-1572-4049-AF9A-D26DB9E174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7274A8-FD7B-403D-9270-6D51A7CE14C6}"/>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1174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7C0E-22F1-4CFE-A57B-2865925456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A3DF09-D5C5-4337-AC68-6D586DB742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C4824C-08D8-4AF5-B5F6-F1F3AE099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899B745-75D0-43F1-8150-CB0966310F8A}"/>
              </a:ext>
            </a:extLst>
          </p:cNvPr>
          <p:cNvSpPr>
            <a:spLocks noGrp="1"/>
          </p:cNvSpPr>
          <p:nvPr>
            <p:ph type="dt" sz="half" idx="10"/>
          </p:nvPr>
        </p:nvSpPr>
        <p:spPr/>
        <p:txBody>
          <a:bodyPr/>
          <a:lstStyle/>
          <a:p>
            <a:fld id="{557A0C43-AA2E-4B82-A866-D84E895E4AFC}" type="datetimeFigureOut">
              <a:rPr lang="en-US" smtClean="0"/>
              <a:t>8/19/2022</a:t>
            </a:fld>
            <a:endParaRPr lang="en-US"/>
          </a:p>
        </p:txBody>
      </p:sp>
      <p:sp>
        <p:nvSpPr>
          <p:cNvPr id="6" name="Footer Placeholder 5">
            <a:extLst>
              <a:ext uri="{FF2B5EF4-FFF2-40B4-BE49-F238E27FC236}">
                <a16:creationId xmlns:a16="http://schemas.microsoft.com/office/drawing/2014/main" id="{86D3CF38-7B53-43FC-88EF-A0F6BBCF2E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3D2798-484D-4166-8726-C541B20E4BD7}"/>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47843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6BE925-9C90-438C-9720-D7067B752C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3F351A-12E7-4A78-8B9F-603C1AA45A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B5BFEE-4E3F-460E-BF4B-38061E97B1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A0C43-AA2E-4B82-A866-D84E895E4AFC}" type="datetimeFigureOut">
              <a:rPr lang="en-US" smtClean="0"/>
              <a:t>8/19/2022</a:t>
            </a:fld>
            <a:endParaRPr lang="en-US"/>
          </a:p>
        </p:txBody>
      </p:sp>
      <p:sp>
        <p:nvSpPr>
          <p:cNvPr id="5" name="Footer Placeholder 4">
            <a:extLst>
              <a:ext uri="{FF2B5EF4-FFF2-40B4-BE49-F238E27FC236}">
                <a16:creationId xmlns:a16="http://schemas.microsoft.com/office/drawing/2014/main" id="{90C642AC-C3EF-41F6-B263-03FE18F912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B1647-25E8-490A-8CD2-5FE87FE60C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752A6C-B330-472C-9234-39965A55C16F}" type="slidenum">
              <a:rPr lang="en-US" smtClean="0"/>
              <a:t>‹#›</a:t>
            </a:fld>
            <a:endParaRPr lang="en-US"/>
          </a:p>
        </p:txBody>
      </p:sp>
    </p:spTree>
    <p:extLst>
      <p:ext uri="{BB962C8B-B14F-4D97-AF65-F5344CB8AC3E}">
        <p14:creationId xmlns:p14="http://schemas.microsoft.com/office/powerpoint/2010/main" val="3478005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video" Target="../media/media3.mp4"/><Relationship Id="rId2" Type="http://schemas.microsoft.com/office/2007/relationships/media" Target="../media/media3.mp4"/><Relationship Id="rId1" Type="http://schemas.openxmlformats.org/officeDocument/2006/relationships/tags" Target="../tags/tag14.xml"/><Relationship Id="rId6" Type="http://schemas.openxmlformats.org/officeDocument/2006/relationships/image" Target="../media/image9.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video" Target="../media/media4.mp4"/><Relationship Id="rId2" Type="http://schemas.microsoft.com/office/2007/relationships/media" Target="../media/media4.mp4"/><Relationship Id="rId1" Type="http://schemas.openxmlformats.org/officeDocument/2006/relationships/tags" Target="../tags/tag16.xml"/><Relationship Id="rId6" Type="http://schemas.openxmlformats.org/officeDocument/2006/relationships/image" Target="../media/image12.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video" Target="../media/media5.mp4"/><Relationship Id="rId2" Type="http://schemas.microsoft.com/office/2007/relationships/media" Target="../media/media5.mp4"/><Relationship Id="rId1" Type="http://schemas.openxmlformats.org/officeDocument/2006/relationships/tags" Target="../tags/tag18.xml"/><Relationship Id="rId6" Type="http://schemas.openxmlformats.org/officeDocument/2006/relationships/image" Target="../media/image14.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8.xml"/><Relationship Id="rId6" Type="http://schemas.openxmlformats.org/officeDocument/2006/relationships/image" Target="../media/image4.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10.x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6236FAD-41FB-4D1B-BFCC-198C60057BF2}"/>
              </a:ext>
            </a:extLst>
          </p:cNvPr>
          <p:cNvSpPr/>
          <p:nvPr/>
        </p:nvSpPr>
        <p:spPr>
          <a:xfrm>
            <a:off x="698500" y="2516174"/>
            <a:ext cx="4279900" cy="4418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2B6AA35-A3EE-42E8-9524-69E64B4AC6E8}"/>
              </a:ext>
            </a:extLst>
          </p:cNvPr>
          <p:cNvSpPr/>
          <p:nvPr/>
        </p:nvSpPr>
        <p:spPr>
          <a:xfrm>
            <a:off x="-127001" y="2516174"/>
            <a:ext cx="2755902" cy="5847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4421B04-E176-423C-8967-43E052D32EA7}"/>
              </a:ext>
            </a:extLst>
          </p:cNvPr>
          <p:cNvSpPr/>
          <p:nvPr/>
        </p:nvSpPr>
        <p:spPr>
          <a:xfrm>
            <a:off x="0" y="5686752"/>
            <a:ext cx="12192000" cy="1279258"/>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D376C"/>
              </a:solidFill>
            </a:endParaRPr>
          </a:p>
        </p:txBody>
      </p:sp>
      <p:sp>
        <p:nvSpPr>
          <p:cNvPr id="4" name="TextBox 3">
            <a:extLst>
              <a:ext uri="{FF2B5EF4-FFF2-40B4-BE49-F238E27FC236}">
                <a16:creationId xmlns:a16="http://schemas.microsoft.com/office/drawing/2014/main" id="{35391FEF-4612-4674-91FD-6332F01F8A3D}"/>
              </a:ext>
            </a:extLst>
          </p:cNvPr>
          <p:cNvSpPr txBox="1"/>
          <p:nvPr/>
        </p:nvSpPr>
        <p:spPr>
          <a:xfrm>
            <a:off x="698500" y="642742"/>
            <a:ext cx="11036300" cy="1759456"/>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Retail</a:t>
            </a:r>
          </a:p>
          <a:p>
            <a:pPr>
              <a:lnSpc>
                <a:spcPts val="6500"/>
              </a:lnSpc>
            </a:pPr>
            <a:r>
              <a:rPr lang="en-US" sz="6000" b="1" dirty="0">
                <a:solidFill>
                  <a:srgbClr val="1D376C"/>
                </a:solidFill>
                <a:latin typeface="Arial" panose="020B0604020202020204" pitchFamily="34" charset="0"/>
                <a:cs typeface="Arial" panose="020B0604020202020204" pitchFamily="34" charset="0"/>
              </a:rPr>
              <a:t>Culture &amp;</a:t>
            </a:r>
          </a:p>
        </p:txBody>
      </p:sp>
      <p:sp>
        <p:nvSpPr>
          <p:cNvPr id="7" name="TextBox 6">
            <a:extLst>
              <a:ext uri="{FF2B5EF4-FFF2-40B4-BE49-F238E27FC236}">
                <a16:creationId xmlns:a16="http://schemas.microsoft.com/office/drawing/2014/main" id="{1CA7C044-0A90-4BE4-9E0E-988245A6FC35}"/>
              </a:ext>
            </a:extLst>
          </p:cNvPr>
          <p:cNvSpPr txBox="1"/>
          <p:nvPr/>
        </p:nvSpPr>
        <p:spPr>
          <a:xfrm>
            <a:off x="1155700" y="2490212"/>
            <a:ext cx="10947400" cy="584775"/>
          </a:xfrm>
          <a:prstGeom prst="rect">
            <a:avLst/>
          </a:prstGeom>
          <a:noFill/>
        </p:spPr>
        <p:txBody>
          <a:bodyPr wrap="square" rtlCol="0">
            <a:spAutoFit/>
          </a:bodyPr>
          <a:lstStyle/>
          <a:p>
            <a:r>
              <a:rPr lang="en-US" sz="3200" b="1" spc="300" dirty="0">
                <a:solidFill>
                  <a:schemeClr val="bg1"/>
                </a:solidFill>
                <a:latin typeface="Arial" panose="020B0604020202020204" pitchFamily="34" charset="0"/>
                <a:cs typeface="Arial" panose="020B0604020202020204" pitchFamily="34" charset="0"/>
              </a:rPr>
              <a:t>C O N </a:t>
            </a:r>
            <a:r>
              <a:rPr lang="en-US" sz="3200" b="1" spc="300" dirty="0" err="1">
                <a:solidFill>
                  <a:schemeClr val="bg1"/>
                </a:solidFill>
                <a:latin typeface="Arial" panose="020B0604020202020204" pitchFamily="34" charset="0"/>
                <a:cs typeface="Arial" panose="020B0604020202020204" pitchFamily="34" charset="0"/>
              </a:rPr>
              <a:t>N</a:t>
            </a:r>
            <a:r>
              <a:rPr lang="en-US" sz="3200" b="1" spc="300" dirty="0">
                <a:solidFill>
                  <a:schemeClr val="bg1"/>
                </a:solidFill>
                <a:latin typeface="Arial" panose="020B0604020202020204" pitchFamily="34" charset="0"/>
                <a:cs typeface="Arial" panose="020B0604020202020204" pitchFamily="34" charset="0"/>
              </a:rPr>
              <a:t> E C T</a:t>
            </a:r>
          </a:p>
        </p:txBody>
      </p:sp>
      <p:sp>
        <p:nvSpPr>
          <p:cNvPr id="12" name="TextBox 11">
            <a:extLst>
              <a:ext uri="{FF2B5EF4-FFF2-40B4-BE49-F238E27FC236}">
                <a16:creationId xmlns:a16="http://schemas.microsoft.com/office/drawing/2014/main" id="{F5F7B4FC-1D2B-4FBC-82C7-FAC7412BD339}"/>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chemeClr val="bg1"/>
                </a:solidFill>
                <a:latin typeface="Pacifico" panose="00000500000000000000" pitchFamily="2" charset="0"/>
              </a:rPr>
              <a:t>Goodwill</a:t>
            </a:r>
          </a:p>
        </p:txBody>
      </p:sp>
      <p:sp>
        <p:nvSpPr>
          <p:cNvPr id="2" name="TextBox 1">
            <a:extLst>
              <a:ext uri="{FF2B5EF4-FFF2-40B4-BE49-F238E27FC236}">
                <a16:creationId xmlns:a16="http://schemas.microsoft.com/office/drawing/2014/main" id="{BFCC98F8-90BC-4766-9390-E93B2ECB88F6}"/>
              </a:ext>
            </a:extLst>
          </p:cNvPr>
          <p:cNvSpPr txBox="1"/>
          <p:nvPr/>
        </p:nvSpPr>
        <p:spPr>
          <a:xfrm>
            <a:off x="5803901" y="3119214"/>
            <a:ext cx="5755430" cy="923330"/>
          </a:xfrm>
          <a:prstGeom prst="rect">
            <a:avLst/>
          </a:prstGeom>
          <a:noFill/>
        </p:spPr>
        <p:txBody>
          <a:bodyPr wrap="square" rtlCol="0">
            <a:spAutoFit/>
          </a:bodyPr>
          <a:lstStyle/>
          <a:p>
            <a:pPr algn="ctr"/>
            <a:r>
              <a:rPr lang="en-US" sz="5400" dirty="0">
                <a:solidFill>
                  <a:srgbClr val="1D376C"/>
                </a:solidFill>
                <a:latin typeface="Brandon Grotesque Black" panose="020B0A03020203060202" pitchFamily="34" charset="0"/>
              </a:rPr>
              <a:t>Retail Reports</a:t>
            </a:r>
          </a:p>
        </p:txBody>
      </p:sp>
    </p:spTree>
    <p:custDataLst>
      <p:tags r:id="rId1"/>
    </p:custDataLst>
    <p:extLst>
      <p:ext uri="{BB962C8B-B14F-4D97-AF65-F5344CB8AC3E}">
        <p14:creationId xmlns:p14="http://schemas.microsoft.com/office/powerpoint/2010/main" val="396261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450078" y="6209904"/>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467602-3FCC-4083-A985-9502AD14751A}"/>
              </a:ext>
            </a:extLst>
          </p:cNvPr>
          <p:cNvSpPr txBox="1"/>
          <p:nvPr/>
        </p:nvSpPr>
        <p:spPr>
          <a:xfrm>
            <a:off x="3086181" y="870942"/>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100p Net Sales and Hourly Payroll vs Budget </a:t>
            </a:r>
          </a:p>
        </p:txBody>
      </p:sp>
      <p:sp>
        <p:nvSpPr>
          <p:cNvPr id="11" name="Rectangle 10">
            <a:extLst>
              <a:ext uri="{FF2B5EF4-FFF2-40B4-BE49-F238E27FC236}">
                <a16:creationId xmlns:a16="http://schemas.microsoft.com/office/drawing/2014/main" id="{2EFB079F-4880-41D5-9261-EBA64C61A946}"/>
              </a:ext>
            </a:extLst>
          </p:cNvPr>
          <p:cNvSpPr/>
          <p:nvPr/>
        </p:nvSpPr>
        <p:spPr>
          <a:xfrm>
            <a:off x="1961965" y="2423604"/>
            <a:ext cx="701336" cy="186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3C2A5F8-5084-4E17-8C0A-6134D1B0DAFC}"/>
              </a:ext>
            </a:extLst>
          </p:cNvPr>
          <p:cNvPicPr>
            <a:picLocks noChangeAspect="1"/>
          </p:cNvPicPr>
          <p:nvPr/>
        </p:nvPicPr>
        <p:blipFill>
          <a:blip r:embed="rId4"/>
          <a:stretch>
            <a:fillRect/>
          </a:stretch>
        </p:blipFill>
        <p:spPr>
          <a:xfrm>
            <a:off x="1711354" y="1429523"/>
            <a:ext cx="8900719" cy="5428477"/>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8AB216F0-030B-4CBE-8C39-F72298EDCBE7}"/>
              </a:ext>
            </a:extLst>
          </p:cNvPr>
          <p:cNvSpPr/>
          <p:nvPr/>
        </p:nvSpPr>
        <p:spPr>
          <a:xfrm>
            <a:off x="1961965" y="1919975"/>
            <a:ext cx="8518681" cy="5799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54497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450078" y="6209904"/>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467602-3FCC-4083-A985-9502AD14751A}"/>
              </a:ext>
            </a:extLst>
          </p:cNvPr>
          <p:cNvSpPr txBox="1"/>
          <p:nvPr/>
        </p:nvSpPr>
        <p:spPr>
          <a:xfrm>
            <a:off x="3086181" y="870942"/>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100p Net Sales and Hourly Payroll vs Budget </a:t>
            </a:r>
          </a:p>
        </p:txBody>
      </p:sp>
      <p:sp>
        <p:nvSpPr>
          <p:cNvPr id="11" name="Rectangle 10">
            <a:extLst>
              <a:ext uri="{FF2B5EF4-FFF2-40B4-BE49-F238E27FC236}">
                <a16:creationId xmlns:a16="http://schemas.microsoft.com/office/drawing/2014/main" id="{2EFB079F-4880-41D5-9261-EBA64C61A946}"/>
              </a:ext>
            </a:extLst>
          </p:cNvPr>
          <p:cNvSpPr/>
          <p:nvPr/>
        </p:nvSpPr>
        <p:spPr>
          <a:xfrm>
            <a:off x="1961965" y="2423604"/>
            <a:ext cx="701336" cy="186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AB216F0-030B-4CBE-8C39-F72298EDCBE7}"/>
              </a:ext>
            </a:extLst>
          </p:cNvPr>
          <p:cNvSpPr/>
          <p:nvPr/>
        </p:nvSpPr>
        <p:spPr>
          <a:xfrm>
            <a:off x="1961965" y="2172749"/>
            <a:ext cx="8518681" cy="3271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D3340AA-6FB1-4F08-B81B-3A8755213063}"/>
              </a:ext>
            </a:extLst>
          </p:cNvPr>
          <p:cNvPicPr>
            <a:picLocks noChangeAspect="1"/>
          </p:cNvPicPr>
          <p:nvPr/>
        </p:nvPicPr>
        <p:blipFill>
          <a:blip r:embed="rId4"/>
          <a:stretch>
            <a:fillRect/>
          </a:stretch>
        </p:blipFill>
        <p:spPr>
          <a:xfrm>
            <a:off x="1270615" y="1475514"/>
            <a:ext cx="9432863" cy="2884701"/>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BEABA9EE-8998-481A-8092-35E1F5B51A05}"/>
              </a:ext>
            </a:extLst>
          </p:cNvPr>
          <p:cNvSpPr/>
          <p:nvPr/>
        </p:nvSpPr>
        <p:spPr>
          <a:xfrm>
            <a:off x="4395831" y="2055303"/>
            <a:ext cx="3187817" cy="3683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45553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8" name="TextBox 7">
            <a:extLst>
              <a:ext uri="{FF2B5EF4-FFF2-40B4-BE49-F238E27FC236}">
                <a16:creationId xmlns:a16="http://schemas.microsoft.com/office/drawing/2014/main" id="{AAD38760-A22B-43AD-8F45-9D7096AAEFE8}"/>
              </a:ext>
            </a:extLst>
          </p:cNvPr>
          <p:cNvSpPr txBox="1"/>
          <p:nvPr/>
        </p:nvSpPr>
        <p:spPr>
          <a:xfrm>
            <a:off x="1504950" y="2774975"/>
            <a:ext cx="9182100" cy="654025"/>
          </a:xfrm>
          <a:prstGeom prst="rect">
            <a:avLst/>
          </a:prstGeom>
          <a:noFill/>
        </p:spPr>
        <p:txBody>
          <a:bodyPr wrap="square" rtlCol="0">
            <a:spAutoFit/>
          </a:bodyPr>
          <a:lstStyle/>
          <a:p>
            <a:pPr algn="ctr">
              <a:lnSpc>
                <a:spcPts val="3200"/>
              </a:lnSpc>
            </a:pPr>
            <a:r>
              <a:rPr lang="en-US" sz="6600" b="1" dirty="0">
                <a:solidFill>
                  <a:schemeClr val="bg1"/>
                </a:solidFill>
                <a:latin typeface="Pacifico" panose="00000500000000000000" pitchFamily="2" charset="0"/>
                <a:cs typeface="Arial" panose="020B0604020202020204" pitchFamily="34" charset="0"/>
              </a:rPr>
              <a:t>Activity</a:t>
            </a:r>
            <a:endParaRPr lang="en-US" sz="6600" dirty="0">
              <a:solidFill>
                <a:schemeClr val="bg1"/>
              </a:solidFill>
              <a:latin typeface="Pacifico" panose="00000500000000000000" pitchFamily="2" charset="0"/>
              <a:cs typeface="Arial" panose="020B0604020202020204" pitchFamily="34" charset="0"/>
            </a:endParaRP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13475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9F3749-161E-426A-80A7-83088319132B}"/>
              </a:ext>
            </a:extLst>
          </p:cNvPr>
          <p:cNvSpPr txBox="1"/>
          <p:nvPr/>
        </p:nvSpPr>
        <p:spPr>
          <a:xfrm>
            <a:off x="3071191" y="862021"/>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How do we access these reports?</a:t>
            </a:r>
          </a:p>
        </p:txBody>
      </p:sp>
      <p:sp>
        <p:nvSpPr>
          <p:cNvPr id="11" name="Rectangle 10">
            <a:extLst>
              <a:ext uri="{FF2B5EF4-FFF2-40B4-BE49-F238E27FC236}">
                <a16:creationId xmlns:a16="http://schemas.microsoft.com/office/drawing/2014/main" id="{71E97371-3E77-4682-A5B5-ABB78089EE29}"/>
              </a:ext>
            </a:extLst>
          </p:cNvPr>
          <p:cNvSpPr/>
          <p:nvPr/>
        </p:nvSpPr>
        <p:spPr>
          <a:xfrm>
            <a:off x="3129393" y="2112885"/>
            <a:ext cx="1211787" cy="167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roduction Summary">
            <a:hlinkClick r:id="" action="ppaction://media"/>
            <a:extLst>
              <a:ext uri="{FF2B5EF4-FFF2-40B4-BE49-F238E27FC236}">
                <a16:creationId xmlns:a16="http://schemas.microsoft.com/office/drawing/2014/main" id="{5B28EFD2-4577-44E1-B1BB-ED88C6E327BB}"/>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944666" y="1522401"/>
            <a:ext cx="8881011" cy="4995569"/>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402916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AB97E6C-F0EF-434B-A00A-01D10160D527}"/>
              </a:ext>
            </a:extLst>
          </p:cNvPr>
          <p:cNvSpPr txBox="1"/>
          <p:nvPr/>
        </p:nvSpPr>
        <p:spPr>
          <a:xfrm>
            <a:off x="2310094" y="717442"/>
            <a:ext cx="8656099"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Production Summary</a:t>
            </a:r>
          </a:p>
        </p:txBody>
      </p:sp>
      <p:sp>
        <p:nvSpPr>
          <p:cNvPr id="2" name="Rectangle 1">
            <a:extLst>
              <a:ext uri="{FF2B5EF4-FFF2-40B4-BE49-F238E27FC236}">
                <a16:creationId xmlns:a16="http://schemas.microsoft.com/office/drawing/2014/main" id="{03D0A6AE-8026-413C-8A11-006B17FAAE10}"/>
              </a:ext>
            </a:extLst>
          </p:cNvPr>
          <p:cNvSpPr/>
          <p:nvPr/>
        </p:nvSpPr>
        <p:spPr>
          <a:xfrm>
            <a:off x="3249227" y="2565647"/>
            <a:ext cx="639192" cy="168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5F938A-C4E3-43CE-B2D1-32060B34A2AA}"/>
              </a:ext>
            </a:extLst>
          </p:cNvPr>
          <p:cNvSpPr/>
          <p:nvPr/>
        </p:nvSpPr>
        <p:spPr>
          <a:xfrm>
            <a:off x="6606086" y="2565647"/>
            <a:ext cx="1730045" cy="310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F502777-BC82-470D-BD74-ED30F918B4A4}"/>
              </a:ext>
            </a:extLst>
          </p:cNvPr>
          <p:cNvSpPr/>
          <p:nvPr/>
        </p:nvSpPr>
        <p:spPr>
          <a:xfrm>
            <a:off x="6096000" y="1772153"/>
            <a:ext cx="1084289" cy="310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48E71BD-CA9E-4A79-807F-6367804F5C5D}"/>
              </a:ext>
            </a:extLst>
          </p:cNvPr>
          <p:cNvPicPr>
            <a:picLocks noChangeAspect="1"/>
          </p:cNvPicPr>
          <p:nvPr/>
        </p:nvPicPr>
        <p:blipFill rotWithShape="1">
          <a:blip r:embed="rId4"/>
          <a:srcRect l="4316" r="2554"/>
          <a:stretch/>
        </p:blipFill>
        <p:spPr>
          <a:xfrm>
            <a:off x="923182" y="1643336"/>
            <a:ext cx="5779223" cy="470114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80F64A8C-4B5F-4C39-8FC6-72E1BE4DD91C}"/>
              </a:ext>
            </a:extLst>
          </p:cNvPr>
          <p:cNvPicPr>
            <a:picLocks noChangeAspect="1"/>
          </p:cNvPicPr>
          <p:nvPr/>
        </p:nvPicPr>
        <p:blipFill rotWithShape="1">
          <a:blip r:embed="rId5"/>
          <a:srcRect r="4666"/>
          <a:stretch/>
        </p:blipFill>
        <p:spPr>
          <a:xfrm>
            <a:off x="6926337" y="2325023"/>
            <a:ext cx="4982437" cy="3337771"/>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0D9D3D53-9829-486C-B988-479F24BFFBC0}"/>
              </a:ext>
            </a:extLst>
          </p:cNvPr>
          <p:cNvSpPr/>
          <p:nvPr/>
        </p:nvSpPr>
        <p:spPr>
          <a:xfrm>
            <a:off x="2310094" y="2231472"/>
            <a:ext cx="827389" cy="310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A57342A-7DF5-4DE9-B8CD-4FBAD12F6435}"/>
              </a:ext>
            </a:extLst>
          </p:cNvPr>
          <p:cNvSpPr/>
          <p:nvPr/>
        </p:nvSpPr>
        <p:spPr>
          <a:xfrm>
            <a:off x="2256805" y="2910248"/>
            <a:ext cx="827389" cy="349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4EB51A-CA1C-4468-91F0-8DCA4B09CFAD}"/>
              </a:ext>
            </a:extLst>
          </p:cNvPr>
          <p:cNvSpPr/>
          <p:nvPr/>
        </p:nvSpPr>
        <p:spPr>
          <a:xfrm>
            <a:off x="2310094" y="3598370"/>
            <a:ext cx="827389" cy="3493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C6AECB6-6ED3-4DBE-A8A7-5408B25B2B4E}"/>
              </a:ext>
            </a:extLst>
          </p:cNvPr>
          <p:cNvSpPr/>
          <p:nvPr/>
        </p:nvSpPr>
        <p:spPr>
          <a:xfrm>
            <a:off x="2325920" y="4208450"/>
            <a:ext cx="827389" cy="1164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0F1AFF7-0B4B-45A8-9628-F4F462519D1B}"/>
              </a:ext>
            </a:extLst>
          </p:cNvPr>
          <p:cNvSpPr/>
          <p:nvPr/>
        </p:nvSpPr>
        <p:spPr>
          <a:xfrm>
            <a:off x="2310093" y="4665194"/>
            <a:ext cx="827389" cy="1164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73FA2DE-2A95-4F18-A785-D4231C4BDED9}"/>
              </a:ext>
            </a:extLst>
          </p:cNvPr>
          <p:cNvSpPr/>
          <p:nvPr/>
        </p:nvSpPr>
        <p:spPr>
          <a:xfrm>
            <a:off x="2345498" y="5128953"/>
            <a:ext cx="827389" cy="4850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A49B075-D360-4F62-A822-799D42CC5D31}"/>
              </a:ext>
            </a:extLst>
          </p:cNvPr>
          <p:cNvSpPr/>
          <p:nvPr/>
        </p:nvSpPr>
        <p:spPr>
          <a:xfrm>
            <a:off x="2292133" y="5921000"/>
            <a:ext cx="827389" cy="1164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4D9D124-0C15-4FD3-A7FD-D24415FA8F58}"/>
              </a:ext>
            </a:extLst>
          </p:cNvPr>
          <p:cNvSpPr/>
          <p:nvPr/>
        </p:nvSpPr>
        <p:spPr>
          <a:xfrm>
            <a:off x="7992998" y="2416029"/>
            <a:ext cx="827389" cy="392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DC7C107-E067-4DDC-B337-114BF20EFC8B}"/>
              </a:ext>
            </a:extLst>
          </p:cNvPr>
          <p:cNvSpPr/>
          <p:nvPr/>
        </p:nvSpPr>
        <p:spPr>
          <a:xfrm>
            <a:off x="8071171" y="3186470"/>
            <a:ext cx="827389" cy="957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B7373FD-F795-4B42-A50C-67C6392B8587}"/>
              </a:ext>
            </a:extLst>
          </p:cNvPr>
          <p:cNvSpPr/>
          <p:nvPr/>
        </p:nvSpPr>
        <p:spPr>
          <a:xfrm>
            <a:off x="7992997" y="4548700"/>
            <a:ext cx="827389" cy="1164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8E6DCC6-2B11-4026-A6A9-7F667A6535E9}"/>
              </a:ext>
            </a:extLst>
          </p:cNvPr>
          <p:cNvSpPr/>
          <p:nvPr/>
        </p:nvSpPr>
        <p:spPr>
          <a:xfrm>
            <a:off x="3399098" y="1862431"/>
            <a:ext cx="827389" cy="1164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E499CE5-7D60-45F7-9A51-CD1BFEED8DF4}"/>
              </a:ext>
            </a:extLst>
          </p:cNvPr>
          <p:cNvSpPr txBox="1"/>
          <p:nvPr/>
        </p:nvSpPr>
        <p:spPr>
          <a:xfrm>
            <a:off x="2310093" y="2215852"/>
            <a:ext cx="1672097" cy="215444"/>
          </a:xfrm>
          <a:prstGeom prst="rect">
            <a:avLst/>
          </a:prstGeom>
          <a:noFill/>
        </p:spPr>
        <p:txBody>
          <a:bodyPr wrap="square" rtlCol="0">
            <a:spAutoFit/>
          </a:bodyPr>
          <a:lstStyle/>
          <a:p>
            <a:r>
              <a:rPr lang="en-US" sz="800" dirty="0"/>
              <a:t>Forrest Gump</a:t>
            </a:r>
          </a:p>
        </p:txBody>
      </p:sp>
      <p:sp>
        <p:nvSpPr>
          <p:cNvPr id="24" name="TextBox 23">
            <a:extLst>
              <a:ext uri="{FF2B5EF4-FFF2-40B4-BE49-F238E27FC236}">
                <a16:creationId xmlns:a16="http://schemas.microsoft.com/office/drawing/2014/main" id="{43431FA5-0289-4FE0-AEC7-AE278913086E}"/>
              </a:ext>
            </a:extLst>
          </p:cNvPr>
          <p:cNvSpPr txBox="1"/>
          <p:nvPr/>
        </p:nvSpPr>
        <p:spPr>
          <a:xfrm>
            <a:off x="2310093" y="2862384"/>
            <a:ext cx="1672097" cy="215444"/>
          </a:xfrm>
          <a:prstGeom prst="rect">
            <a:avLst/>
          </a:prstGeom>
          <a:noFill/>
        </p:spPr>
        <p:txBody>
          <a:bodyPr wrap="square" rtlCol="0">
            <a:spAutoFit/>
          </a:bodyPr>
          <a:lstStyle/>
          <a:p>
            <a:r>
              <a:rPr lang="en-US" sz="800" dirty="0"/>
              <a:t>Janet Jackson</a:t>
            </a:r>
          </a:p>
        </p:txBody>
      </p:sp>
      <p:sp>
        <p:nvSpPr>
          <p:cNvPr id="25" name="TextBox 24">
            <a:extLst>
              <a:ext uri="{FF2B5EF4-FFF2-40B4-BE49-F238E27FC236}">
                <a16:creationId xmlns:a16="http://schemas.microsoft.com/office/drawing/2014/main" id="{2B0BB8D9-8F69-4610-900B-B25ABB007B0D}"/>
              </a:ext>
            </a:extLst>
          </p:cNvPr>
          <p:cNvSpPr txBox="1"/>
          <p:nvPr/>
        </p:nvSpPr>
        <p:spPr>
          <a:xfrm>
            <a:off x="2301433" y="3031320"/>
            <a:ext cx="1672097" cy="215444"/>
          </a:xfrm>
          <a:prstGeom prst="rect">
            <a:avLst/>
          </a:prstGeom>
          <a:noFill/>
        </p:spPr>
        <p:txBody>
          <a:bodyPr wrap="square" rtlCol="0">
            <a:spAutoFit/>
          </a:bodyPr>
          <a:lstStyle/>
          <a:p>
            <a:r>
              <a:rPr lang="en-US" sz="800" dirty="0"/>
              <a:t>Paula Abdul</a:t>
            </a:r>
          </a:p>
        </p:txBody>
      </p:sp>
      <p:sp>
        <p:nvSpPr>
          <p:cNvPr id="26" name="TextBox 25">
            <a:extLst>
              <a:ext uri="{FF2B5EF4-FFF2-40B4-BE49-F238E27FC236}">
                <a16:creationId xmlns:a16="http://schemas.microsoft.com/office/drawing/2014/main" id="{EF57D822-3485-4A65-B688-80F73DFC2365}"/>
              </a:ext>
            </a:extLst>
          </p:cNvPr>
          <p:cNvSpPr txBox="1"/>
          <p:nvPr/>
        </p:nvSpPr>
        <p:spPr>
          <a:xfrm>
            <a:off x="2266022" y="3573780"/>
            <a:ext cx="1672097" cy="215444"/>
          </a:xfrm>
          <a:prstGeom prst="rect">
            <a:avLst/>
          </a:prstGeom>
          <a:noFill/>
        </p:spPr>
        <p:txBody>
          <a:bodyPr wrap="square" rtlCol="0">
            <a:spAutoFit/>
          </a:bodyPr>
          <a:lstStyle/>
          <a:p>
            <a:r>
              <a:rPr lang="en-US" sz="800" dirty="0"/>
              <a:t>Mickey Mouse</a:t>
            </a:r>
          </a:p>
        </p:txBody>
      </p:sp>
      <p:sp>
        <p:nvSpPr>
          <p:cNvPr id="27" name="TextBox 26">
            <a:extLst>
              <a:ext uri="{FF2B5EF4-FFF2-40B4-BE49-F238E27FC236}">
                <a16:creationId xmlns:a16="http://schemas.microsoft.com/office/drawing/2014/main" id="{23DC673A-7D20-4861-8596-5FC3574FBA25}"/>
              </a:ext>
            </a:extLst>
          </p:cNvPr>
          <p:cNvSpPr txBox="1"/>
          <p:nvPr/>
        </p:nvSpPr>
        <p:spPr>
          <a:xfrm>
            <a:off x="2266022" y="4164374"/>
            <a:ext cx="1672097" cy="215444"/>
          </a:xfrm>
          <a:prstGeom prst="rect">
            <a:avLst/>
          </a:prstGeom>
          <a:noFill/>
        </p:spPr>
        <p:txBody>
          <a:bodyPr wrap="square" rtlCol="0">
            <a:spAutoFit/>
          </a:bodyPr>
          <a:lstStyle/>
          <a:p>
            <a:r>
              <a:rPr lang="en-US" sz="800" dirty="0"/>
              <a:t>Minnie Mouse</a:t>
            </a:r>
          </a:p>
        </p:txBody>
      </p:sp>
      <p:sp>
        <p:nvSpPr>
          <p:cNvPr id="28" name="TextBox 27">
            <a:extLst>
              <a:ext uri="{FF2B5EF4-FFF2-40B4-BE49-F238E27FC236}">
                <a16:creationId xmlns:a16="http://schemas.microsoft.com/office/drawing/2014/main" id="{E75463B5-8BF1-4075-A20B-23691813B12C}"/>
              </a:ext>
            </a:extLst>
          </p:cNvPr>
          <p:cNvSpPr txBox="1"/>
          <p:nvPr/>
        </p:nvSpPr>
        <p:spPr>
          <a:xfrm>
            <a:off x="2256805" y="4598807"/>
            <a:ext cx="1672097" cy="215444"/>
          </a:xfrm>
          <a:prstGeom prst="rect">
            <a:avLst/>
          </a:prstGeom>
          <a:noFill/>
        </p:spPr>
        <p:txBody>
          <a:bodyPr wrap="square" rtlCol="0">
            <a:spAutoFit/>
          </a:bodyPr>
          <a:lstStyle/>
          <a:p>
            <a:r>
              <a:rPr lang="en-US" sz="800" dirty="0"/>
              <a:t>Michael Jordan</a:t>
            </a:r>
          </a:p>
        </p:txBody>
      </p:sp>
      <p:sp>
        <p:nvSpPr>
          <p:cNvPr id="29" name="TextBox 28">
            <a:extLst>
              <a:ext uri="{FF2B5EF4-FFF2-40B4-BE49-F238E27FC236}">
                <a16:creationId xmlns:a16="http://schemas.microsoft.com/office/drawing/2014/main" id="{680A8F64-3D68-45CD-A5E7-F5EA9BC48E7E}"/>
              </a:ext>
            </a:extLst>
          </p:cNvPr>
          <p:cNvSpPr txBox="1"/>
          <p:nvPr/>
        </p:nvSpPr>
        <p:spPr>
          <a:xfrm>
            <a:off x="2265236" y="5094246"/>
            <a:ext cx="1672097" cy="215444"/>
          </a:xfrm>
          <a:prstGeom prst="rect">
            <a:avLst/>
          </a:prstGeom>
          <a:noFill/>
        </p:spPr>
        <p:txBody>
          <a:bodyPr wrap="square" rtlCol="0">
            <a:spAutoFit/>
          </a:bodyPr>
          <a:lstStyle/>
          <a:p>
            <a:r>
              <a:rPr lang="en-US" sz="800" dirty="0"/>
              <a:t>Jenifer Lopez</a:t>
            </a:r>
          </a:p>
        </p:txBody>
      </p:sp>
      <p:sp>
        <p:nvSpPr>
          <p:cNvPr id="30" name="TextBox 29">
            <a:extLst>
              <a:ext uri="{FF2B5EF4-FFF2-40B4-BE49-F238E27FC236}">
                <a16:creationId xmlns:a16="http://schemas.microsoft.com/office/drawing/2014/main" id="{83D04EE6-16C7-44E3-A5AD-39DD767D483F}"/>
              </a:ext>
            </a:extLst>
          </p:cNvPr>
          <p:cNvSpPr txBox="1"/>
          <p:nvPr/>
        </p:nvSpPr>
        <p:spPr>
          <a:xfrm>
            <a:off x="2271983" y="5341398"/>
            <a:ext cx="1672097" cy="215444"/>
          </a:xfrm>
          <a:prstGeom prst="rect">
            <a:avLst/>
          </a:prstGeom>
          <a:noFill/>
        </p:spPr>
        <p:txBody>
          <a:bodyPr wrap="square" rtlCol="0">
            <a:spAutoFit/>
          </a:bodyPr>
          <a:lstStyle/>
          <a:p>
            <a:r>
              <a:rPr lang="en-US" sz="800" dirty="0"/>
              <a:t>Shakira</a:t>
            </a:r>
          </a:p>
        </p:txBody>
      </p:sp>
      <p:sp>
        <p:nvSpPr>
          <p:cNvPr id="31" name="TextBox 30">
            <a:extLst>
              <a:ext uri="{FF2B5EF4-FFF2-40B4-BE49-F238E27FC236}">
                <a16:creationId xmlns:a16="http://schemas.microsoft.com/office/drawing/2014/main" id="{6DC83283-6D6B-4F4D-A5B9-27F855DC9097}"/>
              </a:ext>
            </a:extLst>
          </p:cNvPr>
          <p:cNvSpPr txBox="1"/>
          <p:nvPr/>
        </p:nvSpPr>
        <p:spPr>
          <a:xfrm>
            <a:off x="2256804" y="5871525"/>
            <a:ext cx="1672097" cy="215444"/>
          </a:xfrm>
          <a:prstGeom prst="rect">
            <a:avLst/>
          </a:prstGeom>
          <a:noFill/>
        </p:spPr>
        <p:txBody>
          <a:bodyPr wrap="square" rtlCol="0">
            <a:spAutoFit/>
          </a:bodyPr>
          <a:lstStyle/>
          <a:p>
            <a:r>
              <a:rPr lang="en-US" sz="800" dirty="0"/>
              <a:t>Warren G.</a:t>
            </a:r>
          </a:p>
        </p:txBody>
      </p:sp>
      <p:sp>
        <p:nvSpPr>
          <p:cNvPr id="32" name="TextBox 31">
            <a:extLst>
              <a:ext uri="{FF2B5EF4-FFF2-40B4-BE49-F238E27FC236}">
                <a16:creationId xmlns:a16="http://schemas.microsoft.com/office/drawing/2014/main" id="{0E9DF509-E83B-44E0-965D-B8045913642C}"/>
              </a:ext>
            </a:extLst>
          </p:cNvPr>
          <p:cNvSpPr txBox="1"/>
          <p:nvPr/>
        </p:nvSpPr>
        <p:spPr>
          <a:xfrm>
            <a:off x="7471108" y="2325023"/>
            <a:ext cx="1672097" cy="215444"/>
          </a:xfrm>
          <a:prstGeom prst="rect">
            <a:avLst/>
          </a:prstGeom>
          <a:noFill/>
        </p:spPr>
        <p:txBody>
          <a:bodyPr wrap="square" rtlCol="0">
            <a:spAutoFit/>
          </a:bodyPr>
          <a:lstStyle/>
          <a:p>
            <a:r>
              <a:rPr lang="en-US" sz="800" dirty="0"/>
              <a:t>Selena Quintanilla</a:t>
            </a:r>
          </a:p>
        </p:txBody>
      </p:sp>
      <p:sp>
        <p:nvSpPr>
          <p:cNvPr id="33" name="TextBox 32">
            <a:extLst>
              <a:ext uri="{FF2B5EF4-FFF2-40B4-BE49-F238E27FC236}">
                <a16:creationId xmlns:a16="http://schemas.microsoft.com/office/drawing/2014/main" id="{40B122C8-249D-4810-AD06-F14009C09A38}"/>
              </a:ext>
            </a:extLst>
          </p:cNvPr>
          <p:cNvSpPr txBox="1"/>
          <p:nvPr/>
        </p:nvSpPr>
        <p:spPr>
          <a:xfrm>
            <a:off x="7471108" y="2490507"/>
            <a:ext cx="1672097" cy="215444"/>
          </a:xfrm>
          <a:prstGeom prst="rect">
            <a:avLst/>
          </a:prstGeom>
          <a:noFill/>
        </p:spPr>
        <p:txBody>
          <a:bodyPr wrap="square" rtlCol="0">
            <a:spAutoFit/>
          </a:bodyPr>
          <a:lstStyle/>
          <a:p>
            <a:r>
              <a:rPr lang="en-US" sz="800" dirty="0"/>
              <a:t>Abie Quintanilla </a:t>
            </a:r>
          </a:p>
        </p:txBody>
      </p:sp>
      <p:sp>
        <p:nvSpPr>
          <p:cNvPr id="34" name="TextBox 33">
            <a:extLst>
              <a:ext uri="{FF2B5EF4-FFF2-40B4-BE49-F238E27FC236}">
                <a16:creationId xmlns:a16="http://schemas.microsoft.com/office/drawing/2014/main" id="{E67D3382-B9C5-4FE8-9605-5D268AE87FB5}"/>
              </a:ext>
            </a:extLst>
          </p:cNvPr>
          <p:cNvSpPr txBox="1"/>
          <p:nvPr/>
        </p:nvSpPr>
        <p:spPr>
          <a:xfrm>
            <a:off x="7471107" y="3116989"/>
            <a:ext cx="1672097" cy="1077218"/>
          </a:xfrm>
          <a:prstGeom prst="rect">
            <a:avLst/>
          </a:prstGeom>
          <a:noFill/>
        </p:spPr>
        <p:txBody>
          <a:bodyPr wrap="square" rtlCol="0">
            <a:spAutoFit/>
          </a:bodyPr>
          <a:lstStyle/>
          <a:p>
            <a:r>
              <a:rPr lang="en-US" sz="800" dirty="0" err="1"/>
              <a:t>Beyonce</a:t>
            </a:r>
            <a:endParaRPr lang="en-US" sz="800" dirty="0"/>
          </a:p>
          <a:p>
            <a:r>
              <a:rPr lang="en-US" sz="800" dirty="0"/>
              <a:t>Brandy</a:t>
            </a:r>
          </a:p>
          <a:p>
            <a:r>
              <a:rPr lang="en-US" sz="800" dirty="0"/>
              <a:t>Monica</a:t>
            </a:r>
          </a:p>
          <a:p>
            <a:r>
              <a:rPr lang="en-US" sz="800" dirty="0"/>
              <a:t>Prince</a:t>
            </a:r>
          </a:p>
          <a:p>
            <a:r>
              <a:rPr lang="en-US" sz="800" dirty="0"/>
              <a:t>Madonna</a:t>
            </a:r>
          </a:p>
          <a:p>
            <a:r>
              <a:rPr lang="en-US" sz="800" dirty="0"/>
              <a:t>Bono</a:t>
            </a:r>
          </a:p>
          <a:p>
            <a:r>
              <a:rPr lang="en-US" sz="800" dirty="0"/>
              <a:t>Drake</a:t>
            </a:r>
          </a:p>
          <a:p>
            <a:r>
              <a:rPr lang="en-US" sz="800" dirty="0"/>
              <a:t>Eminem</a:t>
            </a:r>
          </a:p>
        </p:txBody>
      </p:sp>
      <p:sp>
        <p:nvSpPr>
          <p:cNvPr id="36" name="TextBox 35">
            <a:extLst>
              <a:ext uri="{FF2B5EF4-FFF2-40B4-BE49-F238E27FC236}">
                <a16:creationId xmlns:a16="http://schemas.microsoft.com/office/drawing/2014/main" id="{0A76024E-6EF8-4DE2-ACCB-22EDA6E165D5}"/>
              </a:ext>
            </a:extLst>
          </p:cNvPr>
          <p:cNvSpPr txBox="1"/>
          <p:nvPr/>
        </p:nvSpPr>
        <p:spPr>
          <a:xfrm>
            <a:off x="7471106" y="4497523"/>
            <a:ext cx="1672097" cy="215444"/>
          </a:xfrm>
          <a:prstGeom prst="rect">
            <a:avLst/>
          </a:prstGeom>
          <a:noFill/>
        </p:spPr>
        <p:txBody>
          <a:bodyPr wrap="square" rtlCol="0">
            <a:spAutoFit/>
          </a:bodyPr>
          <a:lstStyle/>
          <a:p>
            <a:r>
              <a:rPr lang="en-US" sz="800" dirty="0"/>
              <a:t>Dolly Parton</a:t>
            </a:r>
          </a:p>
        </p:txBody>
      </p:sp>
      <p:sp>
        <p:nvSpPr>
          <p:cNvPr id="37" name="TextBox 36">
            <a:extLst>
              <a:ext uri="{FF2B5EF4-FFF2-40B4-BE49-F238E27FC236}">
                <a16:creationId xmlns:a16="http://schemas.microsoft.com/office/drawing/2014/main" id="{1ADEA362-78F2-48EA-A80C-0331A7F12A66}"/>
              </a:ext>
            </a:extLst>
          </p:cNvPr>
          <p:cNvSpPr txBox="1"/>
          <p:nvPr/>
        </p:nvSpPr>
        <p:spPr>
          <a:xfrm>
            <a:off x="2301433" y="2373457"/>
            <a:ext cx="1672097" cy="215444"/>
          </a:xfrm>
          <a:prstGeom prst="rect">
            <a:avLst/>
          </a:prstGeom>
          <a:noFill/>
        </p:spPr>
        <p:txBody>
          <a:bodyPr wrap="square" rtlCol="0">
            <a:spAutoFit/>
          </a:bodyPr>
          <a:lstStyle/>
          <a:p>
            <a:r>
              <a:rPr lang="en-US" sz="800" dirty="0"/>
              <a:t>Jenny Gump</a:t>
            </a:r>
          </a:p>
        </p:txBody>
      </p:sp>
      <p:sp>
        <p:nvSpPr>
          <p:cNvPr id="38" name="TextBox 37">
            <a:extLst>
              <a:ext uri="{FF2B5EF4-FFF2-40B4-BE49-F238E27FC236}">
                <a16:creationId xmlns:a16="http://schemas.microsoft.com/office/drawing/2014/main" id="{5105EF13-120E-4440-AB72-F8C9942DC22A}"/>
              </a:ext>
            </a:extLst>
          </p:cNvPr>
          <p:cNvSpPr txBox="1"/>
          <p:nvPr/>
        </p:nvSpPr>
        <p:spPr>
          <a:xfrm>
            <a:off x="2256803" y="3731714"/>
            <a:ext cx="1672097" cy="215444"/>
          </a:xfrm>
          <a:prstGeom prst="rect">
            <a:avLst/>
          </a:prstGeom>
          <a:noFill/>
        </p:spPr>
        <p:txBody>
          <a:bodyPr wrap="square" rtlCol="0">
            <a:spAutoFit/>
          </a:bodyPr>
          <a:lstStyle/>
          <a:p>
            <a:r>
              <a:rPr lang="en-US" sz="800" dirty="0"/>
              <a:t>Donald Duck</a:t>
            </a:r>
          </a:p>
        </p:txBody>
      </p:sp>
    </p:spTree>
    <p:custDataLst>
      <p:tags r:id="rId1"/>
    </p:custDataLst>
    <p:extLst>
      <p:ext uri="{BB962C8B-B14F-4D97-AF65-F5344CB8AC3E}">
        <p14:creationId xmlns:p14="http://schemas.microsoft.com/office/powerpoint/2010/main" val="3538498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9F3749-161E-426A-80A7-83088319132B}"/>
              </a:ext>
            </a:extLst>
          </p:cNvPr>
          <p:cNvSpPr txBox="1"/>
          <p:nvPr/>
        </p:nvSpPr>
        <p:spPr>
          <a:xfrm>
            <a:off x="3071191" y="862021"/>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How do we access these reports?</a:t>
            </a:r>
          </a:p>
        </p:txBody>
      </p:sp>
      <p:sp>
        <p:nvSpPr>
          <p:cNvPr id="11" name="Rectangle 10">
            <a:extLst>
              <a:ext uri="{FF2B5EF4-FFF2-40B4-BE49-F238E27FC236}">
                <a16:creationId xmlns:a16="http://schemas.microsoft.com/office/drawing/2014/main" id="{71E97371-3E77-4682-A5B5-ABB78089EE29}"/>
              </a:ext>
            </a:extLst>
          </p:cNvPr>
          <p:cNvSpPr/>
          <p:nvPr/>
        </p:nvSpPr>
        <p:spPr>
          <a:xfrm>
            <a:off x="3129393" y="2112885"/>
            <a:ext cx="1211787" cy="167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8a">
            <a:hlinkClick r:id="" action="ppaction://media"/>
            <a:extLst>
              <a:ext uri="{FF2B5EF4-FFF2-40B4-BE49-F238E27FC236}">
                <a16:creationId xmlns:a16="http://schemas.microsoft.com/office/drawing/2014/main" id="{B5B0FCE0-3431-4F73-BF61-FAFAA6634EF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664218" y="1385241"/>
            <a:ext cx="9347199" cy="525780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06511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9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AB97E6C-F0EF-434B-A00A-01D10160D527}"/>
              </a:ext>
            </a:extLst>
          </p:cNvPr>
          <p:cNvSpPr txBox="1"/>
          <p:nvPr/>
        </p:nvSpPr>
        <p:spPr>
          <a:xfrm>
            <a:off x="1904906" y="792787"/>
            <a:ext cx="8382187"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8a Actual vs Quota</a:t>
            </a:r>
          </a:p>
        </p:txBody>
      </p:sp>
      <p:pic>
        <p:nvPicPr>
          <p:cNvPr id="11" name="Picture 10">
            <a:extLst>
              <a:ext uri="{FF2B5EF4-FFF2-40B4-BE49-F238E27FC236}">
                <a16:creationId xmlns:a16="http://schemas.microsoft.com/office/drawing/2014/main" id="{33565639-461A-45EB-9296-0E18B6C3963E}"/>
              </a:ext>
            </a:extLst>
          </p:cNvPr>
          <p:cNvPicPr>
            <a:picLocks noChangeAspect="1"/>
          </p:cNvPicPr>
          <p:nvPr/>
        </p:nvPicPr>
        <p:blipFill>
          <a:blip r:embed="rId3"/>
          <a:stretch>
            <a:fillRect/>
          </a:stretch>
        </p:blipFill>
        <p:spPr>
          <a:xfrm>
            <a:off x="1434676" y="1316007"/>
            <a:ext cx="10018702" cy="5391722"/>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03D0A6AE-8026-413C-8A11-006B17FAAE10}"/>
              </a:ext>
            </a:extLst>
          </p:cNvPr>
          <p:cNvSpPr/>
          <p:nvPr/>
        </p:nvSpPr>
        <p:spPr>
          <a:xfrm>
            <a:off x="1482605" y="1596371"/>
            <a:ext cx="3366232" cy="2660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5F938A-C4E3-43CE-B2D1-32060B34A2AA}"/>
              </a:ext>
            </a:extLst>
          </p:cNvPr>
          <p:cNvSpPr/>
          <p:nvPr/>
        </p:nvSpPr>
        <p:spPr>
          <a:xfrm>
            <a:off x="5507128" y="1953435"/>
            <a:ext cx="2277855" cy="3107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5E1D63-C075-41C8-B800-E611B9A90CDF}"/>
              </a:ext>
            </a:extLst>
          </p:cNvPr>
          <p:cNvSpPr/>
          <p:nvPr/>
        </p:nvSpPr>
        <p:spPr>
          <a:xfrm>
            <a:off x="2048852" y="4404220"/>
            <a:ext cx="1667471" cy="13164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43103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9F3749-161E-426A-80A7-83088319132B}"/>
              </a:ext>
            </a:extLst>
          </p:cNvPr>
          <p:cNvSpPr txBox="1"/>
          <p:nvPr/>
        </p:nvSpPr>
        <p:spPr>
          <a:xfrm>
            <a:off x="3071191" y="862021"/>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How do we access these reports?</a:t>
            </a:r>
          </a:p>
        </p:txBody>
      </p:sp>
      <p:sp>
        <p:nvSpPr>
          <p:cNvPr id="11" name="Rectangle 10">
            <a:extLst>
              <a:ext uri="{FF2B5EF4-FFF2-40B4-BE49-F238E27FC236}">
                <a16:creationId xmlns:a16="http://schemas.microsoft.com/office/drawing/2014/main" id="{71E97371-3E77-4682-A5B5-ABB78089EE29}"/>
              </a:ext>
            </a:extLst>
          </p:cNvPr>
          <p:cNvSpPr/>
          <p:nvPr/>
        </p:nvSpPr>
        <p:spPr>
          <a:xfrm>
            <a:off x="3129393" y="2112885"/>
            <a:ext cx="1211787" cy="167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Daily Financials">
            <a:hlinkClick r:id="" action="ppaction://media"/>
            <a:extLst>
              <a:ext uri="{FF2B5EF4-FFF2-40B4-BE49-F238E27FC236}">
                <a16:creationId xmlns:a16="http://schemas.microsoft.com/office/drawing/2014/main" id="{6A88EAFB-6009-4663-829F-387CF4E8EFBB}"/>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691640" y="1385241"/>
            <a:ext cx="9509760" cy="534924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62441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5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9F3749-161E-426A-80A7-83088319132B}"/>
              </a:ext>
            </a:extLst>
          </p:cNvPr>
          <p:cNvSpPr txBox="1"/>
          <p:nvPr/>
        </p:nvSpPr>
        <p:spPr>
          <a:xfrm>
            <a:off x="3071191" y="862021"/>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Daily Financials</a:t>
            </a:r>
          </a:p>
        </p:txBody>
      </p:sp>
      <p:pic>
        <p:nvPicPr>
          <p:cNvPr id="10" name="Picture 9">
            <a:extLst>
              <a:ext uri="{FF2B5EF4-FFF2-40B4-BE49-F238E27FC236}">
                <a16:creationId xmlns:a16="http://schemas.microsoft.com/office/drawing/2014/main" id="{21BA2865-28B8-4316-9B7A-691218A75610}"/>
              </a:ext>
            </a:extLst>
          </p:cNvPr>
          <p:cNvPicPr>
            <a:picLocks noChangeAspect="1"/>
          </p:cNvPicPr>
          <p:nvPr/>
        </p:nvPicPr>
        <p:blipFill>
          <a:blip r:embed="rId4"/>
          <a:stretch>
            <a:fillRect/>
          </a:stretch>
        </p:blipFill>
        <p:spPr>
          <a:xfrm>
            <a:off x="2111576" y="1552838"/>
            <a:ext cx="8409482" cy="5100497"/>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7B839AC0-10A0-468C-9835-C0D6C3884772}"/>
              </a:ext>
            </a:extLst>
          </p:cNvPr>
          <p:cNvSpPr/>
          <p:nvPr/>
        </p:nvSpPr>
        <p:spPr>
          <a:xfrm>
            <a:off x="5328948" y="1836099"/>
            <a:ext cx="1860417" cy="176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62622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97626"/>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8" name="TextBox 7">
            <a:extLst>
              <a:ext uri="{FF2B5EF4-FFF2-40B4-BE49-F238E27FC236}">
                <a16:creationId xmlns:a16="http://schemas.microsoft.com/office/drawing/2014/main" id="{AAD38760-A22B-43AD-8F45-9D7096AAEFE8}"/>
              </a:ext>
            </a:extLst>
          </p:cNvPr>
          <p:cNvSpPr txBox="1"/>
          <p:nvPr/>
        </p:nvSpPr>
        <p:spPr>
          <a:xfrm>
            <a:off x="1504950" y="1625412"/>
            <a:ext cx="9182100" cy="654025"/>
          </a:xfrm>
          <a:prstGeom prst="rect">
            <a:avLst/>
          </a:prstGeom>
          <a:noFill/>
        </p:spPr>
        <p:txBody>
          <a:bodyPr wrap="square" rtlCol="0">
            <a:spAutoFit/>
          </a:bodyPr>
          <a:lstStyle/>
          <a:p>
            <a:pPr algn="ctr">
              <a:lnSpc>
                <a:spcPts val="3200"/>
              </a:lnSpc>
            </a:pPr>
            <a:r>
              <a:rPr lang="en-US" sz="6600" b="1" dirty="0">
                <a:solidFill>
                  <a:schemeClr val="bg1"/>
                </a:solidFill>
                <a:latin typeface="Pacifico" panose="00000500000000000000" pitchFamily="2" charset="0"/>
                <a:cs typeface="Arial" panose="020B0604020202020204" pitchFamily="34" charset="0"/>
              </a:rPr>
              <a:t>Activity</a:t>
            </a:r>
            <a:endParaRPr lang="en-US" sz="6600" dirty="0">
              <a:solidFill>
                <a:schemeClr val="bg1"/>
              </a:solidFill>
              <a:latin typeface="Pacifico" panose="00000500000000000000" pitchFamily="2" charset="0"/>
              <a:cs typeface="Arial" panose="020B0604020202020204" pitchFamily="34" charset="0"/>
            </a:endParaRP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764CC72-780C-4E38-9B13-AC5827AE2384}"/>
              </a:ext>
            </a:extLst>
          </p:cNvPr>
          <p:cNvSpPr txBox="1"/>
          <p:nvPr/>
        </p:nvSpPr>
        <p:spPr>
          <a:xfrm>
            <a:off x="1624486" y="2771393"/>
            <a:ext cx="9062564" cy="830997"/>
          </a:xfrm>
          <a:prstGeom prst="rect">
            <a:avLst/>
          </a:prstGeom>
          <a:noFill/>
        </p:spPr>
        <p:txBody>
          <a:bodyPr wrap="square" rtlCol="0">
            <a:spAutoFit/>
          </a:bodyPr>
          <a:lstStyle/>
          <a:p>
            <a:pPr algn="ctr"/>
            <a:r>
              <a:rPr lang="en-US" sz="4800" dirty="0">
                <a:solidFill>
                  <a:schemeClr val="bg1"/>
                </a:solidFill>
                <a:latin typeface="Brandon Grotesque Black" panose="020B0A03020203060202" pitchFamily="34" charset="0"/>
              </a:rPr>
              <a:t>You wouldn’t drive blindfolded</a:t>
            </a:r>
          </a:p>
        </p:txBody>
      </p:sp>
    </p:spTree>
    <p:custDataLst>
      <p:tags r:id="rId1"/>
    </p:custDataLst>
    <p:extLst>
      <p:ext uri="{BB962C8B-B14F-4D97-AF65-F5344CB8AC3E}">
        <p14:creationId xmlns:p14="http://schemas.microsoft.com/office/powerpoint/2010/main" val="3917946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C9BBE6-43B5-4023-BE36-497C7A2B05D6}"/>
              </a:ext>
            </a:extLst>
          </p:cNvPr>
          <p:cNvSpPr/>
          <p:nvPr/>
        </p:nvSpPr>
        <p:spPr>
          <a:xfrm>
            <a:off x="2774950" y="1257300"/>
            <a:ext cx="6540500"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DC4EBC5-C024-4460-8936-EF0B9310CC1D}"/>
              </a:ext>
            </a:extLst>
          </p:cNvPr>
          <p:cNvSpPr/>
          <p:nvPr/>
        </p:nvSpPr>
        <p:spPr>
          <a:xfrm>
            <a:off x="-113788" y="0"/>
            <a:ext cx="12369761" cy="1485899"/>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A4240E-4E75-4DBF-B4FD-F67550F3722D}"/>
              </a:ext>
            </a:extLst>
          </p:cNvPr>
          <p:cNvSpPr txBox="1"/>
          <p:nvPr/>
        </p:nvSpPr>
        <p:spPr>
          <a:xfrm>
            <a:off x="1" y="296608"/>
            <a:ext cx="12192000" cy="941150"/>
          </a:xfrm>
          <a:prstGeom prst="rect">
            <a:avLst/>
          </a:prstGeom>
          <a:noFill/>
        </p:spPr>
        <p:txBody>
          <a:bodyPr wrap="square" rtlCol="0">
            <a:spAutoFit/>
          </a:bodyPr>
          <a:lstStyle/>
          <a:p>
            <a:pPr algn="ctr">
              <a:lnSpc>
                <a:spcPts val="6500"/>
              </a:lnSpc>
            </a:pPr>
            <a:r>
              <a:rPr lang="en-US" sz="6000" b="1" dirty="0">
                <a:solidFill>
                  <a:schemeClr val="bg1"/>
                </a:solidFill>
                <a:latin typeface="Arial" panose="020B0604020202020204" pitchFamily="34" charset="0"/>
                <a:cs typeface="Arial" panose="020B0604020202020204" pitchFamily="34" charset="0"/>
              </a:rPr>
              <a:t>Introductions</a:t>
            </a:r>
          </a:p>
        </p:txBody>
      </p:sp>
      <p:sp>
        <p:nvSpPr>
          <p:cNvPr id="9" name="TextBox 8">
            <a:extLst>
              <a:ext uri="{FF2B5EF4-FFF2-40B4-BE49-F238E27FC236}">
                <a16:creationId xmlns:a16="http://schemas.microsoft.com/office/drawing/2014/main" id="{D9055B3D-E619-418D-917F-E9AC4682B56C}"/>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graphicFrame>
        <p:nvGraphicFramePr>
          <p:cNvPr id="2" name="Diagram 1">
            <a:extLst>
              <a:ext uri="{FF2B5EF4-FFF2-40B4-BE49-F238E27FC236}">
                <a16:creationId xmlns:a16="http://schemas.microsoft.com/office/drawing/2014/main" id="{C16872D0-AB3C-4CA9-8AFC-C682B2347E1A}"/>
              </a:ext>
            </a:extLst>
          </p:cNvPr>
          <p:cNvGraphicFramePr/>
          <p:nvPr>
            <p:extLst>
              <p:ext uri="{D42A27DB-BD31-4B8C-83A1-F6EECF244321}">
                <p14:modId xmlns:p14="http://schemas.microsoft.com/office/powerpoint/2010/main" val="2468416257"/>
              </p:ext>
            </p:extLst>
          </p:nvPr>
        </p:nvGraphicFramePr>
        <p:xfrm>
          <a:off x="1585519" y="1848342"/>
          <a:ext cx="8582870" cy="49117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343126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0" y="556756"/>
            <a:ext cx="10076938" cy="5178533"/>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AA80344-5E33-4896-ACEB-E5F431F7A9F8}"/>
              </a:ext>
            </a:extLst>
          </p:cNvPr>
          <p:cNvSpPr txBox="1"/>
          <p:nvPr/>
        </p:nvSpPr>
        <p:spPr>
          <a:xfrm>
            <a:off x="-1" y="1653471"/>
            <a:ext cx="12191999" cy="2215991"/>
          </a:xfrm>
          <a:prstGeom prst="rect">
            <a:avLst/>
          </a:prstGeom>
          <a:noFill/>
        </p:spPr>
        <p:txBody>
          <a:bodyPr wrap="square" rtlCol="0">
            <a:spAutoFit/>
          </a:bodyPr>
          <a:lstStyle/>
          <a:p>
            <a:pPr algn="ctr"/>
            <a:r>
              <a:rPr lang="en-US" sz="13800" b="1" dirty="0">
                <a:solidFill>
                  <a:schemeClr val="accent1"/>
                </a:solidFill>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9" name="TextBox 8">
            <a:extLst>
              <a:ext uri="{FF2B5EF4-FFF2-40B4-BE49-F238E27FC236}">
                <a16:creationId xmlns:a16="http://schemas.microsoft.com/office/drawing/2014/main" id="{1BEA7EB5-1F38-4654-90EB-11174A045E92}"/>
              </a:ext>
            </a:extLst>
          </p:cNvPr>
          <p:cNvSpPr txBox="1"/>
          <p:nvPr/>
        </p:nvSpPr>
        <p:spPr>
          <a:xfrm>
            <a:off x="-1" y="3711977"/>
            <a:ext cx="12192000" cy="502702"/>
          </a:xfrm>
          <a:prstGeom prst="rect">
            <a:avLst/>
          </a:prstGeom>
          <a:noFill/>
        </p:spPr>
        <p:txBody>
          <a:bodyPr wrap="square" rtlCol="0">
            <a:spAutoFit/>
          </a:bodyPr>
          <a:lstStyle/>
          <a:p>
            <a:pPr algn="ctr">
              <a:lnSpc>
                <a:spcPts val="3200"/>
              </a:lnSpc>
            </a:pPr>
            <a:r>
              <a:rPr lang="en-US" sz="3600" b="1" dirty="0">
                <a:solidFill>
                  <a:schemeClr val="accent1"/>
                </a:solidFill>
                <a:latin typeface="Arial" panose="020B0604020202020204" pitchFamily="34"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3338514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581980" y="42062"/>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Workshop Objectives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 1">
            <a:extLst>
              <a:ext uri="{FF2B5EF4-FFF2-40B4-BE49-F238E27FC236}">
                <a16:creationId xmlns:a16="http://schemas.microsoft.com/office/drawing/2014/main" id="{D45E2E88-30D9-47EA-A4DB-234761A92221}"/>
              </a:ext>
            </a:extLst>
          </p:cNvPr>
          <p:cNvGraphicFramePr/>
          <p:nvPr>
            <p:extLst>
              <p:ext uri="{D42A27DB-BD31-4B8C-83A1-F6EECF244321}">
                <p14:modId xmlns:p14="http://schemas.microsoft.com/office/powerpoint/2010/main" val="1178804360"/>
              </p:ext>
            </p:extLst>
          </p:nvPr>
        </p:nvGraphicFramePr>
        <p:xfrm>
          <a:off x="1738400" y="1862431"/>
          <a:ext cx="8715200" cy="33809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921924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242440" cy="53884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8" name="TextBox 7">
            <a:extLst>
              <a:ext uri="{FF2B5EF4-FFF2-40B4-BE49-F238E27FC236}">
                <a16:creationId xmlns:a16="http://schemas.microsoft.com/office/drawing/2014/main" id="{AAD38760-A22B-43AD-8F45-9D7096AAEFE8}"/>
              </a:ext>
            </a:extLst>
          </p:cNvPr>
          <p:cNvSpPr txBox="1"/>
          <p:nvPr/>
        </p:nvSpPr>
        <p:spPr>
          <a:xfrm>
            <a:off x="1481873" y="952150"/>
            <a:ext cx="4784703" cy="2262158"/>
          </a:xfrm>
          <a:prstGeom prst="rect">
            <a:avLst/>
          </a:prstGeom>
          <a:noFill/>
        </p:spPr>
        <p:txBody>
          <a:bodyPr wrap="square" rtlCol="0">
            <a:spAutoFit/>
          </a:bodyPr>
          <a:lstStyle/>
          <a:p>
            <a:pPr>
              <a:lnSpc>
                <a:spcPct val="150000"/>
              </a:lnSpc>
            </a:pPr>
            <a:r>
              <a:rPr lang="en-US" sz="2400" b="1" i="1" dirty="0">
                <a:solidFill>
                  <a:schemeClr val="bg1"/>
                </a:solidFill>
                <a:latin typeface="Brandon Grotesque Regular" panose="020B0503020203060202" pitchFamily="34" charset="0"/>
                <a:cs typeface="Arial" panose="020B0604020202020204" pitchFamily="34" charset="0"/>
              </a:rPr>
              <a:t>“A newspaper is not just for reporting news as it is, but to make people mad enough to do something about it.” </a:t>
            </a:r>
          </a:p>
          <a:p>
            <a:pPr>
              <a:lnSpc>
                <a:spcPct val="150000"/>
              </a:lnSpc>
            </a:pPr>
            <a:r>
              <a:rPr lang="en-US" sz="2400" b="1" dirty="0">
                <a:solidFill>
                  <a:schemeClr val="bg1"/>
                </a:solidFill>
                <a:latin typeface="Brandon Grotesque Regular" panose="020B0503020203060202" pitchFamily="34" charset="0"/>
                <a:cs typeface="Arial" panose="020B0604020202020204" pitchFamily="34" charset="0"/>
              </a:rPr>
              <a:t>~ Mark Twain</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1CF09A0-A6D7-4E3C-ADC9-18A0803F080F}"/>
              </a:ext>
            </a:extLst>
          </p:cNvPr>
          <p:cNvPicPr>
            <a:picLocks noChangeAspect="1"/>
          </p:cNvPicPr>
          <p:nvPr/>
        </p:nvPicPr>
        <p:blipFill>
          <a:blip r:embed="rId4"/>
          <a:stretch>
            <a:fillRect/>
          </a:stretch>
        </p:blipFill>
        <p:spPr>
          <a:xfrm>
            <a:off x="6513185" y="952150"/>
            <a:ext cx="4321744" cy="452005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913139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8" name="TextBox 7">
            <a:extLst>
              <a:ext uri="{FF2B5EF4-FFF2-40B4-BE49-F238E27FC236}">
                <a16:creationId xmlns:a16="http://schemas.microsoft.com/office/drawing/2014/main" id="{AAD38760-A22B-43AD-8F45-9D7096AAEFE8}"/>
              </a:ext>
            </a:extLst>
          </p:cNvPr>
          <p:cNvSpPr txBox="1"/>
          <p:nvPr/>
        </p:nvSpPr>
        <p:spPr>
          <a:xfrm>
            <a:off x="1504950" y="2779670"/>
            <a:ext cx="9182100" cy="654025"/>
          </a:xfrm>
          <a:prstGeom prst="rect">
            <a:avLst/>
          </a:prstGeom>
          <a:noFill/>
        </p:spPr>
        <p:txBody>
          <a:bodyPr wrap="square" rtlCol="0">
            <a:spAutoFit/>
          </a:bodyPr>
          <a:lstStyle/>
          <a:p>
            <a:pPr algn="ctr">
              <a:lnSpc>
                <a:spcPts val="3200"/>
              </a:lnSpc>
            </a:pPr>
            <a:r>
              <a:rPr lang="en-US" sz="6600" b="1" dirty="0">
                <a:solidFill>
                  <a:schemeClr val="bg1"/>
                </a:solidFill>
                <a:latin typeface="Pacifico" panose="00000500000000000000" pitchFamily="2" charset="0"/>
                <a:cs typeface="Arial" panose="020B0604020202020204" pitchFamily="34" charset="0"/>
              </a:rPr>
              <a:t>Icebreaker</a:t>
            </a:r>
            <a:endParaRPr lang="en-US" sz="6600" dirty="0">
              <a:solidFill>
                <a:schemeClr val="bg1"/>
              </a:solidFill>
              <a:latin typeface="Pacifico" panose="00000500000000000000" pitchFamily="2" charset="0"/>
              <a:cs typeface="Arial" panose="020B0604020202020204" pitchFamily="34" charset="0"/>
            </a:endParaRP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61629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0E85578-E42B-4ECE-B9E5-BE650B6A34AD}"/>
              </a:ext>
            </a:extLst>
          </p:cNvPr>
          <p:cNvSpPr txBox="1"/>
          <p:nvPr/>
        </p:nvSpPr>
        <p:spPr>
          <a:xfrm>
            <a:off x="3071191" y="1132552"/>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What are retail basic reports?</a:t>
            </a:r>
          </a:p>
        </p:txBody>
      </p:sp>
      <p:graphicFrame>
        <p:nvGraphicFramePr>
          <p:cNvPr id="9" name="Diagram 8">
            <a:extLst>
              <a:ext uri="{FF2B5EF4-FFF2-40B4-BE49-F238E27FC236}">
                <a16:creationId xmlns:a16="http://schemas.microsoft.com/office/drawing/2014/main" id="{5D639780-0427-43C0-9516-19BACD5CF9F9}"/>
              </a:ext>
            </a:extLst>
          </p:cNvPr>
          <p:cNvGraphicFramePr/>
          <p:nvPr>
            <p:extLst>
              <p:ext uri="{D42A27DB-BD31-4B8C-83A1-F6EECF244321}">
                <p14:modId xmlns:p14="http://schemas.microsoft.com/office/powerpoint/2010/main" val="3543424658"/>
              </p:ext>
            </p:extLst>
          </p:nvPr>
        </p:nvGraphicFramePr>
        <p:xfrm>
          <a:off x="1702904" y="2079303"/>
          <a:ext cx="8786192" cy="39736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36283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graphicEl>
                                              <a:dgm id="{FD793A14-FDD6-4E3C-8DF8-3F7306D5979C}"/>
                                            </p:graphicEl>
                                          </p:spTgt>
                                        </p:tgtEl>
                                        <p:attrNameLst>
                                          <p:attrName>style.visibility</p:attrName>
                                        </p:attrNameLst>
                                      </p:cBhvr>
                                      <p:to>
                                        <p:strVal val="visible"/>
                                      </p:to>
                                    </p:set>
                                    <p:anim calcmode="lin" valueType="num">
                                      <p:cBhvr additive="base">
                                        <p:cTn id="7" dur="500" fill="hold"/>
                                        <p:tgtEl>
                                          <p:spTgt spid="9">
                                            <p:graphicEl>
                                              <a:dgm id="{FD793A14-FDD6-4E3C-8DF8-3F7306D5979C}"/>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dgm id="{FD793A14-FDD6-4E3C-8DF8-3F7306D5979C}"/>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graphicEl>
                                              <a:dgm id="{1B7C6BDC-5A22-4B89-B3B1-B86CAFF3D9F4}"/>
                                            </p:graphicEl>
                                          </p:spTgt>
                                        </p:tgtEl>
                                        <p:attrNameLst>
                                          <p:attrName>style.visibility</p:attrName>
                                        </p:attrNameLst>
                                      </p:cBhvr>
                                      <p:to>
                                        <p:strVal val="visible"/>
                                      </p:to>
                                    </p:set>
                                    <p:anim calcmode="lin" valueType="num">
                                      <p:cBhvr additive="base">
                                        <p:cTn id="13" dur="500" fill="hold"/>
                                        <p:tgtEl>
                                          <p:spTgt spid="9">
                                            <p:graphicEl>
                                              <a:dgm id="{1B7C6BDC-5A22-4B89-B3B1-B86CAFF3D9F4}"/>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graphicEl>
                                              <a:dgm id="{1B7C6BDC-5A22-4B89-B3B1-B86CAFF3D9F4}"/>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graphicEl>
                                              <a:dgm id="{9A2EE43C-67C4-4DD7-9FF4-55D43DB96387}"/>
                                            </p:graphicEl>
                                          </p:spTgt>
                                        </p:tgtEl>
                                        <p:attrNameLst>
                                          <p:attrName>style.visibility</p:attrName>
                                        </p:attrNameLst>
                                      </p:cBhvr>
                                      <p:to>
                                        <p:strVal val="visible"/>
                                      </p:to>
                                    </p:set>
                                    <p:anim calcmode="lin" valueType="num">
                                      <p:cBhvr additive="base">
                                        <p:cTn id="19" dur="500" fill="hold"/>
                                        <p:tgtEl>
                                          <p:spTgt spid="9">
                                            <p:graphicEl>
                                              <a:dgm id="{9A2EE43C-67C4-4DD7-9FF4-55D43DB96387}"/>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graphicEl>
                                              <a:dgm id="{9A2EE43C-67C4-4DD7-9FF4-55D43DB96387}"/>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graphicEl>
                                              <a:dgm id="{3E38C6C9-4C71-465C-B8C7-3B70337606E8}"/>
                                            </p:graphicEl>
                                          </p:spTgt>
                                        </p:tgtEl>
                                        <p:attrNameLst>
                                          <p:attrName>style.visibility</p:attrName>
                                        </p:attrNameLst>
                                      </p:cBhvr>
                                      <p:to>
                                        <p:strVal val="visible"/>
                                      </p:to>
                                    </p:set>
                                    <p:anim calcmode="lin" valueType="num">
                                      <p:cBhvr additive="base">
                                        <p:cTn id="25" dur="500" fill="hold"/>
                                        <p:tgtEl>
                                          <p:spTgt spid="9">
                                            <p:graphicEl>
                                              <a:dgm id="{3E38C6C9-4C71-465C-B8C7-3B70337606E8}"/>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graphicEl>
                                              <a:dgm id="{3E38C6C9-4C71-465C-B8C7-3B70337606E8}"/>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graphicEl>
                                              <a:dgm id="{F5FDC9D1-E8F5-4CD3-83B7-7B06BB8A3D88}"/>
                                            </p:graphicEl>
                                          </p:spTgt>
                                        </p:tgtEl>
                                        <p:attrNameLst>
                                          <p:attrName>style.visibility</p:attrName>
                                        </p:attrNameLst>
                                      </p:cBhvr>
                                      <p:to>
                                        <p:strVal val="visible"/>
                                      </p:to>
                                    </p:set>
                                    <p:anim calcmode="lin" valueType="num">
                                      <p:cBhvr additive="base">
                                        <p:cTn id="31" dur="500" fill="hold"/>
                                        <p:tgtEl>
                                          <p:spTgt spid="9">
                                            <p:graphicEl>
                                              <a:dgm id="{F5FDC9D1-E8F5-4CD3-83B7-7B06BB8A3D88}"/>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graphicEl>
                                              <a:dgm id="{F5FDC9D1-E8F5-4CD3-83B7-7B06BB8A3D8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9F3749-161E-426A-80A7-83088319132B}"/>
              </a:ext>
            </a:extLst>
          </p:cNvPr>
          <p:cNvSpPr txBox="1"/>
          <p:nvPr/>
        </p:nvSpPr>
        <p:spPr>
          <a:xfrm>
            <a:off x="3071191" y="862021"/>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How do we access these reports?</a:t>
            </a:r>
          </a:p>
        </p:txBody>
      </p:sp>
      <p:sp>
        <p:nvSpPr>
          <p:cNvPr id="11" name="Rectangle 10">
            <a:extLst>
              <a:ext uri="{FF2B5EF4-FFF2-40B4-BE49-F238E27FC236}">
                <a16:creationId xmlns:a16="http://schemas.microsoft.com/office/drawing/2014/main" id="{71E97371-3E77-4682-A5B5-ABB78089EE29}"/>
              </a:ext>
            </a:extLst>
          </p:cNvPr>
          <p:cNvSpPr/>
          <p:nvPr/>
        </p:nvSpPr>
        <p:spPr>
          <a:xfrm>
            <a:off x="3129393" y="2112885"/>
            <a:ext cx="1211787" cy="167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445">
            <a:hlinkClick r:id="" action="ppaction://media"/>
            <a:extLst>
              <a:ext uri="{FF2B5EF4-FFF2-40B4-BE49-F238E27FC236}">
                <a16:creationId xmlns:a16="http://schemas.microsoft.com/office/drawing/2014/main" id="{1100D0C8-9C2E-414C-B1B9-F98E84B64F5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614777" y="1598601"/>
            <a:ext cx="9403080" cy="5006405"/>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71372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634869" y="6212654"/>
            <a:ext cx="138927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8144862-64DE-45B3-AC32-05000F4CBF3B}"/>
              </a:ext>
            </a:extLst>
          </p:cNvPr>
          <p:cNvSpPr txBox="1"/>
          <p:nvPr/>
        </p:nvSpPr>
        <p:spPr>
          <a:xfrm>
            <a:off x="3120887" y="1132552"/>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Net Sales by Comparison</a:t>
            </a:r>
          </a:p>
        </p:txBody>
      </p:sp>
      <p:pic>
        <p:nvPicPr>
          <p:cNvPr id="10" name="Picture 9">
            <a:extLst>
              <a:ext uri="{FF2B5EF4-FFF2-40B4-BE49-F238E27FC236}">
                <a16:creationId xmlns:a16="http://schemas.microsoft.com/office/drawing/2014/main" id="{D4196FB2-7815-4E3B-8C08-D1EB3D1232E1}"/>
              </a:ext>
            </a:extLst>
          </p:cNvPr>
          <p:cNvPicPr>
            <a:picLocks noChangeAspect="1"/>
          </p:cNvPicPr>
          <p:nvPr/>
        </p:nvPicPr>
        <p:blipFill>
          <a:blip r:embed="rId3"/>
          <a:stretch>
            <a:fillRect/>
          </a:stretch>
        </p:blipFill>
        <p:spPr>
          <a:xfrm>
            <a:off x="1249987" y="1862430"/>
            <a:ext cx="10477303" cy="4143566"/>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044407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54750"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Basic Reports</a:t>
            </a:r>
          </a:p>
        </p:txBody>
      </p:sp>
      <p:sp>
        <p:nvSpPr>
          <p:cNvPr id="7" name="Rectangle 6">
            <a:extLst>
              <a:ext uri="{FF2B5EF4-FFF2-40B4-BE49-F238E27FC236}">
                <a16:creationId xmlns:a16="http://schemas.microsoft.com/office/drawing/2014/main" id="{488386A0-A8AA-4A84-8D33-F3179DF7D291}"/>
              </a:ext>
            </a:extLst>
          </p:cNvPr>
          <p:cNvSpPr/>
          <p:nvPr/>
        </p:nvSpPr>
        <p:spPr>
          <a:xfrm>
            <a:off x="0" y="0"/>
            <a:ext cx="581980"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464710"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79F3749-161E-426A-80A7-83088319132B}"/>
              </a:ext>
            </a:extLst>
          </p:cNvPr>
          <p:cNvSpPr txBox="1"/>
          <p:nvPr/>
        </p:nvSpPr>
        <p:spPr>
          <a:xfrm>
            <a:off x="3071191" y="862021"/>
            <a:ext cx="6490252" cy="523220"/>
          </a:xfrm>
          <a:prstGeom prst="rect">
            <a:avLst/>
          </a:prstGeom>
          <a:noFill/>
        </p:spPr>
        <p:txBody>
          <a:bodyPr wrap="square" rtlCol="0">
            <a:spAutoFit/>
          </a:bodyPr>
          <a:lstStyle/>
          <a:p>
            <a:pPr algn="ctr"/>
            <a:r>
              <a:rPr lang="en-US" sz="2800" dirty="0">
                <a:solidFill>
                  <a:srgbClr val="00ADBB"/>
                </a:solidFill>
                <a:latin typeface="Brandon Grotesque Regular" panose="020B0503020203060202" pitchFamily="34" charset="0"/>
              </a:rPr>
              <a:t>How do we access these reports?</a:t>
            </a:r>
          </a:p>
        </p:txBody>
      </p:sp>
      <p:sp>
        <p:nvSpPr>
          <p:cNvPr id="11" name="Rectangle 10">
            <a:extLst>
              <a:ext uri="{FF2B5EF4-FFF2-40B4-BE49-F238E27FC236}">
                <a16:creationId xmlns:a16="http://schemas.microsoft.com/office/drawing/2014/main" id="{71E97371-3E77-4682-A5B5-ABB78089EE29}"/>
              </a:ext>
            </a:extLst>
          </p:cNvPr>
          <p:cNvSpPr/>
          <p:nvPr/>
        </p:nvSpPr>
        <p:spPr>
          <a:xfrm>
            <a:off x="3129393" y="2112885"/>
            <a:ext cx="1211787" cy="167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100p">
            <a:hlinkClick r:id="" action="ppaction://media"/>
            <a:extLst>
              <a:ext uri="{FF2B5EF4-FFF2-40B4-BE49-F238E27FC236}">
                <a16:creationId xmlns:a16="http://schemas.microsoft.com/office/drawing/2014/main" id="{7E38928B-B87B-4660-ADF9-115438654E0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780987" y="1385241"/>
            <a:ext cx="9070660" cy="5102246"/>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78060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8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THUMBNAIL_REFRESH" val="1"/>
  <p:tag name="ARTICULATE_DESIGN_ID_OFFICE THEME" val="7HtEQAAw"/>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Goodwill_07_2021">
      <a:dk1>
        <a:sysClr val="windowText" lastClr="000000"/>
      </a:dk1>
      <a:lt1>
        <a:sysClr val="window" lastClr="FFFFFF"/>
      </a:lt1>
      <a:dk2>
        <a:srgbClr val="002D73"/>
      </a:dk2>
      <a:lt2>
        <a:srgbClr val="EEECE1"/>
      </a:lt2>
      <a:accent1>
        <a:srgbClr val="00ADBC"/>
      </a:accent1>
      <a:accent2>
        <a:srgbClr val="00C18C"/>
      </a:accent2>
      <a:accent3>
        <a:srgbClr val="FF9016"/>
      </a:accent3>
      <a:accent4>
        <a:srgbClr val="D02C30"/>
      </a:accent4>
      <a:accent5>
        <a:srgbClr val="B5ADA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1214</TotalTime>
  <Words>807</Words>
  <Application>Microsoft Office PowerPoint</Application>
  <PresentationFormat>Widescreen</PresentationFormat>
  <Paragraphs>157</Paragraphs>
  <Slides>20</Slides>
  <Notes>18</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Brandon Grotesque Black</vt:lpstr>
      <vt:lpstr>Brandon Grotesque Regular</vt:lpstr>
      <vt:lpstr>Calibri</vt:lpstr>
      <vt:lpstr>Calibri Light</vt:lpstr>
      <vt:lpstr>Pacifico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Van Wave</dc:creator>
  <cp:lastModifiedBy>Andrea Longoria</cp:lastModifiedBy>
  <cp:revision>73</cp:revision>
  <dcterms:created xsi:type="dcterms:W3CDTF">2022-03-08T20:05:27Z</dcterms:created>
  <dcterms:modified xsi:type="dcterms:W3CDTF">2022-08-19T22:08:02Z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61ADE7A0-5575-4606-9B0F-24D524440910</vt:lpwstr>
  </property>
  <property fmtid="{D5CDD505-2E9C-101B-9397-08002B2CF9AE}" pid="3" name="ArticulatePath">
    <vt:lpwstr>Presentation1</vt:lpwstr>
  </property>
</Properties>
</file>