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8" r:id="rId5"/>
    <p:sldId id="259" r:id="rId6"/>
    <p:sldId id="272" r:id="rId7"/>
    <p:sldId id="260" r:id="rId8"/>
    <p:sldId id="275" r:id="rId9"/>
    <p:sldId id="277" r:id="rId10"/>
    <p:sldId id="282" r:id="rId11"/>
    <p:sldId id="283" r:id="rId12"/>
    <p:sldId id="284" r:id="rId13"/>
    <p:sldId id="278" r:id="rId14"/>
    <p:sldId id="276" r:id="rId15"/>
    <p:sldId id="279" r:id="rId16"/>
    <p:sldId id="280" r:id="rId17"/>
    <p:sldId id="271" r:id="rId18"/>
  </p:sldIdLst>
  <p:sldSz cx="12192000" cy="6858000"/>
  <p:notesSz cx="6954838" cy="9240838"/>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a Longoria" initials="AL" lastIdx="1" clrIdx="0">
    <p:extLst>
      <p:ext uri="{19B8F6BF-5375-455C-9EA6-DF929625EA0E}">
        <p15:presenceInfo xmlns:p15="http://schemas.microsoft.com/office/powerpoint/2012/main" userId="Andrea Longor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BB"/>
    <a:srgbClr val="B5ADA5"/>
    <a:srgbClr val="1D37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7" autoAdjust="0"/>
    <p:restoredTop sz="73099" autoAdjust="0"/>
  </p:normalViewPr>
  <p:slideViewPr>
    <p:cSldViewPr snapToGrid="0">
      <p:cViewPr varScale="1">
        <p:scale>
          <a:sx n="84" d="100"/>
          <a:sy n="84" d="100"/>
        </p:scale>
        <p:origin x="16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A420D6-1092-40FB-8A21-22A0EA4E351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F1D0C96-5447-4914-9F6D-627E32B68084}">
      <dgm:prSet phldrT="[Text]" custT="1"/>
      <dgm:spPr>
        <a:solidFill>
          <a:srgbClr val="B5ADA5"/>
        </a:solidFill>
      </dgm:spPr>
      <dgm:t>
        <a:bodyPr/>
        <a:lstStyle/>
        <a:p>
          <a:r>
            <a:rPr lang="en-US" sz="2000" dirty="0">
              <a:latin typeface="Brandon Grotesque Bold" panose="020B0803020203060202" pitchFamily="34" charset="0"/>
            </a:rPr>
            <a:t>Review seasonal product revenue</a:t>
          </a:r>
        </a:p>
      </dgm:t>
    </dgm:pt>
    <dgm:pt modelId="{6D1D1DBF-080C-454F-AD85-787B6D6F4B11}" type="parTrans" cxnId="{3E3E2FFD-4333-4B9D-A1EE-E132F5727A06}">
      <dgm:prSet/>
      <dgm:spPr/>
      <dgm:t>
        <a:bodyPr/>
        <a:lstStyle/>
        <a:p>
          <a:endParaRPr lang="en-US"/>
        </a:p>
      </dgm:t>
    </dgm:pt>
    <dgm:pt modelId="{38B8DB84-60A7-465A-AABC-F05D61D84B27}" type="sibTrans" cxnId="{3E3E2FFD-4333-4B9D-A1EE-E132F5727A06}">
      <dgm:prSet/>
      <dgm:spPr/>
      <dgm:t>
        <a:bodyPr/>
        <a:lstStyle/>
        <a:p>
          <a:endParaRPr lang="en-US"/>
        </a:p>
      </dgm:t>
    </dgm:pt>
    <dgm:pt modelId="{280592FB-5E4E-413C-987B-3238A2352B38}">
      <dgm:prSet phldrT="[Text]" custT="1"/>
      <dgm:spPr/>
      <dgm:t>
        <a:bodyPr/>
        <a:lstStyle/>
        <a:p>
          <a:r>
            <a:rPr lang="en-US" sz="2000" dirty="0">
              <a:latin typeface="Brandon Grotesque Bold" panose="020B0803020203060202" pitchFamily="34" charset="0"/>
            </a:rPr>
            <a:t>Identify seasonal product best practices</a:t>
          </a:r>
        </a:p>
      </dgm:t>
    </dgm:pt>
    <dgm:pt modelId="{C37ED859-20D8-4327-B86D-E591C879EFC6}" type="parTrans" cxnId="{EC18858D-E2F8-4ACF-930C-965D70A6F264}">
      <dgm:prSet/>
      <dgm:spPr/>
      <dgm:t>
        <a:bodyPr/>
        <a:lstStyle/>
        <a:p>
          <a:endParaRPr lang="en-US"/>
        </a:p>
      </dgm:t>
    </dgm:pt>
    <dgm:pt modelId="{B471FCFE-8D1D-43A5-BE9F-DBD722E060DD}" type="sibTrans" cxnId="{EC18858D-E2F8-4ACF-930C-965D70A6F264}">
      <dgm:prSet/>
      <dgm:spPr/>
      <dgm:t>
        <a:bodyPr/>
        <a:lstStyle/>
        <a:p>
          <a:endParaRPr lang="en-US"/>
        </a:p>
      </dgm:t>
    </dgm:pt>
    <dgm:pt modelId="{17C803AF-26D3-4094-8F57-67B19CA390A7}">
      <dgm:prSet phldrT="[Text]" custT="1"/>
      <dgm:spPr>
        <a:solidFill>
          <a:srgbClr val="1D376C"/>
        </a:solidFill>
      </dgm:spPr>
      <dgm:t>
        <a:bodyPr/>
        <a:lstStyle/>
        <a:p>
          <a:r>
            <a:rPr lang="en-US" sz="2000" dirty="0">
              <a:latin typeface="Brandon Grotesque Bold" panose="020B0803020203060202" pitchFamily="34" charset="0"/>
            </a:rPr>
            <a:t>Develop a daily seasonal product mindset</a:t>
          </a:r>
        </a:p>
      </dgm:t>
    </dgm:pt>
    <dgm:pt modelId="{AF38E36B-6906-422E-A56E-DE924AC47E71}" type="parTrans" cxnId="{68C42055-5E9F-429B-BD44-3E0D4B9FA6FB}">
      <dgm:prSet/>
      <dgm:spPr/>
      <dgm:t>
        <a:bodyPr/>
        <a:lstStyle/>
        <a:p>
          <a:endParaRPr lang="en-US"/>
        </a:p>
      </dgm:t>
    </dgm:pt>
    <dgm:pt modelId="{6F6C3536-327A-47CC-9141-04ADFC9BFCCA}" type="sibTrans" cxnId="{68C42055-5E9F-429B-BD44-3E0D4B9FA6FB}">
      <dgm:prSet/>
      <dgm:spPr/>
      <dgm:t>
        <a:bodyPr/>
        <a:lstStyle/>
        <a:p>
          <a:endParaRPr lang="en-US"/>
        </a:p>
      </dgm:t>
    </dgm:pt>
    <dgm:pt modelId="{03121083-D0E3-469F-88D2-E995A033F428}" type="pres">
      <dgm:prSet presAssocID="{0EA420D6-1092-40FB-8A21-22A0EA4E3510}" presName="linear" presStyleCnt="0">
        <dgm:presLayoutVars>
          <dgm:dir/>
          <dgm:animLvl val="lvl"/>
          <dgm:resizeHandles val="exact"/>
        </dgm:presLayoutVars>
      </dgm:prSet>
      <dgm:spPr/>
    </dgm:pt>
    <dgm:pt modelId="{479818DA-FB43-40AF-BFEB-B99734656599}" type="pres">
      <dgm:prSet presAssocID="{8F1D0C96-5447-4914-9F6D-627E32B68084}" presName="parentLin" presStyleCnt="0"/>
      <dgm:spPr/>
    </dgm:pt>
    <dgm:pt modelId="{0391B8E8-0C26-4B69-A808-7F14C51F81BA}" type="pres">
      <dgm:prSet presAssocID="{8F1D0C96-5447-4914-9F6D-627E32B68084}" presName="parentLeftMargin" presStyleLbl="node1" presStyleIdx="0" presStyleCnt="3"/>
      <dgm:spPr/>
    </dgm:pt>
    <dgm:pt modelId="{657EE8EC-D728-4BF1-B1DC-FBF331F5678C}" type="pres">
      <dgm:prSet presAssocID="{8F1D0C96-5447-4914-9F6D-627E32B68084}" presName="parentText" presStyleLbl="node1" presStyleIdx="0" presStyleCnt="3">
        <dgm:presLayoutVars>
          <dgm:chMax val="0"/>
          <dgm:bulletEnabled val="1"/>
        </dgm:presLayoutVars>
      </dgm:prSet>
      <dgm:spPr/>
    </dgm:pt>
    <dgm:pt modelId="{90517A9E-A4C4-45ED-98C9-37C9C48E77ED}" type="pres">
      <dgm:prSet presAssocID="{8F1D0C96-5447-4914-9F6D-627E32B68084}" presName="negativeSpace" presStyleCnt="0"/>
      <dgm:spPr/>
    </dgm:pt>
    <dgm:pt modelId="{DD842DE6-13A4-45F0-8C76-8459C73692D5}" type="pres">
      <dgm:prSet presAssocID="{8F1D0C96-5447-4914-9F6D-627E32B68084}" presName="childText" presStyleLbl="conFgAcc1" presStyleIdx="0" presStyleCnt="3">
        <dgm:presLayoutVars>
          <dgm:bulletEnabled val="1"/>
        </dgm:presLayoutVars>
      </dgm:prSet>
      <dgm:spPr/>
    </dgm:pt>
    <dgm:pt modelId="{C5943536-6EBE-4F94-B392-E031DE9A0491}" type="pres">
      <dgm:prSet presAssocID="{38B8DB84-60A7-465A-AABC-F05D61D84B27}" presName="spaceBetweenRectangles" presStyleCnt="0"/>
      <dgm:spPr/>
    </dgm:pt>
    <dgm:pt modelId="{77F46469-C6F8-492D-9261-F9B7292CD528}" type="pres">
      <dgm:prSet presAssocID="{280592FB-5E4E-413C-987B-3238A2352B38}" presName="parentLin" presStyleCnt="0"/>
      <dgm:spPr/>
    </dgm:pt>
    <dgm:pt modelId="{4DC7282B-B071-4249-B2F1-9461D2905340}" type="pres">
      <dgm:prSet presAssocID="{280592FB-5E4E-413C-987B-3238A2352B38}" presName="parentLeftMargin" presStyleLbl="node1" presStyleIdx="0" presStyleCnt="3"/>
      <dgm:spPr/>
    </dgm:pt>
    <dgm:pt modelId="{28E2D56F-987B-4937-B4AA-9DC97916D087}" type="pres">
      <dgm:prSet presAssocID="{280592FB-5E4E-413C-987B-3238A2352B38}" presName="parentText" presStyleLbl="node1" presStyleIdx="1" presStyleCnt="3">
        <dgm:presLayoutVars>
          <dgm:chMax val="0"/>
          <dgm:bulletEnabled val="1"/>
        </dgm:presLayoutVars>
      </dgm:prSet>
      <dgm:spPr/>
    </dgm:pt>
    <dgm:pt modelId="{38B3E6F5-2A95-409F-9B7F-0550C05E7FBD}" type="pres">
      <dgm:prSet presAssocID="{280592FB-5E4E-413C-987B-3238A2352B38}" presName="negativeSpace" presStyleCnt="0"/>
      <dgm:spPr/>
    </dgm:pt>
    <dgm:pt modelId="{7E76B571-C341-4706-BECF-7BF0B4F62BB6}" type="pres">
      <dgm:prSet presAssocID="{280592FB-5E4E-413C-987B-3238A2352B38}" presName="childText" presStyleLbl="conFgAcc1" presStyleIdx="1" presStyleCnt="3">
        <dgm:presLayoutVars>
          <dgm:bulletEnabled val="1"/>
        </dgm:presLayoutVars>
      </dgm:prSet>
      <dgm:spPr/>
    </dgm:pt>
    <dgm:pt modelId="{BB78B773-4E5D-48B8-88EC-50BBC4F74BE7}" type="pres">
      <dgm:prSet presAssocID="{B471FCFE-8D1D-43A5-BE9F-DBD722E060DD}" presName="spaceBetweenRectangles" presStyleCnt="0"/>
      <dgm:spPr/>
    </dgm:pt>
    <dgm:pt modelId="{52256748-79A0-4B41-8541-46B7F8A8F38E}" type="pres">
      <dgm:prSet presAssocID="{17C803AF-26D3-4094-8F57-67B19CA390A7}" presName="parentLin" presStyleCnt="0"/>
      <dgm:spPr/>
    </dgm:pt>
    <dgm:pt modelId="{87A8AB23-59DB-4585-AF77-81A019D755EA}" type="pres">
      <dgm:prSet presAssocID="{17C803AF-26D3-4094-8F57-67B19CA390A7}" presName="parentLeftMargin" presStyleLbl="node1" presStyleIdx="1" presStyleCnt="3"/>
      <dgm:spPr/>
    </dgm:pt>
    <dgm:pt modelId="{BF6FB7BC-5BC2-4C01-9588-EBE141CBC5A5}" type="pres">
      <dgm:prSet presAssocID="{17C803AF-26D3-4094-8F57-67B19CA390A7}" presName="parentText" presStyleLbl="node1" presStyleIdx="2" presStyleCnt="3">
        <dgm:presLayoutVars>
          <dgm:chMax val="0"/>
          <dgm:bulletEnabled val="1"/>
        </dgm:presLayoutVars>
      </dgm:prSet>
      <dgm:spPr/>
    </dgm:pt>
    <dgm:pt modelId="{82524C99-B63A-4DA9-82E1-DC8B7A654FD7}" type="pres">
      <dgm:prSet presAssocID="{17C803AF-26D3-4094-8F57-67B19CA390A7}" presName="negativeSpace" presStyleCnt="0"/>
      <dgm:spPr/>
    </dgm:pt>
    <dgm:pt modelId="{C6BF92E6-F54B-4A6B-AE67-4370013C5A28}" type="pres">
      <dgm:prSet presAssocID="{17C803AF-26D3-4094-8F57-67B19CA390A7}" presName="childText" presStyleLbl="conFgAcc1" presStyleIdx="2" presStyleCnt="3">
        <dgm:presLayoutVars>
          <dgm:bulletEnabled val="1"/>
        </dgm:presLayoutVars>
      </dgm:prSet>
      <dgm:spPr/>
    </dgm:pt>
  </dgm:ptLst>
  <dgm:cxnLst>
    <dgm:cxn modelId="{2B2A175C-8B28-4517-B808-CE6FD0B7B97E}" type="presOf" srcId="{8F1D0C96-5447-4914-9F6D-627E32B68084}" destId="{0391B8E8-0C26-4B69-A808-7F14C51F81BA}" srcOrd="0" destOrd="0" presId="urn:microsoft.com/office/officeart/2005/8/layout/list1"/>
    <dgm:cxn modelId="{1074FE5D-0F35-4E3B-B726-89B1AED5BC6D}" type="presOf" srcId="{8F1D0C96-5447-4914-9F6D-627E32B68084}" destId="{657EE8EC-D728-4BF1-B1DC-FBF331F5678C}" srcOrd="1" destOrd="0" presId="urn:microsoft.com/office/officeart/2005/8/layout/list1"/>
    <dgm:cxn modelId="{1FE3CD50-C2FE-46AA-8AEE-435BBABB6668}" type="presOf" srcId="{17C803AF-26D3-4094-8F57-67B19CA390A7}" destId="{87A8AB23-59DB-4585-AF77-81A019D755EA}" srcOrd="0" destOrd="0" presId="urn:microsoft.com/office/officeart/2005/8/layout/list1"/>
    <dgm:cxn modelId="{68C42055-5E9F-429B-BD44-3E0D4B9FA6FB}" srcId="{0EA420D6-1092-40FB-8A21-22A0EA4E3510}" destId="{17C803AF-26D3-4094-8F57-67B19CA390A7}" srcOrd="2" destOrd="0" parTransId="{AF38E36B-6906-422E-A56E-DE924AC47E71}" sibTransId="{6F6C3536-327A-47CC-9141-04ADFC9BFCCA}"/>
    <dgm:cxn modelId="{1A61DC7E-E6A8-48C7-8239-418C11BAD87E}" type="presOf" srcId="{17C803AF-26D3-4094-8F57-67B19CA390A7}" destId="{BF6FB7BC-5BC2-4C01-9588-EBE141CBC5A5}" srcOrd="1" destOrd="0" presId="urn:microsoft.com/office/officeart/2005/8/layout/list1"/>
    <dgm:cxn modelId="{E37F1281-622B-4500-A3DB-997C9B701106}" type="presOf" srcId="{0EA420D6-1092-40FB-8A21-22A0EA4E3510}" destId="{03121083-D0E3-469F-88D2-E995A033F428}" srcOrd="0" destOrd="0" presId="urn:microsoft.com/office/officeart/2005/8/layout/list1"/>
    <dgm:cxn modelId="{EC18858D-E2F8-4ACF-930C-965D70A6F264}" srcId="{0EA420D6-1092-40FB-8A21-22A0EA4E3510}" destId="{280592FB-5E4E-413C-987B-3238A2352B38}" srcOrd="1" destOrd="0" parTransId="{C37ED859-20D8-4327-B86D-E591C879EFC6}" sibTransId="{B471FCFE-8D1D-43A5-BE9F-DBD722E060DD}"/>
    <dgm:cxn modelId="{86DFF6A4-88C8-4425-AD70-F16CFAFDD087}" type="presOf" srcId="{280592FB-5E4E-413C-987B-3238A2352B38}" destId="{28E2D56F-987B-4937-B4AA-9DC97916D087}" srcOrd="1" destOrd="0" presId="urn:microsoft.com/office/officeart/2005/8/layout/list1"/>
    <dgm:cxn modelId="{EB784CEB-F86C-4C96-BBE4-6110CDE9743B}" type="presOf" srcId="{280592FB-5E4E-413C-987B-3238A2352B38}" destId="{4DC7282B-B071-4249-B2F1-9461D2905340}" srcOrd="0" destOrd="0" presId="urn:microsoft.com/office/officeart/2005/8/layout/list1"/>
    <dgm:cxn modelId="{3E3E2FFD-4333-4B9D-A1EE-E132F5727A06}" srcId="{0EA420D6-1092-40FB-8A21-22A0EA4E3510}" destId="{8F1D0C96-5447-4914-9F6D-627E32B68084}" srcOrd="0" destOrd="0" parTransId="{6D1D1DBF-080C-454F-AD85-787B6D6F4B11}" sibTransId="{38B8DB84-60A7-465A-AABC-F05D61D84B27}"/>
    <dgm:cxn modelId="{D6A03D44-0DFB-42D5-BA6B-5C431A69B044}" type="presParOf" srcId="{03121083-D0E3-469F-88D2-E995A033F428}" destId="{479818DA-FB43-40AF-BFEB-B99734656599}" srcOrd="0" destOrd="0" presId="urn:microsoft.com/office/officeart/2005/8/layout/list1"/>
    <dgm:cxn modelId="{E5811461-2BA9-41E5-97FC-730452CDD626}" type="presParOf" srcId="{479818DA-FB43-40AF-BFEB-B99734656599}" destId="{0391B8E8-0C26-4B69-A808-7F14C51F81BA}" srcOrd="0" destOrd="0" presId="urn:microsoft.com/office/officeart/2005/8/layout/list1"/>
    <dgm:cxn modelId="{ED126CDA-6DB0-4337-89FD-50CB89F6C4A6}" type="presParOf" srcId="{479818DA-FB43-40AF-BFEB-B99734656599}" destId="{657EE8EC-D728-4BF1-B1DC-FBF331F5678C}" srcOrd="1" destOrd="0" presId="urn:microsoft.com/office/officeart/2005/8/layout/list1"/>
    <dgm:cxn modelId="{7503F7F6-089E-4830-94F6-CA07C5A2F44F}" type="presParOf" srcId="{03121083-D0E3-469F-88D2-E995A033F428}" destId="{90517A9E-A4C4-45ED-98C9-37C9C48E77ED}" srcOrd="1" destOrd="0" presId="urn:microsoft.com/office/officeart/2005/8/layout/list1"/>
    <dgm:cxn modelId="{5A58387D-12F8-4607-9573-028FB270F11E}" type="presParOf" srcId="{03121083-D0E3-469F-88D2-E995A033F428}" destId="{DD842DE6-13A4-45F0-8C76-8459C73692D5}" srcOrd="2" destOrd="0" presId="urn:microsoft.com/office/officeart/2005/8/layout/list1"/>
    <dgm:cxn modelId="{CA830DB1-A769-4C07-8D32-42C9632EA3BE}" type="presParOf" srcId="{03121083-D0E3-469F-88D2-E995A033F428}" destId="{C5943536-6EBE-4F94-B392-E031DE9A0491}" srcOrd="3" destOrd="0" presId="urn:microsoft.com/office/officeart/2005/8/layout/list1"/>
    <dgm:cxn modelId="{E9B6DAC5-A3B3-4EDD-88AE-72DDC0D5ADCA}" type="presParOf" srcId="{03121083-D0E3-469F-88D2-E995A033F428}" destId="{77F46469-C6F8-492D-9261-F9B7292CD528}" srcOrd="4" destOrd="0" presId="urn:microsoft.com/office/officeart/2005/8/layout/list1"/>
    <dgm:cxn modelId="{289C9953-B7CE-4A60-AE57-34ED9DF4F050}" type="presParOf" srcId="{77F46469-C6F8-492D-9261-F9B7292CD528}" destId="{4DC7282B-B071-4249-B2F1-9461D2905340}" srcOrd="0" destOrd="0" presId="urn:microsoft.com/office/officeart/2005/8/layout/list1"/>
    <dgm:cxn modelId="{D725DA5C-2452-41FE-AB3C-1834F16F0151}" type="presParOf" srcId="{77F46469-C6F8-492D-9261-F9B7292CD528}" destId="{28E2D56F-987B-4937-B4AA-9DC97916D087}" srcOrd="1" destOrd="0" presId="urn:microsoft.com/office/officeart/2005/8/layout/list1"/>
    <dgm:cxn modelId="{E702B327-552F-4617-BF81-92E5B3E52B0A}" type="presParOf" srcId="{03121083-D0E3-469F-88D2-E995A033F428}" destId="{38B3E6F5-2A95-409F-9B7F-0550C05E7FBD}" srcOrd="5" destOrd="0" presId="urn:microsoft.com/office/officeart/2005/8/layout/list1"/>
    <dgm:cxn modelId="{418AF656-93F8-4A0E-B88C-2000C4E7DC2B}" type="presParOf" srcId="{03121083-D0E3-469F-88D2-E995A033F428}" destId="{7E76B571-C341-4706-BECF-7BF0B4F62BB6}" srcOrd="6" destOrd="0" presId="urn:microsoft.com/office/officeart/2005/8/layout/list1"/>
    <dgm:cxn modelId="{EC1228C9-78CD-40BC-9F44-CC162741ABBB}" type="presParOf" srcId="{03121083-D0E3-469F-88D2-E995A033F428}" destId="{BB78B773-4E5D-48B8-88EC-50BBC4F74BE7}" srcOrd="7" destOrd="0" presId="urn:microsoft.com/office/officeart/2005/8/layout/list1"/>
    <dgm:cxn modelId="{A5579BB6-372B-4636-910A-E58FC187E8BD}" type="presParOf" srcId="{03121083-D0E3-469F-88D2-E995A033F428}" destId="{52256748-79A0-4B41-8541-46B7F8A8F38E}" srcOrd="8" destOrd="0" presId="urn:microsoft.com/office/officeart/2005/8/layout/list1"/>
    <dgm:cxn modelId="{60A18EDA-9192-4946-9C34-2316C1762E3C}" type="presParOf" srcId="{52256748-79A0-4B41-8541-46B7F8A8F38E}" destId="{87A8AB23-59DB-4585-AF77-81A019D755EA}" srcOrd="0" destOrd="0" presId="urn:microsoft.com/office/officeart/2005/8/layout/list1"/>
    <dgm:cxn modelId="{DDFF3C72-A177-49FF-8532-D954254EA141}" type="presParOf" srcId="{52256748-79A0-4B41-8541-46B7F8A8F38E}" destId="{BF6FB7BC-5BC2-4C01-9588-EBE141CBC5A5}" srcOrd="1" destOrd="0" presId="urn:microsoft.com/office/officeart/2005/8/layout/list1"/>
    <dgm:cxn modelId="{4D53421F-03C5-4135-BE9F-757FA66485BC}" type="presParOf" srcId="{03121083-D0E3-469F-88D2-E995A033F428}" destId="{82524C99-B63A-4DA9-82E1-DC8B7A654FD7}" srcOrd="9" destOrd="0" presId="urn:microsoft.com/office/officeart/2005/8/layout/list1"/>
    <dgm:cxn modelId="{3609D5CC-0E41-4EED-8BED-F7083C0DA27E}" type="presParOf" srcId="{03121083-D0E3-469F-88D2-E995A033F428}" destId="{C6BF92E6-F54B-4A6B-AE67-4370013C5A28}"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1CAFB7-3FE3-41E8-8F22-D0CE0D4AF2BF}"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US"/>
        </a:p>
      </dgm:t>
    </dgm:pt>
    <dgm:pt modelId="{556EA6BA-25E3-4E7B-ACCB-13774580E786}">
      <dgm:prSet phldrT="[Text]"/>
      <dgm:spPr>
        <a:solidFill>
          <a:srgbClr val="1D376C"/>
        </a:solidFill>
      </dgm:spPr>
      <dgm:t>
        <a:bodyPr/>
        <a:lstStyle/>
        <a:p>
          <a:r>
            <a:rPr lang="en-US" dirty="0">
              <a:latin typeface="Brandon Grotesque Bold" panose="020B0803020203060202" pitchFamily="34" charset="0"/>
            </a:rPr>
            <a:t>Cloth</a:t>
          </a:r>
        </a:p>
      </dgm:t>
    </dgm:pt>
    <dgm:pt modelId="{7D61B199-268B-4AEC-8110-146F649BA292}" type="parTrans" cxnId="{D2C343E8-35C4-48DD-B6CD-CBDD402ED491}">
      <dgm:prSet/>
      <dgm:spPr/>
      <dgm:t>
        <a:bodyPr/>
        <a:lstStyle/>
        <a:p>
          <a:endParaRPr lang="en-US"/>
        </a:p>
      </dgm:t>
    </dgm:pt>
    <dgm:pt modelId="{7F4116EE-D30B-49F3-BA68-F0E0349514E4}" type="sibTrans" cxnId="{D2C343E8-35C4-48DD-B6CD-CBDD402ED491}">
      <dgm:prSet/>
      <dgm:spPr/>
      <dgm:t>
        <a:bodyPr/>
        <a:lstStyle/>
        <a:p>
          <a:endParaRPr lang="en-US"/>
        </a:p>
      </dgm:t>
    </dgm:pt>
    <dgm:pt modelId="{60CE5E32-7F23-419D-BFCB-D06D2E09F405}">
      <dgm:prSet phldrT="[Text]"/>
      <dgm:spPr>
        <a:solidFill>
          <a:srgbClr val="00ADBB"/>
        </a:solidFill>
      </dgm:spPr>
      <dgm:t>
        <a:bodyPr/>
        <a:lstStyle/>
        <a:p>
          <a:r>
            <a:rPr lang="en-US" dirty="0">
              <a:latin typeface="Brandon Grotesque Bold" panose="020B0803020203060202" pitchFamily="34" charset="0"/>
            </a:rPr>
            <a:t>Miscellaneous</a:t>
          </a:r>
        </a:p>
      </dgm:t>
    </dgm:pt>
    <dgm:pt modelId="{229A70F7-E0C1-4DF5-878F-2F88319073CC}" type="parTrans" cxnId="{A509C652-9335-4B8F-8E19-E763B925BFC7}">
      <dgm:prSet/>
      <dgm:spPr/>
      <dgm:t>
        <a:bodyPr/>
        <a:lstStyle/>
        <a:p>
          <a:endParaRPr lang="en-US"/>
        </a:p>
      </dgm:t>
    </dgm:pt>
    <dgm:pt modelId="{A26E8D9C-88CA-43AC-91FB-69D68319FD14}" type="sibTrans" cxnId="{A509C652-9335-4B8F-8E19-E763B925BFC7}">
      <dgm:prSet/>
      <dgm:spPr/>
      <dgm:t>
        <a:bodyPr/>
        <a:lstStyle/>
        <a:p>
          <a:endParaRPr lang="en-US"/>
        </a:p>
      </dgm:t>
    </dgm:pt>
    <dgm:pt modelId="{4718D85C-DCD7-40A8-9352-603814494A96}">
      <dgm:prSet phldrT="[Text]"/>
      <dgm:spPr>
        <a:solidFill>
          <a:srgbClr val="B5ADA5"/>
        </a:solidFill>
      </dgm:spPr>
      <dgm:t>
        <a:bodyPr/>
        <a:lstStyle/>
        <a:p>
          <a:r>
            <a:rPr lang="en-US" dirty="0">
              <a:latin typeface="Brandon Grotesque Bold" panose="020B0803020203060202" pitchFamily="34" charset="0"/>
            </a:rPr>
            <a:t>Shoes</a:t>
          </a:r>
        </a:p>
      </dgm:t>
    </dgm:pt>
    <dgm:pt modelId="{185D0B9E-6520-4F01-BB30-100AF06925A5}" type="parTrans" cxnId="{2C06B2C9-FBA0-4C01-8D81-AF90D0784F9E}">
      <dgm:prSet/>
      <dgm:spPr/>
      <dgm:t>
        <a:bodyPr/>
        <a:lstStyle/>
        <a:p>
          <a:endParaRPr lang="en-US"/>
        </a:p>
      </dgm:t>
    </dgm:pt>
    <dgm:pt modelId="{5F22B87F-EA00-43DF-ADC6-30E0D1FFE8CA}" type="sibTrans" cxnId="{2C06B2C9-FBA0-4C01-8D81-AF90D0784F9E}">
      <dgm:prSet/>
      <dgm:spPr/>
      <dgm:t>
        <a:bodyPr/>
        <a:lstStyle/>
        <a:p>
          <a:endParaRPr lang="en-US"/>
        </a:p>
      </dgm:t>
    </dgm:pt>
    <dgm:pt modelId="{0FF76A88-51E9-402F-94D7-8350198650A3}">
      <dgm:prSet phldrT="[Text]"/>
      <dgm:spPr>
        <a:solidFill>
          <a:srgbClr val="B5ADA5"/>
        </a:solidFill>
      </dgm:spPr>
      <dgm:t>
        <a:bodyPr/>
        <a:lstStyle/>
        <a:p>
          <a:r>
            <a:rPr lang="en-US" dirty="0">
              <a:latin typeface="Brandon Grotesque Bold" panose="020B0803020203060202" pitchFamily="34" charset="0"/>
            </a:rPr>
            <a:t>Books</a:t>
          </a:r>
        </a:p>
      </dgm:t>
    </dgm:pt>
    <dgm:pt modelId="{D8128EA9-D0CA-4068-A46F-9DF180DBF19F}" type="parTrans" cxnId="{931C1383-4511-4F58-9F19-7B3EC124F6E3}">
      <dgm:prSet/>
      <dgm:spPr/>
      <dgm:t>
        <a:bodyPr/>
        <a:lstStyle/>
        <a:p>
          <a:endParaRPr lang="en-US"/>
        </a:p>
      </dgm:t>
    </dgm:pt>
    <dgm:pt modelId="{A7FE0761-550B-4618-AFE9-8B09DE94A818}" type="sibTrans" cxnId="{931C1383-4511-4F58-9F19-7B3EC124F6E3}">
      <dgm:prSet/>
      <dgm:spPr/>
      <dgm:t>
        <a:bodyPr/>
        <a:lstStyle/>
        <a:p>
          <a:endParaRPr lang="en-US"/>
        </a:p>
      </dgm:t>
    </dgm:pt>
    <dgm:pt modelId="{320F34D4-1FE4-41C6-9AB8-799BB380C4F3}">
      <dgm:prSet phldrT="[Text]"/>
      <dgm:spPr/>
      <dgm:t>
        <a:bodyPr/>
        <a:lstStyle/>
        <a:p>
          <a:r>
            <a:rPr lang="en-US" dirty="0">
              <a:latin typeface="Brandon Grotesque Bold" panose="020B0803020203060202" pitchFamily="34" charset="0"/>
            </a:rPr>
            <a:t>Electrical </a:t>
          </a:r>
        </a:p>
      </dgm:t>
    </dgm:pt>
    <dgm:pt modelId="{ADCC447F-BB5C-4A6A-BB30-D90F7756196E}" type="parTrans" cxnId="{E46C4D66-C16E-4D0A-A1A3-E7629428AB20}">
      <dgm:prSet/>
      <dgm:spPr/>
      <dgm:t>
        <a:bodyPr/>
        <a:lstStyle/>
        <a:p>
          <a:endParaRPr lang="en-US"/>
        </a:p>
      </dgm:t>
    </dgm:pt>
    <dgm:pt modelId="{6BC4B239-53C6-491D-9F12-16A2E2B09A7B}" type="sibTrans" cxnId="{E46C4D66-C16E-4D0A-A1A3-E7629428AB20}">
      <dgm:prSet/>
      <dgm:spPr/>
      <dgm:t>
        <a:bodyPr/>
        <a:lstStyle/>
        <a:p>
          <a:endParaRPr lang="en-US"/>
        </a:p>
      </dgm:t>
    </dgm:pt>
    <dgm:pt modelId="{06ED6C46-63F4-47AB-AD5F-43ED44874ED7}">
      <dgm:prSet phldrT="[Text]"/>
      <dgm:spPr>
        <a:solidFill>
          <a:srgbClr val="1D376C"/>
        </a:solidFill>
      </dgm:spPr>
      <dgm:t>
        <a:bodyPr/>
        <a:lstStyle/>
        <a:p>
          <a:r>
            <a:rPr lang="en-US" dirty="0">
              <a:latin typeface="Brandon Grotesque Bold" panose="020B0803020203060202" pitchFamily="34" charset="0"/>
            </a:rPr>
            <a:t>Linens</a:t>
          </a:r>
        </a:p>
      </dgm:t>
    </dgm:pt>
    <dgm:pt modelId="{35B30350-6791-4E18-A70F-5BD108C342AD}" type="parTrans" cxnId="{06D9A364-0700-48A6-9F8A-BB9217BEADFF}">
      <dgm:prSet/>
      <dgm:spPr/>
      <dgm:t>
        <a:bodyPr/>
        <a:lstStyle/>
        <a:p>
          <a:endParaRPr lang="en-US"/>
        </a:p>
      </dgm:t>
    </dgm:pt>
    <dgm:pt modelId="{3D0EC90E-7CF8-42CC-BAD5-63FFD2866798}" type="sibTrans" cxnId="{06D9A364-0700-48A6-9F8A-BB9217BEADFF}">
      <dgm:prSet/>
      <dgm:spPr/>
      <dgm:t>
        <a:bodyPr/>
        <a:lstStyle/>
        <a:p>
          <a:endParaRPr lang="en-US"/>
        </a:p>
      </dgm:t>
    </dgm:pt>
    <dgm:pt modelId="{CDA1F53D-9927-43F7-84ED-9ADB13F89D02}" type="pres">
      <dgm:prSet presAssocID="{871CAFB7-3FE3-41E8-8F22-D0CE0D4AF2BF}" presName="Name0" presStyleCnt="0">
        <dgm:presLayoutVars>
          <dgm:dir/>
          <dgm:resizeHandles val="exact"/>
        </dgm:presLayoutVars>
      </dgm:prSet>
      <dgm:spPr/>
    </dgm:pt>
    <dgm:pt modelId="{99568F58-A0C0-4A40-81BD-EAD31E9F6822}" type="pres">
      <dgm:prSet presAssocID="{556EA6BA-25E3-4E7B-ACCB-13774580E786}" presName="node" presStyleLbl="node1" presStyleIdx="0" presStyleCnt="6">
        <dgm:presLayoutVars>
          <dgm:bulletEnabled val="1"/>
        </dgm:presLayoutVars>
      </dgm:prSet>
      <dgm:spPr/>
    </dgm:pt>
    <dgm:pt modelId="{265042B4-B571-4622-BAE0-B7AC237FE180}" type="pres">
      <dgm:prSet presAssocID="{7F4116EE-D30B-49F3-BA68-F0E0349514E4}" presName="sibTrans" presStyleLbl="sibTrans1D1" presStyleIdx="0" presStyleCnt="5"/>
      <dgm:spPr/>
    </dgm:pt>
    <dgm:pt modelId="{240ECFB6-73A2-48A4-8A15-842BA9E0C19D}" type="pres">
      <dgm:prSet presAssocID="{7F4116EE-D30B-49F3-BA68-F0E0349514E4}" presName="connectorText" presStyleLbl="sibTrans1D1" presStyleIdx="0" presStyleCnt="5"/>
      <dgm:spPr/>
    </dgm:pt>
    <dgm:pt modelId="{A1FBA743-E8AE-4712-8504-BF8D03D6DCC9}" type="pres">
      <dgm:prSet presAssocID="{60CE5E32-7F23-419D-BFCB-D06D2E09F405}" presName="node" presStyleLbl="node1" presStyleIdx="1" presStyleCnt="6">
        <dgm:presLayoutVars>
          <dgm:bulletEnabled val="1"/>
        </dgm:presLayoutVars>
      </dgm:prSet>
      <dgm:spPr/>
    </dgm:pt>
    <dgm:pt modelId="{284497F7-BA4C-4F5F-BCDE-C307525A8E29}" type="pres">
      <dgm:prSet presAssocID="{A26E8D9C-88CA-43AC-91FB-69D68319FD14}" presName="sibTrans" presStyleLbl="sibTrans1D1" presStyleIdx="1" presStyleCnt="5"/>
      <dgm:spPr/>
    </dgm:pt>
    <dgm:pt modelId="{769E9BDE-C896-4CC7-A59E-CAB5FCA70348}" type="pres">
      <dgm:prSet presAssocID="{A26E8D9C-88CA-43AC-91FB-69D68319FD14}" presName="connectorText" presStyleLbl="sibTrans1D1" presStyleIdx="1" presStyleCnt="5"/>
      <dgm:spPr/>
    </dgm:pt>
    <dgm:pt modelId="{2201C607-D348-47F3-BBA0-F302C104A1CE}" type="pres">
      <dgm:prSet presAssocID="{4718D85C-DCD7-40A8-9352-603814494A96}" presName="node" presStyleLbl="node1" presStyleIdx="2" presStyleCnt="6">
        <dgm:presLayoutVars>
          <dgm:bulletEnabled val="1"/>
        </dgm:presLayoutVars>
      </dgm:prSet>
      <dgm:spPr/>
    </dgm:pt>
    <dgm:pt modelId="{AAB29709-8080-4C3F-AA85-D4B6B427D3A4}" type="pres">
      <dgm:prSet presAssocID="{5F22B87F-EA00-43DF-ADC6-30E0D1FFE8CA}" presName="sibTrans" presStyleLbl="sibTrans1D1" presStyleIdx="2" presStyleCnt="5"/>
      <dgm:spPr/>
    </dgm:pt>
    <dgm:pt modelId="{291221D1-6AAE-4CE9-8E62-C10FA91F7C53}" type="pres">
      <dgm:prSet presAssocID="{5F22B87F-EA00-43DF-ADC6-30E0D1FFE8CA}" presName="connectorText" presStyleLbl="sibTrans1D1" presStyleIdx="2" presStyleCnt="5"/>
      <dgm:spPr/>
    </dgm:pt>
    <dgm:pt modelId="{8806D018-76EC-413F-8181-BE7FA15B1036}" type="pres">
      <dgm:prSet presAssocID="{0FF76A88-51E9-402F-94D7-8350198650A3}" presName="node" presStyleLbl="node1" presStyleIdx="3" presStyleCnt="6">
        <dgm:presLayoutVars>
          <dgm:bulletEnabled val="1"/>
        </dgm:presLayoutVars>
      </dgm:prSet>
      <dgm:spPr/>
    </dgm:pt>
    <dgm:pt modelId="{0586D557-11EF-43EF-BCED-11A3F942A144}" type="pres">
      <dgm:prSet presAssocID="{A7FE0761-550B-4618-AFE9-8B09DE94A818}" presName="sibTrans" presStyleLbl="sibTrans1D1" presStyleIdx="3" presStyleCnt="5"/>
      <dgm:spPr/>
    </dgm:pt>
    <dgm:pt modelId="{9A045FEF-4149-4874-AE55-9893E42BA411}" type="pres">
      <dgm:prSet presAssocID="{A7FE0761-550B-4618-AFE9-8B09DE94A818}" presName="connectorText" presStyleLbl="sibTrans1D1" presStyleIdx="3" presStyleCnt="5"/>
      <dgm:spPr/>
    </dgm:pt>
    <dgm:pt modelId="{AA8091A1-5944-4FEB-978F-5E7EDBBE4129}" type="pres">
      <dgm:prSet presAssocID="{320F34D4-1FE4-41C6-9AB8-799BB380C4F3}" presName="node" presStyleLbl="node1" presStyleIdx="4" presStyleCnt="6">
        <dgm:presLayoutVars>
          <dgm:bulletEnabled val="1"/>
        </dgm:presLayoutVars>
      </dgm:prSet>
      <dgm:spPr/>
    </dgm:pt>
    <dgm:pt modelId="{F9F5B538-25D1-46CB-BBE2-243B6AA733C2}" type="pres">
      <dgm:prSet presAssocID="{6BC4B239-53C6-491D-9F12-16A2E2B09A7B}" presName="sibTrans" presStyleLbl="sibTrans1D1" presStyleIdx="4" presStyleCnt="5"/>
      <dgm:spPr/>
    </dgm:pt>
    <dgm:pt modelId="{78994803-7269-4EBE-BB1C-15B4E4B46AF3}" type="pres">
      <dgm:prSet presAssocID="{6BC4B239-53C6-491D-9F12-16A2E2B09A7B}" presName="connectorText" presStyleLbl="sibTrans1D1" presStyleIdx="4" presStyleCnt="5"/>
      <dgm:spPr/>
    </dgm:pt>
    <dgm:pt modelId="{B79D3BC5-F19A-44FF-A13F-40CA3CB1AF6F}" type="pres">
      <dgm:prSet presAssocID="{06ED6C46-63F4-47AB-AD5F-43ED44874ED7}" presName="node" presStyleLbl="node1" presStyleIdx="5" presStyleCnt="6">
        <dgm:presLayoutVars>
          <dgm:bulletEnabled val="1"/>
        </dgm:presLayoutVars>
      </dgm:prSet>
      <dgm:spPr/>
    </dgm:pt>
  </dgm:ptLst>
  <dgm:cxnLst>
    <dgm:cxn modelId="{D9BF3715-40E4-4B22-A1A4-0CD83F7B9AE0}" type="presOf" srcId="{4718D85C-DCD7-40A8-9352-603814494A96}" destId="{2201C607-D348-47F3-BBA0-F302C104A1CE}" srcOrd="0" destOrd="0" presId="urn:microsoft.com/office/officeart/2005/8/layout/bProcess3"/>
    <dgm:cxn modelId="{7B3E321E-247F-40C6-9469-AF40B8D54106}" type="presOf" srcId="{6BC4B239-53C6-491D-9F12-16A2E2B09A7B}" destId="{78994803-7269-4EBE-BB1C-15B4E4B46AF3}" srcOrd="1" destOrd="0" presId="urn:microsoft.com/office/officeart/2005/8/layout/bProcess3"/>
    <dgm:cxn modelId="{3ED7D22E-1A52-4F7C-B277-AB27A817D4C9}" type="presOf" srcId="{A7FE0761-550B-4618-AFE9-8B09DE94A818}" destId="{0586D557-11EF-43EF-BCED-11A3F942A144}" srcOrd="0" destOrd="0" presId="urn:microsoft.com/office/officeart/2005/8/layout/bProcess3"/>
    <dgm:cxn modelId="{7BB4F731-FCAF-415A-B106-DD10702D817B}" type="presOf" srcId="{7F4116EE-D30B-49F3-BA68-F0E0349514E4}" destId="{265042B4-B571-4622-BAE0-B7AC237FE180}" srcOrd="0" destOrd="0" presId="urn:microsoft.com/office/officeart/2005/8/layout/bProcess3"/>
    <dgm:cxn modelId="{C7C58832-F41C-4672-A35D-E33DE1F50971}" type="presOf" srcId="{A7FE0761-550B-4618-AFE9-8B09DE94A818}" destId="{9A045FEF-4149-4874-AE55-9893E42BA411}" srcOrd="1" destOrd="0" presId="urn:microsoft.com/office/officeart/2005/8/layout/bProcess3"/>
    <dgm:cxn modelId="{ED22825C-4433-49C3-9D95-E525201E364D}" type="presOf" srcId="{5F22B87F-EA00-43DF-ADC6-30E0D1FFE8CA}" destId="{AAB29709-8080-4C3F-AA85-D4B6B427D3A4}" srcOrd="0" destOrd="0" presId="urn:microsoft.com/office/officeart/2005/8/layout/bProcess3"/>
    <dgm:cxn modelId="{06D9A364-0700-48A6-9F8A-BB9217BEADFF}" srcId="{871CAFB7-3FE3-41E8-8F22-D0CE0D4AF2BF}" destId="{06ED6C46-63F4-47AB-AD5F-43ED44874ED7}" srcOrd="5" destOrd="0" parTransId="{35B30350-6791-4E18-A70F-5BD108C342AD}" sibTransId="{3D0EC90E-7CF8-42CC-BAD5-63FFD2866798}"/>
    <dgm:cxn modelId="{E46C4D66-C16E-4D0A-A1A3-E7629428AB20}" srcId="{871CAFB7-3FE3-41E8-8F22-D0CE0D4AF2BF}" destId="{320F34D4-1FE4-41C6-9AB8-799BB380C4F3}" srcOrd="4" destOrd="0" parTransId="{ADCC447F-BB5C-4A6A-BB30-D90F7756196E}" sibTransId="{6BC4B239-53C6-491D-9F12-16A2E2B09A7B}"/>
    <dgm:cxn modelId="{6262A566-69AE-4C60-93B4-832A46F03024}" type="presOf" srcId="{60CE5E32-7F23-419D-BFCB-D06D2E09F405}" destId="{A1FBA743-E8AE-4712-8504-BF8D03D6DCC9}" srcOrd="0" destOrd="0" presId="urn:microsoft.com/office/officeart/2005/8/layout/bProcess3"/>
    <dgm:cxn modelId="{18CA6B6F-FDE7-4831-B6E2-99E1FD9DA47F}" type="presOf" srcId="{871CAFB7-3FE3-41E8-8F22-D0CE0D4AF2BF}" destId="{CDA1F53D-9927-43F7-84ED-9ADB13F89D02}" srcOrd="0" destOrd="0" presId="urn:microsoft.com/office/officeart/2005/8/layout/bProcess3"/>
    <dgm:cxn modelId="{A509C652-9335-4B8F-8E19-E763B925BFC7}" srcId="{871CAFB7-3FE3-41E8-8F22-D0CE0D4AF2BF}" destId="{60CE5E32-7F23-419D-BFCB-D06D2E09F405}" srcOrd="1" destOrd="0" parTransId="{229A70F7-E0C1-4DF5-878F-2F88319073CC}" sibTransId="{A26E8D9C-88CA-43AC-91FB-69D68319FD14}"/>
    <dgm:cxn modelId="{D03E8C57-0DB3-4486-A1C8-B37B4C9AD728}" type="presOf" srcId="{5F22B87F-EA00-43DF-ADC6-30E0D1FFE8CA}" destId="{291221D1-6AAE-4CE9-8E62-C10FA91F7C53}" srcOrd="1" destOrd="0" presId="urn:microsoft.com/office/officeart/2005/8/layout/bProcess3"/>
    <dgm:cxn modelId="{931C1383-4511-4F58-9F19-7B3EC124F6E3}" srcId="{871CAFB7-3FE3-41E8-8F22-D0CE0D4AF2BF}" destId="{0FF76A88-51E9-402F-94D7-8350198650A3}" srcOrd="3" destOrd="0" parTransId="{D8128EA9-D0CA-4068-A46F-9DF180DBF19F}" sibTransId="{A7FE0761-550B-4618-AFE9-8B09DE94A818}"/>
    <dgm:cxn modelId="{B7BD0E8A-A428-4F41-BF1F-8FB9F20E2EF2}" type="presOf" srcId="{A26E8D9C-88CA-43AC-91FB-69D68319FD14}" destId="{769E9BDE-C896-4CC7-A59E-CAB5FCA70348}" srcOrd="1" destOrd="0" presId="urn:microsoft.com/office/officeart/2005/8/layout/bProcess3"/>
    <dgm:cxn modelId="{13BC8AC2-3D67-4112-9F55-40BDB6950DF3}" type="presOf" srcId="{556EA6BA-25E3-4E7B-ACCB-13774580E786}" destId="{99568F58-A0C0-4A40-81BD-EAD31E9F6822}" srcOrd="0" destOrd="0" presId="urn:microsoft.com/office/officeart/2005/8/layout/bProcess3"/>
    <dgm:cxn modelId="{5CCEDCC3-81BE-4BF9-BBE0-6B54F75AEEFA}" type="presOf" srcId="{A26E8D9C-88CA-43AC-91FB-69D68319FD14}" destId="{284497F7-BA4C-4F5F-BCDE-C307525A8E29}" srcOrd="0" destOrd="0" presId="urn:microsoft.com/office/officeart/2005/8/layout/bProcess3"/>
    <dgm:cxn modelId="{2C06B2C9-FBA0-4C01-8D81-AF90D0784F9E}" srcId="{871CAFB7-3FE3-41E8-8F22-D0CE0D4AF2BF}" destId="{4718D85C-DCD7-40A8-9352-603814494A96}" srcOrd="2" destOrd="0" parTransId="{185D0B9E-6520-4F01-BB30-100AF06925A5}" sibTransId="{5F22B87F-EA00-43DF-ADC6-30E0D1FFE8CA}"/>
    <dgm:cxn modelId="{D14B81CD-933E-4497-9983-5DF2DE5AEBF4}" type="presOf" srcId="{06ED6C46-63F4-47AB-AD5F-43ED44874ED7}" destId="{B79D3BC5-F19A-44FF-A13F-40CA3CB1AF6F}" srcOrd="0" destOrd="0" presId="urn:microsoft.com/office/officeart/2005/8/layout/bProcess3"/>
    <dgm:cxn modelId="{D2C343E8-35C4-48DD-B6CD-CBDD402ED491}" srcId="{871CAFB7-3FE3-41E8-8F22-D0CE0D4AF2BF}" destId="{556EA6BA-25E3-4E7B-ACCB-13774580E786}" srcOrd="0" destOrd="0" parTransId="{7D61B199-268B-4AEC-8110-146F649BA292}" sibTransId="{7F4116EE-D30B-49F3-BA68-F0E0349514E4}"/>
    <dgm:cxn modelId="{7D9708F0-78D7-4755-8046-A31C87A13267}" type="presOf" srcId="{7F4116EE-D30B-49F3-BA68-F0E0349514E4}" destId="{240ECFB6-73A2-48A4-8A15-842BA9E0C19D}" srcOrd="1" destOrd="0" presId="urn:microsoft.com/office/officeart/2005/8/layout/bProcess3"/>
    <dgm:cxn modelId="{52D48EF0-B289-46CD-A9E4-CBF7B096BF27}" type="presOf" srcId="{6BC4B239-53C6-491D-9F12-16A2E2B09A7B}" destId="{F9F5B538-25D1-46CB-BBE2-243B6AA733C2}" srcOrd="0" destOrd="0" presId="urn:microsoft.com/office/officeart/2005/8/layout/bProcess3"/>
    <dgm:cxn modelId="{89082CF7-57F1-4699-9FD5-4FEBAEAB9C8D}" type="presOf" srcId="{0FF76A88-51E9-402F-94D7-8350198650A3}" destId="{8806D018-76EC-413F-8181-BE7FA15B1036}" srcOrd="0" destOrd="0" presId="urn:microsoft.com/office/officeart/2005/8/layout/bProcess3"/>
    <dgm:cxn modelId="{F06B5EFB-463E-493B-A42B-9B9A60E185F7}" type="presOf" srcId="{320F34D4-1FE4-41C6-9AB8-799BB380C4F3}" destId="{AA8091A1-5944-4FEB-978F-5E7EDBBE4129}" srcOrd="0" destOrd="0" presId="urn:microsoft.com/office/officeart/2005/8/layout/bProcess3"/>
    <dgm:cxn modelId="{EDFF8D3E-7A84-429C-80FD-BF088DF74260}" type="presParOf" srcId="{CDA1F53D-9927-43F7-84ED-9ADB13F89D02}" destId="{99568F58-A0C0-4A40-81BD-EAD31E9F6822}" srcOrd="0" destOrd="0" presId="urn:microsoft.com/office/officeart/2005/8/layout/bProcess3"/>
    <dgm:cxn modelId="{E724CB2F-E6B3-4DE8-9721-35E676BCB20D}" type="presParOf" srcId="{CDA1F53D-9927-43F7-84ED-9ADB13F89D02}" destId="{265042B4-B571-4622-BAE0-B7AC237FE180}" srcOrd="1" destOrd="0" presId="urn:microsoft.com/office/officeart/2005/8/layout/bProcess3"/>
    <dgm:cxn modelId="{2C52748E-225A-4E15-BC12-10BEEFF3FF70}" type="presParOf" srcId="{265042B4-B571-4622-BAE0-B7AC237FE180}" destId="{240ECFB6-73A2-48A4-8A15-842BA9E0C19D}" srcOrd="0" destOrd="0" presId="urn:microsoft.com/office/officeart/2005/8/layout/bProcess3"/>
    <dgm:cxn modelId="{42A50CA5-5C57-4743-88DA-835279E14CB7}" type="presParOf" srcId="{CDA1F53D-9927-43F7-84ED-9ADB13F89D02}" destId="{A1FBA743-E8AE-4712-8504-BF8D03D6DCC9}" srcOrd="2" destOrd="0" presId="urn:microsoft.com/office/officeart/2005/8/layout/bProcess3"/>
    <dgm:cxn modelId="{313E92FB-A0F9-4219-907C-9BD4D2958035}" type="presParOf" srcId="{CDA1F53D-9927-43F7-84ED-9ADB13F89D02}" destId="{284497F7-BA4C-4F5F-BCDE-C307525A8E29}" srcOrd="3" destOrd="0" presId="urn:microsoft.com/office/officeart/2005/8/layout/bProcess3"/>
    <dgm:cxn modelId="{A66B3A1C-C140-4792-861F-E0748B6BB440}" type="presParOf" srcId="{284497F7-BA4C-4F5F-BCDE-C307525A8E29}" destId="{769E9BDE-C896-4CC7-A59E-CAB5FCA70348}" srcOrd="0" destOrd="0" presId="urn:microsoft.com/office/officeart/2005/8/layout/bProcess3"/>
    <dgm:cxn modelId="{665F5AB0-2987-4CB0-8201-D23C676A3EF4}" type="presParOf" srcId="{CDA1F53D-9927-43F7-84ED-9ADB13F89D02}" destId="{2201C607-D348-47F3-BBA0-F302C104A1CE}" srcOrd="4" destOrd="0" presId="urn:microsoft.com/office/officeart/2005/8/layout/bProcess3"/>
    <dgm:cxn modelId="{9130422C-954A-4354-9A3C-D2E1F10431A5}" type="presParOf" srcId="{CDA1F53D-9927-43F7-84ED-9ADB13F89D02}" destId="{AAB29709-8080-4C3F-AA85-D4B6B427D3A4}" srcOrd="5" destOrd="0" presId="urn:microsoft.com/office/officeart/2005/8/layout/bProcess3"/>
    <dgm:cxn modelId="{C55AF553-1407-4367-9005-44B89110D50B}" type="presParOf" srcId="{AAB29709-8080-4C3F-AA85-D4B6B427D3A4}" destId="{291221D1-6AAE-4CE9-8E62-C10FA91F7C53}" srcOrd="0" destOrd="0" presId="urn:microsoft.com/office/officeart/2005/8/layout/bProcess3"/>
    <dgm:cxn modelId="{BE4D22B4-4329-4546-B4EF-D315BAFDBA05}" type="presParOf" srcId="{CDA1F53D-9927-43F7-84ED-9ADB13F89D02}" destId="{8806D018-76EC-413F-8181-BE7FA15B1036}" srcOrd="6" destOrd="0" presId="urn:microsoft.com/office/officeart/2005/8/layout/bProcess3"/>
    <dgm:cxn modelId="{D3817AD8-F52C-4416-867E-4BD0BF254E5B}" type="presParOf" srcId="{CDA1F53D-9927-43F7-84ED-9ADB13F89D02}" destId="{0586D557-11EF-43EF-BCED-11A3F942A144}" srcOrd="7" destOrd="0" presId="urn:microsoft.com/office/officeart/2005/8/layout/bProcess3"/>
    <dgm:cxn modelId="{AF1F5879-F511-482D-83F4-7D7EB48F6ACD}" type="presParOf" srcId="{0586D557-11EF-43EF-BCED-11A3F942A144}" destId="{9A045FEF-4149-4874-AE55-9893E42BA411}" srcOrd="0" destOrd="0" presId="urn:microsoft.com/office/officeart/2005/8/layout/bProcess3"/>
    <dgm:cxn modelId="{D0CD3BCF-3488-4B9B-A8A4-AC45D8BDFF99}" type="presParOf" srcId="{CDA1F53D-9927-43F7-84ED-9ADB13F89D02}" destId="{AA8091A1-5944-4FEB-978F-5E7EDBBE4129}" srcOrd="8" destOrd="0" presId="urn:microsoft.com/office/officeart/2005/8/layout/bProcess3"/>
    <dgm:cxn modelId="{759CF163-FB19-44C0-828F-68A1368E498C}" type="presParOf" srcId="{CDA1F53D-9927-43F7-84ED-9ADB13F89D02}" destId="{F9F5B538-25D1-46CB-BBE2-243B6AA733C2}" srcOrd="9" destOrd="0" presId="urn:microsoft.com/office/officeart/2005/8/layout/bProcess3"/>
    <dgm:cxn modelId="{D4D2589D-9515-4A46-AE38-7ECE82C77C14}" type="presParOf" srcId="{F9F5B538-25D1-46CB-BBE2-243B6AA733C2}" destId="{78994803-7269-4EBE-BB1C-15B4E4B46AF3}" srcOrd="0" destOrd="0" presId="urn:microsoft.com/office/officeart/2005/8/layout/bProcess3"/>
    <dgm:cxn modelId="{6C92D4F0-F300-4098-806A-1AF5A3D8E80C}" type="presParOf" srcId="{CDA1F53D-9927-43F7-84ED-9ADB13F89D02}" destId="{B79D3BC5-F19A-44FF-A13F-40CA3CB1AF6F}" srcOrd="10" destOrd="0" presId="urn:microsoft.com/office/officeart/2005/8/layout/b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42DE6-13A4-45F0-8C76-8459C73692D5}">
      <dsp:nvSpPr>
        <dsp:cNvPr id="0" name=""/>
        <dsp:cNvSpPr/>
      </dsp:nvSpPr>
      <dsp:spPr>
        <a:xfrm>
          <a:off x="0" y="398019"/>
          <a:ext cx="9004187" cy="655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7EE8EC-D728-4BF1-B1DC-FBF331F5678C}">
      <dsp:nvSpPr>
        <dsp:cNvPr id="0" name=""/>
        <dsp:cNvSpPr/>
      </dsp:nvSpPr>
      <dsp:spPr>
        <a:xfrm>
          <a:off x="450209" y="14259"/>
          <a:ext cx="6302930" cy="767520"/>
        </a:xfrm>
        <a:prstGeom prst="round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236" tIns="0" rIns="238236" bIns="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Brandon Grotesque Bold" panose="020B0803020203060202" pitchFamily="34" charset="0"/>
            </a:rPr>
            <a:t>Review seasonal product revenue</a:t>
          </a:r>
        </a:p>
      </dsp:txBody>
      <dsp:txXfrm>
        <a:off x="487676" y="51726"/>
        <a:ext cx="6227996" cy="692586"/>
      </dsp:txXfrm>
    </dsp:sp>
    <dsp:sp modelId="{7E76B571-C341-4706-BECF-7BF0B4F62BB6}">
      <dsp:nvSpPr>
        <dsp:cNvPr id="0" name=""/>
        <dsp:cNvSpPr/>
      </dsp:nvSpPr>
      <dsp:spPr>
        <a:xfrm>
          <a:off x="0" y="1577379"/>
          <a:ext cx="9004187" cy="655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E2D56F-987B-4937-B4AA-9DC97916D087}">
      <dsp:nvSpPr>
        <dsp:cNvPr id="0" name=""/>
        <dsp:cNvSpPr/>
      </dsp:nvSpPr>
      <dsp:spPr>
        <a:xfrm>
          <a:off x="450209" y="1193620"/>
          <a:ext cx="630293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236" tIns="0" rIns="238236" bIns="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Brandon Grotesque Bold" panose="020B0803020203060202" pitchFamily="34" charset="0"/>
            </a:rPr>
            <a:t>Identify seasonal product best practices</a:t>
          </a:r>
        </a:p>
      </dsp:txBody>
      <dsp:txXfrm>
        <a:off x="487676" y="1231087"/>
        <a:ext cx="6227996" cy="692586"/>
      </dsp:txXfrm>
    </dsp:sp>
    <dsp:sp modelId="{C6BF92E6-F54B-4A6B-AE67-4370013C5A28}">
      <dsp:nvSpPr>
        <dsp:cNvPr id="0" name=""/>
        <dsp:cNvSpPr/>
      </dsp:nvSpPr>
      <dsp:spPr>
        <a:xfrm>
          <a:off x="0" y="2756740"/>
          <a:ext cx="9004187" cy="655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6FB7BC-5BC2-4C01-9588-EBE141CBC5A5}">
      <dsp:nvSpPr>
        <dsp:cNvPr id="0" name=""/>
        <dsp:cNvSpPr/>
      </dsp:nvSpPr>
      <dsp:spPr>
        <a:xfrm>
          <a:off x="450209" y="2372980"/>
          <a:ext cx="6302930" cy="767520"/>
        </a:xfrm>
        <a:prstGeom prst="round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8236" tIns="0" rIns="238236" bIns="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Brandon Grotesque Bold" panose="020B0803020203060202" pitchFamily="34" charset="0"/>
            </a:rPr>
            <a:t>Develop a daily seasonal product mindset</a:t>
          </a:r>
        </a:p>
      </dsp:txBody>
      <dsp:txXfrm>
        <a:off x="487676" y="2410447"/>
        <a:ext cx="6227996"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5042B4-B571-4622-BAE0-B7AC237FE180}">
      <dsp:nvSpPr>
        <dsp:cNvPr id="0" name=""/>
        <dsp:cNvSpPr/>
      </dsp:nvSpPr>
      <dsp:spPr>
        <a:xfrm>
          <a:off x="3187220" y="612020"/>
          <a:ext cx="473264" cy="91440"/>
        </a:xfrm>
        <a:custGeom>
          <a:avLst/>
          <a:gdLst/>
          <a:ahLst/>
          <a:cxnLst/>
          <a:rect l="0" t="0" r="0" b="0"/>
          <a:pathLst>
            <a:path>
              <a:moveTo>
                <a:pt x="0" y="45720"/>
              </a:moveTo>
              <a:lnTo>
                <a:pt x="47326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11256" y="655221"/>
        <a:ext cx="25193" cy="5038"/>
      </dsp:txXfrm>
    </dsp:sp>
    <dsp:sp modelId="{99568F58-A0C0-4A40-81BD-EAD31E9F6822}">
      <dsp:nvSpPr>
        <dsp:cNvPr id="0" name=""/>
        <dsp:cNvSpPr/>
      </dsp:nvSpPr>
      <dsp:spPr>
        <a:xfrm>
          <a:off x="998306" y="526"/>
          <a:ext cx="2190714" cy="1314428"/>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Brandon Grotesque Bold" panose="020B0803020203060202" pitchFamily="34" charset="0"/>
            </a:rPr>
            <a:t>Cloth</a:t>
          </a:r>
        </a:p>
      </dsp:txBody>
      <dsp:txXfrm>
        <a:off x="998306" y="526"/>
        <a:ext cx="2190714" cy="1314428"/>
      </dsp:txXfrm>
    </dsp:sp>
    <dsp:sp modelId="{284497F7-BA4C-4F5F-BCDE-C307525A8E29}">
      <dsp:nvSpPr>
        <dsp:cNvPr id="0" name=""/>
        <dsp:cNvSpPr/>
      </dsp:nvSpPr>
      <dsp:spPr>
        <a:xfrm>
          <a:off x="5881799" y="612020"/>
          <a:ext cx="473264" cy="91440"/>
        </a:xfrm>
        <a:custGeom>
          <a:avLst/>
          <a:gdLst/>
          <a:ahLst/>
          <a:cxnLst/>
          <a:rect l="0" t="0" r="0" b="0"/>
          <a:pathLst>
            <a:path>
              <a:moveTo>
                <a:pt x="0" y="45720"/>
              </a:moveTo>
              <a:lnTo>
                <a:pt x="47326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105835" y="655221"/>
        <a:ext cx="25193" cy="5038"/>
      </dsp:txXfrm>
    </dsp:sp>
    <dsp:sp modelId="{A1FBA743-E8AE-4712-8504-BF8D03D6DCC9}">
      <dsp:nvSpPr>
        <dsp:cNvPr id="0" name=""/>
        <dsp:cNvSpPr/>
      </dsp:nvSpPr>
      <dsp:spPr>
        <a:xfrm>
          <a:off x="3692885" y="526"/>
          <a:ext cx="2190714" cy="1314428"/>
        </a:xfrm>
        <a:prstGeom prst="rect">
          <a:avLst/>
        </a:prstGeom>
        <a:solidFill>
          <a:srgbClr val="00ADB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Brandon Grotesque Bold" panose="020B0803020203060202" pitchFamily="34" charset="0"/>
            </a:rPr>
            <a:t>Miscellaneous</a:t>
          </a:r>
        </a:p>
      </dsp:txBody>
      <dsp:txXfrm>
        <a:off x="3692885" y="526"/>
        <a:ext cx="2190714" cy="1314428"/>
      </dsp:txXfrm>
    </dsp:sp>
    <dsp:sp modelId="{AAB29709-8080-4C3F-AA85-D4B6B427D3A4}">
      <dsp:nvSpPr>
        <dsp:cNvPr id="0" name=""/>
        <dsp:cNvSpPr/>
      </dsp:nvSpPr>
      <dsp:spPr>
        <a:xfrm>
          <a:off x="2093663" y="1313155"/>
          <a:ext cx="5389157" cy="473264"/>
        </a:xfrm>
        <a:custGeom>
          <a:avLst/>
          <a:gdLst/>
          <a:ahLst/>
          <a:cxnLst/>
          <a:rect l="0" t="0" r="0" b="0"/>
          <a:pathLst>
            <a:path>
              <a:moveTo>
                <a:pt x="5389157" y="0"/>
              </a:moveTo>
              <a:lnTo>
                <a:pt x="5389157" y="253732"/>
              </a:lnTo>
              <a:lnTo>
                <a:pt x="0" y="253732"/>
              </a:lnTo>
              <a:lnTo>
                <a:pt x="0" y="473264"/>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52925" y="1547268"/>
        <a:ext cx="270633" cy="5038"/>
      </dsp:txXfrm>
    </dsp:sp>
    <dsp:sp modelId="{2201C607-D348-47F3-BBA0-F302C104A1CE}">
      <dsp:nvSpPr>
        <dsp:cNvPr id="0" name=""/>
        <dsp:cNvSpPr/>
      </dsp:nvSpPr>
      <dsp:spPr>
        <a:xfrm>
          <a:off x="6387464" y="526"/>
          <a:ext cx="2190714" cy="1314428"/>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Brandon Grotesque Bold" panose="020B0803020203060202" pitchFamily="34" charset="0"/>
            </a:rPr>
            <a:t>Shoes</a:t>
          </a:r>
        </a:p>
      </dsp:txBody>
      <dsp:txXfrm>
        <a:off x="6387464" y="526"/>
        <a:ext cx="2190714" cy="1314428"/>
      </dsp:txXfrm>
    </dsp:sp>
    <dsp:sp modelId="{0586D557-11EF-43EF-BCED-11A3F942A144}">
      <dsp:nvSpPr>
        <dsp:cNvPr id="0" name=""/>
        <dsp:cNvSpPr/>
      </dsp:nvSpPr>
      <dsp:spPr>
        <a:xfrm>
          <a:off x="3187220" y="2430314"/>
          <a:ext cx="473264" cy="91440"/>
        </a:xfrm>
        <a:custGeom>
          <a:avLst/>
          <a:gdLst/>
          <a:ahLst/>
          <a:cxnLst/>
          <a:rect l="0" t="0" r="0" b="0"/>
          <a:pathLst>
            <a:path>
              <a:moveTo>
                <a:pt x="0" y="45720"/>
              </a:moveTo>
              <a:lnTo>
                <a:pt x="47326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11256" y="2473514"/>
        <a:ext cx="25193" cy="5038"/>
      </dsp:txXfrm>
    </dsp:sp>
    <dsp:sp modelId="{8806D018-76EC-413F-8181-BE7FA15B1036}">
      <dsp:nvSpPr>
        <dsp:cNvPr id="0" name=""/>
        <dsp:cNvSpPr/>
      </dsp:nvSpPr>
      <dsp:spPr>
        <a:xfrm>
          <a:off x="998306" y="1818819"/>
          <a:ext cx="2190714" cy="1314428"/>
        </a:xfrm>
        <a:prstGeom prst="rect">
          <a:avLst/>
        </a:prstGeom>
        <a:solidFill>
          <a:srgbClr val="B5ADA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Brandon Grotesque Bold" panose="020B0803020203060202" pitchFamily="34" charset="0"/>
            </a:rPr>
            <a:t>Books</a:t>
          </a:r>
        </a:p>
      </dsp:txBody>
      <dsp:txXfrm>
        <a:off x="998306" y="1818819"/>
        <a:ext cx="2190714" cy="1314428"/>
      </dsp:txXfrm>
    </dsp:sp>
    <dsp:sp modelId="{F9F5B538-25D1-46CB-BBE2-243B6AA733C2}">
      <dsp:nvSpPr>
        <dsp:cNvPr id="0" name=""/>
        <dsp:cNvSpPr/>
      </dsp:nvSpPr>
      <dsp:spPr>
        <a:xfrm>
          <a:off x="5881799" y="2430314"/>
          <a:ext cx="473264" cy="91440"/>
        </a:xfrm>
        <a:custGeom>
          <a:avLst/>
          <a:gdLst/>
          <a:ahLst/>
          <a:cxnLst/>
          <a:rect l="0" t="0" r="0" b="0"/>
          <a:pathLst>
            <a:path>
              <a:moveTo>
                <a:pt x="0" y="45720"/>
              </a:moveTo>
              <a:lnTo>
                <a:pt x="473264"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105835" y="2473514"/>
        <a:ext cx="25193" cy="5038"/>
      </dsp:txXfrm>
    </dsp:sp>
    <dsp:sp modelId="{AA8091A1-5944-4FEB-978F-5E7EDBBE4129}">
      <dsp:nvSpPr>
        <dsp:cNvPr id="0" name=""/>
        <dsp:cNvSpPr/>
      </dsp:nvSpPr>
      <dsp:spPr>
        <a:xfrm>
          <a:off x="3692885" y="1818819"/>
          <a:ext cx="2190714" cy="13144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Brandon Grotesque Bold" panose="020B0803020203060202" pitchFamily="34" charset="0"/>
            </a:rPr>
            <a:t>Electrical </a:t>
          </a:r>
        </a:p>
      </dsp:txBody>
      <dsp:txXfrm>
        <a:off x="3692885" y="1818819"/>
        <a:ext cx="2190714" cy="1314428"/>
      </dsp:txXfrm>
    </dsp:sp>
    <dsp:sp modelId="{B79D3BC5-F19A-44FF-A13F-40CA3CB1AF6F}">
      <dsp:nvSpPr>
        <dsp:cNvPr id="0" name=""/>
        <dsp:cNvSpPr/>
      </dsp:nvSpPr>
      <dsp:spPr>
        <a:xfrm>
          <a:off x="6387464" y="1818819"/>
          <a:ext cx="2190714" cy="1314428"/>
        </a:xfrm>
        <a:prstGeom prst="rect">
          <a:avLst/>
        </a:prstGeom>
        <a:solidFill>
          <a:srgbClr val="1D376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Brandon Grotesque Bold" panose="020B0803020203060202" pitchFamily="34" charset="0"/>
            </a:rPr>
            <a:t>Linens</a:t>
          </a:r>
        </a:p>
      </dsp:txBody>
      <dsp:txXfrm>
        <a:off x="6387464" y="1818819"/>
        <a:ext cx="2190714" cy="131442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7"/>
          </a:xfrm>
          <a:prstGeom prst="rect">
            <a:avLst/>
          </a:prstGeom>
        </p:spPr>
        <p:txBody>
          <a:bodyPr vert="horz" lIns="92546" tIns="46273" rIns="92546" bIns="46273" rtlCol="0"/>
          <a:lstStyle>
            <a:lvl1pPr algn="l">
              <a:defRPr sz="1200">
                <a:latin typeface="Brandon Grotesque Medium" panose="020B0603020203060202" pitchFamily="34" charset="0"/>
              </a:defRPr>
            </a:lvl1pPr>
          </a:lstStyle>
          <a:p>
            <a:endParaRPr lang="en-US" dirty="0"/>
          </a:p>
        </p:txBody>
      </p:sp>
      <p:sp>
        <p:nvSpPr>
          <p:cNvPr id="3" name="Date Placeholder 2"/>
          <p:cNvSpPr>
            <a:spLocks noGrp="1"/>
          </p:cNvSpPr>
          <p:nvPr>
            <p:ph type="dt" idx="1"/>
          </p:nvPr>
        </p:nvSpPr>
        <p:spPr>
          <a:xfrm>
            <a:off x="3939466" y="0"/>
            <a:ext cx="3013763" cy="463647"/>
          </a:xfrm>
          <a:prstGeom prst="rect">
            <a:avLst/>
          </a:prstGeom>
        </p:spPr>
        <p:txBody>
          <a:bodyPr vert="horz" lIns="92546" tIns="46273" rIns="92546" bIns="46273" rtlCol="0"/>
          <a:lstStyle>
            <a:lvl1pPr algn="r">
              <a:defRPr sz="1200">
                <a:latin typeface="Brandon Grotesque Medium" panose="020B0603020203060202" pitchFamily="34" charset="0"/>
              </a:defRPr>
            </a:lvl1pPr>
          </a:lstStyle>
          <a:p>
            <a:fld id="{A9241B54-ADA7-459B-AA39-957485A24234}" type="datetimeFigureOut">
              <a:rPr lang="en-US" smtClean="0"/>
              <a:pPr/>
              <a:t>6/14/2022</a:t>
            </a:fld>
            <a:endParaRPr lang="en-US" dirty="0"/>
          </a:p>
        </p:txBody>
      </p:sp>
      <p:sp>
        <p:nvSpPr>
          <p:cNvPr id="4" name="Slide Image Placeholder 3"/>
          <p:cNvSpPr>
            <a:spLocks noGrp="1" noRot="1" noChangeAspect="1"/>
          </p:cNvSpPr>
          <p:nvPr>
            <p:ph type="sldImg" idx="2"/>
          </p:nvPr>
        </p:nvSpPr>
        <p:spPr>
          <a:xfrm>
            <a:off x="706438" y="1155700"/>
            <a:ext cx="5541962" cy="3117850"/>
          </a:xfrm>
          <a:prstGeom prst="rect">
            <a:avLst/>
          </a:prstGeom>
          <a:noFill/>
          <a:ln w="12700">
            <a:solidFill>
              <a:prstClr val="black"/>
            </a:solidFill>
          </a:ln>
        </p:spPr>
        <p:txBody>
          <a:bodyPr vert="horz" lIns="92546" tIns="46273" rIns="92546" bIns="46273" rtlCol="0" anchor="ctr"/>
          <a:lstStyle/>
          <a:p>
            <a:endParaRPr lang="en-US" dirty="0"/>
          </a:p>
        </p:txBody>
      </p:sp>
      <p:sp>
        <p:nvSpPr>
          <p:cNvPr id="5" name="Notes Placeholder 4"/>
          <p:cNvSpPr>
            <a:spLocks noGrp="1"/>
          </p:cNvSpPr>
          <p:nvPr>
            <p:ph type="body" sz="quarter" idx="3"/>
          </p:nvPr>
        </p:nvSpPr>
        <p:spPr>
          <a:xfrm>
            <a:off x="695484" y="4447153"/>
            <a:ext cx="5563870" cy="3638580"/>
          </a:xfrm>
          <a:prstGeom prst="rect">
            <a:avLst/>
          </a:prstGeom>
        </p:spPr>
        <p:txBody>
          <a:bodyPr vert="horz" lIns="92546" tIns="46273" rIns="92546" bIns="46273"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777193"/>
            <a:ext cx="3013763" cy="463646"/>
          </a:xfrm>
          <a:prstGeom prst="rect">
            <a:avLst/>
          </a:prstGeom>
        </p:spPr>
        <p:txBody>
          <a:bodyPr vert="horz" lIns="92546" tIns="46273" rIns="92546" bIns="46273" rtlCol="0" anchor="b"/>
          <a:lstStyle>
            <a:lvl1pPr algn="l">
              <a:defRPr sz="1200">
                <a:latin typeface="Brandon Grotesque Medium" panose="020B0603020203060202" pitchFamily="34" charset="0"/>
              </a:defRPr>
            </a:lvl1pPr>
          </a:lstStyle>
          <a:p>
            <a:endParaRPr lang="en-US" dirty="0"/>
          </a:p>
        </p:txBody>
      </p:sp>
      <p:sp>
        <p:nvSpPr>
          <p:cNvPr id="7" name="Slide Number Placeholder 6"/>
          <p:cNvSpPr>
            <a:spLocks noGrp="1"/>
          </p:cNvSpPr>
          <p:nvPr>
            <p:ph type="sldNum" sz="quarter" idx="5"/>
          </p:nvPr>
        </p:nvSpPr>
        <p:spPr>
          <a:xfrm>
            <a:off x="3939466" y="8777193"/>
            <a:ext cx="3013763" cy="463646"/>
          </a:xfrm>
          <a:prstGeom prst="rect">
            <a:avLst/>
          </a:prstGeom>
        </p:spPr>
        <p:txBody>
          <a:bodyPr vert="horz" lIns="92546" tIns="46273" rIns="92546" bIns="46273" rtlCol="0" anchor="b"/>
          <a:lstStyle>
            <a:lvl1pPr algn="r">
              <a:defRPr sz="1200">
                <a:latin typeface="Brandon Grotesque Medium" panose="020B0603020203060202" pitchFamily="34" charset="0"/>
              </a:defRPr>
            </a:lvl1pPr>
          </a:lstStyle>
          <a:p>
            <a:fld id="{3A086C30-112A-4585-A8A7-F05A46F58DCA}" type="slidenum">
              <a:rPr lang="en-US" smtClean="0"/>
              <a:pPr/>
              <a:t>‹#›</a:t>
            </a:fld>
            <a:endParaRPr lang="en-US" dirty="0"/>
          </a:p>
        </p:txBody>
      </p:sp>
    </p:spTree>
    <p:extLst>
      <p:ext uri="{BB962C8B-B14F-4D97-AF65-F5344CB8AC3E}">
        <p14:creationId xmlns:p14="http://schemas.microsoft.com/office/powerpoint/2010/main" val="332366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Brandon Grotesque Medium" panose="020B0603020203060202" pitchFamily="34" charset="0"/>
        <a:ea typeface="+mn-ea"/>
        <a:cs typeface="+mn-cs"/>
      </a:defRPr>
    </a:lvl1pPr>
    <a:lvl2pPr marL="457200" algn="l" defTabSz="914400" rtl="0" eaLnBrk="1" latinLnBrk="0" hangingPunct="1">
      <a:defRPr sz="1200" kern="1200">
        <a:solidFill>
          <a:schemeClr val="tx1"/>
        </a:solidFill>
        <a:latin typeface="Brandon Grotesque Medium" panose="020B0603020203060202" pitchFamily="34" charset="0"/>
        <a:ea typeface="+mn-ea"/>
        <a:cs typeface="+mn-cs"/>
      </a:defRPr>
    </a:lvl2pPr>
    <a:lvl3pPr marL="914400" algn="l" defTabSz="914400" rtl="0" eaLnBrk="1" latinLnBrk="0" hangingPunct="1">
      <a:defRPr sz="1200" kern="1200">
        <a:solidFill>
          <a:schemeClr val="tx1"/>
        </a:solidFill>
        <a:latin typeface="Brandon Grotesque Medium" panose="020B0603020203060202" pitchFamily="34" charset="0"/>
        <a:ea typeface="+mn-ea"/>
        <a:cs typeface="+mn-cs"/>
      </a:defRPr>
    </a:lvl3pPr>
    <a:lvl4pPr marL="1371600" algn="l" defTabSz="914400" rtl="0" eaLnBrk="1" latinLnBrk="0" hangingPunct="1">
      <a:defRPr sz="1200" kern="1200">
        <a:solidFill>
          <a:schemeClr val="tx1"/>
        </a:solidFill>
        <a:latin typeface="Brandon Grotesque Medium" panose="020B0603020203060202" pitchFamily="34" charset="0"/>
        <a:ea typeface="+mn-ea"/>
        <a:cs typeface="+mn-cs"/>
      </a:defRPr>
    </a:lvl4pPr>
    <a:lvl5pPr marL="1828800" algn="l" defTabSz="914400" rtl="0" eaLnBrk="1" latinLnBrk="0" hangingPunct="1">
      <a:defRPr sz="1200" kern="1200">
        <a:solidFill>
          <a:schemeClr val="tx1"/>
        </a:solidFill>
        <a:latin typeface="Brandon Grotesque Medium" panose="020B0603020203060202"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Blain opens up and introduces the topic</a:t>
            </a:r>
          </a:p>
        </p:txBody>
      </p:sp>
      <p:sp>
        <p:nvSpPr>
          <p:cNvPr id="4" name="Slide Number Placeholder 3"/>
          <p:cNvSpPr>
            <a:spLocks noGrp="1"/>
          </p:cNvSpPr>
          <p:nvPr>
            <p:ph type="sldNum" sz="quarter" idx="5"/>
          </p:nvPr>
        </p:nvSpPr>
        <p:spPr/>
        <p:txBody>
          <a:bodyPr/>
          <a:lstStyle/>
          <a:p>
            <a:fld id="{3A086C30-112A-4585-A8A7-F05A46F58DCA}" type="slidenum">
              <a:rPr lang="en-US" smtClean="0"/>
              <a:pPr/>
              <a:t>1</a:t>
            </a:fld>
            <a:endParaRPr lang="en-US" dirty="0"/>
          </a:p>
        </p:txBody>
      </p:sp>
    </p:spTree>
    <p:extLst>
      <p:ext uri="{BB962C8B-B14F-4D97-AF65-F5344CB8AC3E}">
        <p14:creationId xmlns:p14="http://schemas.microsoft.com/office/powerpoint/2010/main" val="2968662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will review</a:t>
            </a:r>
          </a:p>
          <a:p>
            <a:r>
              <a:rPr lang="en-US" dirty="0"/>
              <a:t>Flip Chart Paper- Table Activity- (20 minutes) 5- 5- 10</a:t>
            </a:r>
          </a:p>
          <a:p>
            <a:r>
              <a:rPr lang="en-US" dirty="0"/>
              <a:t>Goal of the Activity – To gather information and feedback from the participants around best practices already in play and what could be added.</a:t>
            </a:r>
          </a:p>
          <a:p>
            <a:endParaRPr lang="en-US" dirty="0"/>
          </a:p>
          <a:p>
            <a:r>
              <a:rPr lang="en-US" dirty="0"/>
              <a:t>ACTIVITY: TABLE </a:t>
            </a:r>
          </a:p>
          <a:p>
            <a:pPr lvl="0"/>
            <a:r>
              <a:rPr lang="en-US" dirty="0"/>
              <a:t>Need 2 large sheets for each table</a:t>
            </a:r>
          </a:p>
          <a:p>
            <a:pPr lvl="0"/>
            <a:r>
              <a:rPr lang="en-US" dirty="0"/>
              <a:t>We can make # groups by counting depending on the size of the group 4-6 (6 for large attendance)</a:t>
            </a:r>
          </a:p>
          <a:p>
            <a:pPr lvl="0"/>
            <a:r>
              <a:rPr lang="en-US" dirty="0"/>
              <a:t>On one sheet they write all the best practices they currently have in place at stores around seasonal</a:t>
            </a:r>
          </a:p>
          <a:p>
            <a:pPr lvl="0"/>
            <a:r>
              <a:rPr lang="en-US" dirty="0"/>
              <a:t>On the other sheet – ideas – what can we add or do differently to best practices</a:t>
            </a:r>
          </a:p>
          <a:p>
            <a:pPr lvl="1"/>
            <a:r>
              <a:rPr lang="en-US" dirty="0"/>
              <a:t>Debrief – </a:t>
            </a:r>
          </a:p>
          <a:p>
            <a:pPr lvl="2"/>
            <a:r>
              <a:rPr lang="en-US" dirty="0"/>
              <a:t>Each table will be responsible to say only what was not already said by the previous table due to time restraints</a:t>
            </a:r>
          </a:p>
          <a:p>
            <a:pPr lvl="2"/>
            <a:r>
              <a:rPr lang="en-US" dirty="0"/>
              <a:t>Review Best Practices the Organization has in place –highlight what was not already covered – Stress PPM</a:t>
            </a:r>
          </a:p>
          <a:p>
            <a:pPr lvl="1"/>
            <a:r>
              <a:rPr lang="en-US" dirty="0"/>
              <a:t>Create a guide to handout that has key best practices </a:t>
            </a:r>
          </a:p>
          <a:p>
            <a:pPr lvl="2"/>
            <a:r>
              <a:rPr lang="en-US" dirty="0"/>
              <a:t>Take pics and collect sheets from each table. </a:t>
            </a:r>
          </a:p>
        </p:txBody>
      </p:sp>
      <p:sp>
        <p:nvSpPr>
          <p:cNvPr id="4" name="Slide Number Placeholder 3"/>
          <p:cNvSpPr>
            <a:spLocks noGrp="1"/>
          </p:cNvSpPr>
          <p:nvPr>
            <p:ph type="sldNum" sz="quarter" idx="5"/>
          </p:nvPr>
        </p:nvSpPr>
        <p:spPr/>
        <p:txBody>
          <a:bodyPr/>
          <a:lstStyle/>
          <a:p>
            <a:fld id="{3A086C30-112A-4585-A8A7-F05A46F58DCA}" type="slidenum">
              <a:rPr lang="en-US" smtClean="0"/>
              <a:t>10</a:t>
            </a:fld>
            <a:endParaRPr lang="en-US"/>
          </a:p>
        </p:txBody>
      </p:sp>
    </p:spTree>
    <p:extLst>
      <p:ext uri="{BB962C8B-B14F-4D97-AF65-F5344CB8AC3E}">
        <p14:creationId xmlns:p14="http://schemas.microsoft.com/office/powerpoint/2010/main" val="2739632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Blaine leads activity</a:t>
            </a:r>
          </a:p>
          <a:p>
            <a:pPr lvl="0"/>
            <a:endParaRPr lang="en-US" dirty="0"/>
          </a:p>
          <a:p>
            <a:pPr lvl="0"/>
            <a:r>
              <a:rPr lang="en-US" dirty="0"/>
              <a:t>To the Floor or Not to the Floor – that is the Question</a:t>
            </a:r>
          </a:p>
          <a:p>
            <a:pPr lvl="0"/>
            <a:r>
              <a:rPr lang="en-US" dirty="0"/>
              <a:t>Each Table will go over the items on the handout and decipher if they are to be processed and rolled to the floor or are they to be processed and placed directly in the Seasonal Gaylord.</a:t>
            </a:r>
          </a:p>
          <a:p>
            <a:pPr lvl="0"/>
            <a:endParaRPr lang="en-US" dirty="0"/>
          </a:p>
          <a:p>
            <a:pPr lvl="0"/>
            <a:r>
              <a:rPr lang="en-US" dirty="0"/>
              <a:t>Each table will state 1 of each and we will debrief. Goal is to get them to start thinking of items that are more valuable to be processed as seasonal and </a:t>
            </a:r>
            <a:r>
              <a:rPr lang="en-US" dirty="0" err="1"/>
              <a:t>backstocked</a:t>
            </a:r>
            <a:r>
              <a:rPr lang="en-US" dirty="0"/>
              <a:t> rather than processed into a regular department.</a:t>
            </a:r>
          </a:p>
          <a:p>
            <a:pPr lvl="0"/>
            <a:endParaRPr lang="en-US" dirty="0"/>
          </a:p>
          <a:p>
            <a:pPr lvl="0"/>
            <a:endParaRPr lang="en-US" dirty="0"/>
          </a:p>
          <a:p>
            <a:pPr lvl="0"/>
            <a:endParaRPr lang="en-US" dirty="0"/>
          </a:p>
          <a:p>
            <a:pPr lvl="0"/>
            <a:endParaRPr lang="en-US" dirty="0"/>
          </a:p>
          <a:p>
            <a:pPr lvl="0"/>
            <a:endParaRPr lang="en-US" dirty="0"/>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11</a:t>
            </a:fld>
            <a:endParaRPr lang="en-US"/>
          </a:p>
        </p:txBody>
      </p:sp>
    </p:spTree>
    <p:extLst>
      <p:ext uri="{BB962C8B-B14F-4D97-AF65-F5344CB8AC3E}">
        <p14:creationId xmlns:p14="http://schemas.microsoft.com/office/powerpoint/2010/main" val="605345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Blaine to review</a:t>
            </a:r>
          </a:p>
          <a:p>
            <a:endParaRPr lang="en-US" dirty="0"/>
          </a:p>
          <a:p>
            <a:r>
              <a:rPr lang="en-US" dirty="0"/>
              <a:t>Each table will be assigned a department. As a table they will list items that can be processed from production or selected from pulls in that department.</a:t>
            </a:r>
          </a:p>
          <a:p>
            <a:r>
              <a:rPr lang="en-US" dirty="0"/>
              <a:t>Debrief a few items from each table. </a:t>
            </a:r>
          </a:p>
          <a:p>
            <a:r>
              <a:rPr lang="en-US" dirty="0"/>
              <a:t>Balance – Product comes from production and the sales floor </a:t>
            </a:r>
          </a:p>
          <a:p>
            <a:pPr defTabSz="925464"/>
            <a:r>
              <a:rPr lang="en-US" dirty="0"/>
              <a:t>Dialogue: Items that should never been found in </a:t>
            </a:r>
            <a:r>
              <a:rPr lang="en-US" dirty="0" err="1"/>
              <a:t>asis</a:t>
            </a:r>
            <a:r>
              <a:rPr lang="en-US" dirty="0"/>
              <a:t>/pulls. </a:t>
            </a:r>
          </a:p>
          <a:p>
            <a:endParaRPr lang="en-US" dirty="0"/>
          </a:p>
          <a:p>
            <a:r>
              <a:rPr lang="en-US" dirty="0"/>
              <a:t>Resources to validate seasonal is being captured in production:</a:t>
            </a:r>
          </a:p>
          <a:p>
            <a:r>
              <a:rPr lang="en-US" dirty="0"/>
              <a:t>	Daily – Production Summary</a:t>
            </a:r>
          </a:p>
          <a:p>
            <a:r>
              <a:rPr lang="en-US" dirty="0"/>
              <a:t>	Report by Person – who is and who is not pricing seasonal – Stress who is not pricing any</a:t>
            </a:r>
          </a:p>
          <a:p>
            <a:r>
              <a:rPr lang="en-US" dirty="0"/>
              <a:t>	Track increase of gaylords being created</a:t>
            </a:r>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12</a:t>
            </a:fld>
            <a:endParaRPr lang="en-US"/>
          </a:p>
        </p:txBody>
      </p:sp>
    </p:spTree>
    <p:extLst>
      <p:ext uri="{BB962C8B-B14F-4D97-AF65-F5344CB8AC3E}">
        <p14:creationId xmlns:p14="http://schemas.microsoft.com/office/powerpoint/2010/main" val="3259478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to review</a:t>
            </a:r>
          </a:p>
          <a:p>
            <a:endParaRPr lang="en-US" dirty="0"/>
          </a:p>
          <a:p>
            <a:r>
              <a:rPr lang="en-US" dirty="0"/>
              <a:t>CONCLUSION - Key Takeaways – Q&amp;A</a:t>
            </a:r>
          </a:p>
          <a:p>
            <a:r>
              <a:rPr lang="en-US" dirty="0"/>
              <a:t>Review objectives – Why does all this matter? Behavior drives the creation which drives the revenue. The goal of this session is for all of us to have a renewed commitment to capture seasonal daily – It matters every day. Generate Tomorrow’s $$. </a:t>
            </a:r>
          </a:p>
          <a:p>
            <a:r>
              <a:rPr lang="en-US" dirty="0"/>
              <a:t>Chose 4-5 People – Ask what their major takeaways from today’s session?</a:t>
            </a:r>
          </a:p>
          <a:p>
            <a:endParaRPr lang="en-US" dirty="0"/>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13</a:t>
            </a:fld>
            <a:endParaRPr lang="en-US"/>
          </a:p>
        </p:txBody>
      </p:sp>
    </p:spTree>
    <p:extLst>
      <p:ext uri="{BB962C8B-B14F-4D97-AF65-F5344CB8AC3E}">
        <p14:creationId xmlns:p14="http://schemas.microsoft.com/office/powerpoint/2010/main" val="2319103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Blaine and Diana to lead</a:t>
            </a:r>
          </a:p>
        </p:txBody>
      </p:sp>
      <p:sp>
        <p:nvSpPr>
          <p:cNvPr id="4" name="Slide Number Placeholder 3"/>
          <p:cNvSpPr>
            <a:spLocks noGrp="1"/>
          </p:cNvSpPr>
          <p:nvPr>
            <p:ph type="sldNum" sz="quarter" idx="5"/>
          </p:nvPr>
        </p:nvSpPr>
        <p:spPr/>
        <p:txBody>
          <a:bodyPr/>
          <a:lstStyle/>
          <a:p>
            <a:fld id="{3A086C30-112A-4585-A8A7-F05A46F58DCA}" type="slidenum">
              <a:rPr lang="en-US" smtClean="0"/>
              <a:pPr/>
              <a:t>14</a:t>
            </a:fld>
            <a:endParaRPr lang="en-US" dirty="0"/>
          </a:p>
        </p:txBody>
      </p:sp>
    </p:spTree>
    <p:extLst>
      <p:ext uri="{BB962C8B-B14F-4D97-AF65-F5344CB8AC3E}">
        <p14:creationId xmlns:p14="http://schemas.microsoft.com/office/powerpoint/2010/main" val="3144896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introduces herself – Pics can remain as they represent us in “costume”</a:t>
            </a:r>
          </a:p>
          <a:p>
            <a:endParaRPr lang="en-US" dirty="0"/>
          </a:p>
          <a:p>
            <a:r>
              <a:rPr lang="en-US" dirty="0"/>
              <a:t>Blaine Introduces himself</a:t>
            </a:r>
          </a:p>
        </p:txBody>
      </p:sp>
      <p:sp>
        <p:nvSpPr>
          <p:cNvPr id="4" name="Slide Number Placeholder 3"/>
          <p:cNvSpPr>
            <a:spLocks noGrp="1"/>
          </p:cNvSpPr>
          <p:nvPr>
            <p:ph type="sldNum" sz="quarter" idx="5"/>
          </p:nvPr>
        </p:nvSpPr>
        <p:spPr/>
        <p:txBody>
          <a:bodyPr/>
          <a:lstStyle/>
          <a:p>
            <a:fld id="{3A086C30-112A-4585-A8A7-F05A46F58DCA}" type="slidenum">
              <a:rPr lang="en-US" smtClean="0"/>
              <a:pPr/>
              <a:t>2</a:t>
            </a:fld>
            <a:endParaRPr lang="en-US" dirty="0"/>
          </a:p>
        </p:txBody>
      </p:sp>
    </p:spTree>
    <p:extLst>
      <p:ext uri="{BB962C8B-B14F-4D97-AF65-F5344CB8AC3E}">
        <p14:creationId xmlns:p14="http://schemas.microsoft.com/office/powerpoint/2010/main" val="2516503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Blaine reviews objectives</a:t>
            </a:r>
          </a:p>
        </p:txBody>
      </p:sp>
      <p:sp>
        <p:nvSpPr>
          <p:cNvPr id="4" name="Slide Number Placeholder 3"/>
          <p:cNvSpPr>
            <a:spLocks noGrp="1"/>
          </p:cNvSpPr>
          <p:nvPr>
            <p:ph type="sldNum" sz="quarter" idx="5"/>
          </p:nvPr>
        </p:nvSpPr>
        <p:spPr/>
        <p:txBody>
          <a:bodyPr/>
          <a:lstStyle/>
          <a:p>
            <a:fld id="{3A086C30-112A-4585-A8A7-F05A46F58DCA}" type="slidenum">
              <a:rPr lang="en-US" smtClean="0"/>
              <a:pPr/>
              <a:t>3</a:t>
            </a:fld>
            <a:endParaRPr lang="en-US" dirty="0"/>
          </a:p>
        </p:txBody>
      </p:sp>
    </p:spTree>
    <p:extLst>
      <p:ext uri="{BB962C8B-B14F-4D97-AF65-F5344CB8AC3E}">
        <p14:creationId xmlns:p14="http://schemas.microsoft.com/office/powerpoint/2010/main" val="225620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Blaine will lead activity</a:t>
            </a:r>
          </a:p>
          <a:p>
            <a:endParaRPr lang="en-US" dirty="0"/>
          </a:p>
          <a:p>
            <a:r>
              <a:rPr lang="en-US" dirty="0"/>
              <a:t>Kazoo Points – Each table will guess Sales Revenue Last year for: </a:t>
            </a:r>
          </a:p>
          <a:p>
            <a:endParaRPr lang="en-US" dirty="0"/>
          </a:p>
          <a:p>
            <a:pPr lvl="0"/>
            <a:r>
              <a:rPr lang="en-US" dirty="0"/>
              <a:t>Halloween- </a:t>
            </a:r>
          </a:p>
          <a:p>
            <a:pPr lvl="0"/>
            <a:r>
              <a:rPr lang="en-US" dirty="0"/>
              <a:t>Christmas-</a:t>
            </a:r>
          </a:p>
          <a:p>
            <a:pPr lvl="0"/>
            <a:r>
              <a:rPr lang="en-US" dirty="0"/>
              <a:t>Total-</a:t>
            </a:r>
          </a:p>
          <a:p>
            <a:pPr lvl="0"/>
            <a:endParaRPr lang="en-US" dirty="0"/>
          </a:p>
          <a:p>
            <a:pPr lvl="0"/>
            <a:r>
              <a:rPr lang="en-US" dirty="0"/>
              <a:t>Flip Chart Sheet for each table with guesses and names</a:t>
            </a:r>
          </a:p>
          <a:p>
            <a:pPr lvl="0"/>
            <a:endParaRPr lang="en-US" dirty="0"/>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4</a:t>
            </a:fld>
            <a:endParaRPr lang="en-US"/>
          </a:p>
        </p:txBody>
      </p:sp>
    </p:spTree>
    <p:extLst>
      <p:ext uri="{BB962C8B-B14F-4D97-AF65-F5344CB8AC3E}">
        <p14:creationId xmlns:p14="http://schemas.microsoft.com/office/powerpoint/2010/main" val="3656402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leads Ice Breaker</a:t>
            </a:r>
          </a:p>
          <a:p>
            <a:endParaRPr lang="en-US" dirty="0"/>
          </a:p>
          <a:p>
            <a:r>
              <a:rPr lang="en-US" dirty="0"/>
              <a:t>Ice Breaker: Stand/Sit Questions: reset, everyone sits after each question. (5 minutes)</a:t>
            </a:r>
          </a:p>
          <a:p>
            <a:pPr marL="173525" indent="-173525">
              <a:buFont typeface="Arial" panose="020B0604020202020204" pitchFamily="34" charset="0"/>
              <a:buChar char="•"/>
            </a:pPr>
            <a:r>
              <a:rPr lang="en-US" dirty="0"/>
              <a:t>Stand if you love Halloween? </a:t>
            </a:r>
          </a:p>
          <a:p>
            <a:pPr marL="173525" indent="-173525">
              <a:buFont typeface="Arial" panose="020B0604020202020204" pitchFamily="34" charset="0"/>
              <a:buChar char="•"/>
            </a:pPr>
            <a:r>
              <a:rPr lang="en-US" dirty="0"/>
              <a:t>Sit if you dress up for Halloween? (in the store)</a:t>
            </a:r>
          </a:p>
          <a:p>
            <a:pPr marL="173525" indent="-173525">
              <a:buFont typeface="Arial" panose="020B0604020202020204" pitchFamily="34" charset="0"/>
              <a:buChar char="•"/>
            </a:pPr>
            <a:r>
              <a:rPr lang="en-US" dirty="0"/>
              <a:t>Stand if you love Christmas? </a:t>
            </a:r>
          </a:p>
          <a:p>
            <a:pPr marL="173525" indent="-173525">
              <a:buFont typeface="Arial" panose="020B0604020202020204" pitchFamily="34" charset="0"/>
              <a:buChar char="•"/>
            </a:pPr>
            <a:r>
              <a:rPr lang="en-US" dirty="0"/>
              <a:t>Sit if you dress up for Christmas?</a:t>
            </a:r>
          </a:p>
          <a:p>
            <a:pPr marL="173525" indent="-173525">
              <a:buFont typeface="Arial" panose="020B0604020202020204" pitchFamily="34" charset="0"/>
              <a:buChar char="•"/>
            </a:pPr>
            <a:r>
              <a:rPr lang="en-US" dirty="0"/>
              <a:t>Stand if you only want the gaylords back that your team made?</a:t>
            </a:r>
          </a:p>
          <a:p>
            <a:pPr marL="173525" indent="-173525">
              <a:buFont typeface="Arial" panose="020B0604020202020204" pitchFamily="34" charset="0"/>
              <a:buChar char="•"/>
            </a:pPr>
            <a:r>
              <a:rPr lang="en-US" dirty="0"/>
              <a:t>Sit if you think seasonal gaylords are frustrating to create throughout the year?</a:t>
            </a:r>
          </a:p>
          <a:p>
            <a:pPr lvl="0"/>
            <a:endParaRPr lang="en-US" dirty="0"/>
          </a:p>
          <a:p>
            <a:pPr lvl="0"/>
            <a:endParaRPr lang="en-US" dirty="0"/>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5</a:t>
            </a:fld>
            <a:endParaRPr lang="en-US"/>
          </a:p>
        </p:txBody>
      </p:sp>
    </p:spTree>
    <p:extLst>
      <p:ext uri="{BB962C8B-B14F-4D97-AF65-F5344CB8AC3E}">
        <p14:creationId xmlns:p14="http://schemas.microsoft.com/office/powerpoint/2010/main" val="3214135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Blaine to review (Break into 3 Slides)</a:t>
            </a:r>
          </a:p>
          <a:p>
            <a:pPr lvl="0"/>
            <a:endParaRPr lang="en-US" dirty="0"/>
          </a:p>
          <a:p>
            <a:pPr lvl="0"/>
            <a:r>
              <a:rPr lang="en-US" dirty="0"/>
              <a:t>Show Historical Sales</a:t>
            </a:r>
          </a:p>
          <a:p>
            <a:pPr lvl="1"/>
            <a:r>
              <a:rPr lang="en-US" dirty="0"/>
              <a:t>Historical Data</a:t>
            </a:r>
          </a:p>
          <a:p>
            <a:pPr lvl="0"/>
            <a:r>
              <a:rPr lang="en-US" dirty="0"/>
              <a:t>Show current Standings</a:t>
            </a:r>
          </a:p>
          <a:p>
            <a:pPr lvl="1"/>
            <a:r>
              <a:rPr lang="en-US" dirty="0"/>
              <a:t>Show $/G generates- Christmas vs Halloween</a:t>
            </a:r>
          </a:p>
          <a:p>
            <a:pPr lvl="0"/>
            <a:r>
              <a:rPr lang="en-US" dirty="0"/>
              <a:t>Opportunities</a:t>
            </a:r>
          </a:p>
          <a:p>
            <a:pPr lvl="1"/>
            <a:r>
              <a:rPr lang="en-US" dirty="0"/>
              <a:t>Previous years retail results</a:t>
            </a:r>
          </a:p>
          <a:p>
            <a:pPr lvl="1"/>
            <a:r>
              <a:rPr lang="en-US" dirty="0"/>
              <a:t>Revenue per gaylord</a:t>
            </a:r>
          </a:p>
          <a:p>
            <a:pPr lvl="1"/>
            <a:r>
              <a:rPr lang="en-US" dirty="0"/>
              <a:t>Gaylord Inventory</a:t>
            </a:r>
          </a:p>
          <a:p>
            <a:pPr lvl="0"/>
            <a:r>
              <a:rPr lang="en-US" dirty="0"/>
              <a:t>Forecast</a:t>
            </a:r>
          </a:p>
          <a:p>
            <a:pPr lvl="0"/>
            <a:r>
              <a:rPr lang="en-US" dirty="0"/>
              <a:t>Celebrate the wins (Christmas)</a:t>
            </a:r>
          </a:p>
          <a:p>
            <a:pPr lvl="0"/>
            <a:r>
              <a:rPr lang="en-US" dirty="0"/>
              <a:t>Call out the biggest opportunity – Halloween</a:t>
            </a:r>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6</a:t>
            </a:fld>
            <a:endParaRPr lang="en-US"/>
          </a:p>
        </p:txBody>
      </p:sp>
    </p:spTree>
    <p:extLst>
      <p:ext uri="{BB962C8B-B14F-4D97-AF65-F5344CB8AC3E}">
        <p14:creationId xmlns:p14="http://schemas.microsoft.com/office/powerpoint/2010/main" val="9668552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Blaine to review (Break into 3 Slides)</a:t>
            </a:r>
          </a:p>
          <a:p>
            <a:pPr lvl="0"/>
            <a:endParaRPr lang="en-US" dirty="0"/>
          </a:p>
          <a:p>
            <a:pPr lvl="0"/>
            <a:r>
              <a:rPr lang="en-US" dirty="0"/>
              <a:t>Show Historical Sales</a:t>
            </a:r>
          </a:p>
          <a:p>
            <a:pPr lvl="1"/>
            <a:r>
              <a:rPr lang="en-US" dirty="0"/>
              <a:t>Historical Data</a:t>
            </a:r>
          </a:p>
          <a:p>
            <a:pPr lvl="0"/>
            <a:r>
              <a:rPr lang="en-US" dirty="0"/>
              <a:t>Show current Standings</a:t>
            </a:r>
          </a:p>
          <a:p>
            <a:pPr lvl="1"/>
            <a:r>
              <a:rPr lang="en-US" dirty="0"/>
              <a:t>Show $/G generates- Christmas vs Halloween</a:t>
            </a:r>
          </a:p>
          <a:p>
            <a:pPr lvl="0"/>
            <a:r>
              <a:rPr lang="en-US" dirty="0"/>
              <a:t>Opportunities</a:t>
            </a:r>
          </a:p>
          <a:p>
            <a:pPr lvl="1"/>
            <a:r>
              <a:rPr lang="en-US" dirty="0"/>
              <a:t>Previous years retail results</a:t>
            </a:r>
          </a:p>
          <a:p>
            <a:pPr lvl="1"/>
            <a:r>
              <a:rPr lang="en-US" dirty="0"/>
              <a:t>Revenue per gaylord</a:t>
            </a:r>
          </a:p>
          <a:p>
            <a:pPr lvl="1"/>
            <a:r>
              <a:rPr lang="en-US" dirty="0"/>
              <a:t>Gaylord Inventory</a:t>
            </a:r>
          </a:p>
          <a:p>
            <a:pPr lvl="0"/>
            <a:r>
              <a:rPr lang="en-US" dirty="0"/>
              <a:t>Forecast</a:t>
            </a:r>
          </a:p>
          <a:p>
            <a:pPr lvl="0"/>
            <a:r>
              <a:rPr lang="en-US" dirty="0"/>
              <a:t>Celebrate the wins (Christmas)</a:t>
            </a:r>
          </a:p>
          <a:p>
            <a:pPr lvl="0"/>
            <a:r>
              <a:rPr lang="en-US" dirty="0"/>
              <a:t>Call out the biggest opportunity – Halloween</a:t>
            </a:r>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7</a:t>
            </a:fld>
            <a:endParaRPr lang="en-US"/>
          </a:p>
        </p:txBody>
      </p:sp>
    </p:spTree>
    <p:extLst>
      <p:ext uri="{BB962C8B-B14F-4D97-AF65-F5344CB8AC3E}">
        <p14:creationId xmlns:p14="http://schemas.microsoft.com/office/powerpoint/2010/main" val="414392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Blaine to review (Break into 3 Slides)</a:t>
            </a:r>
          </a:p>
          <a:p>
            <a:pPr lvl="0"/>
            <a:endParaRPr lang="en-US" dirty="0"/>
          </a:p>
          <a:p>
            <a:pPr lvl="0"/>
            <a:r>
              <a:rPr lang="en-US" dirty="0"/>
              <a:t>Show Historical Sales</a:t>
            </a:r>
          </a:p>
          <a:p>
            <a:pPr lvl="1"/>
            <a:r>
              <a:rPr lang="en-US" dirty="0"/>
              <a:t>Historical Data</a:t>
            </a:r>
          </a:p>
          <a:p>
            <a:pPr lvl="0"/>
            <a:r>
              <a:rPr lang="en-US" dirty="0"/>
              <a:t>Show current Standings</a:t>
            </a:r>
          </a:p>
          <a:p>
            <a:pPr lvl="1"/>
            <a:r>
              <a:rPr lang="en-US" dirty="0"/>
              <a:t>Show $/G generates- Christmas vs Halloween</a:t>
            </a:r>
          </a:p>
          <a:p>
            <a:pPr lvl="0"/>
            <a:r>
              <a:rPr lang="en-US" dirty="0"/>
              <a:t>Opportunities</a:t>
            </a:r>
          </a:p>
          <a:p>
            <a:pPr lvl="1"/>
            <a:r>
              <a:rPr lang="en-US" dirty="0"/>
              <a:t>Previous years retail results</a:t>
            </a:r>
          </a:p>
          <a:p>
            <a:pPr lvl="1"/>
            <a:r>
              <a:rPr lang="en-US" dirty="0"/>
              <a:t>Revenue per gaylord</a:t>
            </a:r>
          </a:p>
          <a:p>
            <a:pPr lvl="1"/>
            <a:r>
              <a:rPr lang="en-US" dirty="0"/>
              <a:t>Gaylord Inventory</a:t>
            </a:r>
          </a:p>
          <a:p>
            <a:pPr lvl="0"/>
            <a:r>
              <a:rPr lang="en-US" dirty="0"/>
              <a:t>Forecast</a:t>
            </a:r>
          </a:p>
          <a:p>
            <a:pPr lvl="0"/>
            <a:r>
              <a:rPr lang="en-US" dirty="0"/>
              <a:t>Celebrate the wins (Christmas)</a:t>
            </a:r>
          </a:p>
          <a:p>
            <a:pPr lvl="0"/>
            <a:r>
              <a:rPr lang="en-US" dirty="0"/>
              <a:t>Call out the biggest opportunity – Halloween</a:t>
            </a:r>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8</a:t>
            </a:fld>
            <a:endParaRPr lang="en-US"/>
          </a:p>
        </p:txBody>
      </p:sp>
    </p:spTree>
    <p:extLst>
      <p:ext uri="{BB962C8B-B14F-4D97-AF65-F5344CB8AC3E}">
        <p14:creationId xmlns:p14="http://schemas.microsoft.com/office/powerpoint/2010/main" val="354444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Diana will review</a:t>
            </a:r>
          </a:p>
          <a:p>
            <a:r>
              <a:rPr lang="en-US" dirty="0"/>
              <a:t> </a:t>
            </a:r>
          </a:p>
          <a:p>
            <a:r>
              <a:rPr lang="en-US" sz="1200" b="1" u="sng" kern="1200" dirty="0">
                <a:solidFill>
                  <a:schemeClr val="tx1"/>
                </a:solidFill>
                <a:effectLst/>
                <a:latin typeface="Brandon Grotesque Medium" panose="020B0603020203060202" pitchFamily="34" charset="0"/>
                <a:ea typeface="+mn-ea"/>
                <a:cs typeface="+mn-cs"/>
              </a:rPr>
              <a:t>Best Practices Currently in Place:</a:t>
            </a:r>
            <a:endParaRPr lang="en-US" sz="1200" kern="1200" dirty="0">
              <a:solidFill>
                <a:schemeClr val="tx1"/>
              </a:solidFill>
              <a:effectLst/>
              <a:latin typeface="Brandon Grotesque Medium" panose="020B0603020203060202" pitchFamily="34" charset="0"/>
              <a:ea typeface="+mn-ea"/>
              <a:cs typeface="+mn-cs"/>
            </a:endParaRPr>
          </a:p>
          <a:p>
            <a:pPr lvl="0"/>
            <a:r>
              <a:rPr lang="en-US" sz="1200" kern="1200" dirty="0">
                <a:solidFill>
                  <a:schemeClr val="tx1"/>
                </a:solidFill>
                <a:effectLst/>
                <a:latin typeface="Brandon Grotesque Medium" panose="020B0603020203060202" pitchFamily="34" charset="0"/>
                <a:ea typeface="+mn-ea"/>
                <a:cs typeface="+mn-cs"/>
              </a:rPr>
              <a:t>PPM – Floorwork – Each RMP takes a box to the sales floor and fills with items selected from pulls.</a:t>
            </a:r>
          </a:p>
          <a:p>
            <a:pPr lvl="0"/>
            <a:r>
              <a:rPr lang="en-US" sz="1200" kern="1200" dirty="0">
                <a:solidFill>
                  <a:schemeClr val="tx1"/>
                </a:solidFill>
                <a:effectLst/>
                <a:latin typeface="Brandon Grotesque Medium" panose="020B0603020203060202" pitchFamily="34" charset="0"/>
                <a:ea typeface="+mn-ea"/>
                <a:cs typeface="+mn-cs"/>
              </a:rPr>
              <a:t>Check pull gaylords for items that can be back stocked</a:t>
            </a:r>
          </a:p>
          <a:p>
            <a:pPr lvl="0"/>
            <a:r>
              <a:rPr lang="en-US" sz="1200" kern="1200" dirty="0">
                <a:solidFill>
                  <a:schemeClr val="tx1"/>
                </a:solidFill>
                <a:effectLst/>
                <a:latin typeface="Brandon Grotesque Medium" panose="020B0603020203060202" pitchFamily="34" charset="0"/>
                <a:ea typeface="+mn-ea"/>
                <a:cs typeface="+mn-cs"/>
              </a:rPr>
              <a:t>RMPs pre-print seasonal tags in the morning</a:t>
            </a:r>
          </a:p>
          <a:p>
            <a:pPr lvl="0"/>
            <a:r>
              <a:rPr lang="en-US" sz="1200" kern="1200" dirty="0">
                <a:solidFill>
                  <a:schemeClr val="tx1"/>
                </a:solidFill>
                <a:effectLst/>
                <a:latin typeface="Brandon Grotesque Medium" panose="020B0603020203060202" pitchFamily="34" charset="0"/>
                <a:ea typeface="+mn-ea"/>
                <a:cs typeface="+mn-cs"/>
              </a:rPr>
              <a:t>RMPs pricing seasonal daily &amp; clearing stations daily and priced product placed into Cardboard Gaylords</a:t>
            </a:r>
          </a:p>
          <a:p>
            <a:pPr lvl="0"/>
            <a:r>
              <a:rPr lang="en-US" sz="1200" kern="1200" dirty="0">
                <a:solidFill>
                  <a:schemeClr val="tx1"/>
                </a:solidFill>
                <a:effectLst/>
                <a:latin typeface="Brandon Grotesque Medium" panose="020B0603020203060202" pitchFamily="34" charset="0"/>
                <a:ea typeface="+mn-ea"/>
                <a:cs typeface="+mn-cs"/>
              </a:rPr>
              <a:t>Management checking the seasonal created by the RMPs</a:t>
            </a:r>
          </a:p>
          <a:p>
            <a:pPr lvl="0"/>
            <a:r>
              <a:rPr lang="en-US" sz="1200" kern="1200" dirty="0">
                <a:solidFill>
                  <a:schemeClr val="tx1"/>
                </a:solidFill>
                <a:effectLst/>
                <a:latin typeface="Brandon Grotesque Medium" panose="020B0603020203060202" pitchFamily="34" charset="0"/>
                <a:ea typeface="+mn-ea"/>
                <a:cs typeface="+mn-cs"/>
              </a:rPr>
              <a:t>Carts checked for:</a:t>
            </a:r>
          </a:p>
          <a:p>
            <a:pPr lvl="1"/>
            <a:r>
              <a:rPr lang="en-US" sz="1200" kern="1200" dirty="0">
                <a:solidFill>
                  <a:schemeClr val="tx1"/>
                </a:solidFill>
                <a:effectLst/>
                <a:latin typeface="Brandon Grotesque Medium" panose="020B0603020203060202" pitchFamily="34" charset="0"/>
                <a:ea typeface="+mn-ea"/>
                <a:cs typeface="+mn-cs"/>
              </a:rPr>
              <a:t>Accurate pricing of seasonal items</a:t>
            </a:r>
          </a:p>
          <a:p>
            <a:pPr lvl="1"/>
            <a:r>
              <a:rPr lang="en-US" sz="1200" kern="1200" dirty="0">
                <a:solidFill>
                  <a:schemeClr val="tx1"/>
                </a:solidFill>
                <a:effectLst/>
                <a:latin typeface="Brandon Grotesque Medium" panose="020B0603020203060202" pitchFamily="34" charset="0"/>
                <a:ea typeface="+mn-ea"/>
                <a:cs typeface="+mn-cs"/>
              </a:rPr>
              <a:t>Items tagged as seasonal getting rolled to the floor vs back stocked</a:t>
            </a:r>
          </a:p>
          <a:p>
            <a:pPr lvl="1"/>
            <a:r>
              <a:rPr lang="en-US" sz="1200" kern="1200" dirty="0">
                <a:solidFill>
                  <a:schemeClr val="tx1"/>
                </a:solidFill>
                <a:effectLst/>
                <a:latin typeface="Brandon Grotesque Medium" panose="020B0603020203060202" pitchFamily="34" charset="0"/>
                <a:ea typeface="+mn-ea"/>
                <a:cs typeface="+mn-cs"/>
              </a:rPr>
              <a:t>Items tagged to a department when it should be seasonal</a:t>
            </a:r>
          </a:p>
          <a:p>
            <a:pPr lvl="0"/>
            <a:r>
              <a:rPr lang="en-US" sz="1200" kern="1200" dirty="0">
                <a:solidFill>
                  <a:schemeClr val="tx1"/>
                </a:solidFill>
                <a:effectLst/>
                <a:latin typeface="Brandon Grotesque Medium" panose="020B0603020203060202" pitchFamily="34" charset="0"/>
                <a:ea typeface="+mn-ea"/>
                <a:cs typeface="+mn-cs"/>
              </a:rPr>
              <a:t>ASIS – Checked for items that should be back stocked into seasonal</a:t>
            </a:r>
          </a:p>
          <a:p>
            <a:pPr lvl="0"/>
            <a:r>
              <a:rPr lang="en-US" sz="1200" kern="1200" dirty="0">
                <a:solidFill>
                  <a:schemeClr val="tx1"/>
                </a:solidFill>
                <a:effectLst/>
                <a:latin typeface="Brandon Grotesque Medium" panose="020B0603020203060202" pitchFamily="34" charset="0"/>
                <a:ea typeface="+mn-ea"/>
                <a:cs typeface="+mn-cs"/>
              </a:rPr>
              <a:t>Verify Seasonal Gaylords have correct product (Halloween and Christmas is not mixed). HW in HW. </a:t>
            </a:r>
          </a:p>
          <a:p>
            <a:pPr lvl="0"/>
            <a:r>
              <a:rPr lang="en-US" sz="1200" kern="1200" dirty="0">
                <a:solidFill>
                  <a:schemeClr val="tx1"/>
                </a:solidFill>
                <a:effectLst/>
                <a:latin typeface="Brandon Grotesque Medium" panose="020B0603020203060202" pitchFamily="34" charset="0"/>
                <a:ea typeface="+mn-ea"/>
                <a:cs typeface="+mn-cs"/>
              </a:rPr>
              <a:t>Costume hunt activity during morning floor work.</a:t>
            </a:r>
          </a:p>
          <a:p>
            <a:pPr lvl="0"/>
            <a:r>
              <a:rPr lang="en-US" sz="1200" kern="1200" dirty="0">
                <a:solidFill>
                  <a:schemeClr val="tx1"/>
                </a:solidFill>
                <a:effectLst/>
                <a:latin typeface="Brandon Grotesque Medium" panose="020B0603020203060202" pitchFamily="34" charset="0"/>
                <a:ea typeface="+mn-ea"/>
                <a:cs typeface="+mn-cs"/>
              </a:rPr>
              <a:t>Always be on the look out for the unique items that can be selected in all departments, such as accessories &amp; hats.</a:t>
            </a:r>
          </a:p>
          <a:p>
            <a:pPr lvl="0"/>
            <a:r>
              <a:rPr lang="en-US" sz="1200" kern="1200" dirty="0">
                <a:solidFill>
                  <a:schemeClr val="tx1"/>
                </a:solidFill>
                <a:effectLst/>
                <a:latin typeface="Brandon Grotesque Medium" panose="020B0603020203060202" pitchFamily="34" charset="0"/>
                <a:ea typeface="+mn-ea"/>
                <a:cs typeface="+mn-cs"/>
              </a:rPr>
              <a:t>Cart hunt – Manager goes into departments and gathers all the product that was rolled instead of back stocked and review with the team. </a:t>
            </a:r>
          </a:p>
          <a:p>
            <a:pPr lvl="0"/>
            <a:r>
              <a:rPr lang="en-US" sz="1200" kern="1200" dirty="0">
                <a:solidFill>
                  <a:schemeClr val="tx1"/>
                </a:solidFill>
                <a:effectLst/>
                <a:latin typeface="Brandon Grotesque Medium" panose="020B0603020203060202" pitchFamily="34" charset="0"/>
                <a:ea typeface="+mn-ea"/>
                <a:cs typeface="+mn-cs"/>
              </a:rPr>
              <a:t>Follow Christmas Tree PPM – How to palettize trees for storage in stores. </a:t>
            </a:r>
          </a:p>
          <a:p>
            <a:endParaRPr lang="en-US" dirty="0"/>
          </a:p>
        </p:txBody>
      </p:sp>
      <p:sp>
        <p:nvSpPr>
          <p:cNvPr id="4" name="Slide Number Placeholder 3"/>
          <p:cNvSpPr>
            <a:spLocks noGrp="1"/>
          </p:cNvSpPr>
          <p:nvPr>
            <p:ph type="sldNum" sz="quarter" idx="5"/>
          </p:nvPr>
        </p:nvSpPr>
        <p:spPr/>
        <p:txBody>
          <a:bodyPr/>
          <a:lstStyle/>
          <a:p>
            <a:fld id="{3A086C30-112A-4585-A8A7-F05A46F58DCA}" type="slidenum">
              <a:rPr lang="en-US" smtClean="0"/>
              <a:t>9</a:t>
            </a:fld>
            <a:endParaRPr lang="en-US"/>
          </a:p>
        </p:txBody>
      </p:sp>
    </p:spTree>
    <p:extLst>
      <p:ext uri="{BB962C8B-B14F-4D97-AF65-F5344CB8AC3E}">
        <p14:creationId xmlns:p14="http://schemas.microsoft.com/office/powerpoint/2010/main" val="1626375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3887-F3D6-445D-B3BD-0B4FD70B95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D79CB8-F670-4DF8-9632-B9B43A8566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92F2D6-5110-48E6-8A2A-A55F3CE9453B}"/>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17A8703C-057F-463B-93B0-CCA80FED4E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98394-B821-4602-8724-6FB7FD7D42CB}"/>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416683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82E14-7BA2-495B-AA4B-54E8C1D064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17C996-8FBA-4298-8CC3-413F9E3EBFD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6C0A3F-C112-49BD-8FA9-ED6933C6D578}"/>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3EB5FD95-72AA-4A87-A72C-476954BDF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6598A0-CA9E-42F9-8DC6-52275AAB6B7D}"/>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806338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B17484-0F47-40FA-B17A-41CBEBF0AE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1EDABE-4D31-4EBA-AB5D-9C9FB7C348F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EDAEAE-1FF7-41A2-B659-78520AEAFBB8}"/>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A54A38EA-755E-4FF6-B18B-8E1E347467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A94DBB-0AE0-4083-A401-41EFBC3FFF24}"/>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998444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3B93-B568-4232-A188-E997CC5D8A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2E7798-BE90-4EC9-93F1-DA2C7A3E737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E7EB1B-BDB4-46FE-A19B-286141DACCF7}"/>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E9F2F423-0546-48E3-8553-00FF9EBEE4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A42325-4C46-471D-B76E-A83E716C754F}"/>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42263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81941-6CF2-47DE-B628-E890F144A3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F08F4F-BBC6-480A-BFCD-B5231BE73C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AB26115-EB52-4E3C-9C71-A383F7D8D326}"/>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5" name="Footer Placeholder 4">
            <a:extLst>
              <a:ext uri="{FF2B5EF4-FFF2-40B4-BE49-F238E27FC236}">
                <a16:creationId xmlns:a16="http://schemas.microsoft.com/office/drawing/2014/main" id="{CD98AFE8-53B6-4585-8A36-2CF406AD5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FE183E-C95A-4A71-BEE0-FF98E3C5BC7B}"/>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312560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26E91-CDB4-4198-8D3F-CEE2C47AA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DF1B2C-E50B-427A-9A19-36AB96F914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11E6C9-9EA9-4C88-B211-2A7687DEBA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74CA78-09E6-41A4-8B76-14E8F50F9091}"/>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6" name="Footer Placeholder 5">
            <a:extLst>
              <a:ext uri="{FF2B5EF4-FFF2-40B4-BE49-F238E27FC236}">
                <a16:creationId xmlns:a16="http://schemas.microsoft.com/office/drawing/2014/main" id="{6758DF19-1519-4606-AC88-CAAC83BA9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C68FFC-0DCD-482D-AF86-CB94C029319F}"/>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698398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9B830-CDBB-4145-8F80-C6904A3207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884038-2E07-46D4-BF33-B506A71747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A69038-50C1-45B0-8102-C7E623D951D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BA3804-C0B7-4C79-80D4-EB940CF647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22E325B-01CD-4DB5-B762-1A28CF7C6F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74CCFC-6EDC-4872-8A0E-344D6781411E}"/>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8" name="Footer Placeholder 7">
            <a:extLst>
              <a:ext uri="{FF2B5EF4-FFF2-40B4-BE49-F238E27FC236}">
                <a16:creationId xmlns:a16="http://schemas.microsoft.com/office/drawing/2014/main" id="{2727A148-ECDC-4A25-B92E-983D90A7B7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120AC1-773A-4470-B26D-581A41E94570}"/>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200574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E357-A0BC-417D-8DBA-F3D6BEBDD8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5D49F9-6E50-46CE-B06B-A93DC5869C4F}"/>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4" name="Footer Placeholder 3">
            <a:extLst>
              <a:ext uri="{FF2B5EF4-FFF2-40B4-BE49-F238E27FC236}">
                <a16:creationId xmlns:a16="http://schemas.microsoft.com/office/drawing/2014/main" id="{07C0E9C8-FA6E-4E99-ABFE-59B9595197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54594F-49A5-45BB-96B6-CEAE712AD4EE}"/>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80021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DC16BA-3BEB-478A-87BC-5FC93E8ACA55}"/>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3" name="Footer Placeholder 2">
            <a:extLst>
              <a:ext uri="{FF2B5EF4-FFF2-40B4-BE49-F238E27FC236}">
                <a16:creationId xmlns:a16="http://schemas.microsoft.com/office/drawing/2014/main" id="{3863557F-5CCE-4596-AFBE-47D1B12B9D0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97B108-8E45-450F-ABAE-64AB94439E20}"/>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66701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C9FA9-7767-4A9E-A9AC-F3F235D0B0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2BCBB4-9E35-44B0-B3C2-49A0394FF1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3BB66D-1900-4C96-BC5D-955E3B32A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B32A6D-7BA6-499D-844A-8215537E60A6}"/>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6" name="Footer Placeholder 5">
            <a:extLst>
              <a:ext uri="{FF2B5EF4-FFF2-40B4-BE49-F238E27FC236}">
                <a16:creationId xmlns:a16="http://schemas.microsoft.com/office/drawing/2014/main" id="{AF168DB9-1572-4049-AF9A-D26DB9E17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7274A8-FD7B-403D-9270-6D51A7CE14C6}"/>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111741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87C0E-22F1-4CFE-A57B-286592545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A3DF09-D5C5-4337-AC68-6D586DB742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C4824C-08D8-4AF5-B5F6-F1F3AE0991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99B745-75D0-43F1-8150-CB0966310F8A}"/>
              </a:ext>
            </a:extLst>
          </p:cNvPr>
          <p:cNvSpPr>
            <a:spLocks noGrp="1"/>
          </p:cNvSpPr>
          <p:nvPr>
            <p:ph type="dt" sz="half" idx="10"/>
          </p:nvPr>
        </p:nvSpPr>
        <p:spPr/>
        <p:txBody>
          <a:bodyPr/>
          <a:lstStyle/>
          <a:p>
            <a:fld id="{557A0C43-AA2E-4B82-A866-D84E895E4AFC}" type="datetimeFigureOut">
              <a:rPr lang="en-US" smtClean="0"/>
              <a:t>6/14/2022</a:t>
            </a:fld>
            <a:endParaRPr lang="en-US"/>
          </a:p>
        </p:txBody>
      </p:sp>
      <p:sp>
        <p:nvSpPr>
          <p:cNvPr id="6" name="Footer Placeholder 5">
            <a:extLst>
              <a:ext uri="{FF2B5EF4-FFF2-40B4-BE49-F238E27FC236}">
                <a16:creationId xmlns:a16="http://schemas.microsoft.com/office/drawing/2014/main" id="{86D3CF38-7B53-43FC-88EF-A0F6BBCF2E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3D2798-484D-4166-8726-C541B20E4BD7}"/>
              </a:ext>
            </a:extLst>
          </p:cNvPr>
          <p:cNvSpPr>
            <a:spLocks noGrp="1"/>
          </p:cNvSpPr>
          <p:nvPr>
            <p:ph type="sldNum" sz="quarter" idx="12"/>
          </p:nvPr>
        </p:nvSpPr>
        <p:spPr/>
        <p:txBody>
          <a:bodyPr/>
          <a:lstStyle/>
          <a:p>
            <a:fld id="{F8752A6C-B330-472C-9234-39965A55C16F}" type="slidenum">
              <a:rPr lang="en-US" smtClean="0"/>
              <a:t>‹#›</a:t>
            </a:fld>
            <a:endParaRPr lang="en-US"/>
          </a:p>
        </p:txBody>
      </p:sp>
    </p:spTree>
    <p:extLst>
      <p:ext uri="{BB962C8B-B14F-4D97-AF65-F5344CB8AC3E}">
        <p14:creationId xmlns:p14="http://schemas.microsoft.com/office/powerpoint/2010/main" val="47843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56BE925-9C90-438C-9720-D7067B752C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13F351A-12E7-4A78-8B9F-603C1AA45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BB5BFEE-4E3F-460E-BF4B-38061E97B1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Brandon Grotesque Medium" panose="020B0603020203060202" pitchFamily="34" charset="0"/>
              </a:defRPr>
            </a:lvl1pPr>
          </a:lstStyle>
          <a:p>
            <a:fld id="{557A0C43-AA2E-4B82-A866-D84E895E4AFC}" type="datetimeFigureOut">
              <a:rPr lang="en-US" smtClean="0"/>
              <a:pPr/>
              <a:t>6/14/2022</a:t>
            </a:fld>
            <a:endParaRPr lang="en-US" dirty="0"/>
          </a:p>
        </p:txBody>
      </p:sp>
      <p:sp>
        <p:nvSpPr>
          <p:cNvPr id="5" name="Footer Placeholder 4">
            <a:extLst>
              <a:ext uri="{FF2B5EF4-FFF2-40B4-BE49-F238E27FC236}">
                <a16:creationId xmlns:a16="http://schemas.microsoft.com/office/drawing/2014/main" id="{90C642AC-C3EF-41F6-B263-03FE18F912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Brandon Grotesque Medium" panose="020B0603020203060202" pitchFamily="34" charset="0"/>
              </a:defRPr>
            </a:lvl1pPr>
          </a:lstStyle>
          <a:p>
            <a:endParaRPr lang="en-US" dirty="0"/>
          </a:p>
        </p:txBody>
      </p:sp>
      <p:sp>
        <p:nvSpPr>
          <p:cNvPr id="6" name="Slide Number Placeholder 5">
            <a:extLst>
              <a:ext uri="{FF2B5EF4-FFF2-40B4-BE49-F238E27FC236}">
                <a16:creationId xmlns:a16="http://schemas.microsoft.com/office/drawing/2014/main" id="{8F1B1647-25E8-490A-8CD2-5FE87FE60C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Brandon Grotesque Medium" panose="020B0603020203060202" pitchFamily="34" charset="0"/>
              </a:defRPr>
            </a:lvl1pPr>
          </a:lstStyle>
          <a:p>
            <a:fld id="{F8752A6C-B330-472C-9234-39965A55C16F}" type="slidenum">
              <a:rPr lang="en-US" smtClean="0"/>
              <a:pPr/>
              <a:t>‹#›</a:t>
            </a:fld>
            <a:endParaRPr lang="en-US" dirty="0"/>
          </a:p>
        </p:txBody>
      </p:sp>
    </p:spTree>
    <p:extLst>
      <p:ext uri="{BB962C8B-B14F-4D97-AF65-F5344CB8AC3E}">
        <p14:creationId xmlns:p14="http://schemas.microsoft.com/office/powerpoint/2010/main" val="3478005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Brandon Grotesque Light" panose="020B0303020203060202"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randon Grotesque Medium" panose="020B0603020203060202"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randon Grotesque Medium" panose="020B0603020203060202"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randon Grotesque Medium" panose="020B0603020203060202"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randon Grotesque Medium" panose="020B0603020203060202"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randon Grotesque Medium" panose="020B0603020203060202"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13.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2.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36FAD-41FB-4D1B-BFCC-198C60057BF2}"/>
              </a:ext>
            </a:extLst>
          </p:cNvPr>
          <p:cNvSpPr/>
          <p:nvPr/>
        </p:nvSpPr>
        <p:spPr>
          <a:xfrm>
            <a:off x="698500" y="2516174"/>
            <a:ext cx="4279900" cy="44185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8" name="Rectangle 7">
            <a:extLst>
              <a:ext uri="{FF2B5EF4-FFF2-40B4-BE49-F238E27FC236}">
                <a16:creationId xmlns:a16="http://schemas.microsoft.com/office/drawing/2014/main" id="{E2B6AA35-A3EE-42E8-9524-69E64B4AC6E8}"/>
              </a:ext>
            </a:extLst>
          </p:cNvPr>
          <p:cNvSpPr/>
          <p:nvPr/>
        </p:nvSpPr>
        <p:spPr>
          <a:xfrm>
            <a:off x="-127001" y="2516174"/>
            <a:ext cx="2755902" cy="5847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9" name="Rectangle 8">
            <a:extLst>
              <a:ext uri="{FF2B5EF4-FFF2-40B4-BE49-F238E27FC236}">
                <a16:creationId xmlns:a16="http://schemas.microsoft.com/office/drawing/2014/main" id="{04421B04-E176-423C-8967-43E052D32EA7}"/>
              </a:ext>
            </a:extLst>
          </p:cNvPr>
          <p:cNvSpPr/>
          <p:nvPr/>
        </p:nvSpPr>
        <p:spPr>
          <a:xfrm>
            <a:off x="0" y="5686752"/>
            <a:ext cx="12192000" cy="1279258"/>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D376C"/>
              </a:solidFill>
              <a:latin typeface="Brandon Grotesque Medium" panose="020B0603020203060202" pitchFamily="34" charset="0"/>
            </a:endParaRPr>
          </a:p>
        </p:txBody>
      </p:sp>
      <p:sp>
        <p:nvSpPr>
          <p:cNvPr id="4" name="TextBox 3">
            <a:extLst>
              <a:ext uri="{FF2B5EF4-FFF2-40B4-BE49-F238E27FC236}">
                <a16:creationId xmlns:a16="http://schemas.microsoft.com/office/drawing/2014/main" id="{35391FEF-4612-4674-91FD-6332F01F8A3D}"/>
              </a:ext>
            </a:extLst>
          </p:cNvPr>
          <p:cNvSpPr txBox="1"/>
          <p:nvPr/>
        </p:nvSpPr>
        <p:spPr>
          <a:xfrm>
            <a:off x="1155700" y="768856"/>
            <a:ext cx="11036300" cy="1781898"/>
          </a:xfrm>
          <a:prstGeom prst="rect">
            <a:avLst/>
          </a:prstGeom>
          <a:noFill/>
        </p:spPr>
        <p:txBody>
          <a:bodyPr wrap="square" rtlCol="0">
            <a:spAutoFit/>
          </a:bodyPr>
          <a:lstStyle/>
          <a:p>
            <a:pPr>
              <a:lnSpc>
                <a:spcPts val="6500"/>
              </a:lnSpc>
            </a:pPr>
            <a:r>
              <a:rPr lang="en-US" sz="6000" b="1" dirty="0">
                <a:latin typeface="Brandon Grotesque Bold" panose="020B0803020203060202" pitchFamily="34" charset="0"/>
                <a:cs typeface="Arial" panose="020B0604020202020204" pitchFamily="34" charset="0"/>
              </a:rPr>
              <a:t>Retail</a:t>
            </a:r>
          </a:p>
          <a:p>
            <a:pPr>
              <a:lnSpc>
                <a:spcPts val="6500"/>
              </a:lnSpc>
            </a:pPr>
            <a:r>
              <a:rPr lang="en-US" sz="6000" b="1" dirty="0">
                <a:latin typeface="Brandon Grotesque Bold" panose="020B0803020203060202" pitchFamily="34" charset="0"/>
                <a:cs typeface="Arial" panose="020B0604020202020204" pitchFamily="34" charset="0"/>
              </a:rPr>
              <a:t>Culture &amp;</a:t>
            </a:r>
          </a:p>
        </p:txBody>
      </p:sp>
      <p:sp>
        <p:nvSpPr>
          <p:cNvPr id="7" name="TextBox 6">
            <a:extLst>
              <a:ext uri="{FF2B5EF4-FFF2-40B4-BE49-F238E27FC236}">
                <a16:creationId xmlns:a16="http://schemas.microsoft.com/office/drawing/2014/main" id="{1CA7C044-0A90-4BE4-9E0E-988245A6FC35}"/>
              </a:ext>
            </a:extLst>
          </p:cNvPr>
          <p:cNvSpPr txBox="1"/>
          <p:nvPr/>
        </p:nvSpPr>
        <p:spPr>
          <a:xfrm>
            <a:off x="1155700" y="2533076"/>
            <a:ext cx="10947400" cy="584775"/>
          </a:xfrm>
          <a:prstGeom prst="rect">
            <a:avLst/>
          </a:prstGeom>
          <a:noFill/>
        </p:spPr>
        <p:txBody>
          <a:bodyPr wrap="square" rtlCol="0">
            <a:spAutoFit/>
          </a:bodyPr>
          <a:lstStyle/>
          <a:p>
            <a:r>
              <a:rPr lang="en-US" sz="3200" b="1" spc="300" dirty="0">
                <a:solidFill>
                  <a:schemeClr val="bg1"/>
                </a:solidFill>
                <a:latin typeface="Brandon Grotesque Medium" panose="020B0603020203060202" pitchFamily="34" charset="0"/>
                <a:cs typeface="Arial" panose="020B0604020202020204" pitchFamily="34" charset="0"/>
              </a:rPr>
              <a:t>C O N </a:t>
            </a:r>
            <a:r>
              <a:rPr lang="en-US" sz="3200" b="1" spc="300" dirty="0" err="1">
                <a:solidFill>
                  <a:schemeClr val="bg1"/>
                </a:solidFill>
                <a:latin typeface="Brandon Grotesque Medium" panose="020B0603020203060202" pitchFamily="34" charset="0"/>
                <a:cs typeface="Arial" panose="020B0604020202020204" pitchFamily="34" charset="0"/>
              </a:rPr>
              <a:t>N</a:t>
            </a:r>
            <a:r>
              <a:rPr lang="en-US" sz="3200" b="1" spc="300" dirty="0">
                <a:solidFill>
                  <a:schemeClr val="bg1"/>
                </a:solidFill>
                <a:latin typeface="Brandon Grotesque Medium" panose="020B0603020203060202" pitchFamily="34" charset="0"/>
                <a:cs typeface="Arial" panose="020B0604020202020204" pitchFamily="34" charset="0"/>
              </a:rPr>
              <a:t> E C T</a:t>
            </a:r>
          </a:p>
        </p:txBody>
      </p:sp>
      <p:sp>
        <p:nvSpPr>
          <p:cNvPr id="12" name="TextBox 11">
            <a:extLst>
              <a:ext uri="{FF2B5EF4-FFF2-40B4-BE49-F238E27FC236}">
                <a16:creationId xmlns:a16="http://schemas.microsoft.com/office/drawing/2014/main" id="{F5F7B4FC-1D2B-4FBC-82C7-FAC7412BD339}"/>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chemeClr val="bg1"/>
                </a:solidFill>
                <a:latin typeface="Pacifico" panose="00000500000000000000" pitchFamily="2" charset="0"/>
              </a:rPr>
              <a:t>Goodwill</a:t>
            </a:r>
          </a:p>
        </p:txBody>
      </p:sp>
      <p:sp>
        <p:nvSpPr>
          <p:cNvPr id="2" name="TextBox 1">
            <a:extLst>
              <a:ext uri="{FF2B5EF4-FFF2-40B4-BE49-F238E27FC236}">
                <a16:creationId xmlns:a16="http://schemas.microsoft.com/office/drawing/2014/main" id="{92DBFBDB-9ACB-4364-A545-F71909DF6A2F}"/>
              </a:ext>
            </a:extLst>
          </p:cNvPr>
          <p:cNvSpPr txBox="1"/>
          <p:nvPr/>
        </p:nvSpPr>
        <p:spPr>
          <a:xfrm>
            <a:off x="4933950" y="2471909"/>
            <a:ext cx="7213600" cy="707886"/>
          </a:xfrm>
          <a:prstGeom prst="rect">
            <a:avLst/>
          </a:prstGeom>
          <a:noFill/>
        </p:spPr>
        <p:txBody>
          <a:bodyPr wrap="square" rtlCol="0">
            <a:spAutoFit/>
          </a:bodyPr>
          <a:lstStyle/>
          <a:p>
            <a:pPr algn="ctr"/>
            <a:r>
              <a:rPr lang="en-US" sz="4000" dirty="0">
                <a:solidFill>
                  <a:srgbClr val="1D376C"/>
                </a:solidFill>
                <a:latin typeface="Brandon Grotesque Black" panose="020B0A03020203060202" pitchFamily="34" charset="0"/>
              </a:rPr>
              <a:t>Seasonal Product Knowledge</a:t>
            </a:r>
          </a:p>
        </p:txBody>
      </p:sp>
    </p:spTree>
    <p:custDataLst>
      <p:tags r:id="rId1"/>
    </p:custDataLst>
    <p:extLst>
      <p:ext uri="{BB962C8B-B14F-4D97-AF65-F5344CB8AC3E}">
        <p14:creationId xmlns:p14="http://schemas.microsoft.com/office/powerpoint/2010/main" val="396261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671638"/>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Seasonal Product Best Practices</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2" name="TextBox 1">
            <a:extLst>
              <a:ext uri="{FF2B5EF4-FFF2-40B4-BE49-F238E27FC236}">
                <a16:creationId xmlns:a16="http://schemas.microsoft.com/office/drawing/2014/main" id="{01B6E6C8-5940-4CCC-8C49-8D53ECE2850D}"/>
              </a:ext>
            </a:extLst>
          </p:cNvPr>
          <p:cNvSpPr txBox="1"/>
          <p:nvPr/>
        </p:nvSpPr>
        <p:spPr>
          <a:xfrm>
            <a:off x="-24908" y="3429000"/>
            <a:ext cx="12192000" cy="1200329"/>
          </a:xfrm>
          <a:prstGeom prst="rect">
            <a:avLst/>
          </a:prstGeom>
          <a:noFill/>
        </p:spPr>
        <p:txBody>
          <a:bodyPr wrap="square" rtlCol="0">
            <a:spAutoFit/>
          </a:bodyPr>
          <a:lstStyle/>
          <a:p>
            <a:pPr algn="ctr"/>
            <a:r>
              <a:rPr lang="en-US" sz="7200" dirty="0">
                <a:solidFill>
                  <a:srgbClr val="00ADBB"/>
                </a:solidFill>
                <a:latin typeface="Pacifico" panose="00000500000000000000" pitchFamily="2" charset="0"/>
              </a:rPr>
              <a:t>Table Activity</a:t>
            </a:r>
          </a:p>
        </p:txBody>
      </p:sp>
      <p:sp>
        <p:nvSpPr>
          <p:cNvPr id="4" name="Rectangle 3">
            <a:extLst>
              <a:ext uri="{FF2B5EF4-FFF2-40B4-BE49-F238E27FC236}">
                <a16:creationId xmlns:a16="http://schemas.microsoft.com/office/drawing/2014/main" id="{CFC9BBE6-43B5-4023-BE36-497C7A2B05D6}"/>
              </a:ext>
            </a:extLst>
          </p:cNvPr>
          <p:cNvSpPr/>
          <p:nvPr/>
        </p:nvSpPr>
        <p:spPr>
          <a:xfrm>
            <a:off x="2774950" y="1514475"/>
            <a:ext cx="6540500" cy="48234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932905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44050"/>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6" name="TextBox 5">
            <a:extLst>
              <a:ext uri="{FF2B5EF4-FFF2-40B4-BE49-F238E27FC236}">
                <a16:creationId xmlns:a16="http://schemas.microsoft.com/office/drawing/2014/main" id="{9AA80344-5E33-4896-ACEB-E5F431F7A9F8}"/>
              </a:ext>
            </a:extLst>
          </p:cNvPr>
          <p:cNvSpPr txBox="1"/>
          <p:nvPr/>
        </p:nvSpPr>
        <p:spPr>
          <a:xfrm>
            <a:off x="0" y="1442837"/>
            <a:ext cx="12192000" cy="3046988"/>
          </a:xfrm>
          <a:prstGeom prst="rect">
            <a:avLst/>
          </a:prstGeom>
          <a:noFill/>
        </p:spPr>
        <p:txBody>
          <a:bodyPr wrap="square" rtlCol="0">
            <a:spAutoFit/>
          </a:bodyPr>
          <a:lstStyle/>
          <a:p>
            <a:pPr algn="ctr"/>
            <a:r>
              <a:rPr lang="en-US" sz="7200" dirty="0">
                <a:solidFill>
                  <a:schemeClr val="bg1"/>
                </a:solidFill>
                <a:latin typeface="Pacifico" panose="00000500000000000000" pitchFamily="2" charset="0"/>
                <a:cs typeface="Arial" panose="020B0604020202020204" pitchFamily="34" charset="0"/>
              </a:rPr>
              <a:t>Activity:</a:t>
            </a:r>
          </a:p>
          <a:p>
            <a:pPr algn="ctr"/>
            <a:endParaRPr lang="en-US" sz="7200" dirty="0">
              <a:solidFill>
                <a:schemeClr val="bg1"/>
              </a:solidFill>
              <a:latin typeface="Pacifico" panose="00000500000000000000" pitchFamily="2" charset="0"/>
              <a:cs typeface="Arial" panose="020B0604020202020204" pitchFamily="34" charset="0"/>
            </a:endParaRPr>
          </a:p>
          <a:p>
            <a:pPr algn="ctr"/>
            <a:r>
              <a:rPr lang="en-US" sz="4800" dirty="0">
                <a:solidFill>
                  <a:schemeClr val="bg1"/>
                </a:solidFill>
                <a:latin typeface="Pacifico" panose="00000500000000000000" pitchFamily="2" charset="0"/>
                <a:cs typeface="Arial" panose="020B0604020202020204" pitchFamily="34" charset="0"/>
              </a:rPr>
              <a:t>Floor or Backstock</a:t>
            </a: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4115419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9BBE6-43B5-4023-BE36-497C7A2B05D6}"/>
              </a:ext>
            </a:extLst>
          </p:cNvPr>
          <p:cNvSpPr/>
          <p:nvPr/>
        </p:nvSpPr>
        <p:spPr>
          <a:xfrm>
            <a:off x="2774950" y="1257300"/>
            <a:ext cx="654050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02170"/>
          </a:xfrm>
          <a:prstGeom prst="rect">
            <a:avLst/>
          </a:prstGeom>
          <a:noFill/>
        </p:spPr>
        <p:txBody>
          <a:bodyPr wrap="square" rtlCol="0">
            <a:spAutoFit/>
          </a:bodyPr>
          <a:lstStyle/>
          <a:p>
            <a:pPr algn="ctr">
              <a:lnSpc>
                <a:spcPts val="6500"/>
              </a:lnSpc>
            </a:pPr>
            <a:r>
              <a:rPr lang="en-US" sz="4800" b="1" dirty="0">
                <a:solidFill>
                  <a:schemeClr val="bg1"/>
                </a:solidFill>
                <a:latin typeface="Brandon Grotesque Medium" panose="020B0603020203060202" pitchFamily="34" charset="0"/>
                <a:cs typeface="Arial" panose="020B0604020202020204" pitchFamily="34" charset="0"/>
              </a:rPr>
              <a:t>Create a daily seasonal product mindset</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2" name="TextBox 1">
            <a:extLst>
              <a:ext uri="{FF2B5EF4-FFF2-40B4-BE49-F238E27FC236}">
                <a16:creationId xmlns:a16="http://schemas.microsoft.com/office/drawing/2014/main" id="{EAC81D97-0024-4098-B7AA-22CB7D28874D}"/>
              </a:ext>
            </a:extLst>
          </p:cNvPr>
          <p:cNvSpPr txBox="1"/>
          <p:nvPr/>
        </p:nvSpPr>
        <p:spPr>
          <a:xfrm>
            <a:off x="-113788" y="2046026"/>
            <a:ext cx="12305787"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What are the opportunities in each department to create seasonal backstock?</a:t>
            </a:r>
          </a:p>
        </p:txBody>
      </p:sp>
      <p:graphicFrame>
        <p:nvGraphicFramePr>
          <p:cNvPr id="3" name="Diagram 2">
            <a:extLst>
              <a:ext uri="{FF2B5EF4-FFF2-40B4-BE49-F238E27FC236}">
                <a16:creationId xmlns:a16="http://schemas.microsoft.com/office/drawing/2014/main" id="{8906E07E-D524-45DE-94B3-EAACA9096AA0}"/>
              </a:ext>
            </a:extLst>
          </p:cNvPr>
          <p:cNvGraphicFramePr/>
          <p:nvPr>
            <p:extLst>
              <p:ext uri="{D42A27DB-BD31-4B8C-83A1-F6EECF244321}">
                <p14:modId xmlns:p14="http://schemas.microsoft.com/office/powerpoint/2010/main" val="1054804203"/>
              </p:ext>
            </p:extLst>
          </p:nvPr>
        </p:nvGraphicFramePr>
        <p:xfrm>
          <a:off x="1256956" y="2981925"/>
          <a:ext cx="9576485" cy="313377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097462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105582" y="517417"/>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8" name="TextBox 7">
            <a:extLst>
              <a:ext uri="{FF2B5EF4-FFF2-40B4-BE49-F238E27FC236}">
                <a16:creationId xmlns:a16="http://schemas.microsoft.com/office/drawing/2014/main" id="{AAD38760-A22B-43AD-8F45-9D7096AAEFE8}"/>
              </a:ext>
            </a:extLst>
          </p:cNvPr>
          <p:cNvSpPr txBox="1"/>
          <p:nvPr/>
        </p:nvSpPr>
        <p:spPr>
          <a:xfrm>
            <a:off x="-1965534" y="2205588"/>
            <a:ext cx="16219170" cy="1223412"/>
          </a:xfrm>
          <a:prstGeom prst="rect">
            <a:avLst/>
          </a:prstGeom>
          <a:noFill/>
        </p:spPr>
        <p:txBody>
          <a:bodyPr wrap="square" rtlCol="0">
            <a:spAutoFit/>
          </a:bodyPr>
          <a:lstStyle/>
          <a:p>
            <a:pPr algn="ctr">
              <a:lnSpc>
                <a:spcPts val="9600"/>
              </a:lnSpc>
            </a:pPr>
            <a:r>
              <a:rPr lang="en-US" sz="5400" dirty="0">
                <a:solidFill>
                  <a:schemeClr val="bg1"/>
                </a:solidFill>
                <a:latin typeface="Pacifico" panose="00000500000000000000" pitchFamily="2" charset="0"/>
                <a:cs typeface="Arial" panose="020B0604020202020204" pitchFamily="34" charset="0"/>
              </a:rPr>
              <a:t>Key Takeaway Discussion</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3256104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0" y="565220"/>
            <a:ext cx="10076938" cy="5178533"/>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6" name="TextBox 5">
            <a:extLst>
              <a:ext uri="{FF2B5EF4-FFF2-40B4-BE49-F238E27FC236}">
                <a16:creationId xmlns:a16="http://schemas.microsoft.com/office/drawing/2014/main" id="{9AA80344-5E33-4896-ACEB-E5F431F7A9F8}"/>
              </a:ext>
            </a:extLst>
          </p:cNvPr>
          <p:cNvSpPr txBox="1"/>
          <p:nvPr/>
        </p:nvSpPr>
        <p:spPr>
          <a:xfrm>
            <a:off x="0" y="1970726"/>
            <a:ext cx="12191999" cy="2215991"/>
          </a:xfrm>
          <a:prstGeom prst="rect">
            <a:avLst/>
          </a:prstGeom>
          <a:noFill/>
        </p:spPr>
        <p:txBody>
          <a:bodyPr wrap="square" rtlCol="0">
            <a:spAutoFit/>
          </a:bodyPr>
          <a:lstStyle/>
          <a:p>
            <a:pPr algn="ctr"/>
            <a:r>
              <a:rPr lang="en-US" sz="13800" b="1" dirty="0">
                <a:solidFill>
                  <a:schemeClr val="bg1"/>
                </a:solidFill>
                <a:latin typeface="Brandon Grotesque Medium" panose="020B0603020203060202" pitchFamily="34" charset="0"/>
                <a:cs typeface="Arial" panose="020B0604020202020204" pitchFamily="34" charset="0"/>
              </a:rPr>
              <a:t>?</a:t>
            </a: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solidFill>
              <a:latin typeface="Brandon Grotesque Medium" panose="020B0603020203060202" pitchFamily="34" charset="0"/>
            </a:endParaRPr>
          </a:p>
        </p:txBody>
      </p:sp>
      <p:sp>
        <p:nvSpPr>
          <p:cNvPr id="9" name="TextBox 8">
            <a:extLst>
              <a:ext uri="{FF2B5EF4-FFF2-40B4-BE49-F238E27FC236}">
                <a16:creationId xmlns:a16="http://schemas.microsoft.com/office/drawing/2014/main" id="{1BEA7EB5-1F38-4654-90EB-11174A045E92}"/>
              </a:ext>
            </a:extLst>
          </p:cNvPr>
          <p:cNvSpPr txBox="1"/>
          <p:nvPr/>
        </p:nvSpPr>
        <p:spPr>
          <a:xfrm>
            <a:off x="-1" y="4279773"/>
            <a:ext cx="12192000" cy="607859"/>
          </a:xfrm>
          <a:prstGeom prst="rect">
            <a:avLst/>
          </a:prstGeom>
          <a:noFill/>
        </p:spPr>
        <p:txBody>
          <a:bodyPr wrap="square" rtlCol="0">
            <a:spAutoFit/>
          </a:bodyPr>
          <a:lstStyle/>
          <a:p>
            <a:pPr algn="ctr">
              <a:lnSpc>
                <a:spcPts val="3200"/>
              </a:lnSpc>
            </a:pPr>
            <a:r>
              <a:rPr lang="en-US" sz="5400" b="1" dirty="0">
                <a:solidFill>
                  <a:schemeClr val="bg1"/>
                </a:solidFill>
                <a:latin typeface="Brandon Grotesque Medium" panose="020B0603020203060202" pitchFamily="34" charset="0"/>
                <a:cs typeface="Arial" panose="020B0604020202020204" pitchFamily="34" charset="0"/>
              </a:rPr>
              <a:t>Q&amp;A</a:t>
            </a:r>
          </a:p>
        </p:txBody>
      </p:sp>
    </p:spTree>
    <p:custDataLst>
      <p:tags r:id="rId1"/>
    </p:custDataLst>
    <p:extLst>
      <p:ext uri="{BB962C8B-B14F-4D97-AF65-F5344CB8AC3E}">
        <p14:creationId xmlns:p14="http://schemas.microsoft.com/office/powerpoint/2010/main" val="3338514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Introductions</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72852"/>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5" name="Rectangle 4">
            <a:extLst>
              <a:ext uri="{FF2B5EF4-FFF2-40B4-BE49-F238E27FC236}">
                <a16:creationId xmlns:a16="http://schemas.microsoft.com/office/drawing/2014/main" id="{2DEC1F5F-4BE2-425B-8247-9B9839F90A89}"/>
              </a:ext>
            </a:extLst>
          </p:cNvPr>
          <p:cNvSpPr/>
          <p:nvPr/>
        </p:nvSpPr>
        <p:spPr>
          <a:xfrm>
            <a:off x="1398600" y="2308523"/>
            <a:ext cx="4003649" cy="2958682"/>
          </a:xfrm>
          <a:prstGeom prst="rect">
            <a:avLst/>
          </a:prstGeom>
          <a:blipFill>
            <a:blip r:embed="rId4">
              <a:extLst>
                <a:ext uri="{28A0092B-C50C-407E-A947-70E740481C1C}">
                  <a14:useLocalDpi xmlns:a14="http://schemas.microsoft.com/office/drawing/2010/main" val="0"/>
                </a:ext>
              </a:extLst>
            </a:blip>
            <a:srcRect/>
            <a:stretch>
              <a:fillRect t="-17000" b="-17000"/>
            </a:stretch>
          </a:blip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4AD7D705-EC1D-45F6-9CA9-EBEDF24FCC71}"/>
              </a:ext>
            </a:extLst>
          </p:cNvPr>
          <p:cNvSpPr/>
          <p:nvPr/>
        </p:nvSpPr>
        <p:spPr>
          <a:xfrm>
            <a:off x="1666502" y="5158027"/>
            <a:ext cx="3449953" cy="829081"/>
          </a:xfrm>
          <a:custGeom>
            <a:avLst/>
            <a:gdLst>
              <a:gd name="connsiteX0" fmla="*/ 0 w 3449953"/>
              <a:gd name="connsiteY0" fmla="*/ 0 h 829081"/>
              <a:gd name="connsiteX1" fmla="*/ 3449953 w 3449953"/>
              <a:gd name="connsiteY1" fmla="*/ 0 h 829081"/>
              <a:gd name="connsiteX2" fmla="*/ 3449953 w 3449953"/>
              <a:gd name="connsiteY2" fmla="*/ 829081 h 829081"/>
              <a:gd name="connsiteX3" fmla="*/ 0 w 3449953"/>
              <a:gd name="connsiteY3" fmla="*/ 829081 h 829081"/>
              <a:gd name="connsiteX4" fmla="*/ 0 w 3449953"/>
              <a:gd name="connsiteY4" fmla="*/ 0 h 829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9953" h="829081">
                <a:moveTo>
                  <a:pt x="0" y="0"/>
                </a:moveTo>
                <a:lnTo>
                  <a:pt x="3449953" y="0"/>
                </a:lnTo>
                <a:lnTo>
                  <a:pt x="3449953" y="829081"/>
                </a:lnTo>
                <a:lnTo>
                  <a:pt x="0" y="829081"/>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5000"/>
              </a:spcAft>
              <a:buNone/>
            </a:pPr>
            <a:r>
              <a:rPr lang="en-US" sz="2400" kern="1200" dirty="0">
                <a:latin typeface="Brandon Grotesque Bold" panose="020B0803020203060202" pitchFamily="34" charset="0"/>
              </a:rPr>
              <a:t>Diana Byers, </a:t>
            </a:r>
          </a:p>
          <a:p>
            <a:pPr marL="0" lvl="0" indent="0" algn="ctr" defTabSz="1111250">
              <a:lnSpc>
                <a:spcPct val="90000"/>
              </a:lnSpc>
              <a:spcBef>
                <a:spcPct val="0"/>
              </a:spcBef>
              <a:spcAft>
                <a:spcPct val="5000"/>
              </a:spcAft>
              <a:buNone/>
            </a:pPr>
            <a:r>
              <a:rPr lang="en-US" sz="2400" kern="1200" dirty="0">
                <a:latin typeface="Brandon Grotesque Bold" panose="020B0803020203060202" pitchFamily="34" charset="0"/>
              </a:rPr>
              <a:t>Retail District Manager</a:t>
            </a:r>
          </a:p>
        </p:txBody>
      </p:sp>
      <p:sp>
        <p:nvSpPr>
          <p:cNvPr id="10" name="Rectangle 9">
            <a:extLst>
              <a:ext uri="{FF2B5EF4-FFF2-40B4-BE49-F238E27FC236}">
                <a16:creationId xmlns:a16="http://schemas.microsoft.com/office/drawing/2014/main" id="{B5339FDE-34A7-4F1A-BAB3-C393D1BAE2F3}"/>
              </a:ext>
            </a:extLst>
          </p:cNvPr>
          <p:cNvSpPr/>
          <p:nvPr/>
        </p:nvSpPr>
        <p:spPr>
          <a:xfrm>
            <a:off x="6742126" y="2308523"/>
            <a:ext cx="4003649" cy="2958682"/>
          </a:xfrm>
          <a:prstGeom prst="rect">
            <a:avLst/>
          </a:prstGeom>
          <a:blipFill>
            <a:blip r:embed="rId5">
              <a:extLst>
                <a:ext uri="{28A0092B-C50C-407E-A947-70E740481C1C}">
                  <a14:useLocalDpi xmlns:a14="http://schemas.microsoft.com/office/drawing/2010/main" val="0"/>
                </a:ext>
              </a:extLst>
            </a:blip>
            <a:srcRect/>
            <a:stretch>
              <a:fillRect t="-23000" b="-23000"/>
            </a:stretch>
          </a:blip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1" name="Freeform: Shape 10">
            <a:extLst>
              <a:ext uri="{FF2B5EF4-FFF2-40B4-BE49-F238E27FC236}">
                <a16:creationId xmlns:a16="http://schemas.microsoft.com/office/drawing/2014/main" id="{0A53B9D9-E196-487A-98F4-119EC5FF8E4A}"/>
              </a:ext>
            </a:extLst>
          </p:cNvPr>
          <p:cNvSpPr/>
          <p:nvPr/>
        </p:nvSpPr>
        <p:spPr>
          <a:xfrm>
            <a:off x="7014037" y="5158027"/>
            <a:ext cx="3449953" cy="829081"/>
          </a:xfrm>
          <a:custGeom>
            <a:avLst/>
            <a:gdLst>
              <a:gd name="connsiteX0" fmla="*/ 0 w 3449953"/>
              <a:gd name="connsiteY0" fmla="*/ 0 h 829081"/>
              <a:gd name="connsiteX1" fmla="*/ 3449953 w 3449953"/>
              <a:gd name="connsiteY1" fmla="*/ 0 h 829081"/>
              <a:gd name="connsiteX2" fmla="*/ 3449953 w 3449953"/>
              <a:gd name="connsiteY2" fmla="*/ 829081 h 829081"/>
              <a:gd name="connsiteX3" fmla="*/ 0 w 3449953"/>
              <a:gd name="connsiteY3" fmla="*/ 829081 h 829081"/>
              <a:gd name="connsiteX4" fmla="*/ 0 w 3449953"/>
              <a:gd name="connsiteY4" fmla="*/ 0 h 829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9953" h="829081">
                <a:moveTo>
                  <a:pt x="0" y="0"/>
                </a:moveTo>
                <a:lnTo>
                  <a:pt x="3449953" y="0"/>
                </a:lnTo>
                <a:lnTo>
                  <a:pt x="3449953" y="829081"/>
                </a:lnTo>
                <a:lnTo>
                  <a:pt x="0" y="829081"/>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5000"/>
              </a:spcAft>
              <a:buNone/>
            </a:pPr>
            <a:r>
              <a:rPr lang="en-US" sz="2400" kern="1200" dirty="0">
                <a:latin typeface="Brandon Grotesque Bold" panose="020B0803020203060202" pitchFamily="34" charset="0"/>
              </a:rPr>
              <a:t>Blaine Jimenez, </a:t>
            </a:r>
          </a:p>
          <a:p>
            <a:pPr marL="0" lvl="0" indent="0" algn="ctr" defTabSz="1111250">
              <a:lnSpc>
                <a:spcPct val="90000"/>
              </a:lnSpc>
              <a:spcBef>
                <a:spcPct val="0"/>
              </a:spcBef>
              <a:spcAft>
                <a:spcPct val="5000"/>
              </a:spcAft>
              <a:buNone/>
            </a:pPr>
            <a:r>
              <a:rPr lang="en-US" sz="2400" kern="1200" dirty="0">
                <a:latin typeface="Brandon Grotesque Bold" panose="020B0803020203060202" pitchFamily="34" charset="0"/>
              </a:rPr>
              <a:t>Retail Projects Manager </a:t>
            </a:r>
          </a:p>
        </p:txBody>
      </p:sp>
      <p:sp>
        <p:nvSpPr>
          <p:cNvPr id="4" name="Rectangle 3">
            <a:extLst>
              <a:ext uri="{FF2B5EF4-FFF2-40B4-BE49-F238E27FC236}">
                <a16:creationId xmlns:a16="http://schemas.microsoft.com/office/drawing/2014/main" id="{CFC9BBE6-43B5-4023-BE36-497C7A2B05D6}"/>
              </a:ext>
            </a:extLst>
          </p:cNvPr>
          <p:cNvSpPr/>
          <p:nvPr/>
        </p:nvSpPr>
        <p:spPr>
          <a:xfrm>
            <a:off x="2800842" y="1359441"/>
            <a:ext cx="6540500" cy="36659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234312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C9BBE6-43B5-4023-BE36-497C7A2B05D6}"/>
              </a:ext>
            </a:extLst>
          </p:cNvPr>
          <p:cNvSpPr/>
          <p:nvPr/>
        </p:nvSpPr>
        <p:spPr>
          <a:xfrm>
            <a:off x="2774950" y="1257300"/>
            <a:ext cx="654050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Objectives</a:t>
            </a:r>
          </a:p>
        </p:txBody>
      </p:sp>
      <p:sp>
        <p:nvSpPr>
          <p:cNvPr id="9" name="TextBox 8">
            <a:extLst>
              <a:ext uri="{FF2B5EF4-FFF2-40B4-BE49-F238E27FC236}">
                <a16:creationId xmlns:a16="http://schemas.microsoft.com/office/drawing/2014/main" id="{D9055B3D-E619-418D-917F-E9AC4682B56C}"/>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graphicFrame>
        <p:nvGraphicFramePr>
          <p:cNvPr id="8" name="Diagram 7">
            <a:extLst>
              <a:ext uri="{FF2B5EF4-FFF2-40B4-BE49-F238E27FC236}">
                <a16:creationId xmlns:a16="http://schemas.microsoft.com/office/drawing/2014/main" id="{EA8C2615-8C1D-4BF0-B90A-324D84A80481}"/>
              </a:ext>
            </a:extLst>
          </p:cNvPr>
          <p:cNvGraphicFramePr/>
          <p:nvPr>
            <p:extLst>
              <p:ext uri="{D42A27DB-BD31-4B8C-83A1-F6EECF244321}">
                <p14:modId xmlns:p14="http://schemas.microsoft.com/office/powerpoint/2010/main" val="2370254830"/>
              </p:ext>
            </p:extLst>
          </p:nvPr>
        </p:nvGraphicFramePr>
        <p:xfrm>
          <a:off x="1593906" y="2441359"/>
          <a:ext cx="9004187" cy="3426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413570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44050"/>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6" name="TextBox 5">
            <a:extLst>
              <a:ext uri="{FF2B5EF4-FFF2-40B4-BE49-F238E27FC236}">
                <a16:creationId xmlns:a16="http://schemas.microsoft.com/office/drawing/2014/main" id="{9AA80344-5E33-4896-ACEB-E5F431F7A9F8}"/>
              </a:ext>
            </a:extLst>
          </p:cNvPr>
          <p:cNvSpPr txBox="1"/>
          <p:nvPr/>
        </p:nvSpPr>
        <p:spPr>
          <a:xfrm>
            <a:off x="0" y="2566001"/>
            <a:ext cx="12192000" cy="1107996"/>
          </a:xfrm>
          <a:prstGeom prst="rect">
            <a:avLst/>
          </a:prstGeom>
          <a:noFill/>
        </p:spPr>
        <p:txBody>
          <a:bodyPr wrap="square" rtlCol="0">
            <a:spAutoFit/>
          </a:bodyPr>
          <a:lstStyle/>
          <a:p>
            <a:pPr algn="ctr"/>
            <a:r>
              <a:rPr lang="en-US" sz="6600" dirty="0">
                <a:solidFill>
                  <a:schemeClr val="bg1"/>
                </a:solidFill>
                <a:latin typeface="Pacifico" panose="00000500000000000000" pitchFamily="2" charset="0"/>
                <a:cs typeface="Arial" panose="020B0604020202020204" pitchFamily="34" charset="0"/>
              </a:rPr>
              <a:t>Quiz Time</a:t>
            </a: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3261629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44050"/>
            <a:ext cx="10076938" cy="5178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6" name="TextBox 5">
            <a:extLst>
              <a:ext uri="{FF2B5EF4-FFF2-40B4-BE49-F238E27FC236}">
                <a16:creationId xmlns:a16="http://schemas.microsoft.com/office/drawing/2014/main" id="{9AA80344-5E33-4896-ACEB-E5F431F7A9F8}"/>
              </a:ext>
            </a:extLst>
          </p:cNvPr>
          <p:cNvSpPr txBox="1"/>
          <p:nvPr/>
        </p:nvSpPr>
        <p:spPr>
          <a:xfrm>
            <a:off x="0" y="2566001"/>
            <a:ext cx="12192000" cy="1107996"/>
          </a:xfrm>
          <a:prstGeom prst="rect">
            <a:avLst/>
          </a:prstGeom>
          <a:noFill/>
        </p:spPr>
        <p:txBody>
          <a:bodyPr wrap="square" rtlCol="0">
            <a:spAutoFit/>
          </a:bodyPr>
          <a:lstStyle/>
          <a:p>
            <a:pPr algn="ctr"/>
            <a:r>
              <a:rPr lang="en-US" sz="6600" dirty="0">
                <a:solidFill>
                  <a:schemeClr val="bg1"/>
                </a:solidFill>
                <a:latin typeface="Pacifico" panose="00000500000000000000" pitchFamily="2" charset="0"/>
                <a:cs typeface="Arial" panose="020B0604020202020204" pitchFamily="34" charset="0"/>
              </a:rPr>
              <a:t>Ice Breaker</a:t>
            </a:r>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4001471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Seasonal Product Financials</a:t>
            </a:r>
          </a:p>
        </p:txBody>
      </p:sp>
      <p:sp>
        <p:nvSpPr>
          <p:cNvPr id="3" name="TextBox 2">
            <a:extLst>
              <a:ext uri="{FF2B5EF4-FFF2-40B4-BE49-F238E27FC236}">
                <a16:creationId xmlns:a16="http://schemas.microsoft.com/office/drawing/2014/main" id="{9F700867-6569-4EA2-BB3F-AD959776FEDF}"/>
              </a:ext>
            </a:extLst>
          </p:cNvPr>
          <p:cNvSpPr txBox="1"/>
          <p:nvPr/>
        </p:nvSpPr>
        <p:spPr>
          <a:xfrm>
            <a:off x="4803346" y="2082656"/>
            <a:ext cx="2483708" cy="584775"/>
          </a:xfrm>
          <a:prstGeom prst="rect">
            <a:avLst/>
          </a:prstGeom>
          <a:noFill/>
        </p:spPr>
        <p:txBody>
          <a:bodyPr wrap="square" rtlCol="0">
            <a:spAutoFit/>
          </a:bodyPr>
          <a:lstStyle/>
          <a:p>
            <a:pPr algn="ctr"/>
            <a:r>
              <a:rPr lang="en-US" sz="3200" dirty="0">
                <a:solidFill>
                  <a:srgbClr val="1D376C"/>
                </a:solidFill>
                <a:latin typeface="Pacifico" panose="00000500000000000000" pitchFamily="2" charset="0"/>
              </a:rPr>
              <a:t>Halloween</a:t>
            </a:r>
          </a:p>
        </p:txBody>
      </p:sp>
      <p:pic>
        <p:nvPicPr>
          <p:cNvPr id="5" name="Picture 4">
            <a:extLst>
              <a:ext uri="{FF2B5EF4-FFF2-40B4-BE49-F238E27FC236}">
                <a16:creationId xmlns:a16="http://schemas.microsoft.com/office/drawing/2014/main" id="{A46BB525-2317-412B-A23E-EB2EEAB566A3}"/>
              </a:ext>
            </a:extLst>
          </p:cNvPr>
          <p:cNvPicPr>
            <a:picLocks noChangeAspect="1"/>
          </p:cNvPicPr>
          <p:nvPr/>
        </p:nvPicPr>
        <p:blipFill>
          <a:blip r:embed="rId4"/>
          <a:stretch>
            <a:fillRect/>
          </a:stretch>
        </p:blipFill>
        <p:spPr>
          <a:xfrm>
            <a:off x="3416350" y="2921287"/>
            <a:ext cx="5659730" cy="3586236"/>
          </a:xfrm>
          <a:prstGeom prst="rect">
            <a:avLst/>
          </a:prstGeom>
          <a:ln>
            <a:noFill/>
          </a:ln>
          <a:effectLst>
            <a:outerShdw blurRad="292100" dist="139700" dir="2700000" algn="tl" rotWithShape="0">
              <a:srgbClr val="333333">
                <a:alpha val="65000"/>
              </a:srgbClr>
            </a:outerShdw>
          </a:effectLst>
        </p:spPr>
      </p:pic>
      <p:sp>
        <p:nvSpPr>
          <p:cNvPr id="4" name="Rectangle 3">
            <a:extLst>
              <a:ext uri="{FF2B5EF4-FFF2-40B4-BE49-F238E27FC236}">
                <a16:creationId xmlns:a16="http://schemas.microsoft.com/office/drawing/2014/main" id="{CFC9BBE6-43B5-4023-BE36-497C7A2B05D6}"/>
              </a:ext>
            </a:extLst>
          </p:cNvPr>
          <p:cNvSpPr/>
          <p:nvPr/>
        </p:nvSpPr>
        <p:spPr>
          <a:xfrm>
            <a:off x="2774950" y="1305580"/>
            <a:ext cx="6540500" cy="52322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4250069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Seasonal Product Financials</a:t>
            </a:r>
          </a:p>
        </p:txBody>
      </p:sp>
      <p:sp>
        <p:nvSpPr>
          <p:cNvPr id="10" name="TextBox 9">
            <a:extLst>
              <a:ext uri="{FF2B5EF4-FFF2-40B4-BE49-F238E27FC236}">
                <a16:creationId xmlns:a16="http://schemas.microsoft.com/office/drawing/2014/main" id="{99DB88F2-35F9-4B91-AF25-0559C961ABB8}"/>
              </a:ext>
            </a:extLst>
          </p:cNvPr>
          <p:cNvSpPr txBox="1"/>
          <p:nvPr/>
        </p:nvSpPr>
        <p:spPr>
          <a:xfrm>
            <a:off x="4854146" y="2061701"/>
            <a:ext cx="2483708" cy="584775"/>
          </a:xfrm>
          <a:prstGeom prst="rect">
            <a:avLst/>
          </a:prstGeom>
          <a:noFill/>
        </p:spPr>
        <p:txBody>
          <a:bodyPr wrap="square" rtlCol="0">
            <a:spAutoFit/>
          </a:bodyPr>
          <a:lstStyle/>
          <a:p>
            <a:pPr algn="ctr"/>
            <a:r>
              <a:rPr lang="en-US" sz="3200" dirty="0">
                <a:solidFill>
                  <a:srgbClr val="1D376C"/>
                </a:solidFill>
                <a:latin typeface="Pacifico" panose="00000500000000000000" pitchFamily="2" charset="0"/>
              </a:rPr>
              <a:t>Christmas</a:t>
            </a:r>
          </a:p>
        </p:txBody>
      </p:sp>
      <p:pic>
        <p:nvPicPr>
          <p:cNvPr id="12" name="Picture 11">
            <a:extLst>
              <a:ext uri="{FF2B5EF4-FFF2-40B4-BE49-F238E27FC236}">
                <a16:creationId xmlns:a16="http://schemas.microsoft.com/office/drawing/2014/main" id="{11778D78-DCF7-43AD-9253-EE246EBEC238}"/>
              </a:ext>
            </a:extLst>
          </p:cNvPr>
          <p:cNvPicPr>
            <a:picLocks noChangeAspect="1"/>
          </p:cNvPicPr>
          <p:nvPr/>
        </p:nvPicPr>
        <p:blipFill>
          <a:blip r:embed="rId4"/>
          <a:stretch>
            <a:fillRect/>
          </a:stretch>
        </p:blipFill>
        <p:spPr>
          <a:xfrm>
            <a:off x="3170782" y="2837197"/>
            <a:ext cx="5850435" cy="3514221"/>
          </a:xfrm>
          <a:prstGeom prst="rect">
            <a:avLst/>
          </a:prstGeom>
          <a:ln>
            <a:noFill/>
          </a:ln>
          <a:effectLst>
            <a:outerShdw blurRad="292100" dist="139700" dir="2700000" algn="tl" rotWithShape="0">
              <a:srgbClr val="333333">
                <a:alpha val="65000"/>
              </a:srgbClr>
            </a:outerShdw>
          </a:effectLst>
        </p:spPr>
      </p:pic>
      <p:sp>
        <p:nvSpPr>
          <p:cNvPr id="4" name="Rectangle 3">
            <a:extLst>
              <a:ext uri="{FF2B5EF4-FFF2-40B4-BE49-F238E27FC236}">
                <a16:creationId xmlns:a16="http://schemas.microsoft.com/office/drawing/2014/main" id="{CFC9BBE6-43B5-4023-BE36-497C7A2B05D6}"/>
              </a:ext>
            </a:extLst>
          </p:cNvPr>
          <p:cNvSpPr/>
          <p:nvPr/>
        </p:nvSpPr>
        <p:spPr>
          <a:xfrm>
            <a:off x="2774950" y="1305580"/>
            <a:ext cx="6540500" cy="52322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Tree>
    <p:custDataLst>
      <p:tags r:id="rId1"/>
    </p:custDataLst>
    <p:extLst>
      <p:ext uri="{BB962C8B-B14F-4D97-AF65-F5344CB8AC3E}">
        <p14:creationId xmlns:p14="http://schemas.microsoft.com/office/powerpoint/2010/main" val="531655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485899"/>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Seasonal Product Financials</a:t>
            </a:r>
          </a:p>
        </p:txBody>
      </p:sp>
      <p:sp>
        <p:nvSpPr>
          <p:cNvPr id="11" name="TextBox 10">
            <a:extLst>
              <a:ext uri="{FF2B5EF4-FFF2-40B4-BE49-F238E27FC236}">
                <a16:creationId xmlns:a16="http://schemas.microsoft.com/office/drawing/2014/main" id="{7A7CAD2B-4DEC-4086-9B8F-C6773421ADBD}"/>
              </a:ext>
            </a:extLst>
          </p:cNvPr>
          <p:cNvSpPr txBox="1"/>
          <p:nvPr/>
        </p:nvSpPr>
        <p:spPr>
          <a:xfrm>
            <a:off x="4026372" y="2367290"/>
            <a:ext cx="4139255" cy="523220"/>
          </a:xfrm>
          <a:prstGeom prst="rect">
            <a:avLst/>
          </a:prstGeom>
          <a:noFill/>
        </p:spPr>
        <p:txBody>
          <a:bodyPr wrap="square" rtlCol="0">
            <a:spAutoFit/>
          </a:bodyPr>
          <a:lstStyle/>
          <a:p>
            <a:pPr algn="ctr"/>
            <a:r>
              <a:rPr lang="en-US" sz="2800" dirty="0">
                <a:solidFill>
                  <a:srgbClr val="1D376C"/>
                </a:solidFill>
                <a:latin typeface="Pacifico" panose="00000500000000000000" pitchFamily="2" charset="0"/>
              </a:rPr>
              <a:t>Gaylord Values</a:t>
            </a:r>
          </a:p>
        </p:txBody>
      </p:sp>
      <p:pic>
        <p:nvPicPr>
          <p:cNvPr id="14" name="Picture 13">
            <a:extLst>
              <a:ext uri="{FF2B5EF4-FFF2-40B4-BE49-F238E27FC236}">
                <a16:creationId xmlns:a16="http://schemas.microsoft.com/office/drawing/2014/main" id="{C98A8AAE-0AE0-4B39-A4A4-68DA4AC4AE81}"/>
              </a:ext>
            </a:extLst>
          </p:cNvPr>
          <p:cNvPicPr>
            <a:picLocks noChangeAspect="1"/>
          </p:cNvPicPr>
          <p:nvPr/>
        </p:nvPicPr>
        <p:blipFill>
          <a:blip r:embed="rId4"/>
          <a:stretch>
            <a:fillRect/>
          </a:stretch>
        </p:blipFill>
        <p:spPr>
          <a:xfrm>
            <a:off x="682370" y="3783195"/>
            <a:ext cx="4185159" cy="1627562"/>
          </a:xfrm>
          <a:prstGeom prst="rect">
            <a:avLst/>
          </a:prstGeom>
          <a:ln>
            <a:no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9CA7CA00-AF5E-4EA0-BDC6-F4AAA9D156EF}"/>
              </a:ext>
            </a:extLst>
          </p:cNvPr>
          <p:cNvPicPr>
            <a:picLocks noChangeAspect="1"/>
          </p:cNvPicPr>
          <p:nvPr/>
        </p:nvPicPr>
        <p:blipFill>
          <a:blip r:embed="rId5"/>
          <a:stretch>
            <a:fillRect/>
          </a:stretch>
        </p:blipFill>
        <p:spPr>
          <a:xfrm>
            <a:off x="6912493" y="3783195"/>
            <a:ext cx="4805914" cy="1627562"/>
          </a:xfrm>
          <a:prstGeom prst="rect">
            <a:avLst/>
          </a:prstGeom>
          <a:ln>
            <a:noFill/>
          </a:ln>
          <a:effectLst>
            <a:outerShdw blurRad="292100" dist="139700" dir="2700000" algn="tl" rotWithShape="0">
              <a:srgbClr val="333333">
                <a:alpha val="65000"/>
              </a:srgbClr>
            </a:outerShdw>
          </a:effectLst>
        </p:spPr>
      </p:pic>
      <p:sp>
        <p:nvSpPr>
          <p:cNvPr id="4" name="Rectangle 3">
            <a:extLst>
              <a:ext uri="{FF2B5EF4-FFF2-40B4-BE49-F238E27FC236}">
                <a16:creationId xmlns:a16="http://schemas.microsoft.com/office/drawing/2014/main" id="{CFC9BBE6-43B5-4023-BE36-497C7A2B05D6}"/>
              </a:ext>
            </a:extLst>
          </p:cNvPr>
          <p:cNvSpPr/>
          <p:nvPr/>
        </p:nvSpPr>
        <p:spPr>
          <a:xfrm>
            <a:off x="2774950" y="1305580"/>
            <a:ext cx="6540500" cy="52322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2" name="Rectangle 1">
            <a:extLst>
              <a:ext uri="{FF2B5EF4-FFF2-40B4-BE49-F238E27FC236}">
                <a16:creationId xmlns:a16="http://schemas.microsoft.com/office/drawing/2014/main" id="{060BC67F-DB9F-49AB-9D49-139F24159148}"/>
              </a:ext>
            </a:extLst>
          </p:cNvPr>
          <p:cNvSpPr/>
          <p:nvPr/>
        </p:nvSpPr>
        <p:spPr>
          <a:xfrm>
            <a:off x="5955030" y="3086672"/>
            <a:ext cx="91440" cy="3749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69422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DC4EBC5-C024-4460-8936-EF0B9310CC1D}"/>
              </a:ext>
            </a:extLst>
          </p:cNvPr>
          <p:cNvSpPr/>
          <p:nvPr/>
        </p:nvSpPr>
        <p:spPr>
          <a:xfrm>
            <a:off x="-113788" y="0"/>
            <a:ext cx="12369761" cy="1671638"/>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7" name="TextBox 6">
            <a:extLst>
              <a:ext uri="{FF2B5EF4-FFF2-40B4-BE49-F238E27FC236}">
                <a16:creationId xmlns:a16="http://schemas.microsoft.com/office/drawing/2014/main" id="{6DA4240E-4E75-4DBF-B4FD-F67550F3722D}"/>
              </a:ext>
            </a:extLst>
          </p:cNvPr>
          <p:cNvSpPr txBox="1"/>
          <p:nvPr/>
        </p:nvSpPr>
        <p:spPr>
          <a:xfrm>
            <a:off x="1" y="296608"/>
            <a:ext cx="12192000" cy="941150"/>
          </a:xfrm>
          <a:prstGeom prst="rect">
            <a:avLst/>
          </a:prstGeom>
          <a:noFill/>
        </p:spPr>
        <p:txBody>
          <a:bodyPr wrap="square" rtlCol="0">
            <a:spAutoFit/>
          </a:bodyPr>
          <a:lstStyle/>
          <a:p>
            <a:pPr algn="ctr">
              <a:lnSpc>
                <a:spcPts val="6500"/>
              </a:lnSpc>
            </a:pPr>
            <a:r>
              <a:rPr lang="en-US" sz="6000" b="1" dirty="0">
                <a:solidFill>
                  <a:schemeClr val="bg1"/>
                </a:solidFill>
                <a:latin typeface="Brandon Grotesque Medium" panose="020B0603020203060202" pitchFamily="34" charset="0"/>
                <a:cs typeface="Arial" panose="020B0604020202020204" pitchFamily="34" charset="0"/>
              </a:rPr>
              <a:t>Seasonal Product Best Practices</a:t>
            </a:r>
          </a:p>
        </p:txBody>
      </p:sp>
      <p:sp>
        <p:nvSpPr>
          <p:cNvPr id="4" name="Rectangle 3">
            <a:extLst>
              <a:ext uri="{FF2B5EF4-FFF2-40B4-BE49-F238E27FC236}">
                <a16:creationId xmlns:a16="http://schemas.microsoft.com/office/drawing/2014/main" id="{CFC9BBE6-43B5-4023-BE36-497C7A2B05D6}"/>
              </a:ext>
            </a:extLst>
          </p:cNvPr>
          <p:cNvSpPr/>
          <p:nvPr/>
        </p:nvSpPr>
        <p:spPr>
          <a:xfrm>
            <a:off x="2774950" y="1514475"/>
            <a:ext cx="6540500" cy="48234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randon Grotesque Medium" panose="020B0603020203060202" pitchFamily="34" charset="0"/>
            </a:endParaRPr>
          </a:p>
        </p:txBody>
      </p:sp>
      <p:sp>
        <p:nvSpPr>
          <p:cNvPr id="2" name="TextBox 1">
            <a:extLst>
              <a:ext uri="{FF2B5EF4-FFF2-40B4-BE49-F238E27FC236}">
                <a16:creationId xmlns:a16="http://schemas.microsoft.com/office/drawing/2014/main" id="{32C3A515-04CA-4A21-A8EE-0EFAA3F44EF5}"/>
              </a:ext>
            </a:extLst>
          </p:cNvPr>
          <p:cNvSpPr txBox="1"/>
          <p:nvPr/>
        </p:nvSpPr>
        <p:spPr>
          <a:xfrm>
            <a:off x="850265" y="3228404"/>
            <a:ext cx="10389870" cy="1015663"/>
          </a:xfrm>
          <a:prstGeom prst="rect">
            <a:avLst/>
          </a:prstGeom>
          <a:noFill/>
        </p:spPr>
        <p:txBody>
          <a:bodyPr wrap="square" rtlCol="0">
            <a:spAutoFit/>
          </a:bodyPr>
          <a:lstStyle/>
          <a:p>
            <a:pPr algn="ctr"/>
            <a:r>
              <a:rPr lang="en-US" sz="6000" dirty="0">
                <a:solidFill>
                  <a:srgbClr val="00ADBB"/>
                </a:solidFill>
                <a:latin typeface="Pacifico" panose="00000500000000000000" pitchFamily="2" charset="0"/>
              </a:rPr>
              <a:t>Best Practices Discussion</a:t>
            </a:r>
          </a:p>
        </p:txBody>
      </p:sp>
    </p:spTree>
    <p:custDataLst>
      <p:tags r:id="rId1"/>
    </p:custDataLst>
    <p:extLst>
      <p:ext uri="{BB962C8B-B14F-4D97-AF65-F5344CB8AC3E}">
        <p14:creationId xmlns:p14="http://schemas.microsoft.com/office/powerpoint/2010/main" val="34320186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OFFICE THEME" val="7HtEQAAw"/>
  <p:tag name="ARTICULATE_SLIDE_COUNT" val="1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Goodwill_07_2021">
      <a:dk1>
        <a:sysClr val="windowText" lastClr="000000"/>
      </a:dk1>
      <a:lt1>
        <a:sysClr val="window" lastClr="FFFFFF"/>
      </a:lt1>
      <a:dk2>
        <a:srgbClr val="002D73"/>
      </a:dk2>
      <a:lt2>
        <a:srgbClr val="EEECE1"/>
      </a:lt2>
      <a:accent1>
        <a:srgbClr val="00ADBC"/>
      </a:accent1>
      <a:accent2>
        <a:srgbClr val="00C18C"/>
      </a:accent2>
      <a:accent3>
        <a:srgbClr val="FF9016"/>
      </a:accent3>
      <a:accent4>
        <a:srgbClr val="D02C30"/>
      </a:accent4>
      <a:accent5>
        <a:srgbClr val="B5ADA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51A3654C4B0846A7D3E3BB7B81FFD7" ma:contentTypeVersion="13" ma:contentTypeDescription="Create a new document." ma:contentTypeScope="" ma:versionID="fbbbac84c6c6382f6c665772da3d2dd2">
  <xsd:schema xmlns:xsd="http://www.w3.org/2001/XMLSchema" xmlns:xs="http://www.w3.org/2001/XMLSchema" xmlns:p="http://schemas.microsoft.com/office/2006/metadata/properties" xmlns:ns3="84d5fd42-78a6-4af3-9fea-66362dc6a34a" xmlns:ns4="69bc7430-ed73-4f1e-9910-8758c6e0313e" targetNamespace="http://schemas.microsoft.com/office/2006/metadata/properties" ma:root="true" ma:fieldsID="8f0802e01974de1d7e38472eedb5d77a" ns3:_="" ns4:_="">
    <xsd:import namespace="84d5fd42-78a6-4af3-9fea-66362dc6a34a"/>
    <xsd:import namespace="69bc7430-ed73-4f1e-9910-8758c6e0313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d5fd42-78a6-4af3-9fea-66362dc6a3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bc7430-ed73-4f1e-9910-8758c6e0313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2C0F6E6-7982-4583-BB5C-B22DBB8E236C}">
  <ds:schemaRefs>
    <ds:schemaRef ds:uri="http://schemas.microsoft.com/sharepoint/v3/contenttype/forms"/>
  </ds:schemaRefs>
</ds:datastoreItem>
</file>

<file path=customXml/itemProps2.xml><?xml version="1.0" encoding="utf-8"?>
<ds:datastoreItem xmlns:ds="http://schemas.openxmlformats.org/officeDocument/2006/customXml" ds:itemID="{6A80531C-E523-4CAD-BE02-C64C8B9AAF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d5fd42-78a6-4af3-9fea-66362dc6a34a"/>
    <ds:schemaRef ds:uri="69bc7430-ed73-4f1e-9910-8758c6e031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9EB15A-A626-4DD9-82D2-711BD2E30DA5}">
  <ds:schemaRefs>
    <ds:schemaRef ds:uri="http://www.w3.org/XML/1998/namespace"/>
    <ds:schemaRef ds:uri="http://purl.org/dc/elements/1.1/"/>
    <ds:schemaRef ds:uri="http://purl.org/dc/terms/"/>
    <ds:schemaRef ds:uri="69bc7430-ed73-4f1e-9910-8758c6e0313e"/>
    <ds:schemaRef ds:uri="http://purl.org/dc/dcmitype/"/>
    <ds:schemaRef ds:uri="http://schemas.microsoft.com/office/infopath/2007/PartnerControls"/>
    <ds:schemaRef ds:uri="http://schemas.microsoft.com/office/2006/documentManagement/types"/>
    <ds:schemaRef ds:uri="http://schemas.openxmlformats.org/package/2006/metadata/core-properties"/>
    <ds:schemaRef ds:uri="84d5fd42-78a6-4af3-9fea-66362dc6a34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286</TotalTime>
  <Words>1061</Words>
  <Application>Microsoft Office PowerPoint</Application>
  <PresentationFormat>Widescreen</PresentationFormat>
  <Paragraphs>185</Paragraphs>
  <Slides>14</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Brandon Grotesque Black</vt:lpstr>
      <vt:lpstr>Brandon Grotesque Bold</vt:lpstr>
      <vt:lpstr>Brandon Grotesque Light</vt:lpstr>
      <vt:lpstr>Brandon Grotesque Medium</vt:lpstr>
      <vt:lpstr>Calibri</vt:lpstr>
      <vt:lpstr>Pacifico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Larry Van Wave</dc:creator>
  <cp:lastModifiedBy>Andrea Longoria</cp:lastModifiedBy>
  <cp:revision>56</cp:revision>
  <cp:lastPrinted>2022-05-11T22:01:10Z</cp:lastPrinted>
  <dcterms:created xsi:type="dcterms:W3CDTF">2022-03-08T20:05:27Z</dcterms:created>
  <dcterms:modified xsi:type="dcterms:W3CDTF">2022-06-14T18:24:18Z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61ADE7A0-5575-4606-9B0F-24D524440910</vt:lpwstr>
  </property>
  <property fmtid="{D5CDD505-2E9C-101B-9397-08002B2CF9AE}" pid="3" name="ArticulatePath">
    <vt:lpwstr>Presentation1</vt:lpwstr>
  </property>
  <property fmtid="{D5CDD505-2E9C-101B-9397-08002B2CF9AE}" pid="4" name="ContentTypeId">
    <vt:lpwstr>0x010100AA51A3654C4B0846A7D3E3BB7B81FFD7</vt:lpwstr>
  </property>
</Properties>
</file>