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tags/tag4.xml" ContentType="application/vnd.openxmlformats-officedocument.presentationml.tags+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tags/tag10.xml" ContentType="application/vnd.openxmlformats-officedocument.presentationml.tags+xml"/>
  <Override PartName="/ppt/notesSlides/notesSlide9.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tags/tag11.xml" ContentType="application/vnd.openxmlformats-officedocument.presentationml.tags+xml"/>
  <Override PartName="/ppt/notesSlides/notesSlide10.xml" ContentType="application/vnd.openxmlformats-officedocument.presentationml.notesSlide+xml"/>
  <Override PartName="/ppt/tags/tag12.xml" ContentType="application/vnd.openxmlformats-officedocument.presentationml.tags+xml"/>
  <Override PartName="/ppt/notesSlides/notesSlide11.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tags/tag13.xml" ContentType="application/vnd.openxmlformats-officedocument.presentationml.tags+xml"/>
  <Override PartName="/ppt/notesSlides/notesSlide12.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tags/tag14.xml" ContentType="application/vnd.openxmlformats-officedocument.presentationml.tags+xml"/>
  <Override PartName="/ppt/notesSlides/notesSlide13.xml" ContentType="application/vnd.openxmlformats-officedocument.presentationml.notesSlide+xml"/>
  <Override PartName="/ppt/tags/tag15.xml" ContentType="application/vnd.openxmlformats-officedocument.presentationml.tags+xml"/>
  <Override PartName="/ppt/notesSlides/notesSlide14.xml" ContentType="application/vnd.openxmlformats-officedocument.presentationml.notesSlide+xml"/>
  <Override PartName="/ppt/tags/tag16.xml" ContentType="application/vnd.openxmlformats-officedocument.presentationml.tags+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8" r:id="rId2"/>
    <p:sldId id="259" r:id="rId3"/>
    <p:sldId id="273" r:id="rId4"/>
    <p:sldId id="264" r:id="rId5"/>
    <p:sldId id="274" r:id="rId6"/>
    <p:sldId id="279" r:id="rId7"/>
    <p:sldId id="287" r:id="rId8"/>
    <p:sldId id="286" r:id="rId9"/>
    <p:sldId id="281" r:id="rId10"/>
    <p:sldId id="260" r:id="rId11"/>
    <p:sldId id="282" r:id="rId12"/>
    <p:sldId id="280" r:id="rId13"/>
    <p:sldId id="283" r:id="rId14"/>
    <p:sldId id="288" r:id="rId15"/>
    <p:sldId id="271" r:id="rId16"/>
  </p:sldIdLst>
  <p:sldSz cx="12192000" cy="6858000"/>
  <p:notesSz cx="7010400" cy="9296400"/>
  <p:custDataLst>
    <p:tags r:id="rId18"/>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D376C"/>
    <a:srgbClr val="00ADBB"/>
    <a:srgbClr val="B5ADA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7" autoAdjust="0"/>
    <p:restoredTop sz="68991" autoAdjust="0"/>
  </p:normalViewPr>
  <p:slideViewPr>
    <p:cSldViewPr snapToGrid="0">
      <p:cViewPr varScale="1">
        <p:scale>
          <a:sx n="79" d="100"/>
          <a:sy n="79" d="100"/>
        </p:scale>
        <p:origin x="1830"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gs" Target="tags/tag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iagrams/_rels/data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eg"/><Relationship Id="rId1" Type="http://schemas.openxmlformats.org/officeDocument/2006/relationships/image" Target="../media/image1.jpg"/></Relationships>
</file>

<file path=ppt/diagrams/_rels/drawing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eg"/><Relationship Id="rId1" Type="http://schemas.openxmlformats.org/officeDocument/2006/relationships/image" Target="../media/image1.jp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B6A6681-11BB-4B98-B343-8AA63EA23088}" type="doc">
      <dgm:prSet loTypeId="urn:microsoft.com/office/officeart/2008/layout/BendingPictureCaption" loCatId="picture" qsTypeId="urn:microsoft.com/office/officeart/2005/8/quickstyle/simple1" qsCatId="simple" csTypeId="urn:microsoft.com/office/officeart/2005/8/colors/accent1_2" csCatId="accent1" phldr="1"/>
      <dgm:spPr/>
      <dgm:t>
        <a:bodyPr/>
        <a:lstStyle/>
        <a:p>
          <a:endParaRPr lang="en-US"/>
        </a:p>
      </dgm:t>
    </dgm:pt>
    <dgm:pt modelId="{6B42FC97-6B74-4072-8A65-324A4F1A279F}">
      <dgm:prSet phldrT="[Text]"/>
      <dgm:spPr/>
      <dgm:t>
        <a:bodyPr/>
        <a:lstStyle/>
        <a:p>
          <a:r>
            <a:rPr lang="en-US" dirty="0"/>
            <a:t>Mike Dwiggins Sr. Director Safety &amp; Risk Management</a:t>
          </a:r>
        </a:p>
      </dgm:t>
    </dgm:pt>
    <dgm:pt modelId="{D5067FE4-5435-4472-97A2-D6B2CEC24C77}" type="parTrans" cxnId="{E8AD452B-6A7F-4512-BD8A-D0CE47BD4B3C}">
      <dgm:prSet/>
      <dgm:spPr/>
      <dgm:t>
        <a:bodyPr/>
        <a:lstStyle/>
        <a:p>
          <a:endParaRPr lang="en-US"/>
        </a:p>
      </dgm:t>
    </dgm:pt>
    <dgm:pt modelId="{63DEC4AD-19E6-4137-AE49-225308F1812A}" type="sibTrans" cxnId="{E8AD452B-6A7F-4512-BD8A-D0CE47BD4B3C}">
      <dgm:prSet/>
      <dgm:spPr/>
      <dgm:t>
        <a:bodyPr/>
        <a:lstStyle/>
        <a:p>
          <a:endParaRPr lang="en-US"/>
        </a:p>
      </dgm:t>
    </dgm:pt>
    <dgm:pt modelId="{835746BB-2FCF-4433-9F16-3C0249B2027A}">
      <dgm:prSet phldrT="[Text]"/>
      <dgm:spPr/>
      <dgm:t>
        <a:bodyPr/>
        <a:lstStyle/>
        <a:p>
          <a:r>
            <a:rPr lang="en-US" dirty="0"/>
            <a:t>Stephanie Yingling                       Sr. Claims Analyst</a:t>
          </a:r>
        </a:p>
      </dgm:t>
    </dgm:pt>
    <dgm:pt modelId="{7BB18299-0EB2-4158-98BF-5E347D6CF5FA}" type="parTrans" cxnId="{FD33F169-F0DA-4840-9108-4EB6787B440A}">
      <dgm:prSet/>
      <dgm:spPr/>
      <dgm:t>
        <a:bodyPr/>
        <a:lstStyle/>
        <a:p>
          <a:endParaRPr lang="en-US"/>
        </a:p>
      </dgm:t>
    </dgm:pt>
    <dgm:pt modelId="{7D3C0ACF-01DB-4184-8479-618527E262FE}" type="sibTrans" cxnId="{FD33F169-F0DA-4840-9108-4EB6787B440A}">
      <dgm:prSet/>
      <dgm:spPr/>
      <dgm:t>
        <a:bodyPr/>
        <a:lstStyle/>
        <a:p>
          <a:endParaRPr lang="en-US"/>
        </a:p>
      </dgm:t>
    </dgm:pt>
    <dgm:pt modelId="{F3927342-07DE-47EF-893C-AFDC3031CC92}">
      <dgm:prSet phldrT="[Text]"/>
      <dgm:spPr/>
      <dgm:t>
        <a:bodyPr/>
        <a:lstStyle/>
        <a:p>
          <a:r>
            <a:rPr lang="en-US" dirty="0"/>
            <a:t>Justin Curtis                      Manager, Safety &amp; Loss control</a:t>
          </a:r>
        </a:p>
      </dgm:t>
    </dgm:pt>
    <dgm:pt modelId="{98F34DA2-7B40-4E80-8D94-3C7A525DACB3}" type="parTrans" cxnId="{566308A0-B8ED-461A-A0BF-93E74B4071FA}">
      <dgm:prSet/>
      <dgm:spPr/>
      <dgm:t>
        <a:bodyPr/>
        <a:lstStyle/>
        <a:p>
          <a:endParaRPr lang="en-US"/>
        </a:p>
      </dgm:t>
    </dgm:pt>
    <dgm:pt modelId="{74DD499C-6B24-406B-A744-0527058E932B}" type="sibTrans" cxnId="{566308A0-B8ED-461A-A0BF-93E74B4071FA}">
      <dgm:prSet/>
      <dgm:spPr/>
      <dgm:t>
        <a:bodyPr/>
        <a:lstStyle/>
        <a:p>
          <a:endParaRPr lang="en-US"/>
        </a:p>
      </dgm:t>
    </dgm:pt>
    <dgm:pt modelId="{785C04A8-20C6-4DC4-8A11-91522B49D61D}" type="pres">
      <dgm:prSet presAssocID="{CB6A6681-11BB-4B98-B343-8AA63EA23088}" presName="diagram" presStyleCnt="0">
        <dgm:presLayoutVars>
          <dgm:dir/>
        </dgm:presLayoutVars>
      </dgm:prSet>
      <dgm:spPr/>
    </dgm:pt>
    <dgm:pt modelId="{774BF656-607B-402F-BC64-A987458A10F8}" type="pres">
      <dgm:prSet presAssocID="{6B42FC97-6B74-4072-8A65-324A4F1A279F}" presName="composite" presStyleCnt="0"/>
      <dgm:spPr/>
    </dgm:pt>
    <dgm:pt modelId="{B217C581-53A3-4AFF-B7ED-70EDFEA9BD6F}" type="pres">
      <dgm:prSet presAssocID="{6B42FC97-6B74-4072-8A65-324A4F1A279F}" presName="Image" presStyleLbl="bgShp" presStyleIdx="0" presStyleCnt="3"/>
      <dgm:spPr>
        <a:blipFill>
          <a:blip xmlns:r="http://schemas.openxmlformats.org/officeDocument/2006/relationships" r:embed="rId1">
            <a:extLst>
              <a:ext uri="{28A0092B-C50C-407E-A947-70E740481C1C}">
                <a14:useLocalDpi xmlns:a14="http://schemas.microsoft.com/office/drawing/2010/main" val="0"/>
              </a:ext>
            </a:extLst>
          </a:blip>
          <a:srcRect/>
          <a:stretch>
            <a:fillRect l="-6000" r="-6000"/>
          </a:stretch>
        </a:blipFill>
      </dgm:spPr>
    </dgm:pt>
    <dgm:pt modelId="{791FA3C9-BFDF-43DA-B7AA-DA34E20489DA}" type="pres">
      <dgm:prSet presAssocID="{6B42FC97-6B74-4072-8A65-324A4F1A279F}" presName="Parent" presStyleLbl="node0" presStyleIdx="0" presStyleCnt="3">
        <dgm:presLayoutVars>
          <dgm:bulletEnabled val="1"/>
        </dgm:presLayoutVars>
      </dgm:prSet>
      <dgm:spPr/>
    </dgm:pt>
    <dgm:pt modelId="{2DC91297-0512-40CA-BE13-A3E04AFF277F}" type="pres">
      <dgm:prSet presAssocID="{63DEC4AD-19E6-4137-AE49-225308F1812A}" presName="sibTrans" presStyleCnt="0"/>
      <dgm:spPr/>
    </dgm:pt>
    <dgm:pt modelId="{E7767EDD-297F-4B60-AAB2-4DBFB32B7E73}" type="pres">
      <dgm:prSet presAssocID="{835746BB-2FCF-4433-9F16-3C0249B2027A}" presName="composite" presStyleCnt="0"/>
      <dgm:spPr/>
    </dgm:pt>
    <dgm:pt modelId="{BEAE0B3F-E65A-4AB9-A893-071BB4645B15}" type="pres">
      <dgm:prSet presAssocID="{835746BB-2FCF-4433-9F16-3C0249B2027A}" presName="Image" presStyleLbl="bgShp" presStyleIdx="1" presStyleCnt="3"/>
      <dgm:spPr>
        <a:blipFill>
          <a:blip xmlns:r="http://schemas.openxmlformats.org/officeDocument/2006/relationships" r:embed="rId2" cstate="hqprint">
            <a:extLst>
              <a:ext uri="{28A0092B-C50C-407E-A947-70E740481C1C}">
                <a14:useLocalDpi xmlns:a14="http://schemas.microsoft.com/office/drawing/2010/main" val="0"/>
              </a:ext>
            </a:extLst>
          </a:blip>
          <a:srcRect/>
          <a:stretch>
            <a:fillRect t="-3000" b="-3000"/>
          </a:stretch>
        </a:blipFill>
      </dgm:spPr>
    </dgm:pt>
    <dgm:pt modelId="{4544C9D5-8470-487C-9287-8505208F3638}" type="pres">
      <dgm:prSet presAssocID="{835746BB-2FCF-4433-9F16-3C0249B2027A}" presName="Parent" presStyleLbl="node0" presStyleIdx="1" presStyleCnt="3">
        <dgm:presLayoutVars>
          <dgm:bulletEnabled val="1"/>
        </dgm:presLayoutVars>
      </dgm:prSet>
      <dgm:spPr/>
    </dgm:pt>
    <dgm:pt modelId="{0B5DE123-02E1-4CB9-B6E4-019212CB965B}" type="pres">
      <dgm:prSet presAssocID="{7D3C0ACF-01DB-4184-8479-618527E262FE}" presName="sibTrans" presStyleCnt="0"/>
      <dgm:spPr/>
    </dgm:pt>
    <dgm:pt modelId="{AE65179F-3E89-4550-B634-4C5DB84A6164}" type="pres">
      <dgm:prSet presAssocID="{F3927342-07DE-47EF-893C-AFDC3031CC92}" presName="composite" presStyleCnt="0"/>
      <dgm:spPr/>
    </dgm:pt>
    <dgm:pt modelId="{47421499-BEF9-40A3-B36D-95D6D0560FD8}" type="pres">
      <dgm:prSet presAssocID="{F3927342-07DE-47EF-893C-AFDC3031CC92}" presName="Image" presStyleLbl="bgShp" presStyleIdx="2" presStyleCnt="3"/>
      <dgm:spPr>
        <a:blipFill>
          <a:blip xmlns:r="http://schemas.openxmlformats.org/officeDocument/2006/relationships" r:embed="rId3">
            <a:extLst>
              <a:ext uri="{28A0092B-C50C-407E-A947-70E740481C1C}">
                <a14:useLocalDpi xmlns:a14="http://schemas.microsoft.com/office/drawing/2010/main" val="0"/>
              </a:ext>
            </a:extLst>
          </a:blip>
          <a:srcRect/>
          <a:stretch>
            <a:fillRect t="-8000" b="-8000"/>
          </a:stretch>
        </a:blipFill>
      </dgm:spPr>
    </dgm:pt>
    <dgm:pt modelId="{867E810F-3356-4BC7-945D-C35EE3F9B36E}" type="pres">
      <dgm:prSet presAssocID="{F3927342-07DE-47EF-893C-AFDC3031CC92}" presName="Parent" presStyleLbl="node0" presStyleIdx="2" presStyleCnt="3">
        <dgm:presLayoutVars>
          <dgm:bulletEnabled val="1"/>
        </dgm:presLayoutVars>
      </dgm:prSet>
      <dgm:spPr/>
    </dgm:pt>
  </dgm:ptLst>
  <dgm:cxnLst>
    <dgm:cxn modelId="{E8AD452B-6A7F-4512-BD8A-D0CE47BD4B3C}" srcId="{CB6A6681-11BB-4B98-B343-8AA63EA23088}" destId="{6B42FC97-6B74-4072-8A65-324A4F1A279F}" srcOrd="0" destOrd="0" parTransId="{D5067FE4-5435-4472-97A2-D6B2CEC24C77}" sibTransId="{63DEC4AD-19E6-4137-AE49-225308F1812A}"/>
    <dgm:cxn modelId="{4218DF2C-C5DE-48D8-B7C2-07BB406DC9B1}" type="presOf" srcId="{F3927342-07DE-47EF-893C-AFDC3031CC92}" destId="{867E810F-3356-4BC7-945D-C35EE3F9B36E}" srcOrd="0" destOrd="0" presId="urn:microsoft.com/office/officeart/2008/layout/BendingPictureCaption"/>
    <dgm:cxn modelId="{FD33F169-F0DA-4840-9108-4EB6787B440A}" srcId="{CB6A6681-11BB-4B98-B343-8AA63EA23088}" destId="{835746BB-2FCF-4433-9F16-3C0249B2027A}" srcOrd="1" destOrd="0" parTransId="{7BB18299-0EB2-4158-98BF-5E347D6CF5FA}" sibTransId="{7D3C0ACF-01DB-4184-8479-618527E262FE}"/>
    <dgm:cxn modelId="{B225E36F-D0EA-4F72-A74B-163E52BDA2A8}" type="presOf" srcId="{6B42FC97-6B74-4072-8A65-324A4F1A279F}" destId="{791FA3C9-BFDF-43DA-B7AA-DA34E20489DA}" srcOrd="0" destOrd="0" presId="urn:microsoft.com/office/officeart/2008/layout/BendingPictureCaption"/>
    <dgm:cxn modelId="{566308A0-B8ED-461A-A0BF-93E74B4071FA}" srcId="{CB6A6681-11BB-4B98-B343-8AA63EA23088}" destId="{F3927342-07DE-47EF-893C-AFDC3031CC92}" srcOrd="2" destOrd="0" parTransId="{98F34DA2-7B40-4E80-8D94-3C7A525DACB3}" sibTransId="{74DD499C-6B24-406B-A744-0527058E932B}"/>
    <dgm:cxn modelId="{E68876BB-98DD-448D-B196-83CC485863C3}" type="presOf" srcId="{CB6A6681-11BB-4B98-B343-8AA63EA23088}" destId="{785C04A8-20C6-4DC4-8A11-91522B49D61D}" srcOrd="0" destOrd="0" presId="urn:microsoft.com/office/officeart/2008/layout/BendingPictureCaption"/>
    <dgm:cxn modelId="{B2BBFDC3-6956-4A13-91BF-CE5E7F8BFE8F}" type="presOf" srcId="{835746BB-2FCF-4433-9F16-3C0249B2027A}" destId="{4544C9D5-8470-487C-9287-8505208F3638}" srcOrd="0" destOrd="0" presId="urn:microsoft.com/office/officeart/2008/layout/BendingPictureCaption"/>
    <dgm:cxn modelId="{C805C24E-731E-406D-97CB-92B73C464BE7}" type="presParOf" srcId="{785C04A8-20C6-4DC4-8A11-91522B49D61D}" destId="{774BF656-607B-402F-BC64-A987458A10F8}" srcOrd="0" destOrd="0" presId="urn:microsoft.com/office/officeart/2008/layout/BendingPictureCaption"/>
    <dgm:cxn modelId="{5C79D204-B12C-46E8-9E73-6BC755609FBD}" type="presParOf" srcId="{774BF656-607B-402F-BC64-A987458A10F8}" destId="{B217C581-53A3-4AFF-B7ED-70EDFEA9BD6F}" srcOrd="0" destOrd="0" presId="urn:microsoft.com/office/officeart/2008/layout/BendingPictureCaption"/>
    <dgm:cxn modelId="{9AB88A75-0CA7-4C51-B2A0-781810FCB116}" type="presParOf" srcId="{774BF656-607B-402F-BC64-A987458A10F8}" destId="{791FA3C9-BFDF-43DA-B7AA-DA34E20489DA}" srcOrd="1" destOrd="0" presId="urn:microsoft.com/office/officeart/2008/layout/BendingPictureCaption"/>
    <dgm:cxn modelId="{5B507CAE-6DF6-46E5-9717-D52E06174BEB}" type="presParOf" srcId="{785C04A8-20C6-4DC4-8A11-91522B49D61D}" destId="{2DC91297-0512-40CA-BE13-A3E04AFF277F}" srcOrd="1" destOrd="0" presId="urn:microsoft.com/office/officeart/2008/layout/BendingPictureCaption"/>
    <dgm:cxn modelId="{9BD57688-9A02-4D9C-A545-DB1063F4BC25}" type="presParOf" srcId="{785C04A8-20C6-4DC4-8A11-91522B49D61D}" destId="{E7767EDD-297F-4B60-AAB2-4DBFB32B7E73}" srcOrd="2" destOrd="0" presId="urn:microsoft.com/office/officeart/2008/layout/BendingPictureCaption"/>
    <dgm:cxn modelId="{EF1BB853-1E7A-40D8-9EF5-138BF68BF0E5}" type="presParOf" srcId="{E7767EDD-297F-4B60-AAB2-4DBFB32B7E73}" destId="{BEAE0B3F-E65A-4AB9-A893-071BB4645B15}" srcOrd="0" destOrd="0" presId="urn:microsoft.com/office/officeart/2008/layout/BendingPictureCaption"/>
    <dgm:cxn modelId="{24D2C26D-11FC-4119-A9CD-DCB88BC63D5E}" type="presParOf" srcId="{E7767EDD-297F-4B60-AAB2-4DBFB32B7E73}" destId="{4544C9D5-8470-487C-9287-8505208F3638}" srcOrd="1" destOrd="0" presId="urn:microsoft.com/office/officeart/2008/layout/BendingPictureCaption"/>
    <dgm:cxn modelId="{6170B43D-1803-454E-954E-4448586CBA59}" type="presParOf" srcId="{785C04A8-20C6-4DC4-8A11-91522B49D61D}" destId="{0B5DE123-02E1-4CB9-B6E4-019212CB965B}" srcOrd="3" destOrd="0" presId="urn:microsoft.com/office/officeart/2008/layout/BendingPictureCaption"/>
    <dgm:cxn modelId="{79649A1F-8C66-474A-B89D-7AB05CC6E40A}" type="presParOf" srcId="{785C04A8-20C6-4DC4-8A11-91522B49D61D}" destId="{AE65179F-3E89-4550-B634-4C5DB84A6164}" srcOrd="4" destOrd="0" presId="urn:microsoft.com/office/officeart/2008/layout/BendingPictureCaption"/>
    <dgm:cxn modelId="{0621B77F-F2ED-4B89-B10A-E1181886F737}" type="presParOf" srcId="{AE65179F-3E89-4550-B634-4C5DB84A6164}" destId="{47421499-BEF9-40A3-B36D-95D6D0560FD8}" srcOrd="0" destOrd="0" presId="urn:microsoft.com/office/officeart/2008/layout/BendingPictureCaption"/>
    <dgm:cxn modelId="{F8035710-CC2B-4010-B946-4A4BB93C8923}" type="presParOf" srcId="{AE65179F-3E89-4550-B634-4C5DB84A6164}" destId="{867E810F-3356-4BC7-945D-C35EE3F9B36E}" srcOrd="1" destOrd="0" presId="urn:microsoft.com/office/officeart/2008/layout/BendingPictureCaption"/>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854ED6B-5FCC-434E-9A05-C7459E7A0CF4}"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US"/>
        </a:p>
      </dgm:t>
    </dgm:pt>
    <dgm:pt modelId="{C1D1CC63-E1FF-46D5-BED1-771D7872B7AE}">
      <dgm:prSet phldrT="[Text]"/>
      <dgm:spPr/>
      <dgm:t>
        <a:bodyPr/>
        <a:lstStyle/>
        <a:p>
          <a:pPr algn="ctr"/>
          <a:r>
            <a:rPr lang="en-US" dirty="0"/>
            <a:t>Examine Workers' Compensation Process</a:t>
          </a:r>
        </a:p>
      </dgm:t>
    </dgm:pt>
    <dgm:pt modelId="{4EDC5079-C4D5-46BA-8E70-8C10F7D5DC85}" type="parTrans" cxnId="{96D49AB4-B7E2-486C-941A-7C39E5C1117B}">
      <dgm:prSet/>
      <dgm:spPr/>
      <dgm:t>
        <a:bodyPr/>
        <a:lstStyle/>
        <a:p>
          <a:endParaRPr lang="en-US"/>
        </a:p>
      </dgm:t>
    </dgm:pt>
    <dgm:pt modelId="{46923322-4CF6-44E0-9032-A38085B9FC91}" type="sibTrans" cxnId="{96D49AB4-B7E2-486C-941A-7C39E5C1117B}">
      <dgm:prSet/>
      <dgm:spPr/>
      <dgm:t>
        <a:bodyPr/>
        <a:lstStyle/>
        <a:p>
          <a:endParaRPr lang="en-US"/>
        </a:p>
      </dgm:t>
    </dgm:pt>
    <dgm:pt modelId="{B9C973C9-EFB9-4E91-AD8D-75747FBEEF10}">
      <dgm:prSet phldrT="[Text]"/>
      <dgm:spPr>
        <a:solidFill>
          <a:srgbClr val="B5ADA5"/>
        </a:solidFill>
      </dgm:spPr>
      <dgm:t>
        <a:bodyPr/>
        <a:lstStyle/>
        <a:p>
          <a:pPr algn="ctr"/>
          <a:r>
            <a:rPr lang="en-US" dirty="0"/>
            <a:t>Discuss the importance of Company Nurse</a:t>
          </a:r>
        </a:p>
      </dgm:t>
    </dgm:pt>
    <dgm:pt modelId="{BE1B9648-0422-4347-87CC-E3DCACC4B1B3}" type="parTrans" cxnId="{6D5D8F89-235B-4B8C-B324-B838AD03BE65}">
      <dgm:prSet/>
      <dgm:spPr/>
      <dgm:t>
        <a:bodyPr/>
        <a:lstStyle/>
        <a:p>
          <a:endParaRPr lang="en-US"/>
        </a:p>
      </dgm:t>
    </dgm:pt>
    <dgm:pt modelId="{4E22AA86-5A4B-4DF3-96E9-F6123506AEED}" type="sibTrans" cxnId="{6D5D8F89-235B-4B8C-B324-B838AD03BE65}">
      <dgm:prSet/>
      <dgm:spPr/>
      <dgm:t>
        <a:bodyPr/>
        <a:lstStyle/>
        <a:p>
          <a:endParaRPr lang="en-US"/>
        </a:p>
      </dgm:t>
    </dgm:pt>
    <dgm:pt modelId="{DCC6EDA4-F77C-4E29-8FCA-EA90D9A6AD13}">
      <dgm:prSet phldrT="[Text]"/>
      <dgm:spPr>
        <a:solidFill>
          <a:srgbClr val="1D376C"/>
        </a:solidFill>
      </dgm:spPr>
      <dgm:t>
        <a:bodyPr/>
        <a:lstStyle/>
        <a:p>
          <a:pPr algn="ctr"/>
          <a:r>
            <a:rPr lang="en-US" dirty="0"/>
            <a:t>Participate in a Safety &amp; Risk activity</a:t>
          </a:r>
        </a:p>
      </dgm:t>
    </dgm:pt>
    <dgm:pt modelId="{B6487631-3057-4E95-AC1E-6CDBFCA3E9ED}" type="parTrans" cxnId="{A22D0C25-BDD6-4F2B-BBC8-CD1F6EC9CFB9}">
      <dgm:prSet/>
      <dgm:spPr/>
      <dgm:t>
        <a:bodyPr/>
        <a:lstStyle/>
        <a:p>
          <a:endParaRPr lang="en-US"/>
        </a:p>
      </dgm:t>
    </dgm:pt>
    <dgm:pt modelId="{DDE54481-C381-47A6-A64B-22A522D7D13B}" type="sibTrans" cxnId="{A22D0C25-BDD6-4F2B-BBC8-CD1F6EC9CFB9}">
      <dgm:prSet/>
      <dgm:spPr/>
      <dgm:t>
        <a:bodyPr/>
        <a:lstStyle/>
        <a:p>
          <a:endParaRPr lang="en-US"/>
        </a:p>
      </dgm:t>
    </dgm:pt>
    <dgm:pt modelId="{BF98C5E7-12BC-4165-8AF5-7BDD8CB9CBA2}" type="pres">
      <dgm:prSet presAssocID="{A854ED6B-5FCC-434E-9A05-C7459E7A0CF4}" presName="linear" presStyleCnt="0">
        <dgm:presLayoutVars>
          <dgm:dir/>
          <dgm:animLvl val="lvl"/>
          <dgm:resizeHandles val="exact"/>
        </dgm:presLayoutVars>
      </dgm:prSet>
      <dgm:spPr/>
    </dgm:pt>
    <dgm:pt modelId="{D0888A76-7A31-4D28-8987-14393DA8FCF4}" type="pres">
      <dgm:prSet presAssocID="{C1D1CC63-E1FF-46D5-BED1-771D7872B7AE}" presName="parentLin" presStyleCnt="0"/>
      <dgm:spPr/>
    </dgm:pt>
    <dgm:pt modelId="{561BE69B-27E7-49D6-9AEF-D85D2B8E348D}" type="pres">
      <dgm:prSet presAssocID="{C1D1CC63-E1FF-46D5-BED1-771D7872B7AE}" presName="parentLeftMargin" presStyleLbl="node1" presStyleIdx="0" presStyleCnt="3"/>
      <dgm:spPr/>
    </dgm:pt>
    <dgm:pt modelId="{693C6A6F-ADA1-498D-A39C-53C14827161B}" type="pres">
      <dgm:prSet presAssocID="{C1D1CC63-E1FF-46D5-BED1-771D7872B7AE}" presName="parentText" presStyleLbl="node1" presStyleIdx="0" presStyleCnt="3">
        <dgm:presLayoutVars>
          <dgm:chMax val="0"/>
          <dgm:bulletEnabled val="1"/>
        </dgm:presLayoutVars>
      </dgm:prSet>
      <dgm:spPr/>
    </dgm:pt>
    <dgm:pt modelId="{017CFAF2-8468-4DC0-918A-B1F6C10D1D92}" type="pres">
      <dgm:prSet presAssocID="{C1D1CC63-E1FF-46D5-BED1-771D7872B7AE}" presName="negativeSpace" presStyleCnt="0"/>
      <dgm:spPr/>
    </dgm:pt>
    <dgm:pt modelId="{321988A0-B86A-44C8-A46F-EBBFCF4C5AA1}" type="pres">
      <dgm:prSet presAssocID="{C1D1CC63-E1FF-46D5-BED1-771D7872B7AE}" presName="childText" presStyleLbl="conFgAcc1" presStyleIdx="0" presStyleCnt="3">
        <dgm:presLayoutVars>
          <dgm:bulletEnabled val="1"/>
        </dgm:presLayoutVars>
      </dgm:prSet>
      <dgm:spPr/>
    </dgm:pt>
    <dgm:pt modelId="{CF6ACE47-3BE6-4CAA-B146-51CEEEFD5B20}" type="pres">
      <dgm:prSet presAssocID="{46923322-4CF6-44E0-9032-A38085B9FC91}" presName="spaceBetweenRectangles" presStyleCnt="0"/>
      <dgm:spPr/>
    </dgm:pt>
    <dgm:pt modelId="{71001BCF-3EE2-43C4-A450-56B470AC5EBF}" type="pres">
      <dgm:prSet presAssocID="{B9C973C9-EFB9-4E91-AD8D-75747FBEEF10}" presName="parentLin" presStyleCnt="0"/>
      <dgm:spPr/>
    </dgm:pt>
    <dgm:pt modelId="{3B6E7019-B736-4CE7-9AA0-712814DFA8AD}" type="pres">
      <dgm:prSet presAssocID="{B9C973C9-EFB9-4E91-AD8D-75747FBEEF10}" presName="parentLeftMargin" presStyleLbl="node1" presStyleIdx="0" presStyleCnt="3"/>
      <dgm:spPr/>
    </dgm:pt>
    <dgm:pt modelId="{41884F85-6376-4C27-A19F-93240525F9F3}" type="pres">
      <dgm:prSet presAssocID="{B9C973C9-EFB9-4E91-AD8D-75747FBEEF10}" presName="parentText" presStyleLbl="node1" presStyleIdx="1" presStyleCnt="3">
        <dgm:presLayoutVars>
          <dgm:chMax val="0"/>
          <dgm:bulletEnabled val="1"/>
        </dgm:presLayoutVars>
      </dgm:prSet>
      <dgm:spPr/>
    </dgm:pt>
    <dgm:pt modelId="{DD28CE8E-33D4-40A4-8637-756E9AAB0085}" type="pres">
      <dgm:prSet presAssocID="{B9C973C9-EFB9-4E91-AD8D-75747FBEEF10}" presName="negativeSpace" presStyleCnt="0"/>
      <dgm:spPr/>
    </dgm:pt>
    <dgm:pt modelId="{D726A1DD-0DF8-45B4-9843-DE228141707F}" type="pres">
      <dgm:prSet presAssocID="{B9C973C9-EFB9-4E91-AD8D-75747FBEEF10}" presName="childText" presStyleLbl="conFgAcc1" presStyleIdx="1" presStyleCnt="3">
        <dgm:presLayoutVars>
          <dgm:bulletEnabled val="1"/>
        </dgm:presLayoutVars>
      </dgm:prSet>
      <dgm:spPr/>
    </dgm:pt>
    <dgm:pt modelId="{0B056F28-673C-4E55-A2B5-384F2A97D44F}" type="pres">
      <dgm:prSet presAssocID="{4E22AA86-5A4B-4DF3-96E9-F6123506AEED}" presName="spaceBetweenRectangles" presStyleCnt="0"/>
      <dgm:spPr/>
    </dgm:pt>
    <dgm:pt modelId="{4BD68E5F-AFB5-42F3-AE60-57C9D873A69A}" type="pres">
      <dgm:prSet presAssocID="{DCC6EDA4-F77C-4E29-8FCA-EA90D9A6AD13}" presName="parentLin" presStyleCnt="0"/>
      <dgm:spPr/>
    </dgm:pt>
    <dgm:pt modelId="{7E14D94F-A72B-4DAB-ABC9-F5D682E78EFC}" type="pres">
      <dgm:prSet presAssocID="{DCC6EDA4-F77C-4E29-8FCA-EA90D9A6AD13}" presName="parentLeftMargin" presStyleLbl="node1" presStyleIdx="1" presStyleCnt="3"/>
      <dgm:spPr/>
    </dgm:pt>
    <dgm:pt modelId="{8F10C4DC-535F-4DF2-9DE6-614D89170C54}" type="pres">
      <dgm:prSet presAssocID="{DCC6EDA4-F77C-4E29-8FCA-EA90D9A6AD13}" presName="parentText" presStyleLbl="node1" presStyleIdx="2" presStyleCnt="3">
        <dgm:presLayoutVars>
          <dgm:chMax val="0"/>
          <dgm:bulletEnabled val="1"/>
        </dgm:presLayoutVars>
      </dgm:prSet>
      <dgm:spPr/>
    </dgm:pt>
    <dgm:pt modelId="{9080A175-90F8-4C11-83AD-CF0ABC89DDFA}" type="pres">
      <dgm:prSet presAssocID="{DCC6EDA4-F77C-4E29-8FCA-EA90D9A6AD13}" presName="negativeSpace" presStyleCnt="0"/>
      <dgm:spPr/>
    </dgm:pt>
    <dgm:pt modelId="{46E4169A-BE89-4CE7-87E8-8D5AA8C535E9}" type="pres">
      <dgm:prSet presAssocID="{DCC6EDA4-F77C-4E29-8FCA-EA90D9A6AD13}" presName="childText" presStyleLbl="conFgAcc1" presStyleIdx="2" presStyleCnt="3">
        <dgm:presLayoutVars>
          <dgm:bulletEnabled val="1"/>
        </dgm:presLayoutVars>
      </dgm:prSet>
      <dgm:spPr/>
    </dgm:pt>
  </dgm:ptLst>
  <dgm:cxnLst>
    <dgm:cxn modelId="{07667608-A956-4A9D-A046-397D57E396E3}" type="presOf" srcId="{DCC6EDA4-F77C-4E29-8FCA-EA90D9A6AD13}" destId="{8F10C4DC-535F-4DF2-9DE6-614D89170C54}" srcOrd="1" destOrd="0" presId="urn:microsoft.com/office/officeart/2005/8/layout/list1"/>
    <dgm:cxn modelId="{8677D010-BF76-4897-9AAC-09694CA798E9}" type="presOf" srcId="{C1D1CC63-E1FF-46D5-BED1-771D7872B7AE}" destId="{561BE69B-27E7-49D6-9AEF-D85D2B8E348D}" srcOrd="0" destOrd="0" presId="urn:microsoft.com/office/officeart/2005/8/layout/list1"/>
    <dgm:cxn modelId="{A22D0C25-BDD6-4F2B-BBC8-CD1F6EC9CFB9}" srcId="{A854ED6B-5FCC-434E-9A05-C7459E7A0CF4}" destId="{DCC6EDA4-F77C-4E29-8FCA-EA90D9A6AD13}" srcOrd="2" destOrd="0" parTransId="{B6487631-3057-4E95-AC1E-6CDBFCA3E9ED}" sibTransId="{DDE54481-C381-47A6-A64B-22A522D7D13B}"/>
    <dgm:cxn modelId="{914D5F2D-90B6-446B-8168-4EB5A71BA12D}" type="presOf" srcId="{A854ED6B-5FCC-434E-9A05-C7459E7A0CF4}" destId="{BF98C5E7-12BC-4165-8AF5-7BDD8CB9CBA2}" srcOrd="0" destOrd="0" presId="urn:microsoft.com/office/officeart/2005/8/layout/list1"/>
    <dgm:cxn modelId="{EA53F364-F141-47EF-916C-3A548169C47D}" type="presOf" srcId="{B9C973C9-EFB9-4E91-AD8D-75747FBEEF10}" destId="{3B6E7019-B736-4CE7-9AA0-712814DFA8AD}" srcOrd="0" destOrd="0" presId="urn:microsoft.com/office/officeart/2005/8/layout/list1"/>
    <dgm:cxn modelId="{F4A3D56B-BFE4-4203-BFCA-0F4DC30B5B90}" type="presOf" srcId="{B9C973C9-EFB9-4E91-AD8D-75747FBEEF10}" destId="{41884F85-6376-4C27-A19F-93240525F9F3}" srcOrd="1" destOrd="0" presId="urn:microsoft.com/office/officeart/2005/8/layout/list1"/>
    <dgm:cxn modelId="{3360FF54-DA58-457F-8AB4-A2D9A7711BA9}" type="presOf" srcId="{DCC6EDA4-F77C-4E29-8FCA-EA90D9A6AD13}" destId="{7E14D94F-A72B-4DAB-ABC9-F5D682E78EFC}" srcOrd="0" destOrd="0" presId="urn:microsoft.com/office/officeart/2005/8/layout/list1"/>
    <dgm:cxn modelId="{6D5D8F89-235B-4B8C-B324-B838AD03BE65}" srcId="{A854ED6B-5FCC-434E-9A05-C7459E7A0CF4}" destId="{B9C973C9-EFB9-4E91-AD8D-75747FBEEF10}" srcOrd="1" destOrd="0" parTransId="{BE1B9648-0422-4347-87CC-E3DCACC4B1B3}" sibTransId="{4E22AA86-5A4B-4DF3-96E9-F6123506AEED}"/>
    <dgm:cxn modelId="{7FBA84AC-4CFE-4D2E-AA8E-D7E7C75C1CF6}" type="presOf" srcId="{C1D1CC63-E1FF-46D5-BED1-771D7872B7AE}" destId="{693C6A6F-ADA1-498D-A39C-53C14827161B}" srcOrd="1" destOrd="0" presId="urn:microsoft.com/office/officeart/2005/8/layout/list1"/>
    <dgm:cxn modelId="{96D49AB4-B7E2-486C-941A-7C39E5C1117B}" srcId="{A854ED6B-5FCC-434E-9A05-C7459E7A0CF4}" destId="{C1D1CC63-E1FF-46D5-BED1-771D7872B7AE}" srcOrd="0" destOrd="0" parTransId="{4EDC5079-C4D5-46BA-8E70-8C10F7D5DC85}" sibTransId="{46923322-4CF6-44E0-9032-A38085B9FC91}"/>
    <dgm:cxn modelId="{F3FCA037-8FD6-4834-88AE-A417B53E6511}" type="presParOf" srcId="{BF98C5E7-12BC-4165-8AF5-7BDD8CB9CBA2}" destId="{D0888A76-7A31-4D28-8987-14393DA8FCF4}" srcOrd="0" destOrd="0" presId="urn:microsoft.com/office/officeart/2005/8/layout/list1"/>
    <dgm:cxn modelId="{90699BD3-43BC-4512-99BB-AC12555FFFE0}" type="presParOf" srcId="{D0888A76-7A31-4D28-8987-14393DA8FCF4}" destId="{561BE69B-27E7-49D6-9AEF-D85D2B8E348D}" srcOrd="0" destOrd="0" presId="urn:microsoft.com/office/officeart/2005/8/layout/list1"/>
    <dgm:cxn modelId="{A151FA81-0329-426D-838D-8B8B40E6DA8D}" type="presParOf" srcId="{D0888A76-7A31-4D28-8987-14393DA8FCF4}" destId="{693C6A6F-ADA1-498D-A39C-53C14827161B}" srcOrd="1" destOrd="0" presId="urn:microsoft.com/office/officeart/2005/8/layout/list1"/>
    <dgm:cxn modelId="{71AA2CF5-4D4E-4161-BDDB-F6142AA1CA3C}" type="presParOf" srcId="{BF98C5E7-12BC-4165-8AF5-7BDD8CB9CBA2}" destId="{017CFAF2-8468-4DC0-918A-B1F6C10D1D92}" srcOrd="1" destOrd="0" presId="urn:microsoft.com/office/officeart/2005/8/layout/list1"/>
    <dgm:cxn modelId="{0CBB5FD2-74C9-4F8B-A6F8-B942D8D8D1DB}" type="presParOf" srcId="{BF98C5E7-12BC-4165-8AF5-7BDD8CB9CBA2}" destId="{321988A0-B86A-44C8-A46F-EBBFCF4C5AA1}" srcOrd="2" destOrd="0" presId="urn:microsoft.com/office/officeart/2005/8/layout/list1"/>
    <dgm:cxn modelId="{31633B32-A51D-4326-A339-784D7F816382}" type="presParOf" srcId="{BF98C5E7-12BC-4165-8AF5-7BDD8CB9CBA2}" destId="{CF6ACE47-3BE6-4CAA-B146-51CEEEFD5B20}" srcOrd="3" destOrd="0" presId="urn:microsoft.com/office/officeart/2005/8/layout/list1"/>
    <dgm:cxn modelId="{8AD6F24E-9820-409D-B5DE-BE5348AFA530}" type="presParOf" srcId="{BF98C5E7-12BC-4165-8AF5-7BDD8CB9CBA2}" destId="{71001BCF-3EE2-43C4-A450-56B470AC5EBF}" srcOrd="4" destOrd="0" presId="urn:microsoft.com/office/officeart/2005/8/layout/list1"/>
    <dgm:cxn modelId="{179AE179-F9F0-4087-821B-3BE7D291AF6F}" type="presParOf" srcId="{71001BCF-3EE2-43C4-A450-56B470AC5EBF}" destId="{3B6E7019-B736-4CE7-9AA0-712814DFA8AD}" srcOrd="0" destOrd="0" presId="urn:microsoft.com/office/officeart/2005/8/layout/list1"/>
    <dgm:cxn modelId="{F9B02011-7A4C-4833-9E8C-70A22F104B7C}" type="presParOf" srcId="{71001BCF-3EE2-43C4-A450-56B470AC5EBF}" destId="{41884F85-6376-4C27-A19F-93240525F9F3}" srcOrd="1" destOrd="0" presId="urn:microsoft.com/office/officeart/2005/8/layout/list1"/>
    <dgm:cxn modelId="{8E19301F-474C-4341-9336-5F2A47F994DB}" type="presParOf" srcId="{BF98C5E7-12BC-4165-8AF5-7BDD8CB9CBA2}" destId="{DD28CE8E-33D4-40A4-8637-756E9AAB0085}" srcOrd="5" destOrd="0" presId="urn:microsoft.com/office/officeart/2005/8/layout/list1"/>
    <dgm:cxn modelId="{ADB8D20E-2FEC-4D6E-95FD-F702B621EB83}" type="presParOf" srcId="{BF98C5E7-12BC-4165-8AF5-7BDD8CB9CBA2}" destId="{D726A1DD-0DF8-45B4-9843-DE228141707F}" srcOrd="6" destOrd="0" presId="urn:microsoft.com/office/officeart/2005/8/layout/list1"/>
    <dgm:cxn modelId="{BBD4D34A-D869-48EE-8787-A14B0280C103}" type="presParOf" srcId="{BF98C5E7-12BC-4165-8AF5-7BDD8CB9CBA2}" destId="{0B056F28-673C-4E55-A2B5-384F2A97D44F}" srcOrd="7" destOrd="0" presId="urn:microsoft.com/office/officeart/2005/8/layout/list1"/>
    <dgm:cxn modelId="{0D47A566-7E09-42A1-9479-D25FB6677D4E}" type="presParOf" srcId="{BF98C5E7-12BC-4165-8AF5-7BDD8CB9CBA2}" destId="{4BD68E5F-AFB5-42F3-AE60-57C9D873A69A}" srcOrd="8" destOrd="0" presId="urn:microsoft.com/office/officeart/2005/8/layout/list1"/>
    <dgm:cxn modelId="{EBB7D6A3-12F1-4A36-9E8E-B55440A07ACC}" type="presParOf" srcId="{4BD68E5F-AFB5-42F3-AE60-57C9D873A69A}" destId="{7E14D94F-A72B-4DAB-ABC9-F5D682E78EFC}" srcOrd="0" destOrd="0" presId="urn:microsoft.com/office/officeart/2005/8/layout/list1"/>
    <dgm:cxn modelId="{CA719289-24D1-408B-B540-7141F4B7DB66}" type="presParOf" srcId="{4BD68E5F-AFB5-42F3-AE60-57C9D873A69A}" destId="{8F10C4DC-535F-4DF2-9DE6-614D89170C54}" srcOrd="1" destOrd="0" presId="urn:microsoft.com/office/officeart/2005/8/layout/list1"/>
    <dgm:cxn modelId="{2E3F1676-A3B2-4FF4-877B-2E5FACF41303}" type="presParOf" srcId="{BF98C5E7-12BC-4165-8AF5-7BDD8CB9CBA2}" destId="{9080A175-90F8-4C11-83AD-CF0ABC89DDFA}" srcOrd="9" destOrd="0" presId="urn:microsoft.com/office/officeart/2005/8/layout/list1"/>
    <dgm:cxn modelId="{864687A8-9DD6-4E20-B6C6-89F6EC167A93}" type="presParOf" srcId="{BF98C5E7-12BC-4165-8AF5-7BDD8CB9CBA2}" destId="{46E4169A-BE89-4CE7-87E8-8D5AA8C535E9}" srcOrd="10" destOrd="0" presId="urn:microsoft.com/office/officeart/2005/8/layout/list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014DAEF-3F09-4E47-BAB9-808C27F41506}"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938B0B69-7457-4DD7-8A37-862D53E49943}">
      <dgm:prSet phldrT="[Text]" custT="1"/>
      <dgm:spPr/>
      <dgm:t>
        <a:bodyPr/>
        <a:lstStyle/>
        <a:p>
          <a:pPr algn="ctr"/>
          <a:r>
            <a:rPr lang="en-US" sz="1600" dirty="0">
              <a:latin typeface="Brandon Grotesque Regular" panose="020B0503020203060202" pitchFamily="34" charset="0"/>
            </a:rPr>
            <a:t>Team members states they have a work injury</a:t>
          </a:r>
        </a:p>
      </dgm:t>
    </dgm:pt>
    <dgm:pt modelId="{C8A87395-8995-4B47-A8AF-EA5F8BAFB156}" type="parTrans" cxnId="{132366C2-F018-4DB0-A2FC-C2B8399CC14B}">
      <dgm:prSet/>
      <dgm:spPr/>
      <dgm:t>
        <a:bodyPr/>
        <a:lstStyle/>
        <a:p>
          <a:endParaRPr lang="en-US"/>
        </a:p>
      </dgm:t>
    </dgm:pt>
    <dgm:pt modelId="{03F9D195-2511-4759-ACE6-EC8FF9C79C7D}" type="sibTrans" cxnId="{132366C2-F018-4DB0-A2FC-C2B8399CC14B}">
      <dgm:prSet/>
      <dgm:spPr/>
      <dgm:t>
        <a:bodyPr/>
        <a:lstStyle/>
        <a:p>
          <a:endParaRPr lang="en-US"/>
        </a:p>
      </dgm:t>
    </dgm:pt>
    <dgm:pt modelId="{90F3B40A-F94F-43C7-B073-73E109E01C95}">
      <dgm:prSet phldrT="[Text]" custT="1"/>
      <dgm:spPr>
        <a:solidFill>
          <a:srgbClr val="1D376C"/>
        </a:solidFill>
      </dgm:spPr>
      <dgm:t>
        <a:bodyPr/>
        <a:lstStyle/>
        <a:p>
          <a:pPr algn="ctr"/>
          <a:r>
            <a:rPr lang="en-US" sz="1600" dirty="0">
              <a:latin typeface="Brandon Grotesque Regular" panose="020B0503020203060202" pitchFamily="34" charset="0"/>
            </a:rPr>
            <a:t>Team member is transported by ambulance</a:t>
          </a:r>
        </a:p>
      </dgm:t>
    </dgm:pt>
    <dgm:pt modelId="{88B16408-026C-4622-806D-E715E7985CF6}" type="parTrans" cxnId="{58128D50-4820-47D6-9A61-DDBA1F8A3D07}">
      <dgm:prSet/>
      <dgm:spPr/>
      <dgm:t>
        <a:bodyPr/>
        <a:lstStyle/>
        <a:p>
          <a:endParaRPr lang="en-US"/>
        </a:p>
      </dgm:t>
    </dgm:pt>
    <dgm:pt modelId="{5608B3CB-79B5-40E9-91EE-0EE92C59DD36}" type="sibTrans" cxnId="{58128D50-4820-47D6-9A61-DDBA1F8A3D07}">
      <dgm:prSet/>
      <dgm:spPr/>
      <dgm:t>
        <a:bodyPr/>
        <a:lstStyle/>
        <a:p>
          <a:endParaRPr lang="en-US"/>
        </a:p>
      </dgm:t>
    </dgm:pt>
    <dgm:pt modelId="{AC5944DF-8529-49B0-A9DA-640AA3CE8545}">
      <dgm:prSet phldrT="[Text]" custT="1"/>
      <dgm:spPr>
        <a:solidFill>
          <a:srgbClr val="00ADBB"/>
        </a:solidFill>
      </dgm:spPr>
      <dgm:t>
        <a:bodyPr/>
        <a:lstStyle/>
        <a:p>
          <a:pPr algn="ctr"/>
          <a:r>
            <a:rPr lang="en-US" sz="1600" dirty="0">
              <a:latin typeface="Brandon Grotesque Regular" panose="020B0503020203060202" pitchFamily="34" charset="0"/>
            </a:rPr>
            <a:t>Team member is calling out of work due to work injury</a:t>
          </a:r>
        </a:p>
      </dgm:t>
    </dgm:pt>
    <dgm:pt modelId="{BA8C701D-6E4C-4B11-B6DF-0082BDD1C949}" type="parTrans" cxnId="{452317CC-E73F-4B27-B7E3-D8DF0E3EB218}">
      <dgm:prSet/>
      <dgm:spPr/>
      <dgm:t>
        <a:bodyPr/>
        <a:lstStyle/>
        <a:p>
          <a:endParaRPr lang="en-US"/>
        </a:p>
      </dgm:t>
    </dgm:pt>
    <dgm:pt modelId="{5725A928-4D21-48DF-90D1-AAEA20A8F385}" type="sibTrans" cxnId="{452317CC-E73F-4B27-B7E3-D8DF0E3EB218}">
      <dgm:prSet/>
      <dgm:spPr/>
      <dgm:t>
        <a:bodyPr/>
        <a:lstStyle/>
        <a:p>
          <a:endParaRPr lang="en-US"/>
        </a:p>
      </dgm:t>
    </dgm:pt>
    <dgm:pt modelId="{28ACDCDB-BAC7-460E-B380-55E12FE70932}">
      <dgm:prSet phldrT="[Text]" custT="1"/>
      <dgm:spPr>
        <a:solidFill>
          <a:srgbClr val="00ADBB"/>
        </a:solidFill>
      </dgm:spPr>
      <dgm:t>
        <a:bodyPr/>
        <a:lstStyle/>
        <a:p>
          <a:pPr algn="ctr"/>
          <a:r>
            <a:rPr lang="en-US" sz="1600" dirty="0">
              <a:latin typeface="Brandon Grotesque Regular" panose="020B0503020203060202" pitchFamily="34" charset="0"/>
            </a:rPr>
            <a:t>Team member requests to go home vs calling company nurse</a:t>
          </a:r>
        </a:p>
      </dgm:t>
    </dgm:pt>
    <dgm:pt modelId="{00618CC0-BC48-4F0C-97C7-F704D93DDD78}" type="parTrans" cxnId="{4A17B36C-B917-4D0B-A9B2-8146D83F4D60}">
      <dgm:prSet/>
      <dgm:spPr/>
      <dgm:t>
        <a:bodyPr/>
        <a:lstStyle/>
        <a:p>
          <a:endParaRPr lang="en-US"/>
        </a:p>
      </dgm:t>
    </dgm:pt>
    <dgm:pt modelId="{0CE94530-0586-43F4-A6E5-035BB90E389F}" type="sibTrans" cxnId="{4A17B36C-B917-4D0B-A9B2-8146D83F4D60}">
      <dgm:prSet/>
      <dgm:spPr/>
      <dgm:t>
        <a:bodyPr/>
        <a:lstStyle/>
        <a:p>
          <a:endParaRPr lang="en-US"/>
        </a:p>
      </dgm:t>
    </dgm:pt>
    <dgm:pt modelId="{FBCC4B7A-705B-4412-8DE2-E67DD1C54F14}">
      <dgm:prSet phldrT="[Text]" custT="1"/>
      <dgm:spPr>
        <a:solidFill>
          <a:srgbClr val="1D376C"/>
        </a:solidFill>
      </dgm:spPr>
      <dgm:t>
        <a:bodyPr/>
        <a:lstStyle/>
        <a:p>
          <a:pPr algn="ctr"/>
          <a:r>
            <a:rPr lang="en-US" sz="1600" dirty="0">
              <a:latin typeface="Brandon Grotesque Regular" panose="020B0503020203060202" pitchFamily="34" charset="0"/>
            </a:rPr>
            <a:t>Team member previously declined treatment but now wants to be treated</a:t>
          </a:r>
        </a:p>
      </dgm:t>
    </dgm:pt>
    <dgm:pt modelId="{D5B5BF57-D35F-4012-98CB-52F9A6849400}" type="parTrans" cxnId="{67E3512A-16D6-41BD-807B-11DE86A15833}">
      <dgm:prSet/>
      <dgm:spPr/>
      <dgm:t>
        <a:bodyPr/>
        <a:lstStyle/>
        <a:p>
          <a:endParaRPr lang="en-US"/>
        </a:p>
      </dgm:t>
    </dgm:pt>
    <dgm:pt modelId="{221DA931-4C52-4E58-824F-48020ED10CCA}" type="sibTrans" cxnId="{67E3512A-16D6-41BD-807B-11DE86A15833}">
      <dgm:prSet/>
      <dgm:spPr/>
      <dgm:t>
        <a:bodyPr/>
        <a:lstStyle/>
        <a:p>
          <a:endParaRPr lang="en-US"/>
        </a:p>
      </dgm:t>
    </dgm:pt>
    <dgm:pt modelId="{F2D7F7A3-0FF0-480A-A178-D5F9EAF77B31}">
      <dgm:prSet phldrT="[Text]" custT="1"/>
      <dgm:spPr>
        <a:solidFill>
          <a:srgbClr val="B5ADA5"/>
        </a:solidFill>
      </dgm:spPr>
      <dgm:t>
        <a:bodyPr/>
        <a:lstStyle/>
        <a:p>
          <a:pPr algn="ctr"/>
          <a:r>
            <a:rPr lang="en-US" sz="1600" dirty="0">
              <a:latin typeface="Brandon Grotesque Regular" panose="020B0503020203060202" pitchFamily="34" charset="0"/>
            </a:rPr>
            <a:t>Team member states the injury did not occur at work</a:t>
          </a:r>
        </a:p>
      </dgm:t>
    </dgm:pt>
    <dgm:pt modelId="{6DEED24B-317B-444C-845B-079CFA4D198F}" type="parTrans" cxnId="{F54CF1BB-25A5-4D9E-9D73-DA546CA27DAE}">
      <dgm:prSet/>
      <dgm:spPr/>
      <dgm:t>
        <a:bodyPr/>
        <a:lstStyle/>
        <a:p>
          <a:endParaRPr lang="en-US"/>
        </a:p>
      </dgm:t>
    </dgm:pt>
    <dgm:pt modelId="{2C895071-52DD-4DEA-828D-CF610971EF2A}" type="sibTrans" cxnId="{F54CF1BB-25A5-4D9E-9D73-DA546CA27DAE}">
      <dgm:prSet/>
      <dgm:spPr/>
      <dgm:t>
        <a:bodyPr/>
        <a:lstStyle/>
        <a:p>
          <a:endParaRPr lang="en-US"/>
        </a:p>
      </dgm:t>
    </dgm:pt>
    <dgm:pt modelId="{FB04F9B5-3540-4343-AD8A-00CA16242DCF}">
      <dgm:prSet phldrT="[Text]" custT="1"/>
      <dgm:spPr>
        <a:solidFill>
          <a:srgbClr val="B5ADA5"/>
        </a:solidFill>
      </dgm:spPr>
      <dgm:t>
        <a:bodyPr/>
        <a:lstStyle/>
        <a:p>
          <a:pPr algn="ctr"/>
          <a:r>
            <a:rPr lang="en-US" sz="1600" dirty="0">
              <a:latin typeface="Brandon Grotesque Regular" panose="020B0503020203060202" pitchFamily="34" charset="0"/>
            </a:rPr>
            <a:t>Team member is stating they do not want to receive treatment</a:t>
          </a:r>
        </a:p>
      </dgm:t>
    </dgm:pt>
    <dgm:pt modelId="{955E8BE0-367A-403C-8D84-641E9F8D17F1}" type="parTrans" cxnId="{23EC5B0F-3DE3-4276-8C9B-840705C2BE2E}">
      <dgm:prSet/>
      <dgm:spPr/>
      <dgm:t>
        <a:bodyPr/>
        <a:lstStyle/>
        <a:p>
          <a:endParaRPr lang="en-US"/>
        </a:p>
      </dgm:t>
    </dgm:pt>
    <dgm:pt modelId="{516F03BB-13E0-4836-A30A-42EBDD6917E7}" type="sibTrans" cxnId="{23EC5B0F-3DE3-4276-8C9B-840705C2BE2E}">
      <dgm:prSet/>
      <dgm:spPr/>
      <dgm:t>
        <a:bodyPr/>
        <a:lstStyle/>
        <a:p>
          <a:endParaRPr lang="en-US"/>
        </a:p>
      </dgm:t>
    </dgm:pt>
    <dgm:pt modelId="{894EB112-AD82-4AC0-9ECF-19C117394833}" type="pres">
      <dgm:prSet presAssocID="{5014DAEF-3F09-4E47-BAB9-808C27F41506}" presName="diagram" presStyleCnt="0">
        <dgm:presLayoutVars>
          <dgm:dir/>
          <dgm:resizeHandles val="exact"/>
        </dgm:presLayoutVars>
      </dgm:prSet>
      <dgm:spPr/>
    </dgm:pt>
    <dgm:pt modelId="{0377E7C8-5904-4FE5-8679-6BAE439F7B54}" type="pres">
      <dgm:prSet presAssocID="{938B0B69-7457-4DD7-8A37-862D53E49943}" presName="node" presStyleLbl="node1" presStyleIdx="0" presStyleCnt="7">
        <dgm:presLayoutVars>
          <dgm:bulletEnabled val="1"/>
        </dgm:presLayoutVars>
      </dgm:prSet>
      <dgm:spPr/>
    </dgm:pt>
    <dgm:pt modelId="{F099E7EC-266E-4ABF-BA4D-23C6CF651E76}" type="pres">
      <dgm:prSet presAssocID="{03F9D195-2511-4759-ACE6-EC8FF9C79C7D}" presName="sibTrans" presStyleCnt="0"/>
      <dgm:spPr/>
    </dgm:pt>
    <dgm:pt modelId="{9C09A053-3A5E-46D8-9FBA-F20466997FAA}" type="pres">
      <dgm:prSet presAssocID="{90F3B40A-F94F-43C7-B073-73E109E01C95}" presName="node" presStyleLbl="node1" presStyleIdx="1" presStyleCnt="7">
        <dgm:presLayoutVars>
          <dgm:bulletEnabled val="1"/>
        </dgm:presLayoutVars>
      </dgm:prSet>
      <dgm:spPr/>
    </dgm:pt>
    <dgm:pt modelId="{1CA69D9A-A3C8-4689-83E6-9D5C9CB9380C}" type="pres">
      <dgm:prSet presAssocID="{5608B3CB-79B5-40E9-91EE-0EE92C59DD36}" presName="sibTrans" presStyleCnt="0"/>
      <dgm:spPr/>
    </dgm:pt>
    <dgm:pt modelId="{68DE79B1-6D49-489F-AF59-C6E4507A84AB}" type="pres">
      <dgm:prSet presAssocID="{F2D7F7A3-0FF0-480A-A178-D5F9EAF77B31}" presName="node" presStyleLbl="node1" presStyleIdx="2" presStyleCnt="7">
        <dgm:presLayoutVars>
          <dgm:bulletEnabled val="1"/>
        </dgm:presLayoutVars>
      </dgm:prSet>
      <dgm:spPr/>
    </dgm:pt>
    <dgm:pt modelId="{278C1479-565A-42B1-A925-34364CE920BC}" type="pres">
      <dgm:prSet presAssocID="{2C895071-52DD-4DEA-828D-CF610971EF2A}" presName="sibTrans" presStyleCnt="0"/>
      <dgm:spPr/>
    </dgm:pt>
    <dgm:pt modelId="{C2D9E762-8FA6-4226-848C-D4CA05E27181}" type="pres">
      <dgm:prSet presAssocID="{28ACDCDB-BAC7-460E-B380-55E12FE70932}" presName="node" presStyleLbl="node1" presStyleIdx="3" presStyleCnt="7">
        <dgm:presLayoutVars>
          <dgm:bulletEnabled val="1"/>
        </dgm:presLayoutVars>
      </dgm:prSet>
      <dgm:spPr/>
    </dgm:pt>
    <dgm:pt modelId="{D93731CA-599B-4A5B-BF20-17C607DF7797}" type="pres">
      <dgm:prSet presAssocID="{0CE94530-0586-43F4-A6E5-035BB90E389F}" presName="sibTrans" presStyleCnt="0"/>
      <dgm:spPr/>
    </dgm:pt>
    <dgm:pt modelId="{7D7E51A1-9E9B-49DD-B5A0-D0798A238777}" type="pres">
      <dgm:prSet presAssocID="{FBCC4B7A-705B-4412-8DE2-E67DD1C54F14}" presName="node" presStyleLbl="node1" presStyleIdx="4" presStyleCnt="7">
        <dgm:presLayoutVars>
          <dgm:bulletEnabled val="1"/>
        </dgm:presLayoutVars>
      </dgm:prSet>
      <dgm:spPr/>
    </dgm:pt>
    <dgm:pt modelId="{2F4D07D7-8247-4086-BF5A-0994B4F563A6}" type="pres">
      <dgm:prSet presAssocID="{221DA931-4C52-4E58-824F-48020ED10CCA}" presName="sibTrans" presStyleCnt="0"/>
      <dgm:spPr/>
    </dgm:pt>
    <dgm:pt modelId="{78C6C8FC-EA67-4375-9C07-DC62EFF04156}" type="pres">
      <dgm:prSet presAssocID="{FB04F9B5-3540-4343-AD8A-00CA16242DCF}" presName="node" presStyleLbl="node1" presStyleIdx="5" presStyleCnt="7">
        <dgm:presLayoutVars>
          <dgm:bulletEnabled val="1"/>
        </dgm:presLayoutVars>
      </dgm:prSet>
      <dgm:spPr/>
    </dgm:pt>
    <dgm:pt modelId="{4C7FF4D2-66E9-440C-BFF7-B4946118D1BA}" type="pres">
      <dgm:prSet presAssocID="{516F03BB-13E0-4836-A30A-42EBDD6917E7}" presName="sibTrans" presStyleCnt="0"/>
      <dgm:spPr/>
    </dgm:pt>
    <dgm:pt modelId="{8801F10B-9C39-4315-9BB6-E23B72D2F38B}" type="pres">
      <dgm:prSet presAssocID="{AC5944DF-8529-49B0-A9DA-640AA3CE8545}" presName="node" presStyleLbl="node1" presStyleIdx="6" presStyleCnt="7">
        <dgm:presLayoutVars>
          <dgm:bulletEnabled val="1"/>
        </dgm:presLayoutVars>
      </dgm:prSet>
      <dgm:spPr/>
    </dgm:pt>
  </dgm:ptLst>
  <dgm:cxnLst>
    <dgm:cxn modelId="{95833C00-19CF-4C1F-AB9E-F1A9BDC650CA}" type="presOf" srcId="{AC5944DF-8529-49B0-A9DA-640AA3CE8545}" destId="{8801F10B-9C39-4315-9BB6-E23B72D2F38B}" srcOrd="0" destOrd="0" presId="urn:microsoft.com/office/officeart/2005/8/layout/default"/>
    <dgm:cxn modelId="{10D2F501-D72B-4D9F-9797-C0D503613A23}" type="presOf" srcId="{F2D7F7A3-0FF0-480A-A178-D5F9EAF77B31}" destId="{68DE79B1-6D49-489F-AF59-C6E4507A84AB}" srcOrd="0" destOrd="0" presId="urn:microsoft.com/office/officeart/2005/8/layout/default"/>
    <dgm:cxn modelId="{23EC5B0F-3DE3-4276-8C9B-840705C2BE2E}" srcId="{5014DAEF-3F09-4E47-BAB9-808C27F41506}" destId="{FB04F9B5-3540-4343-AD8A-00CA16242DCF}" srcOrd="5" destOrd="0" parTransId="{955E8BE0-367A-403C-8D84-641E9F8D17F1}" sibTransId="{516F03BB-13E0-4836-A30A-42EBDD6917E7}"/>
    <dgm:cxn modelId="{DE8BB710-0A46-46E4-9535-46937F614CC2}" type="presOf" srcId="{FB04F9B5-3540-4343-AD8A-00CA16242DCF}" destId="{78C6C8FC-EA67-4375-9C07-DC62EFF04156}" srcOrd="0" destOrd="0" presId="urn:microsoft.com/office/officeart/2005/8/layout/default"/>
    <dgm:cxn modelId="{14FC941E-AAA3-4342-9943-5EEA0C131F20}" type="presOf" srcId="{5014DAEF-3F09-4E47-BAB9-808C27F41506}" destId="{894EB112-AD82-4AC0-9ECF-19C117394833}" srcOrd="0" destOrd="0" presId="urn:microsoft.com/office/officeart/2005/8/layout/default"/>
    <dgm:cxn modelId="{67E3512A-16D6-41BD-807B-11DE86A15833}" srcId="{5014DAEF-3F09-4E47-BAB9-808C27F41506}" destId="{FBCC4B7A-705B-4412-8DE2-E67DD1C54F14}" srcOrd="4" destOrd="0" parTransId="{D5B5BF57-D35F-4012-98CB-52F9A6849400}" sibTransId="{221DA931-4C52-4E58-824F-48020ED10CCA}"/>
    <dgm:cxn modelId="{4A17B36C-B917-4D0B-A9B2-8146D83F4D60}" srcId="{5014DAEF-3F09-4E47-BAB9-808C27F41506}" destId="{28ACDCDB-BAC7-460E-B380-55E12FE70932}" srcOrd="3" destOrd="0" parTransId="{00618CC0-BC48-4F0C-97C7-F704D93DDD78}" sibTransId="{0CE94530-0586-43F4-A6E5-035BB90E389F}"/>
    <dgm:cxn modelId="{ABC42750-4EF8-4ED7-941A-C772F922090F}" type="presOf" srcId="{90F3B40A-F94F-43C7-B073-73E109E01C95}" destId="{9C09A053-3A5E-46D8-9FBA-F20466997FAA}" srcOrd="0" destOrd="0" presId="urn:microsoft.com/office/officeart/2005/8/layout/default"/>
    <dgm:cxn modelId="{58128D50-4820-47D6-9A61-DDBA1F8A3D07}" srcId="{5014DAEF-3F09-4E47-BAB9-808C27F41506}" destId="{90F3B40A-F94F-43C7-B073-73E109E01C95}" srcOrd="1" destOrd="0" parTransId="{88B16408-026C-4622-806D-E715E7985CF6}" sibTransId="{5608B3CB-79B5-40E9-91EE-0EE92C59DD36}"/>
    <dgm:cxn modelId="{F54CF1BB-25A5-4D9E-9D73-DA546CA27DAE}" srcId="{5014DAEF-3F09-4E47-BAB9-808C27F41506}" destId="{F2D7F7A3-0FF0-480A-A178-D5F9EAF77B31}" srcOrd="2" destOrd="0" parTransId="{6DEED24B-317B-444C-845B-079CFA4D198F}" sibTransId="{2C895071-52DD-4DEA-828D-CF610971EF2A}"/>
    <dgm:cxn modelId="{E29F44BC-D11B-4F76-839B-BFE211FAC88C}" type="presOf" srcId="{28ACDCDB-BAC7-460E-B380-55E12FE70932}" destId="{C2D9E762-8FA6-4226-848C-D4CA05E27181}" srcOrd="0" destOrd="0" presId="urn:microsoft.com/office/officeart/2005/8/layout/default"/>
    <dgm:cxn modelId="{132366C2-F018-4DB0-A2FC-C2B8399CC14B}" srcId="{5014DAEF-3F09-4E47-BAB9-808C27F41506}" destId="{938B0B69-7457-4DD7-8A37-862D53E49943}" srcOrd="0" destOrd="0" parTransId="{C8A87395-8995-4B47-A8AF-EA5F8BAFB156}" sibTransId="{03F9D195-2511-4759-ACE6-EC8FF9C79C7D}"/>
    <dgm:cxn modelId="{74A96BC8-B939-4497-A1DE-8EBE359BD479}" type="presOf" srcId="{938B0B69-7457-4DD7-8A37-862D53E49943}" destId="{0377E7C8-5904-4FE5-8679-6BAE439F7B54}" srcOrd="0" destOrd="0" presId="urn:microsoft.com/office/officeart/2005/8/layout/default"/>
    <dgm:cxn modelId="{452317CC-E73F-4B27-B7E3-D8DF0E3EB218}" srcId="{5014DAEF-3F09-4E47-BAB9-808C27F41506}" destId="{AC5944DF-8529-49B0-A9DA-640AA3CE8545}" srcOrd="6" destOrd="0" parTransId="{BA8C701D-6E4C-4B11-B6DF-0082BDD1C949}" sibTransId="{5725A928-4D21-48DF-90D1-AAEA20A8F385}"/>
    <dgm:cxn modelId="{BF18B6E9-C930-4A5F-BCA5-84C4DEF0E2AE}" type="presOf" srcId="{FBCC4B7A-705B-4412-8DE2-E67DD1C54F14}" destId="{7D7E51A1-9E9B-49DD-B5A0-D0798A238777}" srcOrd="0" destOrd="0" presId="urn:microsoft.com/office/officeart/2005/8/layout/default"/>
    <dgm:cxn modelId="{A15A23E3-3FA2-436D-B667-5FC69A54A95A}" type="presParOf" srcId="{894EB112-AD82-4AC0-9ECF-19C117394833}" destId="{0377E7C8-5904-4FE5-8679-6BAE439F7B54}" srcOrd="0" destOrd="0" presId="urn:microsoft.com/office/officeart/2005/8/layout/default"/>
    <dgm:cxn modelId="{E5C4F574-80CE-44BF-B96C-3EB856F99103}" type="presParOf" srcId="{894EB112-AD82-4AC0-9ECF-19C117394833}" destId="{F099E7EC-266E-4ABF-BA4D-23C6CF651E76}" srcOrd="1" destOrd="0" presId="urn:microsoft.com/office/officeart/2005/8/layout/default"/>
    <dgm:cxn modelId="{6DE24BAB-4DBD-42CD-B517-EA1B17A1B0CE}" type="presParOf" srcId="{894EB112-AD82-4AC0-9ECF-19C117394833}" destId="{9C09A053-3A5E-46D8-9FBA-F20466997FAA}" srcOrd="2" destOrd="0" presId="urn:microsoft.com/office/officeart/2005/8/layout/default"/>
    <dgm:cxn modelId="{A93C50B1-D02F-4211-BB73-E8A0C2A2C079}" type="presParOf" srcId="{894EB112-AD82-4AC0-9ECF-19C117394833}" destId="{1CA69D9A-A3C8-4689-83E6-9D5C9CB9380C}" srcOrd="3" destOrd="0" presId="urn:microsoft.com/office/officeart/2005/8/layout/default"/>
    <dgm:cxn modelId="{E720F5A5-EAAD-45F1-B0AF-BF9AB931FB62}" type="presParOf" srcId="{894EB112-AD82-4AC0-9ECF-19C117394833}" destId="{68DE79B1-6D49-489F-AF59-C6E4507A84AB}" srcOrd="4" destOrd="0" presId="urn:microsoft.com/office/officeart/2005/8/layout/default"/>
    <dgm:cxn modelId="{E3639605-23F1-47B2-9C5C-12D5DA6361D1}" type="presParOf" srcId="{894EB112-AD82-4AC0-9ECF-19C117394833}" destId="{278C1479-565A-42B1-A925-34364CE920BC}" srcOrd="5" destOrd="0" presId="urn:microsoft.com/office/officeart/2005/8/layout/default"/>
    <dgm:cxn modelId="{AA362E10-2899-48FC-A8CD-B834EC7757B5}" type="presParOf" srcId="{894EB112-AD82-4AC0-9ECF-19C117394833}" destId="{C2D9E762-8FA6-4226-848C-D4CA05E27181}" srcOrd="6" destOrd="0" presId="urn:microsoft.com/office/officeart/2005/8/layout/default"/>
    <dgm:cxn modelId="{05404232-4D9E-4AB6-84D3-8291A1816A34}" type="presParOf" srcId="{894EB112-AD82-4AC0-9ECF-19C117394833}" destId="{D93731CA-599B-4A5B-BF20-17C607DF7797}" srcOrd="7" destOrd="0" presId="urn:microsoft.com/office/officeart/2005/8/layout/default"/>
    <dgm:cxn modelId="{5DF7FF02-E674-415E-BCE0-33D5659AFA84}" type="presParOf" srcId="{894EB112-AD82-4AC0-9ECF-19C117394833}" destId="{7D7E51A1-9E9B-49DD-B5A0-D0798A238777}" srcOrd="8" destOrd="0" presId="urn:microsoft.com/office/officeart/2005/8/layout/default"/>
    <dgm:cxn modelId="{106E2A56-2F91-41D9-8DF8-FFE717474BA4}" type="presParOf" srcId="{894EB112-AD82-4AC0-9ECF-19C117394833}" destId="{2F4D07D7-8247-4086-BF5A-0994B4F563A6}" srcOrd="9" destOrd="0" presId="urn:microsoft.com/office/officeart/2005/8/layout/default"/>
    <dgm:cxn modelId="{C1958B49-D1F8-4313-89C4-7E3D03838909}" type="presParOf" srcId="{894EB112-AD82-4AC0-9ECF-19C117394833}" destId="{78C6C8FC-EA67-4375-9C07-DC62EFF04156}" srcOrd="10" destOrd="0" presId="urn:microsoft.com/office/officeart/2005/8/layout/default"/>
    <dgm:cxn modelId="{D3A0B110-4E8C-410C-8C45-611541EBD323}" type="presParOf" srcId="{894EB112-AD82-4AC0-9ECF-19C117394833}" destId="{4C7FF4D2-66E9-440C-BFF7-B4946118D1BA}" srcOrd="11" destOrd="0" presId="urn:microsoft.com/office/officeart/2005/8/layout/default"/>
    <dgm:cxn modelId="{C2C56B88-416A-4D8A-969A-E674AF144AC6}" type="presParOf" srcId="{894EB112-AD82-4AC0-9ECF-19C117394833}" destId="{8801F10B-9C39-4315-9BB6-E23B72D2F38B}" srcOrd="12" destOrd="0" presId="urn:microsoft.com/office/officeart/2005/8/layout/defaul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5014DAEF-3F09-4E47-BAB9-808C27F41506}"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938B0B69-7457-4DD7-8A37-862D53E49943}">
      <dgm:prSet phldrT="[Text]" custT="1"/>
      <dgm:spPr/>
      <dgm:t>
        <a:bodyPr/>
        <a:lstStyle/>
        <a:p>
          <a:pPr algn="ctr"/>
          <a:r>
            <a:rPr lang="en-US" sz="1600" dirty="0">
              <a:latin typeface="Brandon Grotesque Regular" panose="020B0503020203060202" pitchFamily="34" charset="0"/>
            </a:rPr>
            <a:t>Team members states they have a work injury</a:t>
          </a:r>
        </a:p>
      </dgm:t>
    </dgm:pt>
    <dgm:pt modelId="{C8A87395-8995-4B47-A8AF-EA5F8BAFB156}" type="parTrans" cxnId="{132366C2-F018-4DB0-A2FC-C2B8399CC14B}">
      <dgm:prSet/>
      <dgm:spPr/>
      <dgm:t>
        <a:bodyPr/>
        <a:lstStyle/>
        <a:p>
          <a:endParaRPr lang="en-US"/>
        </a:p>
      </dgm:t>
    </dgm:pt>
    <dgm:pt modelId="{03F9D195-2511-4759-ACE6-EC8FF9C79C7D}" type="sibTrans" cxnId="{132366C2-F018-4DB0-A2FC-C2B8399CC14B}">
      <dgm:prSet/>
      <dgm:spPr/>
      <dgm:t>
        <a:bodyPr/>
        <a:lstStyle/>
        <a:p>
          <a:endParaRPr lang="en-US"/>
        </a:p>
      </dgm:t>
    </dgm:pt>
    <dgm:pt modelId="{90F3B40A-F94F-43C7-B073-73E109E01C95}">
      <dgm:prSet phldrT="[Text]" custT="1"/>
      <dgm:spPr>
        <a:solidFill>
          <a:srgbClr val="B5ADA5"/>
        </a:solidFill>
      </dgm:spPr>
      <dgm:t>
        <a:bodyPr/>
        <a:lstStyle/>
        <a:p>
          <a:pPr algn="ctr"/>
          <a:r>
            <a:rPr lang="en-US" sz="1600" dirty="0">
              <a:latin typeface="Brandon Grotesque Regular" panose="020B0503020203060202" pitchFamily="34" charset="0"/>
            </a:rPr>
            <a:t>Team member is transported by ambulance</a:t>
          </a:r>
        </a:p>
      </dgm:t>
    </dgm:pt>
    <dgm:pt modelId="{88B16408-026C-4622-806D-E715E7985CF6}" type="parTrans" cxnId="{58128D50-4820-47D6-9A61-DDBA1F8A3D07}">
      <dgm:prSet/>
      <dgm:spPr/>
      <dgm:t>
        <a:bodyPr/>
        <a:lstStyle/>
        <a:p>
          <a:endParaRPr lang="en-US"/>
        </a:p>
      </dgm:t>
    </dgm:pt>
    <dgm:pt modelId="{5608B3CB-79B5-40E9-91EE-0EE92C59DD36}" type="sibTrans" cxnId="{58128D50-4820-47D6-9A61-DDBA1F8A3D07}">
      <dgm:prSet/>
      <dgm:spPr/>
      <dgm:t>
        <a:bodyPr/>
        <a:lstStyle/>
        <a:p>
          <a:endParaRPr lang="en-US"/>
        </a:p>
      </dgm:t>
    </dgm:pt>
    <dgm:pt modelId="{AC5944DF-8529-49B0-A9DA-640AA3CE8545}">
      <dgm:prSet phldrT="[Text]" custT="1"/>
      <dgm:spPr>
        <a:solidFill>
          <a:srgbClr val="B5ADA5"/>
        </a:solidFill>
      </dgm:spPr>
      <dgm:t>
        <a:bodyPr/>
        <a:lstStyle/>
        <a:p>
          <a:pPr algn="ctr"/>
          <a:r>
            <a:rPr lang="en-US" sz="1600" dirty="0">
              <a:latin typeface="Brandon Grotesque Regular" panose="020B0503020203060202" pitchFamily="34" charset="0"/>
            </a:rPr>
            <a:t>Team member is calling out of work due to work injury</a:t>
          </a:r>
        </a:p>
      </dgm:t>
    </dgm:pt>
    <dgm:pt modelId="{BA8C701D-6E4C-4B11-B6DF-0082BDD1C949}" type="parTrans" cxnId="{452317CC-E73F-4B27-B7E3-D8DF0E3EB218}">
      <dgm:prSet/>
      <dgm:spPr/>
      <dgm:t>
        <a:bodyPr/>
        <a:lstStyle/>
        <a:p>
          <a:endParaRPr lang="en-US"/>
        </a:p>
      </dgm:t>
    </dgm:pt>
    <dgm:pt modelId="{5725A928-4D21-48DF-90D1-AAEA20A8F385}" type="sibTrans" cxnId="{452317CC-E73F-4B27-B7E3-D8DF0E3EB218}">
      <dgm:prSet/>
      <dgm:spPr/>
      <dgm:t>
        <a:bodyPr/>
        <a:lstStyle/>
        <a:p>
          <a:endParaRPr lang="en-US"/>
        </a:p>
      </dgm:t>
    </dgm:pt>
    <dgm:pt modelId="{28ACDCDB-BAC7-460E-B380-55E12FE70932}">
      <dgm:prSet phldrT="[Text]" custT="1"/>
      <dgm:spPr>
        <a:solidFill>
          <a:srgbClr val="1D376C"/>
        </a:solidFill>
      </dgm:spPr>
      <dgm:t>
        <a:bodyPr/>
        <a:lstStyle/>
        <a:p>
          <a:pPr algn="ctr"/>
          <a:r>
            <a:rPr lang="en-US" sz="1600" dirty="0">
              <a:latin typeface="Brandon Grotesque Regular" panose="020B0503020203060202" pitchFamily="34" charset="0"/>
            </a:rPr>
            <a:t>Team member requests to go home vs calling company nurse</a:t>
          </a:r>
        </a:p>
      </dgm:t>
    </dgm:pt>
    <dgm:pt modelId="{00618CC0-BC48-4F0C-97C7-F704D93DDD78}" type="parTrans" cxnId="{4A17B36C-B917-4D0B-A9B2-8146D83F4D60}">
      <dgm:prSet/>
      <dgm:spPr/>
      <dgm:t>
        <a:bodyPr/>
        <a:lstStyle/>
        <a:p>
          <a:endParaRPr lang="en-US"/>
        </a:p>
      </dgm:t>
    </dgm:pt>
    <dgm:pt modelId="{0CE94530-0586-43F4-A6E5-035BB90E389F}" type="sibTrans" cxnId="{4A17B36C-B917-4D0B-A9B2-8146D83F4D60}">
      <dgm:prSet/>
      <dgm:spPr/>
      <dgm:t>
        <a:bodyPr/>
        <a:lstStyle/>
        <a:p>
          <a:endParaRPr lang="en-US"/>
        </a:p>
      </dgm:t>
    </dgm:pt>
    <dgm:pt modelId="{FBCC4B7A-705B-4412-8DE2-E67DD1C54F14}">
      <dgm:prSet phldrT="[Text]" custT="1"/>
      <dgm:spPr/>
      <dgm:t>
        <a:bodyPr/>
        <a:lstStyle/>
        <a:p>
          <a:pPr algn="ctr"/>
          <a:r>
            <a:rPr lang="en-US" sz="1600" dirty="0">
              <a:latin typeface="Brandon Grotesque Regular" panose="020B0503020203060202" pitchFamily="34" charset="0"/>
            </a:rPr>
            <a:t>Team member previously declined treatment but now wants to be treated</a:t>
          </a:r>
        </a:p>
      </dgm:t>
    </dgm:pt>
    <dgm:pt modelId="{D5B5BF57-D35F-4012-98CB-52F9A6849400}" type="parTrans" cxnId="{67E3512A-16D6-41BD-807B-11DE86A15833}">
      <dgm:prSet/>
      <dgm:spPr/>
      <dgm:t>
        <a:bodyPr/>
        <a:lstStyle/>
        <a:p>
          <a:endParaRPr lang="en-US"/>
        </a:p>
      </dgm:t>
    </dgm:pt>
    <dgm:pt modelId="{221DA931-4C52-4E58-824F-48020ED10CCA}" type="sibTrans" cxnId="{67E3512A-16D6-41BD-807B-11DE86A15833}">
      <dgm:prSet/>
      <dgm:spPr/>
      <dgm:t>
        <a:bodyPr/>
        <a:lstStyle/>
        <a:p>
          <a:endParaRPr lang="en-US"/>
        </a:p>
      </dgm:t>
    </dgm:pt>
    <dgm:pt modelId="{70937C94-CA58-48DE-ABBE-ACA26F18032F}" type="pres">
      <dgm:prSet presAssocID="{5014DAEF-3F09-4E47-BAB9-808C27F41506}" presName="diagram" presStyleCnt="0">
        <dgm:presLayoutVars>
          <dgm:dir/>
          <dgm:resizeHandles val="exact"/>
        </dgm:presLayoutVars>
      </dgm:prSet>
      <dgm:spPr/>
    </dgm:pt>
    <dgm:pt modelId="{525B1626-9F13-4D2B-8E1F-C2D9A48E6101}" type="pres">
      <dgm:prSet presAssocID="{938B0B69-7457-4DD7-8A37-862D53E49943}" presName="node" presStyleLbl="node1" presStyleIdx="0" presStyleCnt="5">
        <dgm:presLayoutVars>
          <dgm:bulletEnabled val="1"/>
        </dgm:presLayoutVars>
      </dgm:prSet>
      <dgm:spPr/>
    </dgm:pt>
    <dgm:pt modelId="{A615C6F0-3971-4B71-86EB-6C9B72F6B0BD}" type="pres">
      <dgm:prSet presAssocID="{03F9D195-2511-4759-ACE6-EC8FF9C79C7D}" presName="sibTrans" presStyleCnt="0"/>
      <dgm:spPr/>
    </dgm:pt>
    <dgm:pt modelId="{838D02A9-662C-4FD2-89A5-3EF544D1D1C4}" type="pres">
      <dgm:prSet presAssocID="{90F3B40A-F94F-43C7-B073-73E109E01C95}" presName="node" presStyleLbl="node1" presStyleIdx="1" presStyleCnt="5">
        <dgm:presLayoutVars>
          <dgm:bulletEnabled val="1"/>
        </dgm:presLayoutVars>
      </dgm:prSet>
      <dgm:spPr/>
    </dgm:pt>
    <dgm:pt modelId="{484FA44B-C66F-45E1-BCD2-1A8DFE8BB298}" type="pres">
      <dgm:prSet presAssocID="{5608B3CB-79B5-40E9-91EE-0EE92C59DD36}" presName="sibTrans" presStyleCnt="0"/>
      <dgm:spPr/>
    </dgm:pt>
    <dgm:pt modelId="{8D7A8C48-30C6-477B-ADC0-88882BB6500E}" type="pres">
      <dgm:prSet presAssocID="{28ACDCDB-BAC7-460E-B380-55E12FE70932}" presName="node" presStyleLbl="node1" presStyleIdx="2" presStyleCnt="5">
        <dgm:presLayoutVars>
          <dgm:bulletEnabled val="1"/>
        </dgm:presLayoutVars>
      </dgm:prSet>
      <dgm:spPr/>
    </dgm:pt>
    <dgm:pt modelId="{8A3382FB-36AE-4875-B659-4AFF5EB70BAA}" type="pres">
      <dgm:prSet presAssocID="{0CE94530-0586-43F4-A6E5-035BB90E389F}" presName="sibTrans" presStyleCnt="0"/>
      <dgm:spPr/>
    </dgm:pt>
    <dgm:pt modelId="{0A91FBFF-390B-4C6D-BBEF-C1C73EC6B22C}" type="pres">
      <dgm:prSet presAssocID="{FBCC4B7A-705B-4412-8DE2-E67DD1C54F14}" presName="node" presStyleLbl="node1" presStyleIdx="3" presStyleCnt="5">
        <dgm:presLayoutVars>
          <dgm:bulletEnabled val="1"/>
        </dgm:presLayoutVars>
      </dgm:prSet>
      <dgm:spPr/>
    </dgm:pt>
    <dgm:pt modelId="{A2FAE714-59B4-411C-A32F-0B787FEFA8CE}" type="pres">
      <dgm:prSet presAssocID="{221DA931-4C52-4E58-824F-48020ED10CCA}" presName="sibTrans" presStyleCnt="0"/>
      <dgm:spPr/>
    </dgm:pt>
    <dgm:pt modelId="{3BB1FBE2-CFC2-4C31-8D1E-0B23F5F3BE1D}" type="pres">
      <dgm:prSet presAssocID="{AC5944DF-8529-49B0-A9DA-640AA3CE8545}" presName="node" presStyleLbl="node1" presStyleIdx="4" presStyleCnt="5">
        <dgm:presLayoutVars>
          <dgm:bulletEnabled val="1"/>
        </dgm:presLayoutVars>
      </dgm:prSet>
      <dgm:spPr/>
    </dgm:pt>
  </dgm:ptLst>
  <dgm:cxnLst>
    <dgm:cxn modelId="{AE40970A-AF77-4998-AEBD-08021F8A1E4D}" type="presOf" srcId="{5014DAEF-3F09-4E47-BAB9-808C27F41506}" destId="{70937C94-CA58-48DE-ABBE-ACA26F18032F}" srcOrd="0" destOrd="0" presId="urn:microsoft.com/office/officeart/2005/8/layout/default"/>
    <dgm:cxn modelId="{67E3512A-16D6-41BD-807B-11DE86A15833}" srcId="{5014DAEF-3F09-4E47-BAB9-808C27F41506}" destId="{FBCC4B7A-705B-4412-8DE2-E67DD1C54F14}" srcOrd="3" destOrd="0" parTransId="{D5B5BF57-D35F-4012-98CB-52F9A6849400}" sibTransId="{221DA931-4C52-4E58-824F-48020ED10CCA}"/>
    <dgm:cxn modelId="{4A17B36C-B917-4D0B-A9B2-8146D83F4D60}" srcId="{5014DAEF-3F09-4E47-BAB9-808C27F41506}" destId="{28ACDCDB-BAC7-460E-B380-55E12FE70932}" srcOrd="2" destOrd="0" parTransId="{00618CC0-BC48-4F0C-97C7-F704D93DDD78}" sibTransId="{0CE94530-0586-43F4-A6E5-035BB90E389F}"/>
    <dgm:cxn modelId="{58128D50-4820-47D6-9A61-DDBA1F8A3D07}" srcId="{5014DAEF-3F09-4E47-BAB9-808C27F41506}" destId="{90F3B40A-F94F-43C7-B073-73E109E01C95}" srcOrd="1" destOrd="0" parTransId="{88B16408-026C-4622-806D-E715E7985CF6}" sibTransId="{5608B3CB-79B5-40E9-91EE-0EE92C59DD36}"/>
    <dgm:cxn modelId="{8A9C7159-8D31-4CF6-8F5A-53C3C1F89478}" type="presOf" srcId="{90F3B40A-F94F-43C7-B073-73E109E01C95}" destId="{838D02A9-662C-4FD2-89A5-3EF544D1D1C4}" srcOrd="0" destOrd="0" presId="urn:microsoft.com/office/officeart/2005/8/layout/default"/>
    <dgm:cxn modelId="{132366C2-F018-4DB0-A2FC-C2B8399CC14B}" srcId="{5014DAEF-3F09-4E47-BAB9-808C27F41506}" destId="{938B0B69-7457-4DD7-8A37-862D53E49943}" srcOrd="0" destOrd="0" parTransId="{C8A87395-8995-4B47-A8AF-EA5F8BAFB156}" sibTransId="{03F9D195-2511-4759-ACE6-EC8FF9C79C7D}"/>
    <dgm:cxn modelId="{E2E16DC8-E4E2-4B5F-851D-35869F7A2DB2}" type="presOf" srcId="{938B0B69-7457-4DD7-8A37-862D53E49943}" destId="{525B1626-9F13-4D2B-8E1F-C2D9A48E6101}" srcOrd="0" destOrd="0" presId="urn:microsoft.com/office/officeart/2005/8/layout/default"/>
    <dgm:cxn modelId="{452317CC-E73F-4B27-B7E3-D8DF0E3EB218}" srcId="{5014DAEF-3F09-4E47-BAB9-808C27F41506}" destId="{AC5944DF-8529-49B0-A9DA-640AA3CE8545}" srcOrd="4" destOrd="0" parTransId="{BA8C701D-6E4C-4B11-B6DF-0082BDD1C949}" sibTransId="{5725A928-4D21-48DF-90D1-AAEA20A8F385}"/>
    <dgm:cxn modelId="{D60D70D8-0B03-4E36-B75F-700B89A1E130}" type="presOf" srcId="{FBCC4B7A-705B-4412-8DE2-E67DD1C54F14}" destId="{0A91FBFF-390B-4C6D-BBEF-C1C73EC6B22C}" srcOrd="0" destOrd="0" presId="urn:microsoft.com/office/officeart/2005/8/layout/default"/>
    <dgm:cxn modelId="{55AE3AF4-FAFE-4AD1-B108-CFD9DD0C39AC}" type="presOf" srcId="{AC5944DF-8529-49B0-A9DA-640AA3CE8545}" destId="{3BB1FBE2-CFC2-4C31-8D1E-0B23F5F3BE1D}" srcOrd="0" destOrd="0" presId="urn:microsoft.com/office/officeart/2005/8/layout/default"/>
    <dgm:cxn modelId="{1952A2FC-5E40-4791-96C6-4261BDBEF5BA}" type="presOf" srcId="{28ACDCDB-BAC7-460E-B380-55E12FE70932}" destId="{8D7A8C48-30C6-477B-ADC0-88882BB6500E}" srcOrd="0" destOrd="0" presId="urn:microsoft.com/office/officeart/2005/8/layout/default"/>
    <dgm:cxn modelId="{84FC0EA7-FF86-48D9-BC1C-166C6E8D0094}" type="presParOf" srcId="{70937C94-CA58-48DE-ABBE-ACA26F18032F}" destId="{525B1626-9F13-4D2B-8E1F-C2D9A48E6101}" srcOrd="0" destOrd="0" presId="urn:microsoft.com/office/officeart/2005/8/layout/default"/>
    <dgm:cxn modelId="{C4631566-C268-4821-B0BE-3537D27FAA0F}" type="presParOf" srcId="{70937C94-CA58-48DE-ABBE-ACA26F18032F}" destId="{A615C6F0-3971-4B71-86EB-6C9B72F6B0BD}" srcOrd="1" destOrd="0" presId="urn:microsoft.com/office/officeart/2005/8/layout/default"/>
    <dgm:cxn modelId="{6418345A-75C4-4713-BDE5-BEC91CAD70A5}" type="presParOf" srcId="{70937C94-CA58-48DE-ABBE-ACA26F18032F}" destId="{838D02A9-662C-4FD2-89A5-3EF544D1D1C4}" srcOrd="2" destOrd="0" presId="urn:microsoft.com/office/officeart/2005/8/layout/default"/>
    <dgm:cxn modelId="{AC82C3CC-4055-476C-9888-8CD31FF9D16E}" type="presParOf" srcId="{70937C94-CA58-48DE-ABBE-ACA26F18032F}" destId="{484FA44B-C66F-45E1-BCD2-1A8DFE8BB298}" srcOrd="3" destOrd="0" presId="urn:microsoft.com/office/officeart/2005/8/layout/default"/>
    <dgm:cxn modelId="{144F5B55-4552-4EA1-BD36-1353887C6F77}" type="presParOf" srcId="{70937C94-CA58-48DE-ABBE-ACA26F18032F}" destId="{8D7A8C48-30C6-477B-ADC0-88882BB6500E}" srcOrd="4" destOrd="0" presId="urn:microsoft.com/office/officeart/2005/8/layout/default"/>
    <dgm:cxn modelId="{84985095-1FC4-4EC2-A39E-21C198029B63}" type="presParOf" srcId="{70937C94-CA58-48DE-ABBE-ACA26F18032F}" destId="{8A3382FB-36AE-4875-B659-4AFF5EB70BAA}" srcOrd="5" destOrd="0" presId="urn:microsoft.com/office/officeart/2005/8/layout/default"/>
    <dgm:cxn modelId="{39CBEE52-5FF3-46CE-9D77-5F0E526B430C}" type="presParOf" srcId="{70937C94-CA58-48DE-ABBE-ACA26F18032F}" destId="{0A91FBFF-390B-4C6D-BBEF-C1C73EC6B22C}" srcOrd="6" destOrd="0" presId="urn:microsoft.com/office/officeart/2005/8/layout/default"/>
    <dgm:cxn modelId="{3D014907-769C-46C9-90D1-9B6CA9765226}" type="presParOf" srcId="{70937C94-CA58-48DE-ABBE-ACA26F18032F}" destId="{A2FAE714-59B4-411C-A32F-0B787FEFA8CE}" srcOrd="7" destOrd="0" presId="urn:microsoft.com/office/officeart/2005/8/layout/default"/>
    <dgm:cxn modelId="{7525ADCC-124F-428F-98A1-C436131D0F65}" type="presParOf" srcId="{70937C94-CA58-48DE-ABBE-ACA26F18032F}" destId="{3BB1FBE2-CFC2-4C31-8D1E-0B23F5F3BE1D}" srcOrd="8" destOrd="0" presId="urn:microsoft.com/office/officeart/2005/8/layout/defaul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AF49DEFA-C5F7-4E64-AA7C-D15313DAE2E6}"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8F50F61D-7A33-47E4-9E86-D87C01B19850}">
      <dgm:prSet phldrT="[Text]" custT="1"/>
      <dgm:spPr/>
      <dgm:t>
        <a:bodyPr/>
        <a:lstStyle/>
        <a:p>
          <a:r>
            <a:rPr lang="en-US" sz="1600" dirty="0"/>
            <a:t>Team member states the injury was not caused at work</a:t>
          </a:r>
        </a:p>
      </dgm:t>
    </dgm:pt>
    <dgm:pt modelId="{56224E4C-DE64-4A15-B710-F848EF0B7850}" type="parTrans" cxnId="{1368C0BC-62ED-4898-AEFD-64A38B715089}">
      <dgm:prSet/>
      <dgm:spPr/>
      <dgm:t>
        <a:bodyPr/>
        <a:lstStyle/>
        <a:p>
          <a:endParaRPr lang="en-US"/>
        </a:p>
      </dgm:t>
    </dgm:pt>
    <dgm:pt modelId="{F978D0D9-67F5-4A8F-AEB6-D82FD7B18346}" type="sibTrans" cxnId="{1368C0BC-62ED-4898-AEFD-64A38B715089}">
      <dgm:prSet/>
      <dgm:spPr/>
      <dgm:t>
        <a:bodyPr/>
        <a:lstStyle/>
        <a:p>
          <a:endParaRPr lang="en-US"/>
        </a:p>
      </dgm:t>
    </dgm:pt>
    <dgm:pt modelId="{2EB0E7AB-F4FB-455D-8E19-5CF4E0B813FC}">
      <dgm:prSet phldrT="[Text]" custT="1"/>
      <dgm:spPr>
        <a:solidFill>
          <a:srgbClr val="B5ADA5"/>
        </a:solidFill>
      </dgm:spPr>
      <dgm:t>
        <a:bodyPr/>
        <a:lstStyle/>
        <a:p>
          <a:r>
            <a:rPr lang="en-US" sz="1600" dirty="0"/>
            <a:t>Team member states they do not want treatment</a:t>
          </a:r>
        </a:p>
      </dgm:t>
    </dgm:pt>
    <dgm:pt modelId="{C172B319-E644-420B-B58F-DB53C2B5F7C9}" type="parTrans" cxnId="{8E20BCA1-B674-4A15-BF25-A7648842926F}">
      <dgm:prSet/>
      <dgm:spPr/>
      <dgm:t>
        <a:bodyPr/>
        <a:lstStyle/>
        <a:p>
          <a:endParaRPr lang="en-US"/>
        </a:p>
      </dgm:t>
    </dgm:pt>
    <dgm:pt modelId="{91FB4266-0F30-47FD-BF51-36A83ADA9869}" type="sibTrans" cxnId="{8E20BCA1-B674-4A15-BF25-A7648842926F}">
      <dgm:prSet/>
      <dgm:spPr/>
      <dgm:t>
        <a:bodyPr/>
        <a:lstStyle/>
        <a:p>
          <a:endParaRPr lang="en-US"/>
        </a:p>
      </dgm:t>
    </dgm:pt>
    <dgm:pt modelId="{A63A2625-F125-4740-9A46-A6CAB920DEC3}" type="pres">
      <dgm:prSet presAssocID="{AF49DEFA-C5F7-4E64-AA7C-D15313DAE2E6}" presName="diagram" presStyleCnt="0">
        <dgm:presLayoutVars>
          <dgm:dir/>
          <dgm:resizeHandles val="exact"/>
        </dgm:presLayoutVars>
      </dgm:prSet>
      <dgm:spPr/>
    </dgm:pt>
    <dgm:pt modelId="{8BE2DD4A-EF12-4678-8286-3D5B67360A4B}" type="pres">
      <dgm:prSet presAssocID="{8F50F61D-7A33-47E4-9E86-D87C01B19850}" presName="node" presStyleLbl="node1" presStyleIdx="0" presStyleCnt="2">
        <dgm:presLayoutVars>
          <dgm:bulletEnabled val="1"/>
        </dgm:presLayoutVars>
      </dgm:prSet>
      <dgm:spPr/>
    </dgm:pt>
    <dgm:pt modelId="{8F16BEB7-0F64-4E39-9387-CC04A6427315}" type="pres">
      <dgm:prSet presAssocID="{F978D0D9-67F5-4A8F-AEB6-D82FD7B18346}" presName="sibTrans" presStyleCnt="0"/>
      <dgm:spPr/>
    </dgm:pt>
    <dgm:pt modelId="{022A89AD-6337-45F0-BAA1-C29BBBEF27A3}" type="pres">
      <dgm:prSet presAssocID="{2EB0E7AB-F4FB-455D-8E19-5CF4E0B813FC}" presName="node" presStyleLbl="node1" presStyleIdx="1" presStyleCnt="2">
        <dgm:presLayoutVars>
          <dgm:bulletEnabled val="1"/>
        </dgm:presLayoutVars>
      </dgm:prSet>
      <dgm:spPr/>
    </dgm:pt>
  </dgm:ptLst>
  <dgm:cxnLst>
    <dgm:cxn modelId="{8E20BCA1-B674-4A15-BF25-A7648842926F}" srcId="{AF49DEFA-C5F7-4E64-AA7C-D15313DAE2E6}" destId="{2EB0E7AB-F4FB-455D-8E19-5CF4E0B813FC}" srcOrd="1" destOrd="0" parTransId="{C172B319-E644-420B-B58F-DB53C2B5F7C9}" sibTransId="{91FB4266-0F30-47FD-BF51-36A83ADA9869}"/>
    <dgm:cxn modelId="{9BCAAFA3-31D4-4AFB-B196-FAA68E37E3B9}" type="presOf" srcId="{8F50F61D-7A33-47E4-9E86-D87C01B19850}" destId="{8BE2DD4A-EF12-4678-8286-3D5B67360A4B}" srcOrd="0" destOrd="0" presId="urn:microsoft.com/office/officeart/2005/8/layout/default"/>
    <dgm:cxn modelId="{E531F7A5-0F1D-4897-8E12-F8F658149F74}" type="presOf" srcId="{2EB0E7AB-F4FB-455D-8E19-5CF4E0B813FC}" destId="{022A89AD-6337-45F0-BAA1-C29BBBEF27A3}" srcOrd="0" destOrd="0" presId="urn:microsoft.com/office/officeart/2005/8/layout/default"/>
    <dgm:cxn modelId="{1368C0BC-62ED-4898-AEFD-64A38B715089}" srcId="{AF49DEFA-C5F7-4E64-AA7C-D15313DAE2E6}" destId="{8F50F61D-7A33-47E4-9E86-D87C01B19850}" srcOrd="0" destOrd="0" parTransId="{56224E4C-DE64-4A15-B710-F848EF0B7850}" sibTransId="{F978D0D9-67F5-4A8F-AEB6-D82FD7B18346}"/>
    <dgm:cxn modelId="{9DA9F0D9-E818-441D-9DB2-C3692257BA07}" type="presOf" srcId="{AF49DEFA-C5F7-4E64-AA7C-D15313DAE2E6}" destId="{A63A2625-F125-4740-9A46-A6CAB920DEC3}" srcOrd="0" destOrd="0" presId="urn:microsoft.com/office/officeart/2005/8/layout/default"/>
    <dgm:cxn modelId="{9A961C61-A141-472E-8B6E-71B5DAF082F1}" type="presParOf" srcId="{A63A2625-F125-4740-9A46-A6CAB920DEC3}" destId="{8BE2DD4A-EF12-4678-8286-3D5B67360A4B}" srcOrd="0" destOrd="0" presId="urn:microsoft.com/office/officeart/2005/8/layout/default"/>
    <dgm:cxn modelId="{AE5E8FB7-ACF5-4518-99E8-C62B20A086DE}" type="presParOf" srcId="{A63A2625-F125-4740-9A46-A6CAB920DEC3}" destId="{8F16BEB7-0F64-4E39-9387-CC04A6427315}" srcOrd="1" destOrd="0" presId="urn:microsoft.com/office/officeart/2005/8/layout/default"/>
    <dgm:cxn modelId="{0CF95336-19A4-4AA8-8FFF-FBD307210C26}" type="presParOf" srcId="{A63A2625-F125-4740-9A46-A6CAB920DEC3}" destId="{022A89AD-6337-45F0-BAA1-C29BBBEF27A3}" srcOrd="2" destOrd="0" presId="urn:microsoft.com/office/officeart/2005/8/layout/default"/>
  </dgm:cxnLst>
  <dgm:bg/>
  <dgm:whole/>
  <dgm:extLst>
    <a:ext uri="http://schemas.microsoft.com/office/drawing/2008/diagram">
      <dsp:dataModelExt xmlns:dsp="http://schemas.microsoft.com/office/drawing/2008/diagram" relId="rId13"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FA019311-1CA4-47BC-9A9F-161D64877CEB}" type="doc">
      <dgm:prSet loTypeId="urn:diagrams.loki3.com/BracketList" loCatId="list" qsTypeId="urn:microsoft.com/office/officeart/2005/8/quickstyle/simple1" qsCatId="simple" csTypeId="urn:microsoft.com/office/officeart/2005/8/colors/accent1_2" csCatId="accent1" phldr="1"/>
      <dgm:spPr/>
      <dgm:t>
        <a:bodyPr/>
        <a:lstStyle/>
        <a:p>
          <a:endParaRPr lang="en-US"/>
        </a:p>
      </dgm:t>
    </dgm:pt>
    <dgm:pt modelId="{D7A60784-F35A-41CF-B968-E8CF6E1685EB}">
      <dgm:prSet phldrT="[Text]" custT="1"/>
      <dgm:spPr/>
      <dgm:t>
        <a:bodyPr/>
        <a:lstStyle/>
        <a:p>
          <a:pPr algn="ctr"/>
          <a:r>
            <a:rPr lang="en-US" sz="2000" dirty="0">
              <a:solidFill>
                <a:srgbClr val="1D376C"/>
              </a:solidFill>
              <a:latin typeface="Brandon Grotesque Bold" panose="020B0803020203060202" pitchFamily="34" charset="0"/>
            </a:rPr>
            <a:t>Not referred to a medical professional</a:t>
          </a:r>
        </a:p>
      </dgm:t>
    </dgm:pt>
    <dgm:pt modelId="{721D4067-2520-4580-B2D1-EF73508603DA}" type="parTrans" cxnId="{9DE03D35-69EE-4E22-BF29-7CDD93323A76}">
      <dgm:prSet/>
      <dgm:spPr/>
      <dgm:t>
        <a:bodyPr/>
        <a:lstStyle/>
        <a:p>
          <a:endParaRPr lang="en-US"/>
        </a:p>
      </dgm:t>
    </dgm:pt>
    <dgm:pt modelId="{6A867519-EB71-47C6-B377-A0B68D8D9EAA}" type="sibTrans" cxnId="{9DE03D35-69EE-4E22-BF29-7CDD93323A76}">
      <dgm:prSet/>
      <dgm:spPr/>
      <dgm:t>
        <a:bodyPr/>
        <a:lstStyle/>
        <a:p>
          <a:endParaRPr lang="en-US"/>
        </a:p>
      </dgm:t>
    </dgm:pt>
    <dgm:pt modelId="{DFFCCF09-9C2B-42EA-BC77-912589C93CD3}">
      <dgm:prSet phldrT="[Text]"/>
      <dgm:spPr>
        <a:solidFill>
          <a:srgbClr val="1D376C"/>
        </a:solidFill>
      </dgm:spPr>
      <dgm:t>
        <a:bodyPr/>
        <a:lstStyle/>
        <a:p>
          <a:pPr algn="ctr"/>
          <a:r>
            <a:rPr lang="en-US" dirty="0">
              <a:solidFill>
                <a:schemeClr val="bg1"/>
              </a:solidFill>
              <a:latin typeface="Brandon Grotesque Regular" panose="020B0503020203060202" pitchFamily="34" charset="0"/>
            </a:rPr>
            <a:t>First Aid Treatment</a:t>
          </a:r>
        </a:p>
      </dgm:t>
    </dgm:pt>
    <dgm:pt modelId="{4C29CE31-CAB6-4B65-BFA0-51DA8DE02F7D}" type="parTrans" cxnId="{AA4A32D5-1EFF-4C02-B2D6-5C210F6A395D}">
      <dgm:prSet/>
      <dgm:spPr/>
      <dgm:t>
        <a:bodyPr/>
        <a:lstStyle/>
        <a:p>
          <a:endParaRPr lang="en-US"/>
        </a:p>
      </dgm:t>
    </dgm:pt>
    <dgm:pt modelId="{77CD15AB-535D-49FF-A61C-3565460CE553}" type="sibTrans" cxnId="{AA4A32D5-1EFF-4C02-B2D6-5C210F6A395D}">
      <dgm:prSet/>
      <dgm:spPr/>
      <dgm:t>
        <a:bodyPr/>
        <a:lstStyle/>
        <a:p>
          <a:endParaRPr lang="en-US"/>
        </a:p>
      </dgm:t>
    </dgm:pt>
    <dgm:pt modelId="{C45AD78E-2B9A-447C-94C9-8DB58B7262AB}">
      <dgm:prSet phldrT="[Text]" custT="1"/>
      <dgm:spPr/>
      <dgm:t>
        <a:bodyPr/>
        <a:lstStyle/>
        <a:p>
          <a:pPr algn="ctr"/>
          <a:r>
            <a:rPr lang="en-US" sz="2000" dirty="0">
              <a:solidFill>
                <a:srgbClr val="1D376C"/>
              </a:solidFill>
              <a:latin typeface="Brandon Grotesque Bold" panose="020B0803020203060202" pitchFamily="34" charset="0"/>
            </a:rPr>
            <a:t>Referred to a medical provider</a:t>
          </a:r>
        </a:p>
      </dgm:t>
    </dgm:pt>
    <dgm:pt modelId="{A79C95A9-78BB-47F7-BA27-F45C72F8EB22}" type="parTrans" cxnId="{D6725183-D90D-40E1-BFE5-6CA3F0ABF31B}">
      <dgm:prSet/>
      <dgm:spPr/>
      <dgm:t>
        <a:bodyPr/>
        <a:lstStyle/>
        <a:p>
          <a:endParaRPr lang="en-US"/>
        </a:p>
      </dgm:t>
    </dgm:pt>
    <dgm:pt modelId="{416C1B34-B3E1-495C-A161-68FAD7DA964F}" type="sibTrans" cxnId="{D6725183-D90D-40E1-BFE5-6CA3F0ABF31B}">
      <dgm:prSet/>
      <dgm:spPr/>
      <dgm:t>
        <a:bodyPr/>
        <a:lstStyle/>
        <a:p>
          <a:endParaRPr lang="en-US"/>
        </a:p>
      </dgm:t>
    </dgm:pt>
    <dgm:pt modelId="{4C6CB973-FD7B-4D8F-93B3-59134B58999A}">
      <dgm:prSet phldrT="[Text]"/>
      <dgm:spPr/>
      <dgm:t>
        <a:bodyPr/>
        <a:lstStyle/>
        <a:p>
          <a:pPr algn="ctr"/>
          <a:r>
            <a:rPr lang="en-US" dirty="0"/>
            <a:t>Must go to provider referred to by company nurse</a:t>
          </a:r>
          <a:endParaRPr lang="en-US" dirty="0">
            <a:solidFill>
              <a:schemeClr val="bg1"/>
            </a:solidFill>
            <a:latin typeface="Brandon Grotesque Regular" panose="020B0503020203060202" pitchFamily="34" charset="0"/>
          </a:endParaRPr>
        </a:p>
      </dgm:t>
    </dgm:pt>
    <dgm:pt modelId="{73D81FC5-9E2B-47D0-B1E9-CED476930E15}" type="parTrans" cxnId="{7BDD3AF2-A479-448E-A7F4-76C4AA654C22}">
      <dgm:prSet/>
      <dgm:spPr/>
      <dgm:t>
        <a:bodyPr/>
        <a:lstStyle/>
        <a:p>
          <a:endParaRPr lang="en-US"/>
        </a:p>
      </dgm:t>
    </dgm:pt>
    <dgm:pt modelId="{EA010DD5-42CD-4582-B7B1-9282469E49DC}" type="sibTrans" cxnId="{7BDD3AF2-A479-448E-A7F4-76C4AA654C22}">
      <dgm:prSet/>
      <dgm:spPr/>
      <dgm:t>
        <a:bodyPr/>
        <a:lstStyle/>
        <a:p>
          <a:endParaRPr lang="en-US"/>
        </a:p>
      </dgm:t>
    </dgm:pt>
    <dgm:pt modelId="{6978CFCB-B905-4B2F-8AF5-F66E1D89BF9A}">
      <dgm:prSet phldrT="[Text]"/>
      <dgm:spPr/>
      <dgm:t>
        <a:bodyPr/>
        <a:lstStyle/>
        <a:p>
          <a:pPr algn="ctr"/>
          <a:r>
            <a:rPr lang="en-US" dirty="0"/>
            <a:t>Get a work status or release</a:t>
          </a:r>
          <a:endParaRPr lang="en-US" dirty="0">
            <a:solidFill>
              <a:schemeClr val="bg1"/>
            </a:solidFill>
            <a:latin typeface="Brandon Grotesque Regular" panose="020B0503020203060202" pitchFamily="34" charset="0"/>
          </a:endParaRPr>
        </a:p>
      </dgm:t>
    </dgm:pt>
    <dgm:pt modelId="{7307183E-480A-488D-A0FC-2CCC85317501}" type="parTrans" cxnId="{C0DC73FD-714E-4A34-9C28-A1DD76466074}">
      <dgm:prSet/>
      <dgm:spPr/>
      <dgm:t>
        <a:bodyPr/>
        <a:lstStyle/>
        <a:p>
          <a:endParaRPr lang="en-US"/>
        </a:p>
      </dgm:t>
    </dgm:pt>
    <dgm:pt modelId="{0630F728-BE39-48F4-9CEC-7B43D78690EC}" type="sibTrans" cxnId="{C0DC73FD-714E-4A34-9C28-A1DD76466074}">
      <dgm:prSet/>
      <dgm:spPr/>
      <dgm:t>
        <a:bodyPr/>
        <a:lstStyle/>
        <a:p>
          <a:endParaRPr lang="en-US"/>
        </a:p>
      </dgm:t>
    </dgm:pt>
    <dgm:pt modelId="{9AE8016E-94C7-42B4-AB32-437EDBAF71C7}">
      <dgm:prSet phldrT="[Text]" custT="1"/>
      <dgm:spPr/>
      <dgm:t>
        <a:bodyPr/>
        <a:lstStyle/>
        <a:p>
          <a:pPr algn="ctr"/>
          <a:r>
            <a:rPr lang="en-US" sz="2000" dirty="0">
              <a:solidFill>
                <a:srgbClr val="1D376C"/>
              </a:solidFill>
              <a:latin typeface="Brandon Grotesque Bold" panose="020B0803020203060202" pitchFamily="34" charset="0"/>
            </a:rPr>
            <a:t>Later decides to seek medical treatment</a:t>
          </a:r>
        </a:p>
      </dgm:t>
    </dgm:pt>
    <dgm:pt modelId="{E271D2ED-DB91-4156-99B9-92467FCE7CB7}" type="parTrans" cxnId="{1EAFA023-C4FC-49EA-B69E-3A3457149EF1}">
      <dgm:prSet/>
      <dgm:spPr/>
      <dgm:t>
        <a:bodyPr/>
        <a:lstStyle/>
        <a:p>
          <a:endParaRPr lang="en-US"/>
        </a:p>
      </dgm:t>
    </dgm:pt>
    <dgm:pt modelId="{40FEA507-A93B-4DC4-965A-6C0CBD223DA5}" type="sibTrans" cxnId="{1EAFA023-C4FC-49EA-B69E-3A3457149EF1}">
      <dgm:prSet/>
      <dgm:spPr/>
      <dgm:t>
        <a:bodyPr/>
        <a:lstStyle/>
        <a:p>
          <a:endParaRPr lang="en-US"/>
        </a:p>
      </dgm:t>
    </dgm:pt>
    <dgm:pt modelId="{C103D2B0-E9DC-4C02-9DFF-D017CD05E27D}">
      <dgm:prSet phldrT="[Text]"/>
      <dgm:spPr>
        <a:solidFill>
          <a:srgbClr val="1D376C"/>
        </a:solidFill>
      </dgm:spPr>
      <dgm:t>
        <a:bodyPr/>
        <a:lstStyle/>
        <a:p>
          <a:pPr algn="ctr"/>
          <a:r>
            <a:rPr lang="en-US" dirty="0">
              <a:solidFill>
                <a:schemeClr val="bg1"/>
              </a:solidFill>
              <a:latin typeface="Brandon Grotesque Regular" panose="020B0503020203060202" pitchFamily="34" charset="0"/>
            </a:rPr>
            <a:t>Rest and Recover</a:t>
          </a:r>
        </a:p>
      </dgm:t>
    </dgm:pt>
    <dgm:pt modelId="{186A71EB-53B2-4C3B-99A2-95ADB9ECCCA2}" type="sibTrans" cxnId="{9F597491-C129-4990-A7E9-5FB5535E2287}">
      <dgm:prSet/>
      <dgm:spPr/>
      <dgm:t>
        <a:bodyPr/>
        <a:lstStyle/>
        <a:p>
          <a:endParaRPr lang="en-US"/>
        </a:p>
      </dgm:t>
    </dgm:pt>
    <dgm:pt modelId="{C166B9A5-0EB5-4E76-9585-862578BB57AE}" type="parTrans" cxnId="{9F597491-C129-4990-A7E9-5FB5535E2287}">
      <dgm:prSet/>
      <dgm:spPr/>
      <dgm:t>
        <a:bodyPr/>
        <a:lstStyle/>
        <a:p>
          <a:endParaRPr lang="en-US"/>
        </a:p>
      </dgm:t>
    </dgm:pt>
    <dgm:pt modelId="{9F569FAD-C0AC-413C-8A06-824E5383B321}">
      <dgm:prSet phldrT="[Text]"/>
      <dgm:spPr>
        <a:solidFill>
          <a:srgbClr val="B5ADA5"/>
        </a:solidFill>
      </dgm:spPr>
      <dgm:t>
        <a:bodyPr/>
        <a:lstStyle/>
        <a:p>
          <a:pPr algn="ctr"/>
          <a:r>
            <a:rPr lang="en-US" dirty="0">
              <a:solidFill>
                <a:schemeClr val="bg1"/>
              </a:solidFill>
              <a:latin typeface="Brandon Grotesque Regular" panose="020B0503020203060202" pitchFamily="34" charset="0"/>
            </a:rPr>
            <a:t>Can I see my own doctor?</a:t>
          </a:r>
        </a:p>
      </dgm:t>
    </dgm:pt>
    <dgm:pt modelId="{73C501FF-2CCE-4788-93B9-339FDC958287}" type="parTrans" cxnId="{528C5577-111E-42B6-85EF-8AE4A4522200}">
      <dgm:prSet/>
      <dgm:spPr/>
      <dgm:t>
        <a:bodyPr/>
        <a:lstStyle/>
        <a:p>
          <a:endParaRPr lang="en-US"/>
        </a:p>
      </dgm:t>
    </dgm:pt>
    <dgm:pt modelId="{EBD292C3-305E-48F9-81F3-CF4B9BFFDAF2}" type="sibTrans" cxnId="{528C5577-111E-42B6-85EF-8AE4A4522200}">
      <dgm:prSet/>
      <dgm:spPr/>
      <dgm:t>
        <a:bodyPr/>
        <a:lstStyle/>
        <a:p>
          <a:endParaRPr lang="en-US"/>
        </a:p>
      </dgm:t>
    </dgm:pt>
    <dgm:pt modelId="{6C8EC5D0-EDA9-4BE0-B752-281E1F1D0952}">
      <dgm:prSet phldrT="[Text]"/>
      <dgm:spPr>
        <a:solidFill>
          <a:srgbClr val="B5ADA5"/>
        </a:solidFill>
      </dgm:spPr>
      <dgm:t>
        <a:bodyPr/>
        <a:lstStyle/>
        <a:p>
          <a:pPr algn="ctr"/>
          <a:r>
            <a:rPr lang="en-US" dirty="0">
              <a:solidFill>
                <a:schemeClr val="bg1"/>
              </a:solidFill>
              <a:latin typeface="Brandon Grotesque Regular" panose="020B0503020203060202" pitchFamily="34" charset="0"/>
            </a:rPr>
            <a:t>Must call company nurse to be referred medical provider</a:t>
          </a:r>
        </a:p>
      </dgm:t>
    </dgm:pt>
    <dgm:pt modelId="{AB0FDFE1-893C-41C4-9C2F-8A6C005C0659}" type="parTrans" cxnId="{59ED4BDD-A842-4F8C-9F2B-B208348E8140}">
      <dgm:prSet/>
      <dgm:spPr/>
      <dgm:t>
        <a:bodyPr/>
        <a:lstStyle/>
        <a:p>
          <a:endParaRPr lang="en-US"/>
        </a:p>
      </dgm:t>
    </dgm:pt>
    <dgm:pt modelId="{A6179E64-FB19-4585-A0B2-83C6DC512E1C}" type="sibTrans" cxnId="{59ED4BDD-A842-4F8C-9F2B-B208348E8140}">
      <dgm:prSet/>
      <dgm:spPr/>
      <dgm:t>
        <a:bodyPr/>
        <a:lstStyle/>
        <a:p>
          <a:endParaRPr lang="en-US"/>
        </a:p>
      </dgm:t>
    </dgm:pt>
    <dgm:pt modelId="{AE8E1600-DD80-49B4-AE9E-608A345EB77A}" type="pres">
      <dgm:prSet presAssocID="{FA019311-1CA4-47BC-9A9F-161D64877CEB}" presName="Name0" presStyleCnt="0">
        <dgm:presLayoutVars>
          <dgm:dir/>
          <dgm:animLvl val="lvl"/>
          <dgm:resizeHandles val="exact"/>
        </dgm:presLayoutVars>
      </dgm:prSet>
      <dgm:spPr/>
    </dgm:pt>
    <dgm:pt modelId="{3282F6DF-E8F9-4872-BF00-705AB263B7D8}" type="pres">
      <dgm:prSet presAssocID="{D7A60784-F35A-41CF-B968-E8CF6E1685EB}" presName="linNode" presStyleCnt="0"/>
      <dgm:spPr/>
    </dgm:pt>
    <dgm:pt modelId="{C9494595-7BB9-4C7B-BF5E-1650D9887362}" type="pres">
      <dgm:prSet presAssocID="{D7A60784-F35A-41CF-B968-E8CF6E1685EB}" presName="parTx" presStyleLbl="revTx" presStyleIdx="0" presStyleCnt="3">
        <dgm:presLayoutVars>
          <dgm:chMax val="1"/>
          <dgm:bulletEnabled val="1"/>
        </dgm:presLayoutVars>
      </dgm:prSet>
      <dgm:spPr/>
    </dgm:pt>
    <dgm:pt modelId="{B88BD73B-BCFD-4189-B53A-B970A9F04BEB}" type="pres">
      <dgm:prSet presAssocID="{D7A60784-F35A-41CF-B968-E8CF6E1685EB}" presName="bracket" presStyleLbl="parChTrans1D1" presStyleIdx="0" presStyleCnt="3"/>
      <dgm:spPr/>
    </dgm:pt>
    <dgm:pt modelId="{C3797E6A-4BE7-4A81-91A8-DCAA29875741}" type="pres">
      <dgm:prSet presAssocID="{D7A60784-F35A-41CF-B968-E8CF6E1685EB}" presName="spH" presStyleCnt="0"/>
      <dgm:spPr/>
    </dgm:pt>
    <dgm:pt modelId="{38EAF25F-6F07-4D56-8BD7-009873EE7EAA}" type="pres">
      <dgm:prSet presAssocID="{D7A60784-F35A-41CF-B968-E8CF6E1685EB}" presName="desTx" presStyleLbl="node1" presStyleIdx="0" presStyleCnt="3">
        <dgm:presLayoutVars>
          <dgm:bulletEnabled val="1"/>
        </dgm:presLayoutVars>
      </dgm:prSet>
      <dgm:spPr/>
    </dgm:pt>
    <dgm:pt modelId="{A311DB35-3F2F-4542-AFC0-52527771965E}" type="pres">
      <dgm:prSet presAssocID="{6A867519-EB71-47C6-B377-A0B68D8D9EAA}" presName="spV" presStyleCnt="0"/>
      <dgm:spPr/>
    </dgm:pt>
    <dgm:pt modelId="{6ED9988E-07D3-4B32-9EF1-5D711F5E875A}" type="pres">
      <dgm:prSet presAssocID="{C45AD78E-2B9A-447C-94C9-8DB58B7262AB}" presName="linNode" presStyleCnt="0"/>
      <dgm:spPr/>
    </dgm:pt>
    <dgm:pt modelId="{17F5DBCB-9493-4E75-9A2C-D34E275FC307}" type="pres">
      <dgm:prSet presAssocID="{C45AD78E-2B9A-447C-94C9-8DB58B7262AB}" presName="parTx" presStyleLbl="revTx" presStyleIdx="1" presStyleCnt="3">
        <dgm:presLayoutVars>
          <dgm:chMax val="1"/>
          <dgm:bulletEnabled val="1"/>
        </dgm:presLayoutVars>
      </dgm:prSet>
      <dgm:spPr/>
    </dgm:pt>
    <dgm:pt modelId="{C8F746C0-9D03-416E-924F-CC7DA5E880A6}" type="pres">
      <dgm:prSet presAssocID="{C45AD78E-2B9A-447C-94C9-8DB58B7262AB}" presName="bracket" presStyleLbl="parChTrans1D1" presStyleIdx="1" presStyleCnt="3"/>
      <dgm:spPr/>
    </dgm:pt>
    <dgm:pt modelId="{340A60AB-F710-479B-8E37-80357F29DBB9}" type="pres">
      <dgm:prSet presAssocID="{C45AD78E-2B9A-447C-94C9-8DB58B7262AB}" presName="spH" presStyleCnt="0"/>
      <dgm:spPr/>
    </dgm:pt>
    <dgm:pt modelId="{6C845250-FF99-48F3-BF96-B98A823A8FEE}" type="pres">
      <dgm:prSet presAssocID="{C45AD78E-2B9A-447C-94C9-8DB58B7262AB}" presName="desTx" presStyleLbl="node1" presStyleIdx="1" presStyleCnt="3">
        <dgm:presLayoutVars>
          <dgm:bulletEnabled val="1"/>
        </dgm:presLayoutVars>
      </dgm:prSet>
      <dgm:spPr/>
    </dgm:pt>
    <dgm:pt modelId="{C9162D04-BDD4-4B38-A7EA-5FF0D7CA3B6C}" type="pres">
      <dgm:prSet presAssocID="{416C1B34-B3E1-495C-A161-68FAD7DA964F}" presName="spV" presStyleCnt="0"/>
      <dgm:spPr/>
    </dgm:pt>
    <dgm:pt modelId="{136F3ABA-1639-487E-9C26-7AFA919F655F}" type="pres">
      <dgm:prSet presAssocID="{9AE8016E-94C7-42B4-AB32-437EDBAF71C7}" presName="linNode" presStyleCnt="0"/>
      <dgm:spPr/>
    </dgm:pt>
    <dgm:pt modelId="{A3ACB6D8-2F37-43E3-8F7B-17D66EDF307F}" type="pres">
      <dgm:prSet presAssocID="{9AE8016E-94C7-42B4-AB32-437EDBAF71C7}" presName="parTx" presStyleLbl="revTx" presStyleIdx="2" presStyleCnt="3">
        <dgm:presLayoutVars>
          <dgm:chMax val="1"/>
          <dgm:bulletEnabled val="1"/>
        </dgm:presLayoutVars>
      </dgm:prSet>
      <dgm:spPr/>
    </dgm:pt>
    <dgm:pt modelId="{DA17DA60-0E94-4F40-A1EE-423B0CBAE0C7}" type="pres">
      <dgm:prSet presAssocID="{9AE8016E-94C7-42B4-AB32-437EDBAF71C7}" presName="bracket" presStyleLbl="parChTrans1D1" presStyleIdx="2" presStyleCnt="3"/>
      <dgm:spPr/>
    </dgm:pt>
    <dgm:pt modelId="{F4B61C8A-E6A8-434D-ACD3-10F4B203E82E}" type="pres">
      <dgm:prSet presAssocID="{9AE8016E-94C7-42B4-AB32-437EDBAF71C7}" presName="spH" presStyleCnt="0"/>
      <dgm:spPr/>
    </dgm:pt>
    <dgm:pt modelId="{9C4DB944-9347-4E41-9F70-D80BFFB447CC}" type="pres">
      <dgm:prSet presAssocID="{9AE8016E-94C7-42B4-AB32-437EDBAF71C7}" presName="desTx" presStyleLbl="node1" presStyleIdx="2" presStyleCnt="3">
        <dgm:presLayoutVars>
          <dgm:bulletEnabled val="1"/>
        </dgm:presLayoutVars>
      </dgm:prSet>
      <dgm:spPr/>
    </dgm:pt>
  </dgm:ptLst>
  <dgm:cxnLst>
    <dgm:cxn modelId="{8868700C-FE89-48A8-B8DF-21FD2C036A39}" type="presOf" srcId="{DFFCCF09-9C2B-42EA-BC77-912589C93CD3}" destId="{38EAF25F-6F07-4D56-8BD7-009873EE7EAA}" srcOrd="0" destOrd="0" presId="urn:diagrams.loki3.com/BracketList"/>
    <dgm:cxn modelId="{1EAFA023-C4FC-49EA-B69E-3A3457149EF1}" srcId="{FA019311-1CA4-47BC-9A9F-161D64877CEB}" destId="{9AE8016E-94C7-42B4-AB32-437EDBAF71C7}" srcOrd="2" destOrd="0" parTransId="{E271D2ED-DB91-4156-99B9-92467FCE7CB7}" sibTransId="{40FEA507-A93B-4DC4-965A-6C0CBD223DA5}"/>
    <dgm:cxn modelId="{9DE03D35-69EE-4E22-BF29-7CDD93323A76}" srcId="{FA019311-1CA4-47BC-9A9F-161D64877CEB}" destId="{D7A60784-F35A-41CF-B968-E8CF6E1685EB}" srcOrd="0" destOrd="0" parTransId="{721D4067-2520-4580-B2D1-EF73508603DA}" sibTransId="{6A867519-EB71-47C6-B377-A0B68D8D9EAA}"/>
    <dgm:cxn modelId="{B4447840-5D70-42AD-B70E-20442EBD2901}" type="presOf" srcId="{C45AD78E-2B9A-447C-94C9-8DB58B7262AB}" destId="{17F5DBCB-9493-4E75-9A2C-D34E275FC307}" srcOrd="0" destOrd="0" presId="urn:diagrams.loki3.com/BracketList"/>
    <dgm:cxn modelId="{5E45D844-A6C6-4665-8650-65C971918DBA}" type="presOf" srcId="{6978CFCB-B905-4B2F-8AF5-F66E1D89BF9A}" destId="{6C845250-FF99-48F3-BF96-B98A823A8FEE}" srcOrd="0" destOrd="1" presId="urn:diagrams.loki3.com/BracketList"/>
    <dgm:cxn modelId="{3F12946F-D735-4C45-ABA1-683B7375F53C}" type="presOf" srcId="{4C6CB973-FD7B-4D8F-93B3-59134B58999A}" destId="{6C845250-FF99-48F3-BF96-B98A823A8FEE}" srcOrd="0" destOrd="0" presId="urn:diagrams.loki3.com/BracketList"/>
    <dgm:cxn modelId="{528C5577-111E-42B6-85EF-8AE4A4522200}" srcId="{9AE8016E-94C7-42B4-AB32-437EDBAF71C7}" destId="{9F569FAD-C0AC-413C-8A06-824E5383B321}" srcOrd="1" destOrd="0" parTransId="{73C501FF-2CCE-4788-93B9-339FDC958287}" sibTransId="{EBD292C3-305E-48F9-81F3-CF4B9BFFDAF2}"/>
    <dgm:cxn modelId="{D6725183-D90D-40E1-BFE5-6CA3F0ABF31B}" srcId="{FA019311-1CA4-47BC-9A9F-161D64877CEB}" destId="{C45AD78E-2B9A-447C-94C9-8DB58B7262AB}" srcOrd="1" destOrd="0" parTransId="{A79C95A9-78BB-47F7-BA27-F45C72F8EB22}" sibTransId="{416C1B34-B3E1-495C-A161-68FAD7DA964F}"/>
    <dgm:cxn modelId="{F230EB8A-00A6-4594-B98D-8D92A6E881B3}" type="presOf" srcId="{C103D2B0-E9DC-4C02-9DFF-D017CD05E27D}" destId="{38EAF25F-6F07-4D56-8BD7-009873EE7EAA}" srcOrd="0" destOrd="1" presId="urn:diagrams.loki3.com/BracketList"/>
    <dgm:cxn modelId="{9F597491-C129-4990-A7E9-5FB5535E2287}" srcId="{D7A60784-F35A-41CF-B968-E8CF6E1685EB}" destId="{C103D2B0-E9DC-4C02-9DFF-D017CD05E27D}" srcOrd="1" destOrd="0" parTransId="{C166B9A5-0EB5-4E76-9585-862578BB57AE}" sibTransId="{186A71EB-53B2-4C3B-99A2-95ADB9ECCCA2}"/>
    <dgm:cxn modelId="{37279599-C246-4EF9-A9F7-FB92501B4FA5}" type="presOf" srcId="{9F569FAD-C0AC-413C-8A06-824E5383B321}" destId="{9C4DB944-9347-4E41-9F70-D80BFFB447CC}" srcOrd="0" destOrd="1" presId="urn:diagrams.loki3.com/BracketList"/>
    <dgm:cxn modelId="{576EF5A5-2EAD-46FC-AE14-A6156CA8A186}" type="presOf" srcId="{FA019311-1CA4-47BC-9A9F-161D64877CEB}" destId="{AE8E1600-DD80-49B4-AE9E-608A345EB77A}" srcOrd="0" destOrd="0" presId="urn:diagrams.loki3.com/BracketList"/>
    <dgm:cxn modelId="{550E29C3-0361-4040-BAB5-51BD0F9A7FDF}" type="presOf" srcId="{D7A60784-F35A-41CF-B968-E8CF6E1685EB}" destId="{C9494595-7BB9-4C7B-BF5E-1650D9887362}" srcOrd="0" destOrd="0" presId="urn:diagrams.loki3.com/BracketList"/>
    <dgm:cxn modelId="{3ABC5ED0-BC4B-4E9A-8A6C-88E8E101A88A}" type="presOf" srcId="{9AE8016E-94C7-42B4-AB32-437EDBAF71C7}" destId="{A3ACB6D8-2F37-43E3-8F7B-17D66EDF307F}" srcOrd="0" destOrd="0" presId="urn:diagrams.loki3.com/BracketList"/>
    <dgm:cxn modelId="{AA4A32D5-1EFF-4C02-B2D6-5C210F6A395D}" srcId="{D7A60784-F35A-41CF-B968-E8CF6E1685EB}" destId="{DFFCCF09-9C2B-42EA-BC77-912589C93CD3}" srcOrd="0" destOrd="0" parTransId="{4C29CE31-CAB6-4B65-BFA0-51DA8DE02F7D}" sibTransId="{77CD15AB-535D-49FF-A61C-3565460CE553}"/>
    <dgm:cxn modelId="{59ED4BDD-A842-4F8C-9F2B-B208348E8140}" srcId="{9AE8016E-94C7-42B4-AB32-437EDBAF71C7}" destId="{6C8EC5D0-EDA9-4BE0-B752-281E1F1D0952}" srcOrd="0" destOrd="0" parTransId="{AB0FDFE1-893C-41C4-9C2F-8A6C005C0659}" sibTransId="{A6179E64-FB19-4585-A0B2-83C6DC512E1C}"/>
    <dgm:cxn modelId="{AA391BEE-7E3B-479E-BAB5-6696BF4CA037}" type="presOf" srcId="{6C8EC5D0-EDA9-4BE0-B752-281E1F1D0952}" destId="{9C4DB944-9347-4E41-9F70-D80BFFB447CC}" srcOrd="0" destOrd="0" presId="urn:diagrams.loki3.com/BracketList"/>
    <dgm:cxn modelId="{7BDD3AF2-A479-448E-A7F4-76C4AA654C22}" srcId="{C45AD78E-2B9A-447C-94C9-8DB58B7262AB}" destId="{4C6CB973-FD7B-4D8F-93B3-59134B58999A}" srcOrd="0" destOrd="0" parTransId="{73D81FC5-9E2B-47D0-B1E9-CED476930E15}" sibTransId="{EA010DD5-42CD-4582-B7B1-9282469E49DC}"/>
    <dgm:cxn modelId="{C0DC73FD-714E-4A34-9C28-A1DD76466074}" srcId="{C45AD78E-2B9A-447C-94C9-8DB58B7262AB}" destId="{6978CFCB-B905-4B2F-8AF5-F66E1D89BF9A}" srcOrd="1" destOrd="0" parTransId="{7307183E-480A-488D-A0FC-2CCC85317501}" sibTransId="{0630F728-BE39-48F4-9CEC-7B43D78690EC}"/>
    <dgm:cxn modelId="{F9F1BCA2-90F8-4E9F-8AC7-3F76F6577CF6}" type="presParOf" srcId="{AE8E1600-DD80-49B4-AE9E-608A345EB77A}" destId="{3282F6DF-E8F9-4872-BF00-705AB263B7D8}" srcOrd="0" destOrd="0" presId="urn:diagrams.loki3.com/BracketList"/>
    <dgm:cxn modelId="{CB36228B-63E8-4E6D-A853-6FE075C62931}" type="presParOf" srcId="{3282F6DF-E8F9-4872-BF00-705AB263B7D8}" destId="{C9494595-7BB9-4C7B-BF5E-1650D9887362}" srcOrd="0" destOrd="0" presId="urn:diagrams.loki3.com/BracketList"/>
    <dgm:cxn modelId="{100233AC-D7BF-4FC0-84F9-9C8B151FE33E}" type="presParOf" srcId="{3282F6DF-E8F9-4872-BF00-705AB263B7D8}" destId="{B88BD73B-BCFD-4189-B53A-B970A9F04BEB}" srcOrd="1" destOrd="0" presId="urn:diagrams.loki3.com/BracketList"/>
    <dgm:cxn modelId="{F6184278-BE5D-4893-97EE-AAD598BD2F8A}" type="presParOf" srcId="{3282F6DF-E8F9-4872-BF00-705AB263B7D8}" destId="{C3797E6A-4BE7-4A81-91A8-DCAA29875741}" srcOrd="2" destOrd="0" presId="urn:diagrams.loki3.com/BracketList"/>
    <dgm:cxn modelId="{1475D692-E1DE-4EA3-BBDE-6D4F5D0672E3}" type="presParOf" srcId="{3282F6DF-E8F9-4872-BF00-705AB263B7D8}" destId="{38EAF25F-6F07-4D56-8BD7-009873EE7EAA}" srcOrd="3" destOrd="0" presId="urn:diagrams.loki3.com/BracketList"/>
    <dgm:cxn modelId="{D2FBBE6A-1112-4448-94D8-E8E7D268EE8C}" type="presParOf" srcId="{AE8E1600-DD80-49B4-AE9E-608A345EB77A}" destId="{A311DB35-3F2F-4542-AFC0-52527771965E}" srcOrd="1" destOrd="0" presId="urn:diagrams.loki3.com/BracketList"/>
    <dgm:cxn modelId="{6EC40558-2E78-4908-80D9-C71E26C58E41}" type="presParOf" srcId="{AE8E1600-DD80-49B4-AE9E-608A345EB77A}" destId="{6ED9988E-07D3-4B32-9EF1-5D711F5E875A}" srcOrd="2" destOrd="0" presId="urn:diagrams.loki3.com/BracketList"/>
    <dgm:cxn modelId="{B30BE955-F4D0-4570-B4CC-033D34264B71}" type="presParOf" srcId="{6ED9988E-07D3-4B32-9EF1-5D711F5E875A}" destId="{17F5DBCB-9493-4E75-9A2C-D34E275FC307}" srcOrd="0" destOrd="0" presId="urn:diagrams.loki3.com/BracketList"/>
    <dgm:cxn modelId="{9FF3B512-6F92-480F-A379-6BF690B563E0}" type="presParOf" srcId="{6ED9988E-07D3-4B32-9EF1-5D711F5E875A}" destId="{C8F746C0-9D03-416E-924F-CC7DA5E880A6}" srcOrd="1" destOrd="0" presId="urn:diagrams.loki3.com/BracketList"/>
    <dgm:cxn modelId="{4C7AB8AE-C87E-4306-924D-F1CF73C5EC21}" type="presParOf" srcId="{6ED9988E-07D3-4B32-9EF1-5D711F5E875A}" destId="{340A60AB-F710-479B-8E37-80357F29DBB9}" srcOrd="2" destOrd="0" presId="urn:diagrams.loki3.com/BracketList"/>
    <dgm:cxn modelId="{5ED6C314-C4B6-462D-83F5-311A4C18A566}" type="presParOf" srcId="{6ED9988E-07D3-4B32-9EF1-5D711F5E875A}" destId="{6C845250-FF99-48F3-BF96-B98A823A8FEE}" srcOrd="3" destOrd="0" presId="urn:diagrams.loki3.com/BracketList"/>
    <dgm:cxn modelId="{1D0ECD08-15A5-4010-83DC-127BBC81E9A2}" type="presParOf" srcId="{AE8E1600-DD80-49B4-AE9E-608A345EB77A}" destId="{C9162D04-BDD4-4B38-A7EA-5FF0D7CA3B6C}" srcOrd="3" destOrd="0" presId="urn:diagrams.loki3.com/BracketList"/>
    <dgm:cxn modelId="{6368B7D9-AF59-4108-8081-26B2D09836E1}" type="presParOf" srcId="{AE8E1600-DD80-49B4-AE9E-608A345EB77A}" destId="{136F3ABA-1639-487E-9C26-7AFA919F655F}" srcOrd="4" destOrd="0" presId="urn:diagrams.loki3.com/BracketList"/>
    <dgm:cxn modelId="{A996324C-C879-46BD-9472-DE744828E447}" type="presParOf" srcId="{136F3ABA-1639-487E-9C26-7AFA919F655F}" destId="{A3ACB6D8-2F37-43E3-8F7B-17D66EDF307F}" srcOrd="0" destOrd="0" presId="urn:diagrams.loki3.com/BracketList"/>
    <dgm:cxn modelId="{2F1315D2-FC38-4CA4-9BE7-29730EAB2B35}" type="presParOf" srcId="{136F3ABA-1639-487E-9C26-7AFA919F655F}" destId="{DA17DA60-0E94-4F40-A1EE-423B0CBAE0C7}" srcOrd="1" destOrd="0" presId="urn:diagrams.loki3.com/BracketList"/>
    <dgm:cxn modelId="{AFF512BA-EDBE-411F-AF43-8E2A4D9BD5F9}" type="presParOf" srcId="{136F3ABA-1639-487E-9C26-7AFA919F655F}" destId="{F4B61C8A-E6A8-434D-ACD3-10F4B203E82E}" srcOrd="2" destOrd="0" presId="urn:diagrams.loki3.com/BracketList"/>
    <dgm:cxn modelId="{6B53E74B-EE29-4B22-8A39-8F130A1DC9F0}" type="presParOf" srcId="{136F3ABA-1639-487E-9C26-7AFA919F655F}" destId="{9C4DB944-9347-4E41-9F70-D80BFFB447CC}" srcOrd="3" destOrd="0" presId="urn:diagrams.loki3.com/BracketLis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322A4E0F-8922-49DC-86D7-0944BC8B4AE6}"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en-US"/>
        </a:p>
      </dgm:t>
    </dgm:pt>
    <dgm:pt modelId="{25799117-D258-4E30-AAC4-24D8BADD056C}">
      <dgm:prSet phldrT="[Text]" custT="1"/>
      <dgm:spPr>
        <a:solidFill>
          <a:srgbClr val="B5ADA5"/>
        </a:solidFill>
        <a:ln>
          <a:solidFill>
            <a:srgbClr val="B5ADA5"/>
          </a:solidFill>
        </a:ln>
      </dgm:spPr>
      <dgm:t>
        <a:bodyPr/>
        <a:lstStyle/>
        <a:p>
          <a:pPr algn="ctr"/>
          <a:r>
            <a:rPr lang="en-US" sz="2400" dirty="0">
              <a:latin typeface="Brandon Grotesque Regular" panose="020B0503020203060202" pitchFamily="34" charset="0"/>
            </a:rPr>
            <a:t>Light Duty</a:t>
          </a:r>
        </a:p>
      </dgm:t>
    </dgm:pt>
    <dgm:pt modelId="{61A4BCFC-BFDE-4D64-9935-CEE0D31F0515}" type="parTrans" cxnId="{910EC1E9-5167-4418-BD05-97BA22E4B668}">
      <dgm:prSet/>
      <dgm:spPr/>
      <dgm:t>
        <a:bodyPr/>
        <a:lstStyle/>
        <a:p>
          <a:endParaRPr lang="en-US"/>
        </a:p>
      </dgm:t>
    </dgm:pt>
    <dgm:pt modelId="{C3F0B1CD-7C6C-4F56-8AE1-2B95821ECB8A}" type="sibTrans" cxnId="{910EC1E9-5167-4418-BD05-97BA22E4B668}">
      <dgm:prSet/>
      <dgm:spPr/>
      <dgm:t>
        <a:bodyPr/>
        <a:lstStyle/>
        <a:p>
          <a:endParaRPr lang="en-US"/>
        </a:p>
      </dgm:t>
    </dgm:pt>
    <dgm:pt modelId="{B2590CA2-D002-4B02-9CBA-719FB5C761D3}">
      <dgm:prSet phldrT="[Text]" custT="1"/>
      <dgm:spPr/>
      <dgm:t>
        <a:bodyPr/>
        <a:lstStyle/>
        <a:p>
          <a:pPr algn="ctr"/>
          <a:r>
            <a:rPr lang="en-US" sz="2400" dirty="0">
              <a:latin typeface="Brandon Grotesque Regular" panose="020B0503020203060202" pitchFamily="34" charset="0"/>
            </a:rPr>
            <a:t>Benefits of Light Duty</a:t>
          </a:r>
        </a:p>
      </dgm:t>
    </dgm:pt>
    <dgm:pt modelId="{D72B9520-A789-4F8F-A269-1DB45537F5AD}" type="parTrans" cxnId="{B4211EC8-85C7-4894-880B-AEBB4C576D00}">
      <dgm:prSet/>
      <dgm:spPr/>
      <dgm:t>
        <a:bodyPr/>
        <a:lstStyle/>
        <a:p>
          <a:endParaRPr lang="en-US"/>
        </a:p>
      </dgm:t>
    </dgm:pt>
    <dgm:pt modelId="{7DE7AEF0-3D16-4CA5-92B1-82FD4072D091}" type="sibTrans" cxnId="{B4211EC8-85C7-4894-880B-AEBB4C576D00}">
      <dgm:prSet/>
      <dgm:spPr/>
      <dgm:t>
        <a:bodyPr/>
        <a:lstStyle/>
        <a:p>
          <a:endParaRPr lang="en-US"/>
        </a:p>
      </dgm:t>
    </dgm:pt>
    <dgm:pt modelId="{0244695D-C155-4BB6-93DC-4C4B0B2EC0E0}">
      <dgm:prSet phldrT="[Text]" custT="1"/>
      <dgm:spPr>
        <a:solidFill>
          <a:srgbClr val="1D376C"/>
        </a:solidFill>
      </dgm:spPr>
      <dgm:t>
        <a:bodyPr/>
        <a:lstStyle/>
        <a:p>
          <a:pPr algn="ctr"/>
          <a:r>
            <a:rPr lang="en-US" sz="2400" dirty="0">
              <a:latin typeface="Brandon Grotesque Regular" panose="020B0503020203060202" pitchFamily="34" charset="0"/>
            </a:rPr>
            <a:t>Team Member Role &amp; Responsibilities</a:t>
          </a:r>
        </a:p>
      </dgm:t>
    </dgm:pt>
    <dgm:pt modelId="{74F8A37A-9F91-4C78-B01A-1DACBFF56424}" type="parTrans" cxnId="{D0112185-5C01-4C3F-965B-5E9EF295F822}">
      <dgm:prSet/>
      <dgm:spPr/>
      <dgm:t>
        <a:bodyPr/>
        <a:lstStyle/>
        <a:p>
          <a:endParaRPr lang="en-US"/>
        </a:p>
      </dgm:t>
    </dgm:pt>
    <dgm:pt modelId="{9FE213F4-BAAE-46C6-B9F4-3D5B56DC9815}" type="sibTrans" cxnId="{D0112185-5C01-4C3F-965B-5E9EF295F822}">
      <dgm:prSet/>
      <dgm:spPr/>
      <dgm:t>
        <a:bodyPr/>
        <a:lstStyle/>
        <a:p>
          <a:endParaRPr lang="en-US"/>
        </a:p>
      </dgm:t>
    </dgm:pt>
    <dgm:pt modelId="{FCC989CC-F099-4F0E-991F-AC4CF2412018}" type="pres">
      <dgm:prSet presAssocID="{322A4E0F-8922-49DC-86D7-0944BC8B4AE6}" presName="Name0" presStyleCnt="0">
        <dgm:presLayoutVars>
          <dgm:chMax val="7"/>
          <dgm:chPref val="7"/>
          <dgm:dir/>
        </dgm:presLayoutVars>
      </dgm:prSet>
      <dgm:spPr/>
    </dgm:pt>
    <dgm:pt modelId="{505E6D02-2514-424C-805B-3CC99E367B64}" type="pres">
      <dgm:prSet presAssocID="{322A4E0F-8922-49DC-86D7-0944BC8B4AE6}" presName="Name1" presStyleCnt="0"/>
      <dgm:spPr/>
    </dgm:pt>
    <dgm:pt modelId="{42D3EF68-D182-4F8A-B95D-186A35A5D39A}" type="pres">
      <dgm:prSet presAssocID="{322A4E0F-8922-49DC-86D7-0944BC8B4AE6}" presName="cycle" presStyleCnt="0"/>
      <dgm:spPr/>
    </dgm:pt>
    <dgm:pt modelId="{34791362-9211-4EA3-A933-A0902264C734}" type="pres">
      <dgm:prSet presAssocID="{322A4E0F-8922-49DC-86D7-0944BC8B4AE6}" presName="srcNode" presStyleLbl="node1" presStyleIdx="0" presStyleCnt="3"/>
      <dgm:spPr/>
    </dgm:pt>
    <dgm:pt modelId="{FB3357BC-2573-47D8-9DEE-6E10F3564D4B}" type="pres">
      <dgm:prSet presAssocID="{322A4E0F-8922-49DC-86D7-0944BC8B4AE6}" presName="conn" presStyleLbl="parChTrans1D2" presStyleIdx="0" presStyleCnt="1"/>
      <dgm:spPr/>
    </dgm:pt>
    <dgm:pt modelId="{4A03A33D-4172-44FB-BEFC-19974406473E}" type="pres">
      <dgm:prSet presAssocID="{322A4E0F-8922-49DC-86D7-0944BC8B4AE6}" presName="extraNode" presStyleLbl="node1" presStyleIdx="0" presStyleCnt="3"/>
      <dgm:spPr/>
    </dgm:pt>
    <dgm:pt modelId="{8C7EC8D4-4AD7-4BA6-97F6-4A3AABD4BCB5}" type="pres">
      <dgm:prSet presAssocID="{322A4E0F-8922-49DC-86D7-0944BC8B4AE6}" presName="dstNode" presStyleLbl="node1" presStyleIdx="0" presStyleCnt="3"/>
      <dgm:spPr/>
    </dgm:pt>
    <dgm:pt modelId="{9C0471D1-0C48-4E3B-8759-5625F12DD1BE}" type="pres">
      <dgm:prSet presAssocID="{25799117-D258-4E30-AAC4-24D8BADD056C}" presName="text_1" presStyleLbl="node1" presStyleIdx="0" presStyleCnt="3">
        <dgm:presLayoutVars>
          <dgm:bulletEnabled val="1"/>
        </dgm:presLayoutVars>
      </dgm:prSet>
      <dgm:spPr/>
    </dgm:pt>
    <dgm:pt modelId="{562D51B4-8387-4170-9379-8801D6B1B771}" type="pres">
      <dgm:prSet presAssocID="{25799117-D258-4E30-AAC4-24D8BADD056C}" presName="accent_1" presStyleCnt="0"/>
      <dgm:spPr/>
    </dgm:pt>
    <dgm:pt modelId="{ED36F8E2-2432-4316-B7E4-C5DE25DDD74B}" type="pres">
      <dgm:prSet presAssocID="{25799117-D258-4E30-AAC4-24D8BADD056C}" presName="accentRepeatNode" presStyleLbl="solidFgAcc1" presStyleIdx="0" presStyleCnt="3"/>
      <dgm:spPr>
        <a:solidFill>
          <a:schemeClr val="bg1"/>
        </a:solidFill>
        <a:ln>
          <a:solidFill>
            <a:srgbClr val="B5ADA5"/>
          </a:solidFill>
        </a:ln>
      </dgm:spPr>
    </dgm:pt>
    <dgm:pt modelId="{56197D99-C0A0-4DB9-B5F9-2F2BE2C88B6B}" type="pres">
      <dgm:prSet presAssocID="{B2590CA2-D002-4B02-9CBA-719FB5C761D3}" presName="text_2" presStyleLbl="node1" presStyleIdx="1" presStyleCnt="3">
        <dgm:presLayoutVars>
          <dgm:bulletEnabled val="1"/>
        </dgm:presLayoutVars>
      </dgm:prSet>
      <dgm:spPr/>
    </dgm:pt>
    <dgm:pt modelId="{0CD401D8-4FF2-4D96-B529-FB53F56DE545}" type="pres">
      <dgm:prSet presAssocID="{B2590CA2-D002-4B02-9CBA-719FB5C761D3}" presName="accent_2" presStyleCnt="0"/>
      <dgm:spPr/>
    </dgm:pt>
    <dgm:pt modelId="{088860B2-F67D-4B8B-A55D-81EEE0BB7D70}" type="pres">
      <dgm:prSet presAssocID="{B2590CA2-D002-4B02-9CBA-719FB5C761D3}" presName="accentRepeatNode" presStyleLbl="solidFgAcc1" presStyleIdx="1" presStyleCnt="3"/>
      <dgm:spPr/>
    </dgm:pt>
    <dgm:pt modelId="{021D14F6-1B11-41DC-90F1-4E6E3CA81B16}" type="pres">
      <dgm:prSet presAssocID="{0244695D-C155-4BB6-93DC-4C4B0B2EC0E0}" presName="text_3" presStyleLbl="node1" presStyleIdx="2" presStyleCnt="3">
        <dgm:presLayoutVars>
          <dgm:bulletEnabled val="1"/>
        </dgm:presLayoutVars>
      </dgm:prSet>
      <dgm:spPr/>
    </dgm:pt>
    <dgm:pt modelId="{EFD90423-5ED2-4611-8396-0855B96EA605}" type="pres">
      <dgm:prSet presAssocID="{0244695D-C155-4BB6-93DC-4C4B0B2EC0E0}" presName="accent_3" presStyleCnt="0"/>
      <dgm:spPr/>
    </dgm:pt>
    <dgm:pt modelId="{AD8FC5D4-8F3E-42DE-A326-A18474AE29E7}" type="pres">
      <dgm:prSet presAssocID="{0244695D-C155-4BB6-93DC-4C4B0B2EC0E0}" presName="accentRepeatNode" presStyleLbl="solidFgAcc1" presStyleIdx="2" presStyleCnt="3"/>
      <dgm:spPr>
        <a:ln>
          <a:solidFill>
            <a:srgbClr val="1D376C"/>
          </a:solidFill>
        </a:ln>
      </dgm:spPr>
    </dgm:pt>
  </dgm:ptLst>
  <dgm:cxnLst>
    <dgm:cxn modelId="{63E0D014-17BC-42B7-95EA-27518C62B89F}" type="presOf" srcId="{25799117-D258-4E30-AAC4-24D8BADD056C}" destId="{9C0471D1-0C48-4E3B-8759-5625F12DD1BE}" srcOrd="0" destOrd="0" presId="urn:microsoft.com/office/officeart/2008/layout/VerticalCurvedList"/>
    <dgm:cxn modelId="{06425122-AD79-4106-B0B6-E7D7242FA546}" type="presOf" srcId="{B2590CA2-D002-4B02-9CBA-719FB5C761D3}" destId="{56197D99-C0A0-4DB9-B5F9-2F2BE2C88B6B}" srcOrd="0" destOrd="0" presId="urn:microsoft.com/office/officeart/2008/layout/VerticalCurvedList"/>
    <dgm:cxn modelId="{1B8E9641-2878-42E5-852D-C9288C3425CC}" type="presOf" srcId="{0244695D-C155-4BB6-93DC-4C4B0B2EC0E0}" destId="{021D14F6-1B11-41DC-90F1-4E6E3CA81B16}" srcOrd="0" destOrd="0" presId="urn:microsoft.com/office/officeart/2008/layout/VerticalCurvedList"/>
    <dgm:cxn modelId="{D0112185-5C01-4C3F-965B-5E9EF295F822}" srcId="{322A4E0F-8922-49DC-86D7-0944BC8B4AE6}" destId="{0244695D-C155-4BB6-93DC-4C4B0B2EC0E0}" srcOrd="2" destOrd="0" parTransId="{74F8A37A-9F91-4C78-B01A-1DACBFF56424}" sibTransId="{9FE213F4-BAAE-46C6-B9F4-3D5B56DC9815}"/>
    <dgm:cxn modelId="{D88A079C-1526-469B-B00D-1B17E6522512}" type="presOf" srcId="{C3F0B1CD-7C6C-4F56-8AE1-2B95821ECB8A}" destId="{FB3357BC-2573-47D8-9DEE-6E10F3564D4B}" srcOrd="0" destOrd="0" presId="urn:microsoft.com/office/officeart/2008/layout/VerticalCurvedList"/>
    <dgm:cxn modelId="{B4211EC8-85C7-4894-880B-AEBB4C576D00}" srcId="{322A4E0F-8922-49DC-86D7-0944BC8B4AE6}" destId="{B2590CA2-D002-4B02-9CBA-719FB5C761D3}" srcOrd="1" destOrd="0" parTransId="{D72B9520-A789-4F8F-A269-1DB45537F5AD}" sibTransId="{7DE7AEF0-3D16-4CA5-92B1-82FD4072D091}"/>
    <dgm:cxn modelId="{FF52FBE5-EF40-4CD9-92C3-A53B75EECC6E}" type="presOf" srcId="{322A4E0F-8922-49DC-86D7-0944BC8B4AE6}" destId="{FCC989CC-F099-4F0E-991F-AC4CF2412018}" srcOrd="0" destOrd="0" presId="urn:microsoft.com/office/officeart/2008/layout/VerticalCurvedList"/>
    <dgm:cxn modelId="{910EC1E9-5167-4418-BD05-97BA22E4B668}" srcId="{322A4E0F-8922-49DC-86D7-0944BC8B4AE6}" destId="{25799117-D258-4E30-AAC4-24D8BADD056C}" srcOrd="0" destOrd="0" parTransId="{61A4BCFC-BFDE-4D64-9935-CEE0D31F0515}" sibTransId="{C3F0B1CD-7C6C-4F56-8AE1-2B95821ECB8A}"/>
    <dgm:cxn modelId="{74AB3018-7B87-405D-9126-13600642C517}" type="presParOf" srcId="{FCC989CC-F099-4F0E-991F-AC4CF2412018}" destId="{505E6D02-2514-424C-805B-3CC99E367B64}" srcOrd="0" destOrd="0" presId="urn:microsoft.com/office/officeart/2008/layout/VerticalCurvedList"/>
    <dgm:cxn modelId="{97290EF2-63B4-409A-BFF8-ABABFB6BE873}" type="presParOf" srcId="{505E6D02-2514-424C-805B-3CC99E367B64}" destId="{42D3EF68-D182-4F8A-B95D-186A35A5D39A}" srcOrd="0" destOrd="0" presId="urn:microsoft.com/office/officeart/2008/layout/VerticalCurvedList"/>
    <dgm:cxn modelId="{74AB3106-D1F1-443B-9800-1F5407148FB3}" type="presParOf" srcId="{42D3EF68-D182-4F8A-B95D-186A35A5D39A}" destId="{34791362-9211-4EA3-A933-A0902264C734}" srcOrd="0" destOrd="0" presId="urn:microsoft.com/office/officeart/2008/layout/VerticalCurvedList"/>
    <dgm:cxn modelId="{E54CA1CE-4F3A-4F37-80E6-73E9A84E68E5}" type="presParOf" srcId="{42D3EF68-D182-4F8A-B95D-186A35A5D39A}" destId="{FB3357BC-2573-47D8-9DEE-6E10F3564D4B}" srcOrd="1" destOrd="0" presId="urn:microsoft.com/office/officeart/2008/layout/VerticalCurvedList"/>
    <dgm:cxn modelId="{DA6FFE55-B4DD-4516-8909-B6D5007F8CE8}" type="presParOf" srcId="{42D3EF68-D182-4F8A-B95D-186A35A5D39A}" destId="{4A03A33D-4172-44FB-BEFC-19974406473E}" srcOrd="2" destOrd="0" presId="urn:microsoft.com/office/officeart/2008/layout/VerticalCurvedList"/>
    <dgm:cxn modelId="{887F5427-8F55-41FA-B546-1D177EF7BBEA}" type="presParOf" srcId="{42D3EF68-D182-4F8A-B95D-186A35A5D39A}" destId="{8C7EC8D4-4AD7-4BA6-97F6-4A3AABD4BCB5}" srcOrd="3" destOrd="0" presId="urn:microsoft.com/office/officeart/2008/layout/VerticalCurvedList"/>
    <dgm:cxn modelId="{55835531-B228-4BFE-963C-604FE111B910}" type="presParOf" srcId="{505E6D02-2514-424C-805B-3CC99E367B64}" destId="{9C0471D1-0C48-4E3B-8759-5625F12DD1BE}" srcOrd="1" destOrd="0" presId="urn:microsoft.com/office/officeart/2008/layout/VerticalCurvedList"/>
    <dgm:cxn modelId="{B0F8BB66-1294-4310-8125-930ACF053213}" type="presParOf" srcId="{505E6D02-2514-424C-805B-3CC99E367B64}" destId="{562D51B4-8387-4170-9379-8801D6B1B771}" srcOrd="2" destOrd="0" presId="urn:microsoft.com/office/officeart/2008/layout/VerticalCurvedList"/>
    <dgm:cxn modelId="{3B24250B-DF04-41EB-839A-827DD0C21F43}" type="presParOf" srcId="{562D51B4-8387-4170-9379-8801D6B1B771}" destId="{ED36F8E2-2432-4316-B7E4-C5DE25DDD74B}" srcOrd="0" destOrd="0" presId="urn:microsoft.com/office/officeart/2008/layout/VerticalCurvedList"/>
    <dgm:cxn modelId="{BB8404B5-E293-4F56-A8AC-727D1CC538C7}" type="presParOf" srcId="{505E6D02-2514-424C-805B-3CC99E367B64}" destId="{56197D99-C0A0-4DB9-B5F9-2F2BE2C88B6B}" srcOrd="3" destOrd="0" presId="urn:microsoft.com/office/officeart/2008/layout/VerticalCurvedList"/>
    <dgm:cxn modelId="{AE10227A-E033-492F-99E8-8DE4709BFC93}" type="presParOf" srcId="{505E6D02-2514-424C-805B-3CC99E367B64}" destId="{0CD401D8-4FF2-4D96-B529-FB53F56DE545}" srcOrd="4" destOrd="0" presId="urn:microsoft.com/office/officeart/2008/layout/VerticalCurvedList"/>
    <dgm:cxn modelId="{48F69EB2-509C-49A9-BAD8-26AECC298057}" type="presParOf" srcId="{0CD401D8-4FF2-4D96-B529-FB53F56DE545}" destId="{088860B2-F67D-4B8B-A55D-81EEE0BB7D70}" srcOrd="0" destOrd="0" presId="urn:microsoft.com/office/officeart/2008/layout/VerticalCurvedList"/>
    <dgm:cxn modelId="{447BE7D7-417A-490C-83BC-F1E27E6C6F01}" type="presParOf" srcId="{505E6D02-2514-424C-805B-3CC99E367B64}" destId="{021D14F6-1B11-41DC-90F1-4E6E3CA81B16}" srcOrd="5" destOrd="0" presId="urn:microsoft.com/office/officeart/2008/layout/VerticalCurvedList"/>
    <dgm:cxn modelId="{560CB0A3-927A-405C-9CB6-C32D9263ACAD}" type="presParOf" srcId="{505E6D02-2514-424C-805B-3CC99E367B64}" destId="{EFD90423-5ED2-4611-8396-0855B96EA605}" srcOrd="6" destOrd="0" presId="urn:microsoft.com/office/officeart/2008/layout/VerticalCurvedList"/>
    <dgm:cxn modelId="{01B8D617-B0C3-46D4-A538-E78E9C5520CF}" type="presParOf" srcId="{EFD90423-5ED2-4611-8396-0855B96EA605}" destId="{AD8FC5D4-8F3E-42DE-A326-A18474AE29E7}" srcOrd="0" destOrd="0" presId="urn:microsoft.com/office/officeart/2008/layout/VerticalCurvedLis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217C581-53A3-4AFF-B7ED-70EDFEA9BD6F}">
      <dsp:nvSpPr>
        <dsp:cNvPr id="0" name=""/>
        <dsp:cNvSpPr/>
      </dsp:nvSpPr>
      <dsp:spPr>
        <a:xfrm>
          <a:off x="1842" y="731393"/>
          <a:ext cx="3238360" cy="2393135"/>
        </a:xfrm>
        <a:prstGeom prst="rect">
          <a:avLst/>
        </a:prstGeom>
        <a:blipFill>
          <a:blip xmlns:r="http://schemas.openxmlformats.org/officeDocument/2006/relationships" r:embed="rId1">
            <a:extLst>
              <a:ext uri="{28A0092B-C50C-407E-A947-70E740481C1C}">
                <a14:useLocalDpi xmlns:a14="http://schemas.microsoft.com/office/drawing/2010/main" val="0"/>
              </a:ext>
            </a:extLst>
          </a:blip>
          <a:srcRect/>
          <a:stretch>
            <a:fillRect l="-6000" r="-6000"/>
          </a:stretch>
        </a:blipFill>
        <a:ln>
          <a:noFill/>
        </a:ln>
        <a:effectLst/>
      </dsp:spPr>
      <dsp:style>
        <a:lnRef idx="0">
          <a:scrgbClr r="0" g="0" b="0"/>
        </a:lnRef>
        <a:fillRef idx="1">
          <a:scrgbClr r="0" g="0" b="0"/>
        </a:fillRef>
        <a:effectRef idx="0">
          <a:scrgbClr r="0" g="0" b="0"/>
        </a:effectRef>
        <a:fontRef idx="minor"/>
      </dsp:style>
    </dsp:sp>
    <dsp:sp modelId="{791FA3C9-BFDF-43DA-B7AA-DA34E20489DA}">
      <dsp:nvSpPr>
        <dsp:cNvPr id="0" name=""/>
        <dsp:cNvSpPr/>
      </dsp:nvSpPr>
      <dsp:spPr>
        <a:xfrm>
          <a:off x="656405" y="2690609"/>
          <a:ext cx="2790501" cy="67060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2385" tIns="32385" rIns="32385" bIns="32385" numCol="1" spcCol="1270" anchor="ctr" anchorCtr="0">
          <a:noAutofit/>
        </a:bodyPr>
        <a:lstStyle/>
        <a:p>
          <a:pPr marL="0" lvl="0" indent="0" algn="ctr" defTabSz="755650">
            <a:lnSpc>
              <a:spcPct val="90000"/>
            </a:lnSpc>
            <a:spcBef>
              <a:spcPct val="0"/>
            </a:spcBef>
            <a:spcAft>
              <a:spcPct val="5000"/>
            </a:spcAft>
            <a:buNone/>
          </a:pPr>
          <a:r>
            <a:rPr lang="en-US" sz="1700" kern="1200" dirty="0"/>
            <a:t>Mike Dwiggins Sr. Director Safety &amp; Risk Management</a:t>
          </a:r>
        </a:p>
      </dsp:txBody>
      <dsp:txXfrm>
        <a:off x="656405" y="2690609"/>
        <a:ext cx="2790501" cy="670604"/>
      </dsp:txXfrm>
    </dsp:sp>
    <dsp:sp modelId="{BEAE0B3F-E65A-4AB9-A893-071BB4645B15}">
      <dsp:nvSpPr>
        <dsp:cNvPr id="0" name=""/>
        <dsp:cNvSpPr/>
      </dsp:nvSpPr>
      <dsp:spPr>
        <a:xfrm>
          <a:off x="4209231" y="731393"/>
          <a:ext cx="3238360" cy="2393135"/>
        </a:xfrm>
        <a:prstGeom prst="rect">
          <a:avLst/>
        </a:prstGeom>
        <a:blipFill>
          <a:blip xmlns:r="http://schemas.openxmlformats.org/officeDocument/2006/relationships" r:embed="rId2" cstate="hqprint">
            <a:extLst>
              <a:ext uri="{28A0092B-C50C-407E-A947-70E740481C1C}">
                <a14:useLocalDpi xmlns:a14="http://schemas.microsoft.com/office/drawing/2010/main" val="0"/>
              </a:ext>
            </a:extLst>
          </a:blip>
          <a:srcRect/>
          <a:stretch>
            <a:fillRect t="-3000" b="-3000"/>
          </a:stretch>
        </a:blipFill>
        <a:ln>
          <a:noFill/>
        </a:ln>
        <a:effectLst/>
      </dsp:spPr>
      <dsp:style>
        <a:lnRef idx="0">
          <a:scrgbClr r="0" g="0" b="0"/>
        </a:lnRef>
        <a:fillRef idx="1">
          <a:scrgbClr r="0" g="0" b="0"/>
        </a:fillRef>
        <a:effectRef idx="0">
          <a:scrgbClr r="0" g="0" b="0"/>
        </a:effectRef>
        <a:fontRef idx="minor"/>
      </dsp:style>
    </dsp:sp>
    <dsp:sp modelId="{4544C9D5-8470-487C-9287-8505208F3638}">
      <dsp:nvSpPr>
        <dsp:cNvPr id="0" name=""/>
        <dsp:cNvSpPr/>
      </dsp:nvSpPr>
      <dsp:spPr>
        <a:xfrm>
          <a:off x="4863793" y="2690609"/>
          <a:ext cx="2790501" cy="67060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2385" tIns="32385" rIns="32385" bIns="32385" numCol="1" spcCol="1270" anchor="ctr" anchorCtr="0">
          <a:noAutofit/>
        </a:bodyPr>
        <a:lstStyle/>
        <a:p>
          <a:pPr marL="0" lvl="0" indent="0" algn="ctr" defTabSz="755650">
            <a:lnSpc>
              <a:spcPct val="90000"/>
            </a:lnSpc>
            <a:spcBef>
              <a:spcPct val="0"/>
            </a:spcBef>
            <a:spcAft>
              <a:spcPct val="5000"/>
            </a:spcAft>
            <a:buNone/>
          </a:pPr>
          <a:r>
            <a:rPr lang="en-US" sz="1700" kern="1200" dirty="0"/>
            <a:t>Stephanie Yingling                       Sr. Claims Analyst</a:t>
          </a:r>
        </a:p>
      </dsp:txBody>
      <dsp:txXfrm>
        <a:off x="4863793" y="2690609"/>
        <a:ext cx="2790501" cy="670604"/>
      </dsp:txXfrm>
    </dsp:sp>
    <dsp:sp modelId="{47421499-BEF9-40A3-B36D-95D6D0560FD8}">
      <dsp:nvSpPr>
        <dsp:cNvPr id="0" name=""/>
        <dsp:cNvSpPr/>
      </dsp:nvSpPr>
      <dsp:spPr>
        <a:xfrm>
          <a:off x="8416619" y="731393"/>
          <a:ext cx="3238360" cy="2393135"/>
        </a:xfrm>
        <a:prstGeom prst="rect">
          <a:avLst/>
        </a:prstGeom>
        <a:blipFill>
          <a:blip xmlns:r="http://schemas.openxmlformats.org/officeDocument/2006/relationships" r:embed="rId3">
            <a:extLst>
              <a:ext uri="{28A0092B-C50C-407E-A947-70E740481C1C}">
                <a14:useLocalDpi xmlns:a14="http://schemas.microsoft.com/office/drawing/2010/main" val="0"/>
              </a:ext>
            </a:extLst>
          </a:blip>
          <a:srcRect/>
          <a:stretch>
            <a:fillRect t="-8000" b="-8000"/>
          </a:stretch>
        </a:blipFill>
        <a:ln>
          <a:noFill/>
        </a:ln>
        <a:effectLst/>
      </dsp:spPr>
      <dsp:style>
        <a:lnRef idx="0">
          <a:scrgbClr r="0" g="0" b="0"/>
        </a:lnRef>
        <a:fillRef idx="1">
          <a:scrgbClr r="0" g="0" b="0"/>
        </a:fillRef>
        <a:effectRef idx="0">
          <a:scrgbClr r="0" g="0" b="0"/>
        </a:effectRef>
        <a:fontRef idx="minor"/>
      </dsp:style>
    </dsp:sp>
    <dsp:sp modelId="{867E810F-3356-4BC7-945D-C35EE3F9B36E}">
      <dsp:nvSpPr>
        <dsp:cNvPr id="0" name=""/>
        <dsp:cNvSpPr/>
      </dsp:nvSpPr>
      <dsp:spPr>
        <a:xfrm>
          <a:off x="9071181" y="2690609"/>
          <a:ext cx="2790501" cy="67060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2385" tIns="32385" rIns="32385" bIns="32385" numCol="1" spcCol="1270" anchor="ctr" anchorCtr="0">
          <a:noAutofit/>
        </a:bodyPr>
        <a:lstStyle/>
        <a:p>
          <a:pPr marL="0" lvl="0" indent="0" algn="ctr" defTabSz="755650">
            <a:lnSpc>
              <a:spcPct val="90000"/>
            </a:lnSpc>
            <a:spcBef>
              <a:spcPct val="0"/>
            </a:spcBef>
            <a:spcAft>
              <a:spcPct val="5000"/>
            </a:spcAft>
            <a:buNone/>
          </a:pPr>
          <a:r>
            <a:rPr lang="en-US" sz="1700" kern="1200" dirty="0"/>
            <a:t>Justin Curtis                      Manager, Safety &amp; Loss control</a:t>
          </a:r>
        </a:p>
      </dsp:txBody>
      <dsp:txXfrm>
        <a:off x="9071181" y="2690609"/>
        <a:ext cx="2790501" cy="67060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21988A0-B86A-44C8-A46F-EBBFCF4C5AA1}">
      <dsp:nvSpPr>
        <dsp:cNvPr id="0" name=""/>
        <dsp:cNvSpPr/>
      </dsp:nvSpPr>
      <dsp:spPr>
        <a:xfrm>
          <a:off x="0" y="440450"/>
          <a:ext cx="9399302" cy="6804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693C6A6F-ADA1-498D-A39C-53C14827161B}">
      <dsp:nvSpPr>
        <dsp:cNvPr id="0" name=""/>
        <dsp:cNvSpPr/>
      </dsp:nvSpPr>
      <dsp:spPr>
        <a:xfrm>
          <a:off x="469965" y="41930"/>
          <a:ext cx="6579511" cy="79704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8690" tIns="0" rIns="248690" bIns="0" numCol="1" spcCol="1270" anchor="ctr" anchorCtr="0">
          <a:noAutofit/>
        </a:bodyPr>
        <a:lstStyle/>
        <a:p>
          <a:pPr marL="0" lvl="0" indent="0" algn="ctr" defTabSz="1200150">
            <a:lnSpc>
              <a:spcPct val="90000"/>
            </a:lnSpc>
            <a:spcBef>
              <a:spcPct val="0"/>
            </a:spcBef>
            <a:spcAft>
              <a:spcPct val="35000"/>
            </a:spcAft>
            <a:buNone/>
          </a:pPr>
          <a:r>
            <a:rPr lang="en-US" sz="2700" kern="1200" dirty="0"/>
            <a:t>Examine Workers' Compensation Process</a:t>
          </a:r>
        </a:p>
      </dsp:txBody>
      <dsp:txXfrm>
        <a:off x="508873" y="80838"/>
        <a:ext cx="6501695" cy="719224"/>
      </dsp:txXfrm>
    </dsp:sp>
    <dsp:sp modelId="{D726A1DD-0DF8-45B4-9843-DE228141707F}">
      <dsp:nvSpPr>
        <dsp:cNvPr id="0" name=""/>
        <dsp:cNvSpPr/>
      </dsp:nvSpPr>
      <dsp:spPr>
        <a:xfrm>
          <a:off x="0" y="1665170"/>
          <a:ext cx="9399302" cy="6804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41884F85-6376-4C27-A19F-93240525F9F3}">
      <dsp:nvSpPr>
        <dsp:cNvPr id="0" name=""/>
        <dsp:cNvSpPr/>
      </dsp:nvSpPr>
      <dsp:spPr>
        <a:xfrm>
          <a:off x="469965" y="1266650"/>
          <a:ext cx="6579511" cy="797040"/>
        </a:xfrm>
        <a:prstGeom prst="roundRect">
          <a:avLst/>
        </a:prstGeom>
        <a:solidFill>
          <a:srgbClr val="B5ADA5"/>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8690" tIns="0" rIns="248690" bIns="0" numCol="1" spcCol="1270" anchor="ctr" anchorCtr="0">
          <a:noAutofit/>
        </a:bodyPr>
        <a:lstStyle/>
        <a:p>
          <a:pPr marL="0" lvl="0" indent="0" algn="ctr" defTabSz="1200150">
            <a:lnSpc>
              <a:spcPct val="90000"/>
            </a:lnSpc>
            <a:spcBef>
              <a:spcPct val="0"/>
            </a:spcBef>
            <a:spcAft>
              <a:spcPct val="35000"/>
            </a:spcAft>
            <a:buNone/>
          </a:pPr>
          <a:r>
            <a:rPr lang="en-US" sz="2700" kern="1200" dirty="0"/>
            <a:t>Discuss the importance of Company Nurse</a:t>
          </a:r>
        </a:p>
      </dsp:txBody>
      <dsp:txXfrm>
        <a:off x="508873" y="1305558"/>
        <a:ext cx="6501695" cy="719224"/>
      </dsp:txXfrm>
    </dsp:sp>
    <dsp:sp modelId="{46E4169A-BE89-4CE7-87E8-8D5AA8C535E9}">
      <dsp:nvSpPr>
        <dsp:cNvPr id="0" name=""/>
        <dsp:cNvSpPr/>
      </dsp:nvSpPr>
      <dsp:spPr>
        <a:xfrm>
          <a:off x="0" y="2889890"/>
          <a:ext cx="9399302" cy="6804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8F10C4DC-535F-4DF2-9DE6-614D89170C54}">
      <dsp:nvSpPr>
        <dsp:cNvPr id="0" name=""/>
        <dsp:cNvSpPr/>
      </dsp:nvSpPr>
      <dsp:spPr>
        <a:xfrm>
          <a:off x="469965" y="2491370"/>
          <a:ext cx="6579511" cy="797040"/>
        </a:xfrm>
        <a:prstGeom prst="roundRect">
          <a:avLst/>
        </a:prstGeom>
        <a:solidFill>
          <a:srgbClr val="1D376C"/>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8690" tIns="0" rIns="248690" bIns="0" numCol="1" spcCol="1270" anchor="ctr" anchorCtr="0">
          <a:noAutofit/>
        </a:bodyPr>
        <a:lstStyle/>
        <a:p>
          <a:pPr marL="0" lvl="0" indent="0" algn="ctr" defTabSz="1200150">
            <a:lnSpc>
              <a:spcPct val="90000"/>
            </a:lnSpc>
            <a:spcBef>
              <a:spcPct val="0"/>
            </a:spcBef>
            <a:spcAft>
              <a:spcPct val="35000"/>
            </a:spcAft>
            <a:buNone/>
          </a:pPr>
          <a:r>
            <a:rPr lang="en-US" sz="2700" kern="1200" dirty="0"/>
            <a:t>Participate in a Safety &amp; Risk activity</a:t>
          </a:r>
        </a:p>
      </dsp:txBody>
      <dsp:txXfrm>
        <a:off x="508873" y="2530278"/>
        <a:ext cx="6501695" cy="71922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377E7C8-5904-4FE5-8679-6BAE439F7B54}">
      <dsp:nvSpPr>
        <dsp:cNvPr id="0" name=""/>
        <dsp:cNvSpPr/>
      </dsp:nvSpPr>
      <dsp:spPr>
        <a:xfrm>
          <a:off x="2883" y="592062"/>
          <a:ext cx="2287190" cy="137231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latin typeface="Brandon Grotesque Regular" panose="020B0503020203060202" pitchFamily="34" charset="0"/>
            </a:rPr>
            <a:t>Team members states they have a work injury</a:t>
          </a:r>
        </a:p>
      </dsp:txBody>
      <dsp:txXfrm>
        <a:off x="2883" y="592062"/>
        <a:ext cx="2287190" cy="1372314"/>
      </dsp:txXfrm>
    </dsp:sp>
    <dsp:sp modelId="{9C09A053-3A5E-46D8-9FBA-F20466997FAA}">
      <dsp:nvSpPr>
        <dsp:cNvPr id="0" name=""/>
        <dsp:cNvSpPr/>
      </dsp:nvSpPr>
      <dsp:spPr>
        <a:xfrm>
          <a:off x="2518792" y="592062"/>
          <a:ext cx="2287190" cy="1372314"/>
        </a:xfrm>
        <a:prstGeom prst="rect">
          <a:avLst/>
        </a:prstGeom>
        <a:solidFill>
          <a:srgbClr val="1D376C"/>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latin typeface="Brandon Grotesque Regular" panose="020B0503020203060202" pitchFamily="34" charset="0"/>
            </a:rPr>
            <a:t>Team member is transported by ambulance</a:t>
          </a:r>
        </a:p>
      </dsp:txBody>
      <dsp:txXfrm>
        <a:off x="2518792" y="592062"/>
        <a:ext cx="2287190" cy="1372314"/>
      </dsp:txXfrm>
    </dsp:sp>
    <dsp:sp modelId="{68DE79B1-6D49-489F-AF59-C6E4507A84AB}">
      <dsp:nvSpPr>
        <dsp:cNvPr id="0" name=""/>
        <dsp:cNvSpPr/>
      </dsp:nvSpPr>
      <dsp:spPr>
        <a:xfrm>
          <a:off x="5034702" y="592062"/>
          <a:ext cx="2287190" cy="1372314"/>
        </a:xfrm>
        <a:prstGeom prst="rect">
          <a:avLst/>
        </a:prstGeom>
        <a:solidFill>
          <a:srgbClr val="B5ADA5"/>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latin typeface="Brandon Grotesque Regular" panose="020B0503020203060202" pitchFamily="34" charset="0"/>
            </a:rPr>
            <a:t>Team member states the injury did not occur at work</a:t>
          </a:r>
        </a:p>
      </dsp:txBody>
      <dsp:txXfrm>
        <a:off x="5034702" y="592062"/>
        <a:ext cx="2287190" cy="1372314"/>
      </dsp:txXfrm>
    </dsp:sp>
    <dsp:sp modelId="{C2D9E762-8FA6-4226-848C-D4CA05E27181}">
      <dsp:nvSpPr>
        <dsp:cNvPr id="0" name=""/>
        <dsp:cNvSpPr/>
      </dsp:nvSpPr>
      <dsp:spPr>
        <a:xfrm>
          <a:off x="7550611" y="592062"/>
          <a:ext cx="2287190" cy="1372314"/>
        </a:xfrm>
        <a:prstGeom prst="rect">
          <a:avLst/>
        </a:prstGeom>
        <a:solidFill>
          <a:srgbClr val="00ADBB"/>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latin typeface="Brandon Grotesque Regular" panose="020B0503020203060202" pitchFamily="34" charset="0"/>
            </a:rPr>
            <a:t>Team member requests to go home vs calling company nurse</a:t>
          </a:r>
        </a:p>
      </dsp:txBody>
      <dsp:txXfrm>
        <a:off x="7550611" y="592062"/>
        <a:ext cx="2287190" cy="1372314"/>
      </dsp:txXfrm>
    </dsp:sp>
    <dsp:sp modelId="{7D7E51A1-9E9B-49DD-B5A0-D0798A238777}">
      <dsp:nvSpPr>
        <dsp:cNvPr id="0" name=""/>
        <dsp:cNvSpPr/>
      </dsp:nvSpPr>
      <dsp:spPr>
        <a:xfrm>
          <a:off x="1260837" y="2193095"/>
          <a:ext cx="2287190" cy="1372314"/>
        </a:xfrm>
        <a:prstGeom prst="rect">
          <a:avLst/>
        </a:prstGeom>
        <a:solidFill>
          <a:srgbClr val="1D376C"/>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latin typeface="Brandon Grotesque Regular" panose="020B0503020203060202" pitchFamily="34" charset="0"/>
            </a:rPr>
            <a:t>Team member previously declined treatment but now wants to be treated</a:t>
          </a:r>
        </a:p>
      </dsp:txBody>
      <dsp:txXfrm>
        <a:off x="1260837" y="2193095"/>
        <a:ext cx="2287190" cy="1372314"/>
      </dsp:txXfrm>
    </dsp:sp>
    <dsp:sp modelId="{78C6C8FC-EA67-4375-9C07-DC62EFF04156}">
      <dsp:nvSpPr>
        <dsp:cNvPr id="0" name=""/>
        <dsp:cNvSpPr/>
      </dsp:nvSpPr>
      <dsp:spPr>
        <a:xfrm>
          <a:off x="3776747" y="2193095"/>
          <a:ext cx="2287190" cy="1372314"/>
        </a:xfrm>
        <a:prstGeom prst="rect">
          <a:avLst/>
        </a:prstGeom>
        <a:solidFill>
          <a:srgbClr val="B5ADA5"/>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latin typeface="Brandon Grotesque Regular" panose="020B0503020203060202" pitchFamily="34" charset="0"/>
            </a:rPr>
            <a:t>Team member is stating they do not want to receive treatment</a:t>
          </a:r>
        </a:p>
      </dsp:txBody>
      <dsp:txXfrm>
        <a:off x="3776747" y="2193095"/>
        <a:ext cx="2287190" cy="1372314"/>
      </dsp:txXfrm>
    </dsp:sp>
    <dsp:sp modelId="{8801F10B-9C39-4315-9BB6-E23B72D2F38B}">
      <dsp:nvSpPr>
        <dsp:cNvPr id="0" name=""/>
        <dsp:cNvSpPr/>
      </dsp:nvSpPr>
      <dsp:spPr>
        <a:xfrm>
          <a:off x="6292656" y="2193095"/>
          <a:ext cx="2287190" cy="1372314"/>
        </a:xfrm>
        <a:prstGeom prst="rect">
          <a:avLst/>
        </a:prstGeom>
        <a:solidFill>
          <a:srgbClr val="00ADBB"/>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latin typeface="Brandon Grotesque Regular" panose="020B0503020203060202" pitchFamily="34" charset="0"/>
            </a:rPr>
            <a:t>Team member is calling out of work due to work injury</a:t>
          </a:r>
        </a:p>
      </dsp:txBody>
      <dsp:txXfrm>
        <a:off x="6292656" y="2193095"/>
        <a:ext cx="2287190" cy="1372314"/>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25B1626-9F13-4D2B-8E1F-C2D9A48E6101}">
      <dsp:nvSpPr>
        <dsp:cNvPr id="0" name=""/>
        <dsp:cNvSpPr/>
      </dsp:nvSpPr>
      <dsp:spPr>
        <a:xfrm>
          <a:off x="635986" y="1968"/>
          <a:ext cx="1894754" cy="1136852"/>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latin typeface="Brandon Grotesque Regular" panose="020B0503020203060202" pitchFamily="34" charset="0"/>
            </a:rPr>
            <a:t>Team members states they have a work injury</a:t>
          </a:r>
        </a:p>
      </dsp:txBody>
      <dsp:txXfrm>
        <a:off x="635986" y="1968"/>
        <a:ext cx="1894754" cy="1136852"/>
      </dsp:txXfrm>
    </dsp:sp>
    <dsp:sp modelId="{838D02A9-662C-4FD2-89A5-3EF544D1D1C4}">
      <dsp:nvSpPr>
        <dsp:cNvPr id="0" name=""/>
        <dsp:cNvSpPr/>
      </dsp:nvSpPr>
      <dsp:spPr>
        <a:xfrm>
          <a:off x="2720216" y="1968"/>
          <a:ext cx="1894754" cy="1136852"/>
        </a:xfrm>
        <a:prstGeom prst="rect">
          <a:avLst/>
        </a:prstGeom>
        <a:solidFill>
          <a:srgbClr val="B5ADA5"/>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latin typeface="Brandon Grotesque Regular" panose="020B0503020203060202" pitchFamily="34" charset="0"/>
            </a:rPr>
            <a:t>Team member is transported by ambulance</a:t>
          </a:r>
        </a:p>
      </dsp:txBody>
      <dsp:txXfrm>
        <a:off x="2720216" y="1968"/>
        <a:ext cx="1894754" cy="1136852"/>
      </dsp:txXfrm>
    </dsp:sp>
    <dsp:sp modelId="{8D7A8C48-30C6-477B-ADC0-88882BB6500E}">
      <dsp:nvSpPr>
        <dsp:cNvPr id="0" name=""/>
        <dsp:cNvSpPr/>
      </dsp:nvSpPr>
      <dsp:spPr>
        <a:xfrm>
          <a:off x="635986" y="1328297"/>
          <a:ext cx="1894754" cy="1136852"/>
        </a:xfrm>
        <a:prstGeom prst="rect">
          <a:avLst/>
        </a:prstGeom>
        <a:solidFill>
          <a:srgbClr val="1D376C"/>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latin typeface="Brandon Grotesque Regular" panose="020B0503020203060202" pitchFamily="34" charset="0"/>
            </a:rPr>
            <a:t>Team member requests to go home vs calling company nurse</a:t>
          </a:r>
        </a:p>
      </dsp:txBody>
      <dsp:txXfrm>
        <a:off x="635986" y="1328297"/>
        <a:ext cx="1894754" cy="1136852"/>
      </dsp:txXfrm>
    </dsp:sp>
    <dsp:sp modelId="{0A91FBFF-390B-4C6D-BBEF-C1C73EC6B22C}">
      <dsp:nvSpPr>
        <dsp:cNvPr id="0" name=""/>
        <dsp:cNvSpPr/>
      </dsp:nvSpPr>
      <dsp:spPr>
        <a:xfrm>
          <a:off x="2720216" y="1328297"/>
          <a:ext cx="1894754" cy="1136852"/>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latin typeface="Brandon Grotesque Regular" panose="020B0503020203060202" pitchFamily="34" charset="0"/>
            </a:rPr>
            <a:t>Team member previously declined treatment but now wants to be treated</a:t>
          </a:r>
        </a:p>
      </dsp:txBody>
      <dsp:txXfrm>
        <a:off x="2720216" y="1328297"/>
        <a:ext cx="1894754" cy="1136852"/>
      </dsp:txXfrm>
    </dsp:sp>
    <dsp:sp modelId="{3BB1FBE2-CFC2-4C31-8D1E-0B23F5F3BE1D}">
      <dsp:nvSpPr>
        <dsp:cNvPr id="0" name=""/>
        <dsp:cNvSpPr/>
      </dsp:nvSpPr>
      <dsp:spPr>
        <a:xfrm>
          <a:off x="1678101" y="2654625"/>
          <a:ext cx="1894754" cy="1136852"/>
        </a:xfrm>
        <a:prstGeom prst="rect">
          <a:avLst/>
        </a:prstGeom>
        <a:solidFill>
          <a:srgbClr val="B5ADA5"/>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latin typeface="Brandon Grotesque Regular" panose="020B0503020203060202" pitchFamily="34" charset="0"/>
            </a:rPr>
            <a:t>Team member is calling out of work due to work injury</a:t>
          </a:r>
        </a:p>
      </dsp:txBody>
      <dsp:txXfrm>
        <a:off x="1678101" y="2654625"/>
        <a:ext cx="1894754" cy="1136852"/>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BE2DD4A-EF12-4678-8286-3D5B67360A4B}">
      <dsp:nvSpPr>
        <dsp:cNvPr id="0" name=""/>
        <dsp:cNvSpPr/>
      </dsp:nvSpPr>
      <dsp:spPr>
        <a:xfrm>
          <a:off x="545" y="451496"/>
          <a:ext cx="2129318" cy="1277591"/>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t>Team member states the injury was not caused at work</a:t>
          </a:r>
        </a:p>
      </dsp:txBody>
      <dsp:txXfrm>
        <a:off x="545" y="451496"/>
        <a:ext cx="2129318" cy="1277591"/>
      </dsp:txXfrm>
    </dsp:sp>
    <dsp:sp modelId="{022A89AD-6337-45F0-BAA1-C29BBBEF27A3}">
      <dsp:nvSpPr>
        <dsp:cNvPr id="0" name=""/>
        <dsp:cNvSpPr/>
      </dsp:nvSpPr>
      <dsp:spPr>
        <a:xfrm>
          <a:off x="2342796" y="451496"/>
          <a:ext cx="2129318" cy="1277591"/>
        </a:xfrm>
        <a:prstGeom prst="rect">
          <a:avLst/>
        </a:prstGeom>
        <a:solidFill>
          <a:srgbClr val="B5ADA5"/>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t>Team member states they do not want treatment</a:t>
          </a:r>
        </a:p>
      </dsp:txBody>
      <dsp:txXfrm>
        <a:off x="2342796" y="451496"/>
        <a:ext cx="2129318" cy="1277591"/>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9494595-7BB9-4C7B-BF5E-1650D9887362}">
      <dsp:nvSpPr>
        <dsp:cNvPr id="0" name=""/>
        <dsp:cNvSpPr/>
      </dsp:nvSpPr>
      <dsp:spPr>
        <a:xfrm>
          <a:off x="0" y="294524"/>
          <a:ext cx="2668088" cy="7722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2240" tIns="50800" rIns="142240" bIns="50800" numCol="1" spcCol="1270" anchor="ctr" anchorCtr="0">
          <a:noAutofit/>
        </a:bodyPr>
        <a:lstStyle/>
        <a:p>
          <a:pPr marL="0" lvl="0" indent="0" algn="ctr" defTabSz="889000">
            <a:lnSpc>
              <a:spcPct val="90000"/>
            </a:lnSpc>
            <a:spcBef>
              <a:spcPct val="0"/>
            </a:spcBef>
            <a:spcAft>
              <a:spcPct val="35000"/>
            </a:spcAft>
            <a:buNone/>
          </a:pPr>
          <a:r>
            <a:rPr lang="en-US" sz="2000" kern="1200" dirty="0">
              <a:solidFill>
                <a:srgbClr val="1D376C"/>
              </a:solidFill>
              <a:latin typeface="Brandon Grotesque Bold" panose="020B0803020203060202" pitchFamily="34" charset="0"/>
            </a:rPr>
            <a:t>Not referred to a medical professional</a:t>
          </a:r>
        </a:p>
      </dsp:txBody>
      <dsp:txXfrm>
        <a:off x="0" y="294524"/>
        <a:ext cx="2668088" cy="772200"/>
      </dsp:txXfrm>
    </dsp:sp>
    <dsp:sp modelId="{B88BD73B-BCFD-4189-B53A-B970A9F04BEB}">
      <dsp:nvSpPr>
        <dsp:cNvPr id="0" name=""/>
        <dsp:cNvSpPr/>
      </dsp:nvSpPr>
      <dsp:spPr>
        <a:xfrm>
          <a:off x="2668088" y="149737"/>
          <a:ext cx="533617" cy="1061775"/>
        </a:xfrm>
        <a:prstGeom prst="leftBrace">
          <a:avLst>
            <a:gd name="adj1" fmla="val 35000"/>
            <a:gd name="adj2" fmla="val 50000"/>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8EAF25F-6F07-4D56-8BD7-009873EE7EAA}">
      <dsp:nvSpPr>
        <dsp:cNvPr id="0" name=""/>
        <dsp:cNvSpPr/>
      </dsp:nvSpPr>
      <dsp:spPr>
        <a:xfrm>
          <a:off x="3415153" y="149737"/>
          <a:ext cx="7257200" cy="1061775"/>
        </a:xfrm>
        <a:prstGeom prst="rect">
          <a:avLst/>
        </a:prstGeom>
        <a:solidFill>
          <a:srgbClr val="1D376C"/>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228600" lvl="1" indent="-228600" algn="ctr" defTabSz="1066800">
            <a:lnSpc>
              <a:spcPct val="90000"/>
            </a:lnSpc>
            <a:spcBef>
              <a:spcPct val="0"/>
            </a:spcBef>
            <a:spcAft>
              <a:spcPct val="15000"/>
            </a:spcAft>
            <a:buChar char="•"/>
          </a:pPr>
          <a:r>
            <a:rPr lang="en-US" sz="2400" kern="1200" dirty="0">
              <a:solidFill>
                <a:schemeClr val="bg1"/>
              </a:solidFill>
              <a:latin typeface="Brandon Grotesque Regular" panose="020B0503020203060202" pitchFamily="34" charset="0"/>
            </a:rPr>
            <a:t>First Aid Treatment</a:t>
          </a:r>
        </a:p>
        <a:p>
          <a:pPr marL="228600" lvl="1" indent="-228600" algn="ctr" defTabSz="1066800">
            <a:lnSpc>
              <a:spcPct val="90000"/>
            </a:lnSpc>
            <a:spcBef>
              <a:spcPct val="0"/>
            </a:spcBef>
            <a:spcAft>
              <a:spcPct val="15000"/>
            </a:spcAft>
            <a:buChar char="•"/>
          </a:pPr>
          <a:r>
            <a:rPr lang="en-US" sz="2400" kern="1200" dirty="0">
              <a:solidFill>
                <a:schemeClr val="bg1"/>
              </a:solidFill>
              <a:latin typeface="Brandon Grotesque Regular" panose="020B0503020203060202" pitchFamily="34" charset="0"/>
            </a:rPr>
            <a:t>Rest and Recover</a:t>
          </a:r>
        </a:p>
      </dsp:txBody>
      <dsp:txXfrm>
        <a:off x="3415153" y="149737"/>
        <a:ext cx="7257200" cy="1061775"/>
      </dsp:txXfrm>
    </dsp:sp>
    <dsp:sp modelId="{17F5DBCB-9493-4E75-9A2C-D34E275FC307}">
      <dsp:nvSpPr>
        <dsp:cNvPr id="0" name=""/>
        <dsp:cNvSpPr/>
      </dsp:nvSpPr>
      <dsp:spPr>
        <a:xfrm>
          <a:off x="0" y="1442699"/>
          <a:ext cx="2665482" cy="7722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2240" tIns="50800" rIns="142240" bIns="50800" numCol="1" spcCol="1270" anchor="ctr" anchorCtr="0">
          <a:noAutofit/>
        </a:bodyPr>
        <a:lstStyle/>
        <a:p>
          <a:pPr marL="0" lvl="0" indent="0" algn="ctr" defTabSz="889000">
            <a:lnSpc>
              <a:spcPct val="90000"/>
            </a:lnSpc>
            <a:spcBef>
              <a:spcPct val="0"/>
            </a:spcBef>
            <a:spcAft>
              <a:spcPct val="35000"/>
            </a:spcAft>
            <a:buNone/>
          </a:pPr>
          <a:r>
            <a:rPr lang="en-US" sz="2000" kern="1200" dirty="0">
              <a:solidFill>
                <a:srgbClr val="1D376C"/>
              </a:solidFill>
              <a:latin typeface="Brandon Grotesque Bold" panose="020B0803020203060202" pitchFamily="34" charset="0"/>
            </a:rPr>
            <a:t>Referred to a medical provider</a:t>
          </a:r>
        </a:p>
      </dsp:txBody>
      <dsp:txXfrm>
        <a:off x="0" y="1442699"/>
        <a:ext cx="2665482" cy="772200"/>
      </dsp:txXfrm>
    </dsp:sp>
    <dsp:sp modelId="{C8F746C0-9D03-416E-924F-CC7DA5E880A6}">
      <dsp:nvSpPr>
        <dsp:cNvPr id="0" name=""/>
        <dsp:cNvSpPr/>
      </dsp:nvSpPr>
      <dsp:spPr>
        <a:xfrm>
          <a:off x="2665482" y="1297912"/>
          <a:ext cx="533096" cy="1061775"/>
        </a:xfrm>
        <a:prstGeom prst="leftBrace">
          <a:avLst>
            <a:gd name="adj1" fmla="val 35000"/>
            <a:gd name="adj2" fmla="val 50000"/>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6C845250-FF99-48F3-BF96-B98A823A8FEE}">
      <dsp:nvSpPr>
        <dsp:cNvPr id="0" name=""/>
        <dsp:cNvSpPr/>
      </dsp:nvSpPr>
      <dsp:spPr>
        <a:xfrm>
          <a:off x="3411818" y="1297912"/>
          <a:ext cx="7250113" cy="1061775"/>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228600" lvl="1" indent="-228600" algn="ctr" defTabSz="1066800">
            <a:lnSpc>
              <a:spcPct val="90000"/>
            </a:lnSpc>
            <a:spcBef>
              <a:spcPct val="0"/>
            </a:spcBef>
            <a:spcAft>
              <a:spcPct val="15000"/>
            </a:spcAft>
            <a:buChar char="•"/>
          </a:pPr>
          <a:r>
            <a:rPr lang="en-US" sz="2400" kern="1200" dirty="0"/>
            <a:t>Must go to provider referred to by company nurse</a:t>
          </a:r>
          <a:endParaRPr lang="en-US" sz="2400" kern="1200" dirty="0">
            <a:solidFill>
              <a:schemeClr val="bg1"/>
            </a:solidFill>
            <a:latin typeface="Brandon Grotesque Regular" panose="020B0503020203060202" pitchFamily="34" charset="0"/>
          </a:endParaRPr>
        </a:p>
        <a:p>
          <a:pPr marL="228600" lvl="1" indent="-228600" algn="ctr" defTabSz="1066800">
            <a:lnSpc>
              <a:spcPct val="90000"/>
            </a:lnSpc>
            <a:spcBef>
              <a:spcPct val="0"/>
            </a:spcBef>
            <a:spcAft>
              <a:spcPct val="15000"/>
            </a:spcAft>
            <a:buChar char="•"/>
          </a:pPr>
          <a:r>
            <a:rPr lang="en-US" sz="2400" kern="1200" dirty="0"/>
            <a:t>Get a work status or release</a:t>
          </a:r>
          <a:endParaRPr lang="en-US" sz="2400" kern="1200" dirty="0">
            <a:solidFill>
              <a:schemeClr val="bg1"/>
            </a:solidFill>
            <a:latin typeface="Brandon Grotesque Regular" panose="020B0503020203060202" pitchFamily="34" charset="0"/>
          </a:endParaRPr>
        </a:p>
      </dsp:txBody>
      <dsp:txXfrm>
        <a:off x="3411818" y="1297912"/>
        <a:ext cx="7250113" cy="1061775"/>
      </dsp:txXfrm>
    </dsp:sp>
    <dsp:sp modelId="{A3ACB6D8-2F37-43E3-8F7B-17D66EDF307F}">
      <dsp:nvSpPr>
        <dsp:cNvPr id="0" name=""/>
        <dsp:cNvSpPr/>
      </dsp:nvSpPr>
      <dsp:spPr>
        <a:xfrm>
          <a:off x="0" y="2590875"/>
          <a:ext cx="2665482" cy="7722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2240" tIns="50800" rIns="142240" bIns="50800" numCol="1" spcCol="1270" anchor="ctr" anchorCtr="0">
          <a:noAutofit/>
        </a:bodyPr>
        <a:lstStyle/>
        <a:p>
          <a:pPr marL="0" lvl="0" indent="0" algn="ctr" defTabSz="889000">
            <a:lnSpc>
              <a:spcPct val="90000"/>
            </a:lnSpc>
            <a:spcBef>
              <a:spcPct val="0"/>
            </a:spcBef>
            <a:spcAft>
              <a:spcPct val="35000"/>
            </a:spcAft>
            <a:buNone/>
          </a:pPr>
          <a:r>
            <a:rPr lang="en-US" sz="2000" kern="1200" dirty="0">
              <a:solidFill>
                <a:srgbClr val="1D376C"/>
              </a:solidFill>
              <a:latin typeface="Brandon Grotesque Bold" panose="020B0803020203060202" pitchFamily="34" charset="0"/>
            </a:rPr>
            <a:t>Later decides to seek medical treatment</a:t>
          </a:r>
        </a:p>
      </dsp:txBody>
      <dsp:txXfrm>
        <a:off x="0" y="2590875"/>
        <a:ext cx="2665482" cy="772200"/>
      </dsp:txXfrm>
    </dsp:sp>
    <dsp:sp modelId="{DA17DA60-0E94-4F40-A1EE-423B0CBAE0C7}">
      <dsp:nvSpPr>
        <dsp:cNvPr id="0" name=""/>
        <dsp:cNvSpPr/>
      </dsp:nvSpPr>
      <dsp:spPr>
        <a:xfrm>
          <a:off x="2665482" y="2446087"/>
          <a:ext cx="533096" cy="1061775"/>
        </a:xfrm>
        <a:prstGeom prst="leftBrace">
          <a:avLst>
            <a:gd name="adj1" fmla="val 35000"/>
            <a:gd name="adj2" fmla="val 50000"/>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C4DB944-9347-4E41-9F70-D80BFFB447CC}">
      <dsp:nvSpPr>
        <dsp:cNvPr id="0" name=""/>
        <dsp:cNvSpPr/>
      </dsp:nvSpPr>
      <dsp:spPr>
        <a:xfrm>
          <a:off x="3411818" y="2446087"/>
          <a:ext cx="7250113" cy="1061775"/>
        </a:xfrm>
        <a:prstGeom prst="rect">
          <a:avLst/>
        </a:prstGeom>
        <a:solidFill>
          <a:srgbClr val="B5ADA5"/>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228600" lvl="1" indent="-228600" algn="ctr" defTabSz="1066800">
            <a:lnSpc>
              <a:spcPct val="90000"/>
            </a:lnSpc>
            <a:spcBef>
              <a:spcPct val="0"/>
            </a:spcBef>
            <a:spcAft>
              <a:spcPct val="15000"/>
            </a:spcAft>
            <a:buChar char="•"/>
          </a:pPr>
          <a:r>
            <a:rPr lang="en-US" sz="2400" kern="1200" dirty="0">
              <a:solidFill>
                <a:schemeClr val="bg1"/>
              </a:solidFill>
              <a:latin typeface="Brandon Grotesque Regular" panose="020B0503020203060202" pitchFamily="34" charset="0"/>
            </a:rPr>
            <a:t>Must call company nurse to be referred medical provider</a:t>
          </a:r>
        </a:p>
        <a:p>
          <a:pPr marL="228600" lvl="1" indent="-228600" algn="ctr" defTabSz="1066800">
            <a:lnSpc>
              <a:spcPct val="90000"/>
            </a:lnSpc>
            <a:spcBef>
              <a:spcPct val="0"/>
            </a:spcBef>
            <a:spcAft>
              <a:spcPct val="15000"/>
            </a:spcAft>
            <a:buChar char="•"/>
          </a:pPr>
          <a:r>
            <a:rPr lang="en-US" sz="2400" kern="1200" dirty="0">
              <a:solidFill>
                <a:schemeClr val="bg1"/>
              </a:solidFill>
              <a:latin typeface="Brandon Grotesque Regular" panose="020B0503020203060202" pitchFamily="34" charset="0"/>
            </a:rPr>
            <a:t>Can I see my own doctor?</a:t>
          </a:r>
        </a:p>
      </dsp:txBody>
      <dsp:txXfrm>
        <a:off x="3411818" y="2446087"/>
        <a:ext cx="7250113" cy="1061775"/>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B3357BC-2573-47D8-9DEE-6E10F3564D4B}">
      <dsp:nvSpPr>
        <dsp:cNvPr id="0" name=""/>
        <dsp:cNvSpPr/>
      </dsp:nvSpPr>
      <dsp:spPr>
        <a:xfrm>
          <a:off x="-4834077" y="-740855"/>
          <a:ext cx="5757612" cy="5757612"/>
        </a:xfrm>
        <a:prstGeom prst="blockArc">
          <a:avLst>
            <a:gd name="adj1" fmla="val 18900000"/>
            <a:gd name="adj2" fmla="val 2700000"/>
            <a:gd name="adj3" fmla="val 375"/>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C0471D1-0C48-4E3B-8759-5625F12DD1BE}">
      <dsp:nvSpPr>
        <dsp:cNvPr id="0" name=""/>
        <dsp:cNvSpPr/>
      </dsp:nvSpPr>
      <dsp:spPr>
        <a:xfrm>
          <a:off x="593969" y="427590"/>
          <a:ext cx="8670748" cy="855180"/>
        </a:xfrm>
        <a:prstGeom prst="rect">
          <a:avLst/>
        </a:prstGeom>
        <a:solidFill>
          <a:srgbClr val="B5ADA5"/>
        </a:solidFill>
        <a:ln w="12700" cap="flat" cmpd="sng" algn="ctr">
          <a:solidFill>
            <a:srgbClr val="B5ADA5"/>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78799" tIns="60960" rIns="60960" bIns="60960" numCol="1" spcCol="1270" anchor="ctr" anchorCtr="0">
          <a:noAutofit/>
        </a:bodyPr>
        <a:lstStyle/>
        <a:p>
          <a:pPr marL="0" lvl="0" indent="0" algn="ctr" defTabSz="1066800">
            <a:lnSpc>
              <a:spcPct val="90000"/>
            </a:lnSpc>
            <a:spcBef>
              <a:spcPct val="0"/>
            </a:spcBef>
            <a:spcAft>
              <a:spcPct val="35000"/>
            </a:spcAft>
            <a:buNone/>
          </a:pPr>
          <a:r>
            <a:rPr lang="en-US" sz="2400" kern="1200" dirty="0">
              <a:latin typeface="Brandon Grotesque Regular" panose="020B0503020203060202" pitchFamily="34" charset="0"/>
            </a:rPr>
            <a:t>Light Duty</a:t>
          </a:r>
        </a:p>
      </dsp:txBody>
      <dsp:txXfrm>
        <a:off x="593969" y="427590"/>
        <a:ext cx="8670748" cy="855180"/>
      </dsp:txXfrm>
    </dsp:sp>
    <dsp:sp modelId="{ED36F8E2-2432-4316-B7E4-C5DE25DDD74B}">
      <dsp:nvSpPr>
        <dsp:cNvPr id="0" name=""/>
        <dsp:cNvSpPr/>
      </dsp:nvSpPr>
      <dsp:spPr>
        <a:xfrm>
          <a:off x="59481" y="320692"/>
          <a:ext cx="1068975" cy="1068975"/>
        </a:xfrm>
        <a:prstGeom prst="ellipse">
          <a:avLst/>
        </a:prstGeom>
        <a:solidFill>
          <a:schemeClr val="bg1"/>
        </a:solidFill>
        <a:ln w="12700" cap="flat" cmpd="sng" algn="ctr">
          <a:solidFill>
            <a:srgbClr val="B5ADA5"/>
          </a:solidFill>
          <a:prstDash val="solid"/>
          <a:miter lim="800000"/>
        </a:ln>
        <a:effectLst/>
      </dsp:spPr>
      <dsp:style>
        <a:lnRef idx="2">
          <a:scrgbClr r="0" g="0" b="0"/>
        </a:lnRef>
        <a:fillRef idx="1">
          <a:scrgbClr r="0" g="0" b="0"/>
        </a:fillRef>
        <a:effectRef idx="0">
          <a:scrgbClr r="0" g="0" b="0"/>
        </a:effectRef>
        <a:fontRef idx="minor"/>
      </dsp:style>
    </dsp:sp>
    <dsp:sp modelId="{56197D99-C0A0-4DB9-B5F9-2F2BE2C88B6B}">
      <dsp:nvSpPr>
        <dsp:cNvPr id="0" name=""/>
        <dsp:cNvSpPr/>
      </dsp:nvSpPr>
      <dsp:spPr>
        <a:xfrm>
          <a:off x="904827" y="1710360"/>
          <a:ext cx="8359890" cy="855180"/>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78799" tIns="60960" rIns="60960" bIns="60960" numCol="1" spcCol="1270" anchor="ctr" anchorCtr="0">
          <a:noAutofit/>
        </a:bodyPr>
        <a:lstStyle/>
        <a:p>
          <a:pPr marL="0" lvl="0" indent="0" algn="ctr" defTabSz="1066800">
            <a:lnSpc>
              <a:spcPct val="90000"/>
            </a:lnSpc>
            <a:spcBef>
              <a:spcPct val="0"/>
            </a:spcBef>
            <a:spcAft>
              <a:spcPct val="35000"/>
            </a:spcAft>
            <a:buNone/>
          </a:pPr>
          <a:r>
            <a:rPr lang="en-US" sz="2400" kern="1200" dirty="0">
              <a:latin typeface="Brandon Grotesque Regular" panose="020B0503020203060202" pitchFamily="34" charset="0"/>
            </a:rPr>
            <a:t>Benefits of Light Duty</a:t>
          </a:r>
        </a:p>
      </dsp:txBody>
      <dsp:txXfrm>
        <a:off x="904827" y="1710360"/>
        <a:ext cx="8359890" cy="855180"/>
      </dsp:txXfrm>
    </dsp:sp>
    <dsp:sp modelId="{088860B2-F67D-4B8B-A55D-81EEE0BB7D70}">
      <dsp:nvSpPr>
        <dsp:cNvPr id="0" name=""/>
        <dsp:cNvSpPr/>
      </dsp:nvSpPr>
      <dsp:spPr>
        <a:xfrm>
          <a:off x="370339" y="1603463"/>
          <a:ext cx="1068975" cy="1068975"/>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021D14F6-1B11-41DC-90F1-4E6E3CA81B16}">
      <dsp:nvSpPr>
        <dsp:cNvPr id="0" name=""/>
        <dsp:cNvSpPr/>
      </dsp:nvSpPr>
      <dsp:spPr>
        <a:xfrm>
          <a:off x="593969" y="2993131"/>
          <a:ext cx="8670748" cy="855180"/>
        </a:xfrm>
        <a:prstGeom prst="rect">
          <a:avLst/>
        </a:prstGeom>
        <a:solidFill>
          <a:srgbClr val="1D376C"/>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78799" tIns="60960" rIns="60960" bIns="60960" numCol="1" spcCol="1270" anchor="ctr" anchorCtr="0">
          <a:noAutofit/>
        </a:bodyPr>
        <a:lstStyle/>
        <a:p>
          <a:pPr marL="0" lvl="0" indent="0" algn="ctr" defTabSz="1066800">
            <a:lnSpc>
              <a:spcPct val="90000"/>
            </a:lnSpc>
            <a:spcBef>
              <a:spcPct val="0"/>
            </a:spcBef>
            <a:spcAft>
              <a:spcPct val="35000"/>
            </a:spcAft>
            <a:buNone/>
          </a:pPr>
          <a:r>
            <a:rPr lang="en-US" sz="2400" kern="1200" dirty="0">
              <a:latin typeface="Brandon Grotesque Regular" panose="020B0503020203060202" pitchFamily="34" charset="0"/>
            </a:rPr>
            <a:t>Team Member Role &amp; Responsibilities</a:t>
          </a:r>
        </a:p>
      </dsp:txBody>
      <dsp:txXfrm>
        <a:off x="593969" y="2993131"/>
        <a:ext cx="8670748" cy="855180"/>
      </dsp:txXfrm>
    </dsp:sp>
    <dsp:sp modelId="{AD8FC5D4-8F3E-42DE-A326-A18474AE29E7}">
      <dsp:nvSpPr>
        <dsp:cNvPr id="0" name=""/>
        <dsp:cNvSpPr/>
      </dsp:nvSpPr>
      <dsp:spPr>
        <a:xfrm>
          <a:off x="59481" y="2886233"/>
          <a:ext cx="1068975" cy="1068975"/>
        </a:xfrm>
        <a:prstGeom prst="ellipse">
          <a:avLst/>
        </a:prstGeom>
        <a:solidFill>
          <a:schemeClr val="lt1">
            <a:hueOff val="0"/>
            <a:satOff val="0"/>
            <a:lumOff val="0"/>
            <a:alphaOff val="0"/>
          </a:schemeClr>
        </a:solidFill>
        <a:ln w="12700" cap="flat" cmpd="sng" algn="ctr">
          <a:solidFill>
            <a:srgbClr val="1D376C"/>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BendingPictureCaption">
  <dgm:title val=""/>
  <dgm:desc val=""/>
  <dgm:catLst>
    <dgm:cat type="picture" pri="6000"/>
    <dgm:cat type="pictureconvert" pri="6000"/>
  </dgm:catLst>
  <dgm:sampData>
    <dgm:dataModel>
      <dgm:ptLst>
        <dgm:pt modelId="0" type="doc"/>
        <dgm:pt modelId="1">
          <dgm:prSet phldr="1"/>
        </dgm:pt>
        <dgm:pt modelId="2">
          <dgm:prSet phldr="1"/>
        </dgm:pt>
      </dgm:ptLst>
      <dgm:cxnLst>
        <dgm:cxn modelId="7" srcId="0" destId="1" srcOrd="0" destOrd="0"/>
        <dgm:cxn modelId="8" srcId="0" destId="2" srcOrd="1"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diagram">
    <dgm:varLst>
      <dgm:dir/>
    </dgm:varLst>
    <dgm:choose name="Name0">
      <dgm:if name="Name1" func="var" arg="dir" op="equ" val="norm">
        <dgm:alg type="snake">
          <dgm:param type="off" val="ctr"/>
        </dgm:alg>
      </dgm:if>
      <dgm:else name="Name2">
        <dgm:alg type="snake">
          <dgm:param type="grDir" val="tR"/>
          <dgm:param type="off" val="ctr"/>
        </dgm:alg>
      </dgm:else>
    </dgm:choose>
    <dgm:shape xmlns:r="http://schemas.openxmlformats.org/officeDocument/2006/relationships" r:blip="">
      <dgm:adjLst/>
    </dgm:shape>
    <dgm:constrLst>
      <dgm:constr type="primFontSz" for="des" ptType="node" op="equ" val="65"/>
      <dgm:constr type="w" for="ch" forName="composite" refType="w"/>
      <dgm:constr type="h" for="ch" forName="composite" refType="h"/>
      <dgm:constr type="sp" refType="w" refFor="ch" refForName="composite" op="equ" fact="0.1"/>
      <dgm:constr type="w" for="ch" forName="sibTrans" refType="w" refFor="ch" refForName="composite" op="equ" fact="0.1"/>
      <dgm:constr type="h" for="ch" forName="sibTrans" refType="w" refFor="ch" refForName="sibTrans" op="equ"/>
    </dgm:constrLst>
    <dgm:forEach name="nodesForEach" axis="ch" ptType="node">
      <dgm:layoutNode name="composite">
        <dgm:alg type="composite">
          <dgm:param type="ar" val="1.31"/>
        </dgm:alg>
        <dgm:shape xmlns:r="http://schemas.openxmlformats.org/officeDocument/2006/relationships" r:blip="">
          <dgm:adjLst/>
        </dgm:shape>
        <dgm:choose name="Name3">
          <dgm:if name="Name4" func="var" arg="dir" op="equ" val="norm">
            <dgm:constrLst>
              <dgm:constr type="l" for="ch" forName="Image" refType="w" fact="0"/>
              <dgm:constr type="t" for="ch" forName="Image" refType="h" fact="0"/>
              <dgm:constr type="w" for="ch" forName="Image" refType="w" fact="0.94"/>
              <dgm:constr type="h" for="ch" forName="Image" refType="h" fact="0.91"/>
              <dgm:constr type="l" for="ch" forName="Parent" refType="w" fact="0.19"/>
              <dgm:constr type="t" for="ch" forName="Parent" refType="h" fact="0.745"/>
              <dgm:constr type="w" for="ch" forName="Parent" refType="w" fact="0.81"/>
              <dgm:constr type="h" for="ch" forName="Parent" refType="h" fact="0.255"/>
            </dgm:constrLst>
          </dgm:if>
          <dgm:else name="Name5">
            <dgm:constrLst>
              <dgm:constr type="l" for="ch" forName="Image" refType="w" fact="0.06"/>
              <dgm:constr type="t" for="ch" forName="Image" refType="h" fact="0"/>
              <dgm:constr type="w" for="ch" forName="Image" refType="w" fact="0.94"/>
              <dgm:constr type="h" for="ch" forName="Image" refType="h" fact="0.91"/>
              <dgm:constr type="l" for="ch" forName="Parent" refType="w" fact="0"/>
              <dgm:constr type="t" for="ch" forName="Parent" refType="h" fact="0.745"/>
              <dgm:constr type="w" for="ch" forName="Parent" refType="w" fact="0.81"/>
              <dgm:constr type="h" for="ch" forName="Parent" refType="h" fact="0.255"/>
            </dgm:constrLst>
          </dgm:else>
        </dgm:choose>
        <dgm:layoutNode name="Image" styleLbl="bgShp">
          <dgm:alg type="sp"/>
          <dgm:shape xmlns:r="http://schemas.openxmlformats.org/officeDocument/2006/relationships" type="rect" r:blip="" blipPhldr="1">
            <dgm:adjLst/>
          </dgm:shape>
          <dgm:presOf/>
        </dgm:layoutNode>
        <dgm:layoutNode name="Parent" styleLbl="node0">
          <dgm:varLst>
            <dgm:bulletEnabled val="1"/>
          </dgm:varLst>
          <dgm:alg type="tx">
            <dgm:param type="txAnchorVertCh" val="mid"/>
            <dgm:param type="shpTxRTLAlignCh" val="r"/>
            <dgm:param type="lnSpAfParP" val="5"/>
          </dgm:alg>
          <dgm:shape xmlns:r="http://schemas.openxmlformats.org/officeDocument/2006/relationships" type="rect" r:blip="">
            <dgm:adjLst/>
          </dgm:shape>
          <dgm:presOf axis="desOrSelf" ptType="node"/>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diagrams.loki3.com/BracketList">
  <dgm:title val="Vertical Bracket List"/>
  <dgm:desc val="Use to show grouped blocks of information.  Works well with large amounts of Level 2 text."/>
  <dgm:catLst>
    <dgm:cat type="list" pri="4110"/>
    <dgm:cat type="officeonline" pri="3000"/>
  </dgm:catLst>
  <dgm:sampData>
    <dgm:dataModel>
      <dgm:ptLst>
        <dgm:pt modelId="0" type="doc"/>
        <dgm:pt modelId="1">
          <dgm:prSet phldr="1"/>
        </dgm:pt>
        <dgm:pt modelId="11">
          <dgm:prSet phldr="1"/>
        </dgm:pt>
        <dgm:pt modelId="2">
          <dgm:prSet phldr="1"/>
        </dgm:pt>
        <dgm:pt modelId="21">
          <dgm:prSet phldr="1"/>
        </dgm:pt>
      </dgm:ptLst>
      <dgm:cxnLst>
        <dgm:cxn modelId="3" srcId="0" destId="1" srcOrd="0" destOrd="0"/>
        <dgm:cxn modelId="4" srcId="1" destId="11" srcOrd="0" destOrd="0"/>
        <dgm:cxn modelId="5" srcId="0" destId="2" srcOrd="0" destOrd="0"/>
        <dgm:cxn modelId="6" srcId="2" destId="21" srcOrd="0" destOrd="0"/>
      </dgm:cxnLst>
      <dgm:bg/>
      <dgm:whole/>
    </dgm:dataModel>
  </dgm:sampData>
  <dgm:styleData useDef="1">
    <dgm:dataModel>
      <dgm:ptLst/>
      <dgm:bg/>
      <dgm:whole/>
    </dgm:dataModel>
  </dgm:styleData>
  <dgm:clrData useDef="1">
    <dgm:dataModel>
      <dgm:pt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V" refType="primFontSz" refFor="des" refForName="parTx" fact="0.1"/>
      <dgm:constr type="primFontSz" for="des" forName="parTx" val="65"/>
      <dgm:constr type="primFontSz" for="des" forName="desTx" refType="primFontSz" refFor="des" refForName="parTx"/>
      <dgm:constr type="h" for="des" forName="parTx" refType="primFontSz" refFor="des" refForName="parTx" fact="0.55"/>
      <dgm:constr type="h" for="des" forName="bracket" refType="primFontSz" refFor="des" refForName="parTx" fact="0.55"/>
      <dgm:constr type="h" for="des" forName="desTx" refType="primFontSz" refFor="des" refForName="parTx" fact="0.55"/>
    </dgm:constrLst>
    <dgm:ruleLst>
      <dgm:rule type="primFontSz" for="des" forName="parTx" val="5" fact="NaN" max="NaN"/>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Tx" refType="w" fact="0.25"/>
          <dgm:constr type="w" for="ch" forName="bracket" refType="w" fact="0.05"/>
          <dgm:constr type="w" for="ch" forName="spH" refType="w" fact="0.02"/>
          <dgm:constr type="w" for="ch" forName="desTx" refType="w" fact="0.68"/>
          <dgm:constr type="h" for="ch" forName="bracket" refType="h" refFor="ch" refForName="desTx" op="gte"/>
          <dgm:constr type="h" for="ch" forName="bracket" refType="h" refFor="ch" refForName="parTx" op="gte"/>
          <dgm:constr type="h" for="ch" forName="desTx" refType="h" refFor="ch" refForName="parTx" op="gte"/>
        </dgm:constrLst>
        <dgm:ruleLst/>
        <dgm:layoutNode name="parTx" styleLbl="revTx">
          <dgm:varLst>
            <dgm:chMax val="1"/>
            <dgm:bulletEnabled val="1"/>
          </dgm:varLst>
          <dgm:choose name="Name8">
            <dgm:if name="Name9" func="var" arg="dir" op="equ" val="norm">
              <dgm:alg type="tx">
                <dgm:param type="parTxLTRAlign" val="r"/>
              </dgm:alg>
            </dgm:if>
            <dgm:else name="Name10">
              <dgm:alg type="tx">
                <dgm:param type="parTxLTRAlign" val="l"/>
              </dgm:alg>
            </dgm:else>
          </dgm:choose>
          <dgm:shape xmlns:r="http://schemas.openxmlformats.org/officeDocument/2006/relationships" type="rect" r:blip="">
            <dgm:adjLst/>
          </dgm:shape>
          <dgm:presOf axis="self" ptType="node"/>
          <dgm:constrLst>
            <dgm:constr type="tMarg" refType="primFontSz" fact="0.2"/>
            <dgm:constr type="bMarg" refType="primFontSz" fact="0.2"/>
          </dgm:constrLst>
          <dgm:ruleLst>
            <dgm:rule type="h" val="INF" fact="NaN" max="NaN"/>
          </dgm:ruleLst>
        </dgm:layoutNode>
        <dgm:layoutNode name="bracket" styleLbl="parChTrans1D1">
          <dgm:alg type="sp"/>
          <dgm:choose name="Name11">
            <dgm:if name="Name12" func="var" arg="dir" op="equ" val="norm">
              <dgm:shape xmlns:r="http://schemas.openxmlformats.org/officeDocument/2006/relationships" type="leftBrace" r:blip="">
                <dgm:adjLst>
                  <dgm:adj idx="1" val="0.35"/>
                </dgm:adjLst>
              </dgm:shape>
            </dgm:if>
            <dgm:else name="Name13">
              <dgm:shape xmlns:r="http://schemas.openxmlformats.org/officeDocument/2006/relationships" rot="180" type="leftBrace" r:blip="">
                <dgm:adjLst>
                  <dgm:adj idx="1" val="0.35"/>
                </dgm:adjLst>
              </dgm:shape>
            </dgm:else>
          </dgm:choose>
          <dgm:presOf/>
        </dgm:layoutNode>
        <dgm:layoutNode name="spH">
          <dgm:alg type="sp"/>
        </dgm:layoutNode>
        <dgm:choose name="Name14">
          <dgm:if name="Name15" axis="ch" ptType="node" func="cnt" op="gte" val="1">
            <dgm:layoutNode name="desTx" styleLbl="node1">
              <dgm:varLst>
                <dgm:bulletEnabled val="1"/>
              </dgm:varLst>
              <dgm:alg type="tx">
                <dgm:param type="stBulletLvl" val="1"/>
                <dgm:param type="txAnchorVertCh" val="mid"/>
              </dgm:alg>
              <dgm:shape xmlns:r="http://schemas.openxmlformats.org/officeDocument/2006/relationships" type="rect" r:blip="">
                <dgm:adjLst/>
              </dgm:shape>
              <dgm:presOf axis="des" ptType="node"/>
              <dgm:constrLst>
                <dgm:constr type="secFontSz" refType="primFontSz"/>
                <dgm:constr type="tMarg" refType="primFontSz" fact="0.3"/>
                <dgm:constr type="bMarg" refType="primFontSz" fact="0.3"/>
                <dgm:constr type="lMarg" refType="primFontSz" fact="0.3"/>
                <dgm:constr type="rMarg" refType="primFontSz" fact="0.3"/>
              </dgm:constrLst>
              <dgm:ruleLst>
                <dgm:rule type="h" val="INF" fact="NaN" max="NaN"/>
              </dgm:ruleLst>
            </dgm:layoutNode>
          </dgm:if>
          <dgm:else name="Name16"/>
        </dgm:choose>
      </dgm:layoutNode>
      <dgm:forEach name="Name17" axis="followSib" ptType="sibTrans" cnt="1">
        <dgm:layoutNode name="spV">
          <dgm:alg type="sp"/>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1A6CC37D-5984-4571-9F4C-7E2A0A4479E0}" type="datetimeFigureOut">
              <a:rPr lang="en-US" smtClean="0"/>
              <a:t>6/14/2022</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913BCDCA-B6D0-4F18-85AA-609878549D1C}" type="slidenum">
              <a:rPr lang="en-US" smtClean="0"/>
              <a:t>‹#›</a:t>
            </a:fld>
            <a:endParaRPr lang="en-US"/>
          </a:p>
        </p:txBody>
      </p:sp>
    </p:spTree>
    <p:extLst>
      <p:ext uri="{BB962C8B-B14F-4D97-AF65-F5344CB8AC3E}">
        <p14:creationId xmlns:p14="http://schemas.microsoft.com/office/powerpoint/2010/main" val="1075283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913BCDCA-B6D0-4F18-85AA-609878549D1C}" type="slidenum">
              <a:rPr lang="en-US" smtClean="0"/>
              <a:t>1</a:t>
            </a:fld>
            <a:endParaRPr lang="en-US"/>
          </a:p>
        </p:txBody>
      </p:sp>
    </p:spTree>
    <p:extLst>
      <p:ext uri="{BB962C8B-B14F-4D97-AF65-F5344CB8AC3E}">
        <p14:creationId xmlns:p14="http://schemas.microsoft.com/office/powerpoint/2010/main" val="347301323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Workers’ Compensation Activity- Table Activity</a:t>
            </a:r>
          </a:p>
          <a:p>
            <a:br>
              <a:rPr lang="en-US" dirty="0"/>
            </a:br>
            <a:r>
              <a:rPr lang="en-US" dirty="0"/>
              <a:t>Claim Report – How would You Handle It?</a:t>
            </a:r>
            <a:br>
              <a:rPr lang="en-US" dirty="0"/>
            </a:br>
            <a:r>
              <a:rPr lang="en-US" dirty="0"/>
              <a:t>(15 Min) </a:t>
            </a:r>
          </a:p>
          <a:p>
            <a:endParaRPr lang="en-US" dirty="0"/>
          </a:p>
          <a:p>
            <a:r>
              <a:rPr lang="en-US" dirty="0"/>
              <a:t>Scenario Activity</a:t>
            </a:r>
          </a:p>
          <a:p>
            <a:endParaRPr lang="en-US" dirty="0"/>
          </a:p>
        </p:txBody>
      </p:sp>
      <p:sp>
        <p:nvSpPr>
          <p:cNvPr id="4" name="Slide Number Placeholder 3"/>
          <p:cNvSpPr>
            <a:spLocks noGrp="1"/>
          </p:cNvSpPr>
          <p:nvPr>
            <p:ph type="sldNum" sz="quarter" idx="5"/>
          </p:nvPr>
        </p:nvSpPr>
        <p:spPr/>
        <p:txBody>
          <a:bodyPr/>
          <a:lstStyle/>
          <a:p>
            <a:fld id="{913BCDCA-B6D0-4F18-85AA-609878549D1C}" type="slidenum">
              <a:rPr lang="en-US" smtClean="0"/>
              <a:t>10</a:t>
            </a:fld>
            <a:endParaRPr lang="en-US"/>
          </a:p>
        </p:txBody>
      </p:sp>
    </p:spTree>
    <p:extLst>
      <p:ext uri="{BB962C8B-B14F-4D97-AF65-F5344CB8AC3E}">
        <p14:creationId xmlns:p14="http://schemas.microsoft.com/office/powerpoint/2010/main" val="418708904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After the call</a:t>
            </a:r>
          </a:p>
          <a:p>
            <a:pPr lvl="1"/>
            <a:r>
              <a:rPr lang="en-US" dirty="0"/>
              <a:t>First aid treatment / Rest and recover / Seek Medical</a:t>
            </a:r>
          </a:p>
          <a:p>
            <a:pPr lvl="1"/>
            <a:r>
              <a:rPr lang="en-US" dirty="0"/>
              <a:t>Team Member Must Go</a:t>
            </a:r>
          </a:p>
          <a:p>
            <a:pPr lvl="1"/>
            <a:r>
              <a:rPr lang="en-US" dirty="0"/>
              <a:t>What clinic do we use?</a:t>
            </a:r>
          </a:p>
          <a:p>
            <a:pPr lvl="2"/>
            <a:r>
              <a:rPr lang="en-US" dirty="0"/>
              <a:t>Can I see my own Doctor?</a:t>
            </a:r>
          </a:p>
          <a:p>
            <a:pPr lvl="1"/>
            <a:r>
              <a:rPr lang="en-US" dirty="0"/>
              <a:t>Can Team Member just go home after an injury? </a:t>
            </a:r>
            <a:r>
              <a:rPr lang="en-US" dirty="0">
                <a:solidFill>
                  <a:srgbClr val="FF0000"/>
                </a:solidFill>
              </a:rPr>
              <a:t>(CONFIRM WITH HR)</a:t>
            </a:r>
          </a:p>
          <a:p>
            <a:pPr lvl="1"/>
            <a:endParaRPr lang="en-US" dirty="0">
              <a:solidFill>
                <a:srgbClr val="FF0000"/>
              </a:solidFill>
            </a:endParaRPr>
          </a:p>
          <a:p>
            <a:pPr lvl="1"/>
            <a:endParaRPr lang="en-US" dirty="0">
              <a:solidFill>
                <a:srgbClr val="FF0000"/>
              </a:solidFill>
            </a:endParaRPr>
          </a:p>
          <a:p>
            <a:pPr lvl="1"/>
            <a:endParaRPr lang="en-US" dirty="0">
              <a:solidFill>
                <a:srgbClr val="FF0000"/>
              </a:solidFill>
            </a:endParaRPr>
          </a:p>
          <a:p>
            <a:pPr lvl="1"/>
            <a:r>
              <a:rPr lang="en-US" dirty="0">
                <a:solidFill>
                  <a:srgbClr val="FF0000"/>
                </a:solidFill>
              </a:rPr>
              <a:t> </a:t>
            </a:r>
          </a:p>
          <a:p>
            <a:endParaRPr lang="en-US" dirty="0"/>
          </a:p>
        </p:txBody>
      </p:sp>
      <p:sp>
        <p:nvSpPr>
          <p:cNvPr id="4" name="Slide Number Placeholder 3"/>
          <p:cNvSpPr>
            <a:spLocks noGrp="1"/>
          </p:cNvSpPr>
          <p:nvPr>
            <p:ph type="sldNum" sz="quarter" idx="5"/>
          </p:nvPr>
        </p:nvSpPr>
        <p:spPr/>
        <p:txBody>
          <a:bodyPr/>
          <a:lstStyle/>
          <a:p>
            <a:fld id="{913BCDCA-B6D0-4F18-85AA-609878549D1C}" type="slidenum">
              <a:rPr lang="en-US" smtClean="0"/>
              <a:t>11</a:t>
            </a:fld>
            <a:endParaRPr lang="en-US"/>
          </a:p>
        </p:txBody>
      </p:sp>
    </p:spTree>
    <p:extLst>
      <p:ext uri="{BB962C8B-B14F-4D97-AF65-F5344CB8AC3E}">
        <p14:creationId xmlns:p14="http://schemas.microsoft.com/office/powerpoint/2010/main" val="388294677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What is Light Duty?</a:t>
            </a:r>
          </a:p>
          <a:p>
            <a:r>
              <a:rPr lang="en-US" dirty="0"/>
              <a:t>Light duty is any task that is physically or mentally less demanding than an injured Workers' previous job.</a:t>
            </a:r>
          </a:p>
          <a:p>
            <a:endParaRPr lang="en-US" dirty="0"/>
          </a:p>
          <a:p>
            <a:r>
              <a:rPr lang="en-US" b="1" dirty="0"/>
              <a:t>Benefits of Light Duty</a:t>
            </a:r>
          </a:p>
          <a:p>
            <a:r>
              <a:rPr lang="en-US" b="1" dirty="0"/>
              <a:t>Team member </a:t>
            </a:r>
          </a:p>
          <a:p>
            <a:pPr defTabSz="931774">
              <a:defRPr/>
            </a:pPr>
            <a:r>
              <a:rPr lang="en-US" dirty="0"/>
              <a:t>Benefits the team member (even though they may not think so at the time).  It is rare for a doctor to put someone on complete bedrest anymore.  They have found that being up and about promotes healing and recovery.</a:t>
            </a:r>
          </a:p>
          <a:p>
            <a:r>
              <a:rPr lang="en-US" dirty="0"/>
              <a:t>Team Member feels as a valued employee that GW is willing to find them a position to continue working </a:t>
            </a:r>
          </a:p>
          <a:p>
            <a:r>
              <a:rPr lang="en-US" b="1" dirty="0"/>
              <a:t>No lost Wages- </a:t>
            </a:r>
            <a:r>
              <a:rPr lang="en-US" dirty="0"/>
              <a:t>No wage loss benefit is payable for the first 7 days, if total time lost is less than 13 calendar days. This waiting period occurs only once during a claim. </a:t>
            </a:r>
          </a:p>
          <a:p>
            <a:r>
              <a:rPr lang="en-US" dirty="0"/>
              <a:t>This means that if the EE makes it to 14 calendar days off, the first 7 days would then be paid retroactively.  </a:t>
            </a:r>
          </a:p>
          <a:p>
            <a:endParaRPr lang="en-US" dirty="0"/>
          </a:p>
          <a:p>
            <a:endParaRPr lang="en-US" dirty="0"/>
          </a:p>
          <a:p>
            <a:r>
              <a:rPr lang="en-US" b="1" dirty="0"/>
              <a:t>Goodwill</a:t>
            </a:r>
          </a:p>
          <a:p>
            <a:pPr defTabSz="931774">
              <a:defRPr/>
            </a:pPr>
            <a:r>
              <a:rPr lang="en-US" dirty="0"/>
              <a:t>Of course, it saves the employer and the insurance company money by eliminating paying an employee for staying at home.</a:t>
            </a:r>
          </a:p>
          <a:p>
            <a:pPr defTabSz="931774">
              <a:defRPr/>
            </a:pPr>
            <a:r>
              <a:rPr lang="en-US" b="1" i="1" dirty="0"/>
              <a:t>Goodwill takes the position that it will provide transitional work for all work injured employees as soon as they are physically able to return.  Supervisors are key to making this program work.</a:t>
            </a:r>
            <a:endParaRPr lang="en-US" dirty="0"/>
          </a:p>
          <a:p>
            <a:pPr defTabSz="931774">
              <a:defRPr/>
            </a:pPr>
            <a:endParaRPr lang="en-US" dirty="0"/>
          </a:p>
          <a:p>
            <a:pPr marL="465887" lvl="1" defTabSz="931774">
              <a:defRPr/>
            </a:pPr>
            <a:endParaRPr lang="en-US" b="1" dirty="0"/>
          </a:p>
          <a:p>
            <a:r>
              <a:rPr lang="en-US" b="1" dirty="0"/>
              <a:t>Team Member’s role and responsibilities  </a:t>
            </a:r>
          </a:p>
          <a:p>
            <a:pPr defTabSz="931774">
              <a:defRPr/>
            </a:pPr>
            <a:r>
              <a:rPr lang="en-US" b="1" dirty="0"/>
              <a:t>-   </a:t>
            </a:r>
            <a:r>
              <a:rPr lang="en-US" dirty="0"/>
              <a:t>he/she must bring back to you a completed clinic form every time he/she see the doctor.</a:t>
            </a:r>
          </a:p>
          <a:p>
            <a:pPr defTabSz="931774">
              <a:defRPr/>
            </a:pPr>
            <a:r>
              <a:rPr lang="en-US" dirty="0"/>
              <a:t>-   follow work restrictions and treatment plan outlined by physician </a:t>
            </a:r>
          </a:p>
          <a:p>
            <a:pPr marL="174708" indent="-174708" defTabSz="931774">
              <a:buFontTx/>
              <a:buChar char="-"/>
              <a:defRPr/>
            </a:pPr>
            <a:r>
              <a:rPr lang="en-US" dirty="0"/>
              <a:t>Show up to all appointments </a:t>
            </a:r>
          </a:p>
          <a:p>
            <a:pPr marL="174708" indent="-174708" defTabSz="931774">
              <a:buFontTx/>
              <a:buChar char="-"/>
              <a:defRPr/>
            </a:pPr>
            <a:r>
              <a:rPr lang="en-US" dirty="0"/>
              <a:t>Scheduled appointments during non work hours</a:t>
            </a:r>
          </a:p>
          <a:p>
            <a:pPr marL="174708" indent="-174708" defTabSz="931774">
              <a:buFontTx/>
              <a:buChar char="-"/>
              <a:defRPr/>
            </a:pPr>
            <a:r>
              <a:rPr lang="en-US" dirty="0"/>
              <a:t>Adhere to schedule and GW attendance policy</a:t>
            </a:r>
          </a:p>
          <a:p>
            <a:pPr marL="174708" indent="-174708" defTabSz="931774">
              <a:buFontTx/>
              <a:buChar char="-"/>
              <a:defRPr/>
            </a:pPr>
            <a:endParaRPr lang="en-US" dirty="0"/>
          </a:p>
          <a:p>
            <a:pPr defTabSz="931774">
              <a:defRPr/>
            </a:pPr>
            <a:r>
              <a:rPr lang="en-US" b="1" dirty="0"/>
              <a:t>What if TM returns with a doctor note from ER stating to follow up with Primary Care Doctor and no restrictions or release to work?</a:t>
            </a:r>
          </a:p>
          <a:p>
            <a:pPr defTabSz="931774">
              <a:defRPr/>
            </a:pPr>
            <a:r>
              <a:rPr lang="en-US" b="1" dirty="0"/>
              <a:t>-   </a:t>
            </a:r>
            <a:r>
              <a:rPr lang="en-US" dirty="0"/>
              <a:t>Refer them to MBI or Concentra to get medical release or work restrictions. </a:t>
            </a:r>
          </a:p>
          <a:p>
            <a:endParaRPr lang="en-US" dirty="0"/>
          </a:p>
          <a:p>
            <a:r>
              <a:rPr lang="en-US" b="1" dirty="0"/>
              <a:t>Can Team Members Refuse Light Duty?</a:t>
            </a:r>
          </a:p>
          <a:p>
            <a:r>
              <a:rPr lang="en-US" dirty="0"/>
              <a:t>If they refuse it is not covered under workers compensation unless ordered by a doctor and they would need to contact leaves</a:t>
            </a:r>
          </a:p>
          <a:p>
            <a:r>
              <a:rPr lang="en-US" b="1" u="sng" dirty="0"/>
              <a:t>If the employee states he/she cannot work at any time during his/her recovery</a:t>
            </a:r>
            <a:r>
              <a:rPr lang="en-US" dirty="0"/>
              <a:t>, he/she must be seen by the doctor to determine if the employee needs more restrictions or a change in treatment</a:t>
            </a:r>
            <a:r>
              <a:rPr lang="en-US" b="1" dirty="0"/>
              <a:t>.  Benefits are not paid unless time off is authorized by the physician.</a:t>
            </a:r>
            <a:endParaRPr lang="en-US" dirty="0"/>
          </a:p>
          <a:p>
            <a:endParaRPr lang="en-US" dirty="0"/>
          </a:p>
          <a:p>
            <a:endParaRPr lang="en-US" dirty="0"/>
          </a:p>
          <a:p>
            <a:endParaRPr lang="en-US" dirty="0"/>
          </a:p>
          <a:p>
            <a:endParaRPr lang="en-US" dirty="0"/>
          </a:p>
        </p:txBody>
      </p:sp>
      <p:sp>
        <p:nvSpPr>
          <p:cNvPr id="4" name="Slide Number Placeholder 3"/>
          <p:cNvSpPr>
            <a:spLocks noGrp="1"/>
          </p:cNvSpPr>
          <p:nvPr>
            <p:ph type="sldNum" sz="quarter" idx="5"/>
          </p:nvPr>
        </p:nvSpPr>
        <p:spPr/>
        <p:txBody>
          <a:bodyPr/>
          <a:lstStyle/>
          <a:p>
            <a:fld id="{913BCDCA-B6D0-4F18-85AA-609878549D1C}" type="slidenum">
              <a:rPr lang="en-US" smtClean="0"/>
              <a:t>12</a:t>
            </a:fld>
            <a:endParaRPr lang="en-US"/>
          </a:p>
        </p:txBody>
      </p:sp>
    </p:spTree>
    <p:extLst>
      <p:ext uri="{BB962C8B-B14F-4D97-AF65-F5344CB8AC3E}">
        <p14:creationId xmlns:p14="http://schemas.microsoft.com/office/powerpoint/2010/main" val="378250558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Why accurate data is important </a:t>
            </a:r>
          </a:p>
          <a:p>
            <a:endParaRPr lang="en-US" dirty="0"/>
          </a:p>
          <a:p>
            <a:r>
              <a:rPr lang="en-US" dirty="0"/>
              <a:t>G Connect Dashboards</a:t>
            </a:r>
          </a:p>
          <a:p>
            <a:pPr lvl="1"/>
            <a:r>
              <a:rPr lang="en-US" dirty="0"/>
              <a:t>Can they be customized </a:t>
            </a:r>
          </a:p>
          <a:p>
            <a:pPr lvl="1"/>
            <a:endParaRPr lang="en-US" dirty="0"/>
          </a:p>
          <a:p>
            <a:r>
              <a:rPr lang="en-US" dirty="0"/>
              <a:t>Safety Administrators </a:t>
            </a:r>
          </a:p>
          <a:p>
            <a:pPr lvl="1"/>
            <a:r>
              <a:rPr lang="en-US" dirty="0"/>
              <a:t>Roles &amp; Responsibilities</a:t>
            </a:r>
          </a:p>
          <a:p>
            <a:endParaRPr lang="en-US" dirty="0"/>
          </a:p>
        </p:txBody>
      </p:sp>
      <p:sp>
        <p:nvSpPr>
          <p:cNvPr id="4" name="Slide Number Placeholder 3"/>
          <p:cNvSpPr>
            <a:spLocks noGrp="1"/>
          </p:cNvSpPr>
          <p:nvPr>
            <p:ph type="sldNum" sz="quarter" idx="5"/>
          </p:nvPr>
        </p:nvSpPr>
        <p:spPr/>
        <p:txBody>
          <a:bodyPr/>
          <a:lstStyle/>
          <a:p>
            <a:fld id="{913BCDCA-B6D0-4F18-85AA-609878549D1C}" type="slidenum">
              <a:rPr lang="en-US" smtClean="0"/>
              <a:t>13</a:t>
            </a:fld>
            <a:endParaRPr lang="en-US"/>
          </a:p>
        </p:txBody>
      </p:sp>
    </p:spTree>
    <p:extLst>
      <p:ext uri="{BB962C8B-B14F-4D97-AF65-F5344CB8AC3E}">
        <p14:creationId xmlns:p14="http://schemas.microsoft.com/office/powerpoint/2010/main" val="330162695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Crossword Puzzle</a:t>
            </a:r>
          </a:p>
          <a:p>
            <a:endParaRPr lang="en-US" dirty="0"/>
          </a:p>
        </p:txBody>
      </p:sp>
      <p:sp>
        <p:nvSpPr>
          <p:cNvPr id="4" name="Slide Number Placeholder 3"/>
          <p:cNvSpPr>
            <a:spLocks noGrp="1"/>
          </p:cNvSpPr>
          <p:nvPr>
            <p:ph type="sldNum" sz="quarter" idx="5"/>
          </p:nvPr>
        </p:nvSpPr>
        <p:spPr/>
        <p:txBody>
          <a:bodyPr/>
          <a:lstStyle/>
          <a:p>
            <a:fld id="{913BCDCA-B6D0-4F18-85AA-609878549D1C}" type="slidenum">
              <a:rPr lang="en-US" smtClean="0"/>
              <a:t>14</a:t>
            </a:fld>
            <a:endParaRPr lang="en-US"/>
          </a:p>
        </p:txBody>
      </p:sp>
    </p:spTree>
    <p:extLst>
      <p:ext uri="{BB962C8B-B14F-4D97-AF65-F5344CB8AC3E}">
        <p14:creationId xmlns:p14="http://schemas.microsoft.com/office/powerpoint/2010/main" val="318483726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13BCDCA-B6D0-4F18-85AA-609878549D1C}" type="slidenum">
              <a:rPr lang="en-US" smtClean="0"/>
              <a:t>15</a:t>
            </a:fld>
            <a:endParaRPr lang="en-US"/>
          </a:p>
        </p:txBody>
      </p:sp>
    </p:spTree>
    <p:extLst>
      <p:ext uri="{BB962C8B-B14F-4D97-AF65-F5344CB8AC3E}">
        <p14:creationId xmlns:p14="http://schemas.microsoft.com/office/powerpoint/2010/main" val="24720927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13BCDCA-B6D0-4F18-85AA-609878549D1C}" type="slidenum">
              <a:rPr lang="en-US" smtClean="0"/>
              <a:t>2</a:t>
            </a:fld>
            <a:endParaRPr lang="en-US"/>
          </a:p>
        </p:txBody>
      </p:sp>
    </p:spTree>
    <p:extLst>
      <p:ext uri="{BB962C8B-B14F-4D97-AF65-F5344CB8AC3E}">
        <p14:creationId xmlns:p14="http://schemas.microsoft.com/office/powerpoint/2010/main" val="3930346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3300" dirty="0"/>
              <a:t>Workers’ Compensation (WC) Process</a:t>
            </a:r>
          </a:p>
          <a:p>
            <a:pPr lvl="1"/>
            <a:r>
              <a:rPr lang="en-US" sz="2900" dirty="0"/>
              <a:t>G Connect </a:t>
            </a:r>
          </a:p>
          <a:p>
            <a:pPr lvl="2"/>
            <a:r>
              <a:rPr lang="en-US" sz="2400" dirty="0"/>
              <a:t>Do’s and Don'ts</a:t>
            </a:r>
          </a:p>
          <a:p>
            <a:pPr lvl="1"/>
            <a:r>
              <a:rPr lang="en-US" sz="2900" dirty="0"/>
              <a:t>Company Nurse</a:t>
            </a:r>
          </a:p>
          <a:p>
            <a:pPr lvl="2"/>
            <a:r>
              <a:rPr lang="en-US" sz="2400" dirty="0"/>
              <a:t>When to call</a:t>
            </a:r>
          </a:p>
          <a:p>
            <a:pPr lvl="1"/>
            <a:r>
              <a:rPr lang="en-US" sz="2900" dirty="0"/>
              <a:t>Return to Work</a:t>
            </a:r>
          </a:p>
          <a:p>
            <a:pPr lvl="2"/>
            <a:r>
              <a:rPr lang="en-US" sz="2400" dirty="0"/>
              <a:t>Why it’s Important</a:t>
            </a:r>
          </a:p>
          <a:p>
            <a:pPr lvl="1"/>
            <a:r>
              <a:rPr lang="en-US" sz="2900" dirty="0"/>
              <a:t>Safety &amp; Loss Control</a:t>
            </a:r>
          </a:p>
          <a:p>
            <a:pPr lvl="1"/>
            <a:r>
              <a:rPr lang="en-US" sz="2900" dirty="0"/>
              <a:t>FAQ Handouts</a:t>
            </a:r>
          </a:p>
          <a:p>
            <a:pPr lvl="1"/>
            <a:r>
              <a:rPr lang="en-US" sz="2900" dirty="0"/>
              <a:t>Activity</a:t>
            </a:r>
          </a:p>
          <a:p>
            <a:endParaRPr lang="en-US" dirty="0"/>
          </a:p>
        </p:txBody>
      </p:sp>
      <p:sp>
        <p:nvSpPr>
          <p:cNvPr id="4" name="Slide Number Placeholder 3"/>
          <p:cNvSpPr>
            <a:spLocks noGrp="1"/>
          </p:cNvSpPr>
          <p:nvPr>
            <p:ph type="sldNum" sz="quarter" idx="5"/>
          </p:nvPr>
        </p:nvSpPr>
        <p:spPr/>
        <p:txBody>
          <a:bodyPr/>
          <a:lstStyle/>
          <a:p>
            <a:fld id="{913BCDCA-B6D0-4F18-85AA-609878549D1C}" type="slidenum">
              <a:rPr lang="en-US" smtClean="0"/>
              <a:t>3</a:t>
            </a:fld>
            <a:endParaRPr lang="en-US"/>
          </a:p>
        </p:txBody>
      </p:sp>
    </p:spTree>
    <p:extLst>
      <p:ext uri="{BB962C8B-B14F-4D97-AF65-F5344CB8AC3E}">
        <p14:creationId xmlns:p14="http://schemas.microsoft.com/office/powerpoint/2010/main" val="31290114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a:p>
            <a:endParaRPr lang="en-US" dirty="0"/>
          </a:p>
          <a:p>
            <a:endParaRPr lang="en-US" dirty="0"/>
          </a:p>
          <a:p>
            <a:endParaRPr lang="en-US" dirty="0"/>
          </a:p>
          <a:p>
            <a:r>
              <a:rPr lang="en-US" dirty="0"/>
              <a:t>What is Workers' compensation?</a:t>
            </a:r>
          </a:p>
          <a:p>
            <a:endParaRPr lang="en-US" dirty="0"/>
          </a:p>
          <a:p>
            <a:pPr lvl="2"/>
            <a:r>
              <a:rPr lang="en-US" sz="2400" dirty="0"/>
              <a:t>When, Where, How – The details behind an incident</a:t>
            </a:r>
          </a:p>
          <a:p>
            <a:pPr marL="931774" lvl="2"/>
            <a:r>
              <a:rPr lang="en-US" dirty="0">
                <a:solidFill>
                  <a:srgbClr val="FF0000"/>
                </a:solidFill>
              </a:rPr>
              <a:t>DO WE HAVE EXAMPLES??</a:t>
            </a:r>
          </a:p>
          <a:p>
            <a:endParaRPr lang="en-US" dirty="0"/>
          </a:p>
        </p:txBody>
      </p:sp>
      <p:sp>
        <p:nvSpPr>
          <p:cNvPr id="4" name="Slide Number Placeholder 3"/>
          <p:cNvSpPr>
            <a:spLocks noGrp="1"/>
          </p:cNvSpPr>
          <p:nvPr>
            <p:ph type="sldNum" sz="quarter" idx="5"/>
          </p:nvPr>
        </p:nvSpPr>
        <p:spPr/>
        <p:txBody>
          <a:bodyPr/>
          <a:lstStyle/>
          <a:p>
            <a:fld id="{913BCDCA-B6D0-4F18-85AA-609878549D1C}" type="slidenum">
              <a:rPr lang="en-US" smtClean="0"/>
              <a:t>4</a:t>
            </a:fld>
            <a:endParaRPr lang="en-US"/>
          </a:p>
        </p:txBody>
      </p:sp>
    </p:spTree>
    <p:extLst>
      <p:ext uri="{BB962C8B-B14F-4D97-AF65-F5344CB8AC3E}">
        <p14:creationId xmlns:p14="http://schemas.microsoft.com/office/powerpoint/2010/main" val="7001097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931774" lvl="2"/>
            <a:r>
              <a:rPr lang="en-US" sz="2900" dirty="0"/>
              <a:t>Attachments &amp; Documentation</a:t>
            </a:r>
          </a:p>
          <a:p>
            <a:pPr lvl="2"/>
            <a:r>
              <a:rPr lang="en-US" sz="2900" dirty="0"/>
              <a:t>What is needed, where do I upload, why its important</a:t>
            </a:r>
          </a:p>
          <a:p>
            <a:pPr marL="931774" lvl="2"/>
            <a:endParaRPr lang="en-US" dirty="0">
              <a:solidFill>
                <a:srgbClr val="FF0000"/>
              </a:solidFill>
            </a:endParaRPr>
          </a:p>
          <a:p>
            <a:r>
              <a:rPr lang="en-US" b="1" dirty="0"/>
              <a:t>JOB AID</a:t>
            </a:r>
          </a:p>
        </p:txBody>
      </p:sp>
      <p:sp>
        <p:nvSpPr>
          <p:cNvPr id="4" name="Slide Number Placeholder 3"/>
          <p:cNvSpPr>
            <a:spLocks noGrp="1"/>
          </p:cNvSpPr>
          <p:nvPr>
            <p:ph type="sldNum" sz="quarter" idx="5"/>
          </p:nvPr>
        </p:nvSpPr>
        <p:spPr/>
        <p:txBody>
          <a:bodyPr/>
          <a:lstStyle/>
          <a:p>
            <a:fld id="{913BCDCA-B6D0-4F18-85AA-609878549D1C}" type="slidenum">
              <a:rPr lang="en-US" smtClean="0"/>
              <a:t>5</a:t>
            </a:fld>
            <a:endParaRPr lang="en-US"/>
          </a:p>
        </p:txBody>
      </p:sp>
    </p:spTree>
    <p:extLst>
      <p:ext uri="{BB962C8B-B14F-4D97-AF65-F5344CB8AC3E}">
        <p14:creationId xmlns:p14="http://schemas.microsoft.com/office/powerpoint/2010/main" val="146582240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Background </a:t>
            </a:r>
          </a:p>
          <a:p>
            <a:pPr lvl="1"/>
            <a:r>
              <a:rPr lang="en-US" dirty="0"/>
              <a:t>Why we need it!</a:t>
            </a:r>
          </a:p>
          <a:p>
            <a:pPr lvl="1"/>
            <a:r>
              <a:rPr lang="en-US" dirty="0"/>
              <a:t>It’s how claims get reported to RTW (Insurance Carrier)</a:t>
            </a:r>
          </a:p>
          <a:p>
            <a:pPr lvl="1"/>
            <a:endParaRPr lang="en-US" b="1" dirty="0"/>
          </a:p>
          <a:p>
            <a:pPr lvl="1"/>
            <a:r>
              <a:rPr lang="en-US" b="1" dirty="0"/>
              <a:t>Company Nurse Handout</a:t>
            </a:r>
          </a:p>
          <a:p>
            <a:endParaRPr lang="en-US" dirty="0"/>
          </a:p>
        </p:txBody>
      </p:sp>
      <p:sp>
        <p:nvSpPr>
          <p:cNvPr id="4" name="Slide Number Placeholder 3"/>
          <p:cNvSpPr>
            <a:spLocks noGrp="1"/>
          </p:cNvSpPr>
          <p:nvPr>
            <p:ph type="sldNum" sz="quarter" idx="5"/>
          </p:nvPr>
        </p:nvSpPr>
        <p:spPr/>
        <p:txBody>
          <a:bodyPr/>
          <a:lstStyle/>
          <a:p>
            <a:fld id="{913BCDCA-B6D0-4F18-85AA-609878549D1C}" type="slidenum">
              <a:rPr lang="en-US" smtClean="0"/>
              <a:t>6</a:t>
            </a:fld>
            <a:endParaRPr lang="en-US"/>
          </a:p>
        </p:txBody>
      </p:sp>
    </p:spTree>
    <p:extLst>
      <p:ext uri="{BB962C8B-B14F-4D97-AF65-F5344CB8AC3E}">
        <p14:creationId xmlns:p14="http://schemas.microsoft.com/office/powerpoint/2010/main" val="39973784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Background </a:t>
            </a:r>
          </a:p>
          <a:p>
            <a:pPr lvl="1"/>
            <a:r>
              <a:rPr lang="en-US" dirty="0"/>
              <a:t>Why we need it!</a:t>
            </a:r>
          </a:p>
          <a:p>
            <a:pPr lvl="1"/>
            <a:r>
              <a:rPr lang="en-US" dirty="0"/>
              <a:t>It’s how claims get reported to RTW (Insurance Carrier)</a:t>
            </a:r>
          </a:p>
          <a:p>
            <a:pPr lvl="1"/>
            <a:endParaRPr lang="en-US" b="1" dirty="0"/>
          </a:p>
          <a:p>
            <a:pPr lvl="1"/>
            <a:r>
              <a:rPr lang="en-US" b="1" dirty="0"/>
              <a:t>Company Nurse Handout</a:t>
            </a:r>
          </a:p>
          <a:p>
            <a:endParaRPr lang="en-US" dirty="0"/>
          </a:p>
        </p:txBody>
      </p:sp>
      <p:sp>
        <p:nvSpPr>
          <p:cNvPr id="4" name="Slide Number Placeholder 3"/>
          <p:cNvSpPr>
            <a:spLocks noGrp="1"/>
          </p:cNvSpPr>
          <p:nvPr>
            <p:ph type="sldNum" sz="quarter" idx="5"/>
          </p:nvPr>
        </p:nvSpPr>
        <p:spPr/>
        <p:txBody>
          <a:bodyPr/>
          <a:lstStyle/>
          <a:p>
            <a:fld id="{913BCDCA-B6D0-4F18-85AA-609878549D1C}" type="slidenum">
              <a:rPr lang="en-US" smtClean="0"/>
              <a:t>7</a:t>
            </a:fld>
            <a:endParaRPr lang="en-US"/>
          </a:p>
        </p:txBody>
      </p:sp>
    </p:spTree>
    <p:extLst>
      <p:ext uri="{BB962C8B-B14F-4D97-AF65-F5344CB8AC3E}">
        <p14:creationId xmlns:p14="http://schemas.microsoft.com/office/powerpoint/2010/main" val="94615633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When to call / When not to call</a:t>
            </a:r>
          </a:p>
          <a:p>
            <a:r>
              <a:rPr lang="en-US" dirty="0"/>
              <a:t>After the call</a:t>
            </a:r>
          </a:p>
          <a:p>
            <a:pPr lvl="1"/>
            <a:r>
              <a:rPr lang="en-US" dirty="0"/>
              <a:t>First aid treatment / Rest and recover / Seek Medical</a:t>
            </a:r>
          </a:p>
          <a:p>
            <a:pPr lvl="1"/>
            <a:r>
              <a:rPr lang="en-US" dirty="0"/>
              <a:t>Team Member Must Go</a:t>
            </a:r>
          </a:p>
          <a:p>
            <a:pPr lvl="1"/>
            <a:r>
              <a:rPr lang="en-US" dirty="0"/>
              <a:t>What clinic do we use?</a:t>
            </a:r>
          </a:p>
          <a:p>
            <a:pPr lvl="2"/>
            <a:r>
              <a:rPr lang="en-US" dirty="0"/>
              <a:t>Can I see my own Doctor?</a:t>
            </a:r>
          </a:p>
          <a:p>
            <a:pPr lvl="1"/>
            <a:r>
              <a:rPr lang="en-US" dirty="0">
                <a:highlight>
                  <a:srgbClr val="FFFF00"/>
                </a:highlight>
              </a:rPr>
              <a:t>Can Team Member just go home after an injury? </a:t>
            </a:r>
            <a:r>
              <a:rPr lang="en-US" dirty="0">
                <a:solidFill>
                  <a:srgbClr val="FF0000"/>
                </a:solidFill>
                <a:highlight>
                  <a:srgbClr val="FFFF00"/>
                </a:highlight>
              </a:rPr>
              <a:t>(CONFIRM WITH HR)</a:t>
            </a:r>
          </a:p>
          <a:p>
            <a:pPr lvl="1"/>
            <a:endParaRPr lang="en-US" dirty="0">
              <a:solidFill>
                <a:srgbClr val="FF0000"/>
              </a:solidFill>
              <a:highlight>
                <a:srgbClr val="FFFF00"/>
              </a:highlight>
            </a:endParaRPr>
          </a:p>
          <a:p>
            <a:pPr lvl="1"/>
            <a:endParaRPr lang="en-US" b="1" dirty="0">
              <a:solidFill>
                <a:srgbClr val="FF0000"/>
              </a:solidFill>
              <a:highlight>
                <a:srgbClr val="FFFF00"/>
              </a:highlight>
            </a:endParaRPr>
          </a:p>
          <a:p>
            <a:pPr lvl="1"/>
            <a:r>
              <a:rPr lang="en-US" b="1" dirty="0">
                <a:solidFill>
                  <a:srgbClr val="FF0000"/>
                </a:solidFill>
                <a:highlight>
                  <a:srgbClr val="FFFF00"/>
                </a:highlight>
              </a:rPr>
              <a:t>Do Call</a:t>
            </a:r>
          </a:p>
          <a:p>
            <a:pPr lvl="1"/>
            <a:r>
              <a:rPr lang="en-US" b="1" dirty="0">
                <a:solidFill>
                  <a:srgbClr val="FF0000"/>
                </a:solidFill>
                <a:highlight>
                  <a:srgbClr val="FFFF00"/>
                </a:highlight>
              </a:rPr>
              <a:t>If TM is stating they have a work injury </a:t>
            </a:r>
          </a:p>
          <a:p>
            <a:pPr lvl="1"/>
            <a:r>
              <a:rPr lang="en-US" b="1" dirty="0">
                <a:solidFill>
                  <a:srgbClr val="FF0000"/>
                </a:solidFill>
                <a:highlight>
                  <a:srgbClr val="FFFF00"/>
                </a:highlight>
              </a:rPr>
              <a:t>If TM is transported by ambulance </a:t>
            </a:r>
          </a:p>
          <a:p>
            <a:pPr lvl="1"/>
            <a:r>
              <a:rPr lang="en-US" b="1" dirty="0">
                <a:solidFill>
                  <a:srgbClr val="FF0000"/>
                </a:solidFill>
                <a:highlight>
                  <a:srgbClr val="FFFF00"/>
                </a:highlight>
              </a:rPr>
              <a:t>If TM is asking to go home vs calling company nurse </a:t>
            </a:r>
          </a:p>
          <a:p>
            <a:pPr lvl="1"/>
            <a:r>
              <a:rPr lang="en-US" b="1" dirty="0">
                <a:solidFill>
                  <a:srgbClr val="FF0000"/>
                </a:solidFill>
                <a:highlight>
                  <a:srgbClr val="FFFF00"/>
                </a:highlight>
              </a:rPr>
              <a:t>If TM is reporting they decided to get treatment for work injury that they previously declined treatment for </a:t>
            </a:r>
          </a:p>
          <a:p>
            <a:pPr lvl="1"/>
            <a:r>
              <a:rPr lang="en-US" b="1" dirty="0">
                <a:solidFill>
                  <a:srgbClr val="FF0000"/>
                </a:solidFill>
                <a:highlight>
                  <a:srgbClr val="FFFF00"/>
                </a:highlight>
              </a:rPr>
              <a:t>If TM is calling out of work stating it is due to a work injury</a:t>
            </a:r>
          </a:p>
          <a:p>
            <a:pPr lvl="1"/>
            <a:endParaRPr lang="en-US" b="1" dirty="0">
              <a:solidFill>
                <a:srgbClr val="FF0000"/>
              </a:solidFill>
              <a:highlight>
                <a:srgbClr val="FFFF00"/>
              </a:highlight>
            </a:endParaRPr>
          </a:p>
          <a:p>
            <a:pPr lvl="1"/>
            <a:endParaRPr lang="en-US" b="1" dirty="0">
              <a:solidFill>
                <a:srgbClr val="FF0000"/>
              </a:solidFill>
              <a:highlight>
                <a:srgbClr val="FFFF00"/>
              </a:highlight>
            </a:endParaRPr>
          </a:p>
          <a:p>
            <a:pPr lvl="1"/>
            <a:r>
              <a:rPr lang="en-US" b="1" dirty="0">
                <a:solidFill>
                  <a:srgbClr val="FF0000"/>
                </a:solidFill>
                <a:highlight>
                  <a:srgbClr val="FFFF00"/>
                </a:highlight>
              </a:rPr>
              <a:t>Do not call</a:t>
            </a:r>
          </a:p>
          <a:p>
            <a:pPr lvl="1"/>
            <a:r>
              <a:rPr lang="en-US" b="1" dirty="0">
                <a:solidFill>
                  <a:srgbClr val="FF0000"/>
                </a:solidFill>
                <a:highlight>
                  <a:srgbClr val="FFFF00"/>
                </a:highlight>
              </a:rPr>
              <a:t>If TM is stating not caused at work</a:t>
            </a:r>
          </a:p>
          <a:p>
            <a:pPr marL="465887" lvl="1" defTabSz="931774">
              <a:defRPr/>
            </a:pPr>
            <a:r>
              <a:rPr lang="en-US" i="1" dirty="0">
                <a:highlight>
                  <a:srgbClr val="FFFF00"/>
                </a:highlight>
              </a:rPr>
              <a:t>(If the injury/illness is </a:t>
            </a:r>
            <a:r>
              <a:rPr lang="en-US" i="1" u="sng" dirty="0">
                <a:highlight>
                  <a:srgbClr val="FFFF00"/>
                </a:highlight>
              </a:rPr>
              <a:t>not</a:t>
            </a:r>
            <a:r>
              <a:rPr lang="en-US" i="1" dirty="0">
                <a:highlight>
                  <a:srgbClr val="FFFF00"/>
                </a:highlight>
              </a:rPr>
              <a:t> work-related, the employee should treat with his/her own doctor and </a:t>
            </a:r>
            <a:r>
              <a:rPr lang="en-US" i="1" u="sng" dirty="0">
                <a:highlight>
                  <a:srgbClr val="FFFF00"/>
                </a:highlight>
              </a:rPr>
              <a:t>not</a:t>
            </a:r>
            <a:r>
              <a:rPr lang="en-US" i="1" dirty="0">
                <a:highlight>
                  <a:srgbClr val="FFFF00"/>
                </a:highlight>
              </a:rPr>
              <a:t> with the designated clinic.)</a:t>
            </a:r>
            <a:endParaRPr lang="en-US" dirty="0">
              <a:highlight>
                <a:srgbClr val="FFFF00"/>
              </a:highlight>
            </a:endParaRPr>
          </a:p>
          <a:p>
            <a:pPr lvl="1"/>
            <a:r>
              <a:rPr lang="en-US" b="1" dirty="0">
                <a:solidFill>
                  <a:srgbClr val="FF0000"/>
                </a:solidFill>
                <a:highlight>
                  <a:srgbClr val="FFFF00"/>
                </a:highlight>
              </a:rPr>
              <a:t>If TM is stating does not want treatment </a:t>
            </a:r>
          </a:p>
          <a:p>
            <a:pPr lvl="1"/>
            <a:endParaRPr lang="en-US" b="1" dirty="0">
              <a:solidFill>
                <a:srgbClr val="FF0000"/>
              </a:solidFill>
              <a:highlight>
                <a:srgbClr val="FFFF00"/>
              </a:highlight>
            </a:endParaRPr>
          </a:p>
          <a:p>
            <a:endParaRPr lang="en-US" dirty="0"/>
          </a:p>
        </p:txBody>
      </p:sp>
      <p:sp>
        <p:nvSpPr>
          <p:cNvPr id="4" name="Slide Number Placeholder 3"/>
          <p:cNvSpPr>
            <a:spLocks noGrp="1"/>
          </p:cNvSpPr>
          <p:nvPr>
            <p:ph type="sldNum" sz="quarter" idx="5"/>
          </p:nvPr>
        </p:nvSpPr>
        <p:spPr/>
        <p:txBody>
          <a:bodyPr/>
          <a:lstStyle/>
          <a:p>
            <a:fld id="{913BCDCA-B6D0-4F18-85AA-609878549D1C}" type="slidenum">
              <a:rPr lang="en-US" smtClean="0"/>
              <a:t>8</a:t>
            </a:fld>
            <a:endParaRPr lang="en-US"/>
          </a:p>
        </p:txBody>
      </p:sp>
    </p:spTree>
    <p:extLst>
      <p:ext uri="{BB962C8B-B14F-4D97-AF65-F5344CB8AC3E}">
        <p14:creationId xmlns:p14="http://schemas.microsoft.com/office/powerpoint/2010/main" val="295070222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When to call / When not to call</a:t>
            </a:r>
          </a:p>
          <a:p>
            <a:r>
              <a:rPr lang="en-US" dirty="0"/>
              <a:t>After the call</a:t>
            </a:r>
          </a:p>
          <a:p>
            <a:pPr lvl="1"/>
            <a:r>
              <a:rPr lang="en-US" dirty="0"/>
              <a:t>First aid treatment / Rest and recover / Seek Medical</a:t>
            </a:r>
          </a:p>
          <a:p>
            <a:pPr lvl="1"/>
            <a:r>
              <a:rPr lang="en-US" dirty="0"/>
              <a:t>Team Member Must Go</a:t>
            </a:r>
          </a:p>
          <a:p>
            <a:pPr lvl="1"/>
            <a:r>
              <a:rPr lang="en-US" dirty="0"/>
              <a:t>What clinic do we use?</a:t>
            </a:r>
          </a:p>
          <a:p>
            <a:pPr lvl="2"/>
            <a:r>
              <a:rPr lang="en-US" dirty="0"/>
              <a:t>Can I see my own Doctor?</a:t>
            </a:r>
          </a:p>
          <a:p>
            <a:pPr lvl="1"/>
            <a:r>
              <a:rPr lang="en-US" dirty="0">
                <a:highlight>
                  <a:srgbClr val="FFFF00"/>
                </a:highlight>
              </a:rPr>
              <a:t>Can Team Member just go home after an injury? </a:t>
            </a:r>
            <a:r>
              <a:rPr lang="en-US" dirty="0">
                <a:solidFill>
                  <a:srgbClr val="FF0000"/>
                </a:solidFill>
                <a:highlight>
                  <a:srgbClr val="FFFF00"/>
                </a:highlight>
              </a:rPr>
              <a:t>(CONFIRM WITH HR)</a:t>
            </a:r>
          </a:p>
          <a:p>
            <a:pPr lvl="1"/>
            <a:endParaRPr lang="en-US" dirty="0">
              <a:solidFill>
                <a:srgbClr val="FF0000"/>
              </a:solidFill>
              <a:highlight>
                <a:srgbClr val="FFFF00"/>
              </a:highlight>
            </a:endParaRPr>
          </a:p>
          <a:p>
            <a:pPr lvl="1"/>
            <a:endParaRPr lang="en-US" b="1" dirty="0">
              <a:solidFill>
                <a:srgbClr val="FF0000"/>
              </a:solidFill>
              <a:highlight>
                <a:srgbClr val="FFFF00"/>
              </a:highlight>
            </a:endParaRPr>
          </a:p>
          <a:p>
            <a:pPr lvl="1"/>
            <a:r>
              <a:rPr lang="en-US" b="1" dirty="0">
                <a:solidFill>
                  <a:srgbClr val="FF0000"/>
                </a:solidFill>
                <a:highlight>
                  <a:srgbClr val="FFFF00"/>
                </a:highlight>
              </a:rPr>
              <a:t>Do Call</a:t>
            </a:r>
          </a:p>
          <a:p>
            <a:pPr lvl="1"/>
            <a:r>
              <a:rPr lang="en-US" b="1" dirty="0">
                <a:solidFill>
                  <a:srgbClr val="FF0000"/>
                </a:solidFill>
                <a:highlight>
                  <a:srgbClr val="FFFF00"/>
                </a:highlight>
              </a:rPr>
              <a:t>If TM is stating they have a work injury </a:t>
            </a:r>
          </a:p>
          <a:p>
            <a:pPr lvl="1"/>
            <a:r>
              <a:rPr lang="en-US" b="1" dirty="0">
                <a:solidFill>
                  <a:srgbClr val="FF0000"/>
                </a:solidFill>
                <a:highlight>
                  <a:srgbClr val="FFFF00"/>
                </a:highlight>
              </a:rPr>
              <a:t>If TM is transported by ambulance </a:t>
            </a:r>
          </a:p>
          <a:p>
            <a:pPr lvl="1"/>
            <a:r>
              <a:rPr lang="en-US" b="1" dirty="0">
                <a:solidFill>
                  <a:srgbClr val="FF0000"/>
                </a:solidFill>
                <a:highlight>
                  <a:srgbClr val="FFFF00"/>
                </a:highlight>
              </a:rPr>
              <a:t>If TM is asking to go home vs calling company nurse </a:t>
            </a:r>
          </a:p>
          <a:p>
            <a:pPr lvl="1"/>
            <a:r>
              <a:rPr lang="en-US" b="1" dirty="0">
                <a:solidFill>
                  <a:srgbClr val="FF0000"/>
                </a:solidFill>
                <a:highlight>
                  <a:srgbClr val="FFFF00"/>
                </a:highlight>
              </a:rPr>
              <a:t>If TM is reporting they decided to get treatment for work injury that they previously declined treatment for </a:t>
            </a:r>
          </a:p>
          <a:p>
            <a:pPr lvl="1"/>
            <a:r>
              <a:rPr lang="en-US" b="1" dirty="0">
                <a:solidFill>
                  <a:srgbClr val="FF0000"/>
                </a:solidFill>
                <a:highlight>
                  <a:srgbClr val="FFFF00"/>
                </a:highlight>
              </a:rPr>
              <a:t>If TM is calling out of work stating it is due to a work injury</a:t>
            </a:r>
          </a:p>
          <a:p>
            <a:pPr lvl="1"/>
            <a:endParaRPr lang="en-US" b="1" dirty="0">
              <a:solidFill>
                <a:srgbClr val="FF0000"/>
              </a:solidFill>
              <a:highlight>
                <a:srgbClr val="FFFF00"/>
              </a:highlight>
            </a:endParaRPr>
          </a:p>
          <a:p>
            <a:pPr lvl="1"/>
            <a:endParaRPr lang="en-US" b="1" dirty="0">
              <a:solidFill>
                <a:srgbClr val="FF0000"/>
              </a:solidFill>
              <a:highlight>
                <a:srgbClr val="FFFF00"/>
              </a:highlight>
            </a:endParaRPr>
          </a:p>
          <a:p>
            <a:pPr lvl="1"/>
            <a:r>
              <a:rPr lang="en-US" b="1" dirty="0">
                <a:solidFill>
                  <a:srgbClr val="FF0000"/>
                </a:solidFill>
                <a:highlight>
                  <a:srgbClr val="FFFF00"/>
                </a:highlight>
              </a:rPr>
              <a:t>Do not call</a:t>
            </a:r>
          </a:p>
          <a:p>
            <a:pPr lvl="1"/>
            <a:r>
              <a:rPr lang="en-US" b="1" dirty="0">
                <a:solidFill>
                  <a:srgbClr val="FF0000"/>
                </a:solidFill>
                <a:highlight>
                  <a:srgbClr val="FFFF00"/>
                </a:highlight>
              </a:rPr>
              <a:t>If TM is stating not caused at work</a:t>
            </a:r>
          </a:p>
          <a:p>
            <a:pPr marL="465887" lvl="1" defTabSz="931774">
              <a:defRPr/>
            </a:pPr>
            <a:r>
              <a:rPr lang="en-US" i="1" dirty="0">
                <a:highlight>
                  <a:srgbClr val="FFFF00"/>
                </a:highlight>
              </a:rPr>
              <a:t>(If the injury/illness is </a:t>
            </a:r>
            <a:r>
              <a:rPr lang="en-US" i="1" u="sng" dirty="0">
                <a:highlight>
                  <a:srgbClr val="FFFF00"/>
                </a:highlight>
              </a:rPr>
              <a:t>not</a:t>
            </a:r>
            <a:r>
              <a:rPr lang="en-US" i="1" dirty="0">
                <a:highlight>
                  <a:srgbClr val="FFFF00"/>
                </a:highlight>
              </a:rPr>
              <a:t> work-related, the employee should treat with his/her own doctor and </a:t>
            </a:r>
            <a:r>
              <a:rPr lang="en-US" i="1" u="sng" dirty="0">
                <a:highlight>
                  <a:srgbClr val="FFFF00"/>
                </a:highlight>
              </a:rPr>
              <a:t>not</a:t>
            </a:r>
            <a:r>
              <a:rPr lang="en-US" i="1" dirty="0">
                <a:highlight>
                  <a:srgbClr val="FFFF00"/>
                </a:highlight>
              </a:rPr>
              <a:t> with the designated clinic.)</a:t>
            </a:r>
            <a:endParaRPr lang="en-US" dirty="0">
              <a:highlight>
                <a:srgbClr val="FFFF00"/>
              </a:highlight>
            </a:endParaRPr>
          </a:p>
          <a:p>
            <a:pPr lvl="1"/>
            <a:r>
              <a:rPr lang="en-US" b="1" dirty="0">
                <a:solidFill>
                  <a:srgbClr val="FF0000"/>
                </a:solidFill>
                <a:highlight>
                  <a:srgbClr val="FFFF00"/>
                </a:highlight>
              </a:rPr>
              <a:t>If TM is stating does not want treatment </a:t>
            </a:r>
          </a:p>
          <a:p>
            <a:pPr lvl="1"/>
            <a:endParaRPr lang="en-US" b="1" dirty="0">
              <a:solidFill>
                <a:srgbClr val="FF0000"/>
              </a:solidFill>
              <a:highlight>
                <a:srgbClr val="FFFF00"/>
              </a:highlight>
            </a:endParaRPr>
          </a:p>
          <a:p>
            <a:endParaRPr lang="en-US" dirty="0"/>
          </a:p>
        </p:txBody>
      </p:sp>
      <p:sp>
        <p:nvSpPr>
          <p:cNvPr id="4" name="Slide Number Placeholder 3"/>
          <p:cNvSpPr>
            <a:spLocks noGrp="1"/>
          </p:cNvSpPr>
          <p:nvPr>
            <p:ph type="sldNum" sz="quarter" idx="5"/>
          </p:nvPr>
        </p:nvSpPr>
        <p:spPr/>
        <p:txBody>
          <a:bodyPr/>
          <a:lstStyle/>
          <a:p>
            <a:fld id="{913BCDCA-B6D0-4F18-85AA-609878549D1C}" type="slidenum">
              <a:rPr lang="en-US" smtClean="0"/>
              <a:t>9</a:t>
            </a:fld>
            <a:endParaRPr lang="en-US"/>
          </a:p>
        </p:txBody>
      </p:sp>
    </p:spTree>
    <p:extLst>
      <p:ext uri="{BB962C8B-B14F-4D97-AF65-F5344CB8AC3E}">
        <p14:creationId xmlns:p14="http://schemas.microsoft.com/office/powerpoint/2010/main" val="19572533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DF3887-F3D6-445D-B3BD-0B4FD70B954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8D79CB8-F670-4DF8-9632-B9B43A85667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992F2D6-5110-48E6-8A2A-A55F3CE9453B}"/>
              </a:ext>
            </a:extLst>
          </p:cNvPr>
          <p:cNvSpPr>
            <a:spLocks noGrp="1"/>
          </p:cNvSpPr>
          <p:nvPr>
            <p:ph type="dt" sz="half" idx="10"/>
          </p:nvPr>
        </p:nvSpPr>
        <p:spPr/>
        <p:txBody>
          <a:bodyPr/>
          <a:lstStyle/>
          <a:p>
            <a:fld id="{557A0C43-AA2E-4B82-A866-D84E895E4AFC}" type="datetimeFigureOut">
              <a:rPr lang="en-US" smtClean="0"/>
              <a:t>6/14/2022</a:t>
            </a:fld>
            <a:endParaRPr lang="en-US"/>
          </a:p>
        </p:txBody>
      </p:sp>
      <p:sp>
        <p:nvSpPr>
          <p:cNvPr id="5" name="Footer Placeholder 4">
            <a:extLst>
              <a:ext uri="{FF2B5EF4-FFF2-40B4-BE49-F238E27FC236}">
                <a16:creationId xmlns:a16="http://schemas.microsoft.com/office/drawing/2014/main" id="{17A8703C-057F-463B-93B0-CCA80FED4E7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A198394-B821-4602-8724-6FB7FD7D42CB}"/>
              </a:ext>
            </a:extLst>
          </p:cNvPr>
          <p:cNvSpPr>
            <a:spLocks noGrp="1"/>
          </p:cNvSpPr>
          <p:nvPr>
            <p:ph type="sldNum" sz="quarter" idx="12"/>
          </p:nvPr>
        </p:nvSpPr>
        <p:spPr/>
        <p:txBody>
          <a:bodyPr/>
          <a:lstStyle/>
          <a:p>
            <a:fld id="{F8752A6C-B330-472C-9234-39965A55C16F}" type="slidenum">
              <a:rPr lang="en-US" smtClean="0"/>
              <a:t>‹#›</a:t>
            </a:fld>
            <a:endParaRPr lang="en-US"/>
          </a:p>
        </p:txBody>
      </p:sp>
    </p:spTree>
    <p:extLst>
      <p:ext uri="{BB962C8B-B14F-4D97-AF65-F5344CB8AC3E}">
        <p14:creationId xmlns:p14="http://schemas.microsoft.com/office/powerpoint/2010/main" val="41668326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B82E14-7BA2-495B-AA4B-54E8C1D0646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E17C996-8FBA-4298-8CC3-413F9E3EBFD3}"/>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D6C0A3F-C112-49BD-8FA9-ED6933C6D578}"/>
              </a:ext>
            </a:extLst>
          </p:cNvPr>
          <p:cNvSpPr>
            <a:spLocks noGrp="1"/>
          </p:cNvSpPr>
          <p:nvPr>
            <p:ph type="dt" sz="half" idx="10"/>
          </p:nvPr>
        </p:nvSpPr>
        <p:spPr/>
        <p:txBody>
          <a:bodyPr/>
          <a:lstStyle/>
          <a:p>
            <a:fld id="{557A0C43-AA2E-4B82-A866-D84E895E4AFC}" type="datetimeFigureOut">
              <a:rPr lang="en-US" smtClean="0"/>
              <a:t>6/14/2022</a:t>
            </a:fld>
            <a:endParaRPr lang="en-US"/>
          </a:p>
        </p:txBody>
      </p:sp>
      <p:sp>
        <p:nvSpPr>
          <p:cNvPr id="5" name="Footer Placeholder 4">
            <a:extLst>
              <a:ext uri="{FF2B5EF4-FFF2-40B4-BE49-F238E27FC236}">
                <a16:creationId xmlns:a16="http://schemas.microsoft.com/office/drawing/2014/main" id="{3EB5FD95-72AA-4A87-A72C-476954BDF97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56598A0-CA9E-42F9-8DC6-52275AAB6B7D}"/>
              </a:ext>
            </a:extLst>
          </p:cNvPr>
          <p:cNvSpPr>
            <a:spLocks noGrp="1"/>
          </p:cNvSpPr>
          <p:nvPr>
            <p:ph type="sldNum" sz="quarter" idx="12"/>
          </p:nvPr>
        </p:nvSpPr>
        <p:spPr/>
        <p:txBody>
          <a:bodyPr/>
          <a:lstStyle/>
          <a:p>
            <a:fld id="{F8752A6C-B330-472C-9234-39965A55C16F}" type="slidenum">
              <a:rPr lang="en-US" smtClean="0"/>
              <a:t>‹#›</a:t>
            </a:fld>
            <a:endParaRPr lang="en-US"/>
          </a:p>
        </p:txBody>
      </p:sp>
    </p:spTree>
    <p:extLst>
      <p:ext uri="{BB962C8B-B14F-4D97-AF65-F5344CB8AC3E}">
        <p14:creationId xmlns:p14="http://schemas.microsoft.com/office/powerpoint/2010/main" val="18063387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CB17484-0F47-40FA-B17A-41CBEBF0AEB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A1EDABE-4D31-4EBA-AB5D-9C9FB7C348F9}"/>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3EDAEAE-1FF7-41A2-B659-78520AEAFBB8}"/>
              </a:ext>
            </a:extLst>
          </p:cNvPr>
          <p:cNvSpPr>
            <a:spLocks noGrp="1"/>
          </p:cNvSpPr>
          <p:nvPr>
            <p:ph type="dt" sz="half" idx="10"/>
          </p:nvPr>
        </p:nvSpPr>
        <p:spPr/>
        <p:txBody>
          <a:bodyPr/>
          <a:lstStyle/>
          <a:p>
            <a:fld id="{557A0C43-AA2E-4B82-A866-D84E895E4AFC}" type="datetimeFigureOut">
              <a:rPr lang="en-US" smtClean="0"/>
              <a:t>6/14/2022</a:t>
            </a:fld>
            <a:endParaRPr lang="en-US"/>
          </a:p>
        </p:txBody>
      </p:sp>
      <p:sp>
        <p:nvSpPr>
          <p:cNvPr id="5" name="Footer Placeholder 4">
            <a:extLst>
              <a:ext uri="{FF2B5EF4-FFF2-40B4-BE49-F238E27FC236}">
                <a16:creationId xmlns:a16="http://schemas.microsoft.com/office/drawing/2014/main" id="{A54A38EA-755E-4FF6-B18B-8E1E347467B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CA94DBB-0AE0-4083-A401-41EFBC3FFF24}"/>
              </a:ext>
            </a:extLst>
          </p:cNvPr>
          <p:cNvSpPr>
            <a:spLocks noGrp="1"/>
          </p:cNvSpPr>
          <p:nvPr>
            <p:ph type="sldNum" sz="quarter" idx="12"/>
          </p:nvPr>
        </p:nvSpPr>
        <p:spPr/>
        <p:txBody>
          <a:bodyPr/>
          <a:lstStyle/>
          <a:p>
            <a:fld id="{F8752A6C-B330-472C-9234-39965A55C16F}" type="slidenum">
              <a:rPr lang="en-US" smtClean="0"/>
              <a:t>‹#›</a:t>
            </a:fld>
            <a:endParaRPr lang="en-US"/>
          </a:p>
        </p:txBody>
      </p:sp>
    </p:spTree>
    <p:extLst>
      <p:ext uri="{BB962C8B-B14F-4D97-AF65-F5344CB8AC3E}">
        <p14:creationId xmlns:p14="http://schemas.microsoft.com/office/powerpoint/2010/main" val="9984444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73B93-B568-4232-A188-E997CC5D8AB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D2E7798-BE90-4EC9-93F1-DA2C7A3E737C}"/>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7E7EB1B-BDB4-46FE-A19B-286141DACCF7}"/>
              </a:ext>
            </a:extLst>
          </p:cNvPr>
          <p:cNvSpPr>
            <a:spLocks noGrp="1"/>
          </p:cNvSpPr>
          <p:nvPr>
            <p:ph type="dt" sz="half" idx="10"/>
          </p:nvPr>
        </p:nvSpPr>
        <p:spPr/>
        <p:txBody>
          <a:bodyPr/>
          <a:lstStyle/>
          <a:p>
            <a:fld id="{557A0C43-AA2E-4B82-A866-D84E895E4AFC}" type="datetimeFigureOut">
              <a:rPr lang="en-US" smtClean="0"/>
              <a:t>6/14/2022</a:t>
            </a:fld>
            <a:endParaRPr lang="en-US"/>
          </a:p>
        </p:txBody>
      </p:sp>
      <p:sp>
        <p:nvSpPr>
          <p:cNvPr id="5" name="Footer Placeholder 4">
            <a:extLst>
              <a:ext uri="{FF2B5EF4-FFF2-40B4-BE49-F238E27FC236}">
                <a16:creationId xmlns:a16="http://schemas.microsoft.com/office/drawing/2014/main" id="{E9F2F423-0546-48E3-8553-00FF9EBEE4E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8A42325-4C46-471D-B76E-A83E716C754F}"/>
              </a:ext>
            </a:extLst>
          </p:cNvPr>
          <p:cNvSpPr>
            <a:spLocks noGrp="1"/>
          </p:cNvSpPr>
          <p:nvPr>
            <p:ph type="sldNum" sz="quarter" idx="12"/>
          </p:nvPr>
        </p:nvSpPr>
        <p:spPr/>
        <p:txBody>
          <a:bodyPr/>
          <a:lstStyle/>
          <a:p>
            <a:fld id="{F8752A6C-B330-472C-9234-39965A55C16F}" type="slidenum">
              <a:rPr lang="en-US" smtClean="0"/>
              <a:t>‹#›</a:t>
            </a:fld>
            <a:endParaRPr lang="en-US"/>
          </a:p>
        </p:txBody>
      </p:sp>
    </p:spTree>
    <p:extLst>
      <p:ext uri="{BB962C8B-B14F-4D97-AF65-F5344CB8AC3E}">
        <p14:creationId xmlns:p14="http://schemas.microsoft.com/office/powerpoint/2010/main" val="14226346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781941-6CF2-47DE-B628-E890F144A34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FF08F4F-BBC6-480A-BFCD-B5231BE73C3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6AB26115-EB52-4E3C-9C71-A383F7D8D326}"/>
              </a:ext>
            </a:extLst>
          </p:cNvPr>
          <p:cNvSpPr>
            <a:spLocks noGrp="1"/>
          </p:cNvSpPr>
          <p:nvPr>
            <p:ph type="dt" sz="half" idx="10"/>
          </p:nvPr>
        </p:nvSpPr>
        <p:spPr/>
        <p:txBody>
          <a:bodyPr/>
          <a:lstStyle/>
          <a:p>
            <a:fld id="{557A0C43-AA2E-4B82-A866-D84E895E4AFC}" type="datetimeFigureOut">
              <a:rPr lang="en-US" smtClean="0"/>
              <a:t>6/14/2022</a:t>
            </a:fld>
            <a:endParaRPr lang="en-US"/>
          </a:p>
        </p:txBody>
      </p:sp>
      <p:sp>
        <p:nvSpPr>
          <p:cNvPr id="5" name="Footer Placeholder 4">
            <a:extLst>
              <a:ext uri="{FF2B5EF4-FFF2-40B4-BE49-F238E27FC236}">
                <a16:creationId xmlns:a16="http://schemas.microsoft.com/office/drawing/2014/main" id="{CD98AFE8-53B6-4585-8A36-2CF406AD50D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CFE183E-C95A-4A71-BEE0-FF98E3C5BC7B}"/>
              </a:ext>
            </a:extLst>
          </p:cNvPr>
          <p:cNvSpPr>
            <a:spLocks noGrp="1"/>
          </p:cNvSpPr>
          <p:nvPr>
            <p:ph type="sldNum" sz="quarter" idx="12"/>
          </p:nvPr>
        </p:nvSpPr>
        <p:spPr/>
        <p:txBody>
          <a:bodyPr/>
          <a:lstStyle/>
          <a:p>
            <a:fld id="{F8752A6C-B330-472C-9234-39965A55C16F}" type="slidenum">
              <a:rPr lang="en-US" smtClean="0"/>
              <a:t>‹#›</a:t>
            </a:fld>
            <a:endParaRPr lang="en-US"/>
          </a:p>
        </p:txBody>
      </p:sp>
    </p:spTree>
    <p:extLst>
      <p:ext uri="{BB962C8B-B14F-4D97-AF65-F5344CB8AC3E}">
        <p14:creationId xmlns:p14="http://schemas.microsoft.com/office/powerpoint/2010/main" val="31256002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A26E91-CDB4-4198-8D3F-CEE2C47AAF6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2DF1B2C-E50B-427A-9A19-36AB96F9143C}"/>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C11E6C9-9EA9-4C88-B211-2A7687DEBAB1}"/>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774CA78-09E6-41A4-8B76-14E8F50F9091}"/>
              </a:ext>
            </a:extLst>
          </p:cNvPr>
          <p:cNvSpPr>
            <a:spLocks noGrp="1"/>
          </p:cNvSpPr>
          <p:nvPr>
            <p:ph type="dt" sz="half" idx="10"/>
          </p:nvPr>
        </p:nvSpPr>
        <p:spPr/>
        <p:txBody>
          <a:bodyPr/>
          <a:lstStyle/>
          <a:p>
            <a:fld id="{557A0C43-AA2E-4B82-A866-D84E895E4AFC}" type="datetimeFigureOut">
              <a:rPr lang="en-US" smtClean="0"/>
              <a:t>6/14/2022</a:t>
            </a:fld>
            <a:endParaRPr lang="en-US"/>
          </a:p>
        </p:txBody>
      </p:sp>
      <p:sp>
        <p:nvSpPr>
          <p:cNvPr id="6" name="Footer Placeholder 5">
            <a:extLst>
              <a:ext uri="{FF2B5EF4-FFF2-40B4-BE49-F238E27FC236}">
                <a16:creationId xmlns:a16="http://schemas.microsoft.com/office/drawing/2014/main" id="{6758DF19-1519-4606-AC88-CAAC83BA9C3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9C68FFC-0DCD-482D-AF86-CB94C029319F}"/>
              </a:ext>
            </a:extLst>
          </p:cNvPr>
          <p:cNvSpPr>
            <a:spLocks noGrp="1"/>
          </p:cNvSpPr>
          <p:nvPr>
            <p:ph type="sldNum" sz="quarter" idx="12"/>
          </p:nvPr>
        </p:nvSpPr>
        <p:spPr/>
        <p:txBody>
          <a:bodyPr/>
          <a:lstStyle/>
          <a:p>
            <a:fld id="{F8752A6C-B330-472C-9234-39965A55C16F}" type="slidenum">
              <a:rPr lang="en-US" smtClean="0"/>
              <a:t>‹#›</a:t>
            </a:fld>
            <a:endParaRPr lang="en-US"/>
          </a:p>
        </p:txBody>
      </p:sp>
    </p:spTree>
    <p:extLst>
      <p:ext uri="{BB962C8B-B14F-4D97-AF65-F5344CB8AC3E}">
        <p14:creationId xmlns:p14="http://schemas.microsoft.com/office/powerpoint/2010/main" val="16983983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F9B830-CDBB-4145-8F80-C6904A3207E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3884038-2E07-46D4-BF33-B506A717470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1EA69038-50C1-45B0-8102-C7E623D951D0}"/>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6BA3804-C0B7-4C79-80D4-EB940CF6476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E22E325B-01CD-4DB5-B762-1A28CF7C6F59}"/>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A74CCFC-6EDC-4872-8A0E-344D6781411E}"/>
              </a:ext>
            </a:extLst>
          </p:cNvPr>
          <p:cNvSpPr>
            <a:spLocks noGrp="1"/>
          </p:cNvSpPr>
          <p:nvPr>
            <p:ph type="dt" sz="half" idx="10"/>
          </p:nvPr>
        </p:nvSpPr>
        <p:spPr/>
        <p:txBody>
          <a:bodyPr/>
          <a:lstStyle/>
          <a:p>
            <a:fld id="{557A0C43-AA2E-4B82-A866-D84E895E4AFC}" type="datetimeFigureOut">
              <a:rPr lang="en-US" smtClean="0"/>
              <a:t>6/14/2022</a:t>
            </a:fld>
            <a:endParaRPr lang="en-US"/>
          </a:p>
        </p:txBody>
      </p:sp>
      <p:sp>
        <p:nvSpPr>
          <p:cNvPr id="8" name="Footer Placeholder 7">
            <a:extLst>
              <a:ext uri="{FF2B5EF4-FFF2-40B4-BE49-F238E27FC236}">
                <a16:creationId xmlns:a16="http://schemas.microsoft.com/office/drawing/2014/main" id="{2727A148-ECDC-4A25-B92E-983D90A7B72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0120AC1-773A-4470-B26D-581A41E94570}"/>
              </a:ext>
            </a:extLst>
          </p:cNvPr>
          <p:cNvSpPr>
            <a:spLocks noGrp="1"/>
          </p:cNvSpPr>
          <p:nvPr>
            <p:ph type="sldNum" sz="quarter" idx="12"/>
          </p:nvPr>
        </p:nvSpPr>
        <p:spPr/>
        <p:txBody>
          <a:bodyPr/>
          <a:lstStyle/>
          <a:p>
            <a:fld id="{F8752A6C-B330-472C-9234-39965A55C16F}" type="slidenum">
              <a:rPr lang="en-US" smtClean="0"/>
              <a:t>‹#›</a:t>
            </a:fld>
            <a:endParaRPr lang="en-US"/>
          </a:p>
        </p:txBody>
      </p:sp>
    </p:spTree>
    <p:extLst>
      <p:ext uri="{BB962C8B-B14F-4D97-AF65-F5344CB8AC3E}">
        <p14:creationId xmlns:p14="http://schemas.microsoft.com/office/powerpoint/2010/main" val="20057467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DDE357-A0BC-417D-8DBA-F3D6BEBDD87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B5D49F9-6E50-46CE-B06B-A93DC5869C4F}"/>
              </a:ext>
            </a:extLst>
          </p:cNvPr>
          <p:cNvSpPr>
            <a:spLocks noGrp="1"/>
          </p:cNvSpPr>
          <p:nvPr>
            <p:ph type="dt" sz="half" idx="10"/>
          </p:nvPr>
        </p:nvSpPr>
        <p:spPr/>
        <p:txBody>
          <a:bodyPr/>
          <a:lstStyle/>
          <a:p>
            <a:fld id="{557A0C43-AA2E-4B82-A866-D84E895E4AFC}" type="datetimeFigureOut">
              <a:rPr lang="en-US" smtClean="0"/>
              <a:t>6/14/2022</a:t>
            </a:fld>
            <a:endParaRPr lang="en-US"/>
          </a:p>
        </p:txBody>
      </p:sp>
      <p:sp>
        <p:nvSpPr>
          <p:cNvPr id="4" name="Footer Placeholder 3">
            <a:extLst>
              <a:ext uri="{FF2B5EF4-FFF2-40B4-BE49-F238E27FC236}">
                <a16:creationId xmlns:a16="http://schemas.microsoft.com/office/drawing/2014/main" id="{07C0E9C8-FA6E-4E99-ABFE-59B95951970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854594F-49A5-45BB-96B6-CEAE712AD4EE}"/>
              </a:ext>
            </a:extLst>
          </p:cNvPr>
          <p:cNvSpPr>
            <a:spLocks noGrp="1"/>
          </p:cNvSpPr>
          <p:nvPr>
            <p:ph type="sldNum" sz="quarter" idx="12"/>
          </p:nvPr>
        </p:nvSpPr>
        <p:spPr/>
        <p:txBody>
          <a:bodyPr/>
          <a:lstStyle/>
          <a:p>
            <a:fld id="{F8752A6C-B330-472C-9234-39965A55C16F}" type="slidenum">
              <a:rPr lang="en-US" smtClean="0"/>
              <a:t>‹#›</a:t>
            </a:fld>
            <a:endParaRPr lang="en-US"/>
          </a:p>
        </p:txBody>
      </p:sp>
    </p:spTree>
    <p:extLst>
      <p:ext uri="{BB962C8B-B14F-4D97-AF65-F5344CB8AC3E}">
        <p14:creationId xmlns:p14="http://schemas.microsoft.com/office/powerpoint/2010/main" val="18002143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6DC16BA-3BEB-478A-87BC-5FC93E8ACA55}"/>
              </a:ext>
            </a:extLst>
          </p:cNvPr>
          <p:cNvSpPr>
            <a:spLocks noGrp="1"/>
          </p:cNvSpPr>
          <p:nvPr>
            <p:ph type="dt" sz="half" idx="10"/>
          </p:nvPr>
        </p:nvSpPr>
        <p:spPr/>
        <p:txBody>
          <a:bodyPr/>
          <a:lstStyle/>
          <a:p>
            <a:fld id="{557A0C43-AA2E-4B82-A866-D84E895E4AFC}" type="datetimeFigureOut">
              <a:rPr lang="en-US" smtClean="0"/>
              <a:t>6/14/2022</a:t>
            </a:fld>
            <a:endParaRPr lang="en-US"/>
          </a:p>
        </p:txBody>
      </p:sp>
      <p:sp>
        <p:nvSpPr>
          <p:cNvPr id="3" name="Footer Placeholder 2">
            <a:extLst>
              <a:ext uri="{FF2B5EF4-FFF2-40B4-BE49-F238E27FC236}">
                <a16:creationId xmlns:a16="http://schemas.microsoft.com/office/drawing/2014/main" id="{3863557F-5CCE-4596-AFBE-47D1B12B9D0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A97B108-8E45-450F-ABAE-64AB94439E20}"/>
              </a:ext>
            </a:extLst>
          </p:cNvPr>
          <p:cNvSpPr>
            <a:spLocks noGrp="1"/>
          </p:cNvSpPr>
          <p:nvPr>
            <p:ph type="sldNum" sz="quarter" idx="12"/>
          </p:nvPr>
        </p:nvSpPr>
        <p:spPr/>
        <p:txBody>
          <a:bodyPr/>
          <a:lstStyle/>
          <a:p>
            <a:fld id="{F8752A6C-B330-472C-9234-39965A55C16F}" type="slidenum">
              <a:rPr lang="en-US" smtClean="0"/>
              <a:t>‹#›</a:t>
            </a:fld>
            <a:endParaRPr lang="en-US"/>
          </a:p>
        </p:txBody>
      </p:sp>
    </p:spTree>
    <p:extLst>
      <p:ext uri="{BB962C8B-B14F-4D97-AF65-F5344CB8AC3E}">
        <p14:creationId xmlns:p14="http://schemas.microsoft.com/office/powerpoint/2010/main" val="6670155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0C9FA9-7767-4A9E-A9AC-F3F235D0B06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12BCBB4-9E35-44B0-B3C2-49A0394FF1A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B3BB66D-1900-4C96-BC5D-955E3B32AB8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37B32A6D-7BA6-499D-844A-8215537E60A6}"/>
              </a:ext>
            </a:extLst>
          </p:cNvPr>
          <p:cNvSpPr>
            <a:spLocks noGrp="1"/>
          </p:cNvSpPr>
          <p:nvPr>
            <p:ph type="dt" sz="half" idx="10"/>
          </p:nvPr>
        </p:nvSpPr>
        <p:spPr/>
        <p:txBody>
          <a:bodyPr/>
          <a:lstStyle/>
          <a:p>
            <a:fld id="{557A0C43-AA2E-4B82-A866-D84E895E4AFC}" type="datetimeFigureOut">
              <a:rPr lang="en-US" smtClean="0"/>
              <a:t>6/14/2022</a:t>
            </a:fld>
            <a:endParaRPr lang="en-US"/>
          </a:p>
        </p:txBody>
      </p:sp>
      <p:sp>
        <p:nvSpPr>
          <p:cNvPr id="6" name="Footer Placeholder 5">
            <a:extLst>
              <a:ext uri="{FF2B5EF4-FFF2-40B4-BE49-F238E27FC236}">
                <a16:creationId xmlns:a16="http://schemas.microsoft.com/office/drawing/2014/main" id="{AF168DB9-1572-4049-AF9A-D26DB9E1742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37274A8-FD7B-403D-9270-6D51A7CE14C6}"/>
              </a:ext>
            </a:extLst>
          </p:cNvPr>
          <p:cNvSpPr>
            <a:spLocks noGrp="1"/>
          </p:cNvSpPr>
          <p:nvPr>
            <p:ph type="sldNum" sz="quarter" idx="12"/>
          </p:nvPr>
        </p:nvSpPr>
        <p:spPr/>
        <p:txBody>
          <a:bodyPr/>
          <a:lstStyle/>
          <a:p>
            <a:fld id="{F8752A6C-B330-472C-9234-39965A55C16F}" type="slidenum">
              <a:rPr lang="en-US" smtClean="0"/>
              <a:t>‹#›</a:t>
            </a:fld>
            <a:endParaRPr lang="en-US"/>
          </a:p>
        </p:txBody>
      </p:sp>
    </p:spTree>
    <p:extLst>
      <p:ext uri="{BB962C8B-B14F-4D97-AF65-F5344CB8AC3E}">
        <p14:creationId xmlns:p14="http://schemas.microsoft.com/office/powerpoint/2010/main" val="11174121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487C0E-22F1-4CFE-A57B-2865925456E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2A3DF09-D5C5-4337-AC68-6D586DB7429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BFC4824C-08D8-4AF5-B5F6-F1F3AE0991D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3899B745-75D0-43F1-8150-CB0966310F8A}"/>
              </a:ext>
            </a:extLst>
          </p:cNvPr>
          <p:cNvSpPr>
            <a:spLocks noGrp="1"/>
          </p:cNvSpPr>
          <p:nvPr>
            <p:ph type="dt" sz="half" idx="10"/>
          </p:nvPr>
        </p:nvSpPr>
        <p:spPr/>
        <p:txBody>
          <a:bodyPr/>
          <a:lstStyle/>
          <a:p>
            <a:fld id="{557A0C43-AA2E-4B82-A866-D84E895E4AFC}" type="datetimeFigureOut">
              <a:rPr lang="en-US" smtClean="0"/>
              <a:t>6/14/2022</a:t>
            </a:fld>
            <a:endParaRPr lang="en-US"/>
          </a:p>
        </p:txBody>
      </p:sp>
      <p:sp>
        <p:nvSpPr>
          <p:cNvPr id="6" name="Footer Placeholder 5">
            <a:extLst>
              <a:ext uri="{FF2B5EF4-FFF2-40B4-BE49-F238E27FC236}">
                <a16:creationId xmlns:a16="http://schemas.microsoft.com/office/drawing/2014/main" id="{86D3CF38-7B53-43FC-88EF-A0F6BBCF2E4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93D2798-484D-4166-8726-C541B20E4BD7}"/>
              </a:ext>
            </a:extLst>
          </p:cNvPr>
          <p:cNvSpPr>
            <a:spLocks noGrp="1"/>
          </p:cNvSpPr>
          <p:nvPr>
            <p:ph type="sldNum" sz="quarter" idx="12"/>
          </p:nvPr>
        </p:nvSpPr>
        <p:spPr/>
        <p:txBody>
          <a:bodyPr/>
          <a:lstStyle/>
          <a:p>
            <a:fld id="{F8752A6C-B330-472C-9234-39965A55C16F}" type="slidenum">
              <a:rPr lang="en-US" smtClean="0"/>
              <a:t>‹#›</a:t>
            </a:fld>
            <a:endParaRPr lang="en-US"/>
          </a:p>
        </p:txBody>
      </p:sp>
    </p:spTree>
    <p:extLst>
      <p:ext uri="{BB962C8B-B14F-4D97-AF65-F5344CB8AC3E}">
        <p14:creationId xmlns:p14="http://schemas.microsoft.com/office/powerpoint/2010/main" val="478436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56BE925-9C90-438C-9720-D7067B752C9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13F351A-12E7-4A78-8B9F-603C1AA45A5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BB5BFEE-4E3F-460E-BF4B-38061E97B1D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57A0C43-AA2E-4B82-A866-D84E895E4AFC}" type="datetimeFigureOut">
              <a:rPr lang="en-US" smtClean="0"/>
              <a:t>6/14/2022</a:t>
            </a:fld>
            <a:endParaRPr lang="en-US"/>
          </a:p>
        </p:txBody>
      </p:sp>
      <p:sp>
        <p:nvSpPr>
          <p:cNvPr id="5" name="Footer Placeholder 4">
            <a:extLst>
              <a:ext uri="{FF2B5EF4-FFF2-40B4-BE49-F238E27FC236}">
                <a16:creationId xmlns:a16="http://schemas.microsoft.com/office/drawing/2014/main" id="{90C642AC-C3EF-41F6-B263-03FE18F9128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8F1B1647-25E8-490A-8CD2-5FE87FE60C2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8752A6C-B330-472C-9234-39965A55C16F}" type="slidenum">
              <a:rPr lang="en-US" smtClean="0"/>
              <a:t>‹#›</a:t>
            </a:fld>
            <a:endParaRPr lang="en-US"/>
          </a:p>
        </p:txBody>
      </p:sp>
    </p:spTree>
    <p:extLst>
      <p:ext uri="{BB962C8B-B14F-4D97-AF65-F5344CB8AC3E}">
        <p14:creationId xmlns:p14="http://schemas.microsoft.com/office/powerpoint/2010/main" val="34780051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11.xml.rels><?xml version="1.0" encoding="UTF-8" standalone="yes"?>
<Relationships xmlns="http://schemas.openxmlformats.org/package/2006/relationships"><Relationship Id="rId8" Type="http://schemas.microsoft.com/office/2007/relationships/diagramDrawing" Target="../diagrams/drawing6.xml"/><Relationship Id="rId3" Type="http://schemas.openxmlformats.org/officeDocument/2006/relationships/notesSlide" Target="../notesSlides/notesSlide11.xml"/><Relationship Id="rId7" Type="http://schemas.openxmlformats.org/officeDocument/2006/relationships/diagramColors" Target="../diagrams/colors6.xml"/><Relationship Id="rId2" Type="http://schemas.openxmlformats.org/officeDocument/2006/relationships/slideLayout" Target="../slideLayouts/slideLayout2.xml"/><Relationship Id="rId1" Type="http://schemas.openxmlformats.org/officeDocument/2006/relationships/tags" Target="../tags/tag12.xml"/><Relationship Id="rId6" Type="http://schemas.openxmlformats.org/officeDocument/2006/relationships/diagramQuickStyle" Target="../diagrams/quickStyle6.xml"/><Relationship Id="rId5" Type="http://schemas.openxmlformats.org/officeDocument/2006/relationships/diagramLayout" Target="../diagrams/layout6.xml"/><Relationship Id="rId4" Type="http://schemas.openxmlformats.org/officeDocument/2006/relationships/diagramData" Target="../diagrams/data6.xml"/></Relationships>
</file>

<file path=ppt/slides/_rels/slide12.xml.rels><?xml version="1.0" encoding="UTF-8" standalone="yes"?>
<Relationships xmlns="http://schemas.openxmlformats.org/package/2006/relationships"><Relationship Id="rId8" Type="http://schemas.microsoft.com/office/2007/relationships/diagramDrawing" Target="../diagrams/drawing7.xml"/><Relationship Id="rId3" Type="http://schemas.openxmlformats.org/officeDocument/2006/relationships/notesSlide" Target="../notesSlides/notesSlide12.xml"/><Relationship Id="rId7" Type="http://schemas.openxmlformats.org/officeDocument/2006/relationships/diagramColors" Target="../diagrams/colors7.xml"/><Relationship Id="rId2" Type="http://schemas.openxmlformats.org/officeDocument/2006/relationships/slideLayout" Target="../slideLayouts/slideLayout2.xml"/><Relationship Id="rId1" Type="http://schemas.openxmlformats.org/officeDocument/2006/relationships/tags" Target="../tags/tag13.xml"/><Relationship Id="rId6" Type="http://schemas.openxmlformats.org/officeDocument/2006/relationships/diagramQuickStyle" Target="../diagrams/quickStyle7.xml"/><Relationship Id="rId5" Type="http://schemas.openxmlformats.org/officeDocument/2006/relationships/diagramLayout" Target="../diagrams/layout7.xml"/><Relationship Id="rId4" Type="http://schemas.openxmlformats.org/officeDocument/2006/relationships/diagramData" Target="../diagrams/data7.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2.xml"/><Relationship Id="rId1" Type="http://schemas.openxmlformats.org/officeDocument/2006/relationships/tags" Target="../tags/tag14.xml"/><Relationship Id="rId5" Type="http://schemas.openxmlformats.org/officeDocument/2006/relationships/image" Target="../media/image16.png"/><Relationship Id="rId4" Type="http://schemas.openxmlformats.org/officeDocument/2006/relationships/image" Target="../media/image15.png"/></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2.xml"/><Relationship Id="rId1" Type="http://schemas.openxmlformats.org/officeDocument/2006/relationships/tags" Target="../tags/tag15.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2.xml"/><Relationship Id="rId1" Type="http://schemas.openxmlformats.org/officeDocument/2006/relationships/tags" Target="../tags/tag16.xml"/></Relationships>
</file>

<file path=ppt/slides/_rels/slide2.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notesSlide" Target="../notesSlides/notesSlide2.xml"/><Relationship Id="rId7" Type="http://schemas.openxmlformats.org/officeDocument/2006/relationships/diagramColors" Target="../diagrams/colors1.xml"/><Relationship Id="rId2" Type="http://schemas.openxmlformats.org/officeDocument/2006/relationships/slideLayout" Target="../slideLayouts/slideLayout2.xml"/><Relationship Id="rId1" Type="http://schemas.openxmlformats.org/officeDocument/2006/relationships/tags" Target="../tags/tag3.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3.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notesSlide" Target="../notesSlides/notesSlide3.xml"/><Relationship Id="rId7" Type="http://schemas.openxmlformats.org/officeDocument/2006/relationships/diagramColors" Target="../diagrams/colors2.xml"/><Relationship Id="rId2" Type="http://schemas.openxmlformats.org/officeDocument/2006/relationships/slideLayout" Target="../slideLayouts/slideLayout2.xml"/><Relationship Id="rId1" Type="http://schemas.openxmlformats.org/officeDocument/2006/relationships/tags" Target="../tags/tag4.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5.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7.jpeg"/><Relationship Id="rId5" Type="http://schemas.openxmlformats.org/officeDocument/2006/relationships/image" Target="../media/image6.jpeg"/><Relationship Id="rId4" Type="http://schemas.openxmlformats.org/officeDocument/2006/relationships/image" Target="../media/image5.jpe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ags" Target="../tags/tag7.xml"/><Relationship Id="rId4" Type="http://schemas.openxmlformats.org/officeDocument/2006/relationships/image" Target="../media/image8.png"/></Relationships>
</file>

<file path=ppt/slides/_rels/slide7.xml.rels><?xml version="1.0" encoding="UTF-8" standalone="yes"?>
<Relationships xmlns="http://schemas.openxmlformats.org/package/2006/relationships"><Relationship Id="rId8" Type="http://schemas.openxmlformats.org/officeDocument/2006/relationships/image" Target="../media/image13.png"/><Relationship Id="rId3" Type="http://schemas.openxmlformats.org/officeDocument/2006/relationships/notesSlide" Target="../notesSlides/notesSlide7.xml"/><Relationship Id="rId7" Type="http://schemas.openxmlformats.org/officeDocument/2006/relationships/image" Target="../media/image12.png"/><Relationship Id="rId2" Type="http://schemas.openxmlformats.org/officeDocument/2006/relationships/slideLayout" Target="../slideLayouts/slideLayout2.xml"/><Relationship Id="rId1" Type="http://schemas.openxmlformats.org/officeDocument/2006/relationships/tags" Target="../tags/tag8.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png"/><Relationship Id="rId9" Type="http://schemas.openxmlformats.org/officeDocument/2006/relationships/image" Target="../media/image14.png"/></Relationships>
</file>

<file path=ppt/slides/_rels/slide8.xml.rels><?xml version="1.0" encoding="UTF-8" standalone="yes"?>
<Relationships xmlns="http://schemas.openxmlformats.org/package/2006/relationships"><Relationship Id="rId8" Type="http://schemas.microsoft.com/office/2007/relationships/diagramDrawing" Target="../diagrams/drawing3.xml"/><Relationship Id="rId3" Type="http://schemas.openxmlformats.org/officeDocument/2006/relationships/notesSlide" Target="../notesSlides/notesSlide8.xml"/><Relationship Id="rId7" Type="http://schemas.openxmlformats.org/officeDocument/2006/relationships/diagramColors" Target="../diagrams/colors3.xml"/><Relationship Id="rId2" Type="http://schemas.openxmlformats.org/officeDocument/2006/relationships/slideLayout" Target="../slideLayouts/slideLayout2.xml"/><Relationship Id="rId1" Type="http://schemas.openxmlformats.org/officeDocument/2006/relationships/tags" Target="../tags/tag9.xml"/><Relationship Id="rId6" Type="http://schemas.openxmlformats.org/officeDocument/2006/relationships/diagramQuickStyle" Target="../diagrams/quickStyle3.xml"/><Relationship Id="rId5" Type="http://schemas.openxmlformats.org/officeDocument/2006/relationships/diagramLayout" Target="../diagrams/layout3.xml"/><Relationship Id="rId4" Type="http://schemas.openxmlformats.org/officeDocument/2006/relationships/diagramData" Target="../diagrams/data3.xml"/></Relationships>
</file>

<file path=ppt/slides/_rels/slide9.xml.rels><?xml version="1.0" encoding="UTF-8" standalone="yes"?>
<Relationships xmlns="http://schemas.openxmlformats.org/package/2006/relationships"><Relationship Id="rId8" Type="http://schemas.microsoft.com/office/2007/relationships/diagramDrawing" Target="../diagrams/drawing4.xml"/><Relationship Id="rId13" Type="http://schemas.microsoft.com/office/2007/relationships/diagramDrawing" Target="../diagrams/drawing5.xml"/><Relationship Id="rId3" Type="http://schemas.openxmlformats.org/officeDocument/2006/relationships/notesSlide" Target="../notesSlides/notesSlide9.xml"/><Relationship Id="rId7" Type="http://schemas.openxmlformats.org/officeDocument/2006/relationships/diagramColors" Target="../diagrams/colors4.xml"/><Relationship Id="rId12" Type="http://schemas.openxmlformats.org/officeDocument/2006/relationships/diagramColors" Target="../diagrams/colors5.xml"/><Relationship Id="rId2" Type="http://schemas.openxmlformats.org/officeDocument/2006/relationships/slideLayout" Target="../slideLayouts/slideLayout2.xml"/><Relationship Id="rId1" Type="http://schemas.openxmlformats.org/officeDocument/2006/relationships/tags" Target="../tags/tag10.xml"/><Relationship Id="rId6" Type="http://schemas.openxmlformats.org/officeDocument/2006/relationships/diagramQuickStyle" Target="../diagrams/quickStyle4.xml"/><Relationship Id="rId11" Type="http://schemas.openxmlformats.org/officeDocument/2006/relationships/diagramQuickStyle" Target="../diagrams/quickStyle5.xml"/><Relationship Id="rId5" Type="http://schemas.openxmlformats.org/officeDocument/2006/relationships/diagramLayout" Target="../diagrams/layout4.xml"/><Relationship Id="rId10" Type="http://schemas.openxmlformats.org/officeDocument/2006/relationships/diagramLayout" Target="../diagrams/layout5.xml"/><Relationship Id="rId4" Type="http://schemas.openxmlformats.org/officeDocument/2006/relationships/diagramData" Target="../diagrams/data4.xml"/><Relationship Id="rId9" Type="http://schemas.openxmlformats.org/officeDocument/2006/relationships/diagramData" Target="../diagrams/data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D6236FAD-41FB-4D1B-BFCC-198C60057BF2}"/>
              </a:ext>
            </a:extLst>
          </p:cNvPr>
          <p:cNvSpPr/>
          <p:nvPr/>
        </p:nvSpPr>
        <p:spPr>
          <a:xfrm>
            <a:off x="0" y="2327101"/>
            <a:ext cx="4279900" cy="441858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E2B6AA35-A3EE-42E8-9524-69E64B4AC6E8}"/>
              </a:ext>
            </a:extLst>
          </p:cNvPr>
          <p:cNvSpPr/>
          <p:nvPr/>
        </p:nvSpPr>
        <p:spPr>
          <a:xfrm>
            <a:off x="-1" y="2327101"/>
            <a:ext cx="3586579" cy="584775"/>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04421B04-E176-423C-8967-43E052D32EA7}"/>
              </a:ext>
            </a:extLst>
          </p:cNvPr>
          <p:cNvSpPr/>
          <p:nvPr/>
        </p:nvSpPr>
        <p:spPr>
          <a:xfrm>
            <a:off x="0" y="5686752"/>
            <a:ext cx="12192000" cy="1279258"/>
          </a:xfrm>
          <a:prstGeom prst="rect">
            <a:avLst/>
          </a:prstGeom>
          <a:solidFill>
            <a:srgbClr val="1D37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1D376C"/>
              </a:solidFill>
            </a:endParaRPr>
          </a:p>
        </p:txBody>
      </p:sp>
      <p:sp>
        <p:nvSpPr>
          <p:cNvPr id="4" name="TextBox 3">
            <a:extLst>
              <a:ext uri="{FF2B5EF4-FFF2-40B4-BE49-F238E27FC236}">
                <a16:creationId xmlns:a16="http://schemas.microsoft.com/office/drawing/2014/main" id="{35391FEF-4612-4674-91FD-6332F01F8A3D}"/>
              </a:ext>
            </a:extLst>
          </p:cNvPr>
          <p:cNvSpPr txBox="1"/>
          <p:nvPr/>
        </p:nvSpPr>
        <p:spPr>
          <a:xfrm>
            <a:off x="0" y="165174"/>
            <a:ext cx="11036300" cy="1759456"/>
          </a:xfrm>
          <a:prstGeom prst="rect">
            <a:avLst/>
          </a:prstGeom>
          <a:noFill/>
        </p:spPr>
        <p:txBody>
          <a:bodyPr wrap="square" rtlCol="0">
            <a:spAutoFit/>
          </a:bodyPr>
          <a:lstStyle/>
          <a:p>
            <a:pPr>
              <a:lnSpc>
                <a:spcPts val="6500"/>
              </a:lnSpc>
            </a:pPr>
            <a:r>
              <a:rPr lang="en-US" sz="6000" b="1" dirty="0">
                <a:latin typeface="Arial" panose="020B0604020202020204" pitchFamily="34" charset="0"/>
                <a:cs typeface="Arial" panose="020B0604020202020204" pitchFamily="34" charset="0"/>
              </a:rPr>
              <a:t>Retail</a:t>
            </a:r>
          </a:p>
          <a:p>
            <a:pPr>
              <a:lnSpc>
                <a:spcPts val="6500"/>
              </a:lnSpc>
            </a:pPr>
            <a:r>
              <a:rPr lang="en-US" sz="6000" b="1" dirty="0">
                <a:latin typeface="Arial" panose="020B0604020202020204" pitchFamily="34" charset="0"/>
                <a:cs typeface="Arial" panose="020B0604020202020204" pitchFamily="34" charset="0"/>
              </a:rPr>
              <a:t>Culture &amp;</a:t>
            </a:r>
          </a:p>
        </p:txBody>
      </p:sp>
      <p:sp>
        <p:nvSpPr>
          <p:cNvPr id="7" name="TextBox 6">
            <a:extLst>
              <a:ext uri="{FF2B5EF4-FFF2-40B4-BE49-F238E27FC236}">
                <a16:creationId xmlns:a16="http://schemas.microsoft.com/office/drawing/2014/main" id="{1CA7C044-0A90-4BE4-9E0E-988245A6FC35}"/>
              </a:ext>
            </a:extLst>
          </p:cNvPr>
          <p:cNvSpPr txBox="1"/>
          <p:nvPr/>
        </p:nvSpPr>
        <p:spPr>
          <a:xfrm>
            <a:off x="-2" y="2327100"/>
            <a:ext cx="10947400" cy="584775"/>
          </a:xfrm>
          <a:prstGeom prst="rect">
            <a:avLst/>
          </a:prstGeom>
          <a:noFill/>
        </p:spPr>
        <p:txBody>
          <a:bodyPr wrap="square" rtlCol="0">
            <a:spAutoFit/>
          </a:bodyPr>
          <a:lstStyle/>
          <a:p>
            <a:r>
              <a:rPr lang="en-US" sz="3200" b="1" spc="300" dirty="0">
                <a:solidFill>
                  <a:schemeClr val="bg1"/>
                </a:solidFill>
                <a:latin typeface="Arial" panose="020B0604020202020204" pitchFamily="34" charset="0"/>
                <a:cs typeface="Arial" panose="020B0604020202020204" pitchFamily="34" charset="0"/>
              </a:rPr>
              <a:t>C O N N E C T</a:t>
            </a:r>
          </a:p>
        </p:txBody>
      </p:sp>
      <p:sp>
        <p:nvSpPr>
          <p:cNvPr id="12" name="TextBox 11">
            <a:extLst>
              <a:ext uri="{FF2B5EF4-FFF2-40B4-BE49-F238E27FC236}">
                <a16:creationId xmlns:a16="http://schemas.microsoft.com/office/drawing/2014/main" id="{F5F7B4FC-1D2B-4FBC-82C7-FAC7412BD339}"/>
              </a:ext>
            </a:extLst>
          </p:cNvPr>
          <p:cNvSpPr txBox="1"/>
          <p:nvPr/>
        </p:nvSpPr>
        <p:spPr>
          <a:xfrm>
            <a:off x="10007600" y="6115700"/>
            <a:ext cx="2006600" cy="461665"/>
          </a:xfrm>
          <a:prstGeom prst="rect">
            <a:avLst/>
          </a:prstGeom>
          <a:noFill/>
        </p:spPr>
        <p:txBody>
          <a:bodyPr wrap="square" rtlCol="0">
            <a:spAutoFit/>
          </a:bodyPr>
          <a:lstStyle/>
          <a:p>
            <a:pPr algn="ctr"/>
            <a:r>
              <a:rPr lang="en-US" sz="2400" dirty="0">
                <a:solidFill>
                  <a:schemeClr val="bg1"/>
                </a:solidFill>
                <a:latin typeface="Pacifico" panose="00000500000000000000" pitchFamily="2" charset="0"/>
              </a:rPr>
              <a:t>Goodwill</a:t>
            </a:r>
          </a:p>
        </p:txBody>
      </p:sp>
      <p:sp>
        <p:nvSpPr>
          <p:cNvPr id="3" name="TextBox 2">
            <a:extLst>
              <a:ext uri="{FF2B5EF4-FFF2-40B4-BE49-F238E27FC236}">
                <a16:creationId xmlns:a16="http://schemas.microsoft.com/office/drawing/2014/main" id="{D2FD87DB-AC08-4772-9F6E-6E23B092104E}"/>
              </a:ext>
            </a:extLst>
          </p:cNvPr>
          <p:cNvSpPr txBox="1"/>
          <p:nvPr/>
        </p:nvSpPr>
        <p:spPr>
          <a:xfrm>
            <a:off x="5473698" y="2721114"/>
            <a:ext cx="6096000" cy="707886"/>
          </a:xfrm>
          <a:prstGeom prst="rect">
            <a:avLst/>
          </a:prstGeom>
          <a:noFill/>
        </p:spPr>
        <p:txBody>
          <a:bodyPr wrap="square" rtlCol="0">
            <a:spAutoFit/>
          </a:bodyPr>
          <a:lstStyle/>
          <a:p>
            <a:r>
              <a:rPr lang="en-US" sz="4000" dirty="0">
                <a:latin typeface="Brandon Grotesque Black" panose="020B0A03020203060202" pitchFamily="34" charset="0"/>
              </a:rPr>
              <a:t>Safety &amp; Risk Management</a:t>
            </a:r>
          </a:p>
        </p:txBody>
      </p:sp>
    </p:spTree>
    <p:custDataLst>
      <p:tags r:id="rId1"/>
    </p:custDataLst>
    <p:extLst>
      <p:ext uri="{BB962C8B-B14F-4D97-AF65-F5344CB8AC3E}">
        <p14:creationId xmlns:p14="http://schemas.microsoft.com/office/powerpoint/2010/main" val="3962611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387EAAA9-9A79-4520-80FB-A0B5EDF774B6}"/>
              </a:ext>
            </a:extLst>
          </p:cNvPr>
          <p:cNvSpPr/>
          <p:nvPr/>
        </p:nvSpPr>
        <p:spPr>
          <a:xfrm>
            <a:off x="1057531" y="517417"/>
            <a:ext cx="10076938" cy="517853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BEC1039C-EBEC-4C7A-A918-0718C681170B}"/>
              </a:ext>
            </a:extLst>
          </p:cNvPr>
          <p:cNvSpPr txBox="1"/>
          <p:nvPr/>
        </p:nvSpPr>
        <p:spPr>
          <a:xfrm>
            <a:off x="10007600" y="6115700"/>
            <a:ext cx="2006600" cy="461665"/>
          </a:xfrm>
          <a:prstGeom prst="rect">
            <a:avLst/>
          </a:prstGeom>
          <a:noFill/>
        </p:spPr>
        <p:txBody>
          <a:bodyPr wrap="square" rtlCol="0">
            <a:spAutoFit/>
          </a:bodyPr>
          <a:lstStyle/>
          <a:p>
            <a:pPr algn="ctr"/>
            <a:r>
              <a:rPr lang="en-US" sz="2400" dirty="0">
                <a:solidFill>
                  <a:srgbClr val="1D376C"/>
                </a:solidFill>
                <a:latin typeface="Pacifico" panose="00000500000000000000" pitchFamily="2" charset="0"/>
              </a:rPr>
              <a:t>Goodwill</a:t>
            </a:r>
          </a:p>
        </p:txBody>
      </p:sp>
      <p:sp>
        <p:nvSpPr>
          <p:cNvPr id="8" name="TextBox 7">
            <a:extLst>
              <a:ext uri="{FF2B5EF4-FFF2-40B4-BE49-F238E27FC236}">
                <a16:creationId xmlns:a16="http://schemas.microsoft.com/office/drawing/2014/main" id="{AAD38760-A22B-43AD-8F45-9D7096AAEFE8}"/>
              </a:ext>
            </a:extLst>
          </p:cNvPr>
          <p:cNvSpPr txBox="1"/>
          <p:nvPr/>
        </p:nvSpPr>
        <p:spPr>
          <a:xfrm>
            <a:off x="1453183" y="2931837"/>
            <a:ext cx="9182100" cy="769441"/>
          </a:xfrm>
          <a:prstGeom prst="rect">
            <a:avLst/>
          </a:prstGeom>
          <a:noFill/>
        </p:spPr>
        <p:txBody>
          <a:bodyPr wrap="square" rtlCol="0">
            <a:spAutoFit/>
          </a:bodyPr>
          <a:lstStyle/>
          <a:p>
            <a:pPr algn="ctr">
              <a:lnSpc>
                <a:spcPts val="3200"/>
              </a:lnSpc>
            </a:pPr>
            <a:r>
              <a:rPr lang="en-US" sz="9600" b="1" dirty="0">
                <a:solidFill>
                  <a:schemeClr val="bg1"/>
                </a:solidFill>
                <a:latin typeface="Pacifico" panose="00000500000000000000" pitchFamily="2" charset="0"/>
                <a:cs typeface="Arial" panose="020B0604020202020204" pitchFamily="34" charset="0"/>
              </a:rPr>
              <a:t>Activity</a:t>
            </a:r>
            <a:endParaRPr lang="en-US" sz="9600" dirty="0">
              <a:solidFill>
                <a:schemeClr val="bg1"/>
              </a:solidFill>
              <a:latin typeface="Pacifico" panose="00000500000000000000" pitchFamily="2" charset="0"/>
              <a:cs typeface="Arial" panose="020B0604020202020204" pitchFamily="34" charset="0"/>
            </a:endParaRPr>
          </a:p>
        </p:txBody>
      </p:sp>
      <p:sp>
        <p:nvSpPr>
          <p:cNvPr id="10" name="L-Shape 9">
            <a:extLst>
              <a:ext uri="{FF2B5EF4-FFF2-40B4-BE49-F238E27FC236}">
                <a16:creationId xmlns:a16="http://schemas.microsoft.com/office/drawing/2014/main" id="{C5FAFC57-8B9D-4D74-B17D-C58BE7B9A241}"/>
              </a:ext>
            </a:extLst>
          </p:cNvPr>
          <p:cNvSpPr/>
          <p:nvPr/>
        </p:nvSpPr>
        <p:spPr>
          <a:xfrm rot="10800000" flipH="1">
            <a:off x="959323" y="393512"/>
            <a:ext cx="1330326" cy="1231900"/>
          </a:xfrm>
          <a:prstGeom prst="corner">
            <a:avLst>
              <a:gd name="adj1" fmla="val 24939"/>
              <a:gd name="adj2" fmla="val 24467"/>
            </a:avLst>
          </a:prstGeom>
          <a:solidFill>
            <a:srgbClr val="1D37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ustDataLst>
      <p:tags r:id="rId1"/>
    </p:custDataLst>
    <p:extLst>
      <p:ext uri="{BB962C8B-B14F-4D97-AF65-F5344CB8AC3E}">
        <p14:creationId xmlns:p14="http://schemas.microsoft.com/office/powerpoint/2010/main" val="32616297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A5DD9506-B58A-485F-8ABF-87459FD5E0BE}"/>
              </a:ext>
            </a:extLst>
          </p:cNvPr>
          <p:cNvSpPr txBox="1"/>
          <p:nvPr/>
        </p:nvSpPr>
        <p:spPr>
          <a:xfrm>
            <a:off x="0" y="32441"/>
            <a:ext cx="10798628" cy="925894"/>
          </a:xfrm>
          <a:prstGeom prst="rect">
            <a:avLst/>
          </a:prstGeom>
          <a:noFill/>
        </p:spPr>
        <p:txBody>
          <a:bodyPr wrap="square" rtlCol="0">
            <a:spAutoFit/>
          </a:bodyPr>
          <a:lstStyle/>
          <a:p>
            <a:pPr>
              <a:lnSpc>
                <a:spcPts val="6500"/>
              </a:lnSpc>
            </a:pPr>
            <a:r>
              <a:rPr lang="en-US" sz="6000" b="1" dirty="0">
                <a:latin typeface="Arial" panose="020B0604020202020204" pitchFamily="34" charset="0"/>
                <a:cs typeface="Arial" panose="020B0604020202020204" pitchFamily="34" charset="0"/>
              </a:rPr>
              <a:t>Workers' Compensation</a:t>
            </a:r>
          </a:p>
        </p:txBody>
      </p:sp>
      <p:sp>
        <p:nvSpPr>
          <p:cNvPr id="7" name="Rectangle 6">
            <a:extLst>
              <a:ext uri="{FF2B5EF4-FFF2-40B4-BE49-F238E27FC236}">
                <a16:creationId xmlns:a16="http://schemas.microsoft.com/office/drawing/2014/main" id="{488386A0-A8AA-4A84-8D33-F3179DF7D291}"/>
              </a:ext>
            </a:extLst>
          </p:cNvPr>
          <p:cNvSpPr/>
          <p:nvPr/>
        </p:nvSpPr>
        <p:spPr>
          <a:xfrm>
            <a:off x="131531" y="1180259"/>
            <a:ext cx="581980" cy="5677741"/>
          </a:xfrm>
          <a:prstGeom prst="rect">
            <a:avLst/>
          </a:prstGeom>
          <a:solidFill>
            <a:srgbClr val="1D37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A9B23B37-F3D6-4892-ABCB-5B44E8CEE9A4}"/>
              </a:ext>
            </a:extLst>
          </p:cNvPr>
          <p:cNvSpPr/>
          <p:nvPr/>
        </p:nvSpPr>
        <p:spPr>
          <a:xfrm>
            <a:off x="0" y="1862431"/>
            <a:ext cx="234540" cy="4995569"/>
          </a:xfrm>
          <a:prstGeom prst="rect">
            <a:avLst/>
          </a:prstGeom>
          <a:solidFill>
            <a:schemeClr val="accent5">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C655AA52-41C3-49E8-BC3C-B01BB389A688}"/>
              </a:ext>
            </a:extLst>
          </p:cNvPr>
          <p:cNvSpPr txBox="1"/>
          <p:nvPr/>
        </p:nvSpPr>
        <p:spPr>
          <a:xfrm>
            <a:off x="713511" y="495388"/>
            <a:ext cx="9840686" cy="822597"/>
          </a:xfrm>
          <a:prstGeom prst="rect">
            <a:avLst/>
          </a:prstGeom>
          <a:noFill/>
        </p:spPr>
        <p:txBody>
          <a:bodyPr wrap="square" rtlCol="0">
            <a:spAutoFit/>
          </a:bodyPr>
          <a:lstStyle/>
          <a:p>
            <a:pPr>
              <a:lnSpc>
                <a:spcPts val="6500"/>
              </a:lnSpc>
            </a:pPr>
            <a:r>
              <a:rPr lang="en-US" sz="2000" b="1" dirty="0">
                <a:solidFill>
                  <a:schemeClr val="accent1"/>
                </a:solidFill>
                <a:latin typeface="Brandon Grotesque Regular" panose="020B0503020203060202" pitchFamily="34" charset="0"/>
                <a:cs typeface="Arial" panose="020B0604020202020204" pitchFamily="34" charset="0"/>
              </a:rPr>
              <a:t>Company Nurse</a:t>
            </a:r>
          </a:p>
        </p:txBody>
      </p:sp>
      <p:sp>
        <p:nvSpPr>
          <p:cNvPr id="2" name="TextBox 1">
            <a:extLst>
              <a:ext uri="{FF2B5EF4-FFF2-40B4-BE49-F238E27FC236}">
                <a16:creationId xmlns:a16="http://schemas.microsoft.com/office/drawing/2014/main" id="{6D083DA2-D959-424A-91C5-BACDB2714693}"/>
              </a:ext>
            </a:extLst>
          </p:cNvPr>
          <p:cNvSpPr txBox="1"/>
          <p:nvPr/>
        </p:nvSpPr>
        <p:spPr>
          <a:xfrm>
            <a:off x="3116580" y="1542379"/>
            <a:ext cx="5958840" cy="461665"/>
          </a:xfrm>
          <a:prstGeom prst="rect">
            <a:avLst/>
          </a:prstGeom>
          <a:noFill/>
        </p:spPr>
        <p:txBody>
          <a:bodyPr wrap="square" rtlCol="0">
            <a:spAutoFit/>
          </a:bodyPr>
          <a:lstStyle/>
          <a:p>
            <a:pPr algn="ctr"/>
            <a:r>
              <a:rPr lang="en-US" sz="2400" dirty="0">
                <a:solidFill>
                  <a:srgbClr val="1D376C"/>
                </a:solidFill>
                <a:latin typeface="Brandon Grotesque Bold" panose="020B0803020203060202" pitchFamily="34" charset="0"/>
              </a:rPr>
              <a:t>What happens after the call:</a:t>
            </a:r>
          </a:p>
        </p:txBody>
      </p:sp>
      <p:graphicFrame>
        <p:nvGraphicFramePr>
          <p:cNvPr id="4" name="Diagram 3">
            <a:extLst>
              <a:ext uri="{FF2B5EF4-FFF2-40B4-BE49-F238E27FC236}">
                <a16:creationId xmlns:a16="http://schemas.microsoft.com/office/drawing/2014/main" id="{CEDB06B2-667D-4C3E-B713-272AAEF60757}"/>
              </a:ext>
            </a:extLst>
          </p:cNvPr>
          <p:cNvGraphicFramePr/>
          <p:nvPr>
            <p:extLst>
              <p:ext uri="{D42A27DB-BD31-4B8C-83A1-F6EECF244321}">
                <p14:modId xmlns:p14="http://schemas.microsoft.com/office/powerpoint/2010/main" val="3636015577"/>
              </p:ext>
            </p:extLst>
          </p:nvPr>
        </p:nvGraphicFramePr>
        <p:xfrm>
          <a:off x="957945" y="2363694"/>
          <a:ext cx="10672354" cy="36576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custDataLst>
      <p:tags r:id="rId1"/>
    </p:custDataLst>
    <p:extLst>
      <p:ext uri="{BB962C8B-B14F-4D97-AF65-F5344CB8AC3E}">
        <p14:creationId xmlns:p14="http://schemas.microsoft.com/office/powerpoint/2010/main" val="33946548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993BDAFF-297E-43CC-AECD-7EEC5A2F0297}"/>
              </a:ext>
            </a:extLst>
          </p:cNvPr>
          <p:cNvSpPr txBox="1"/>
          <p:nvPr/>
        </p:nvSpPr>
        <p:spPr>
          <a:xfrm>
            <a:off x="10007600" y="6115700"/>
            <a:ext cx="2006600" cy="461665"/>
          </a:xfrm>
          <a:prstGeom prst="rect">
            <a:avLst/>
          </a:prstGeom>
          <a:noFill/>
        </p:spPr>
        <p:txBody>
          <a:bodyPr wrap="square" rtlCol="0">
            <a:spAutoFit/>
          </a:bodyPr>
          <a:lstStyle/>
          <a:p>
            <a:pPr algn="ctr"/>
            <a:r>
              <a:rPr lang="en-US" sz="2400" dirty="0">
                <a:solidFill>
                  <a:srgbClr val="1D376C"/>
                </a:solidFill>
                <a:latin typeface="Pacifico" panose="00000500000000000000" pitchFamily="2" charset="0"/>
              </a:rPr>
              <a:t>Goodwill</a:t>
            </a:r>
          </a:p>
        </p:txBody>
      </p:sp>
      <p:sp>
        <p:nvSpPr>
          <p:cNvPr id="6" name="TextBox 5">
            <a:extLst>
              <a:ext uri="{FF2B5EF4-FFF2-40B4-BE49-F238E27FC236}">
                <a16:creationId xmlns:a16="http://schemas.microsoft.com/office/drawing/2014/main" id="{A5DD9506-B58A-485F-8ABF-87459FD5E0BE}"/>
              </a:ext>
            </a:extLst>
          </p:cNvPr>
          <p:cNvSpPr txBox="1"/>
          <p:nvPr/>
        </p:nvSpPr>
        <p:spPr>
          <a:xfrm>
            <a:off x="0" y="32441"/>
            <a:ext cx="10798628" cy="925894"/>
          </a:xfrm>
          <a:prstGeom prst="rect">
            <a:avLst/>
          </a:prstGeom>
          <a:noFill/>
        </p:spPr>
        <p:txBody>
          <a:bodyPr wrap="square" rtlCol="0">
            <a:spAutoFit/>
          </a:bodyPr>
          <a:lstStyle/>
          <a:p>
            <a:pPr>
              <a:lnSpc>
                <a:spcPts val="6500"/>
              </a:lnSpc>
            </a:pPr>
            <a:r>
              <a:rPr lang="en-US" sz="6000" b="1" dirty="0">
                <a:latin typeface="Arial" panose="020B0604020202020204" pitchFamily="34" charset="0"/>
                <a:cs typeface="Arial" panose="020B0604020202020204" pitchFamily="34" charset="0"/>
              </a:rPr>
              <a:t>Workers' Compensation</a:t>
            </a:r>
          </a:p>
        </p:txBody>
      </p:sp>
      <p:sp>
        <p:nvSpPr>
          <p:cNvPr id="7" name="Rectangle 6">
            <a:extLst>
              <a:ext uri="{FF2B5EF4-FFF2-40B4-BE49-F238E27FC236}">
                <a16:creationId xmlns:a16="http://schemas.microsoft.com/office/drawing/2014/main" id="{488386A0-A8AA-4A84-8D33-F3179DF7D291}"/>
              </a:ext>
            </a:extLst>
          </p:cNvPr>
          <p:cNvSpPr/>
          <p:nvPr/>
        </p:nvSpPr>
        <p:spPr>
          <a:xfrm>
            <a:off x="131531" y="1180259"/>
            <a:ext cx="581980" cy="5677741"/>
          </a:xfrm>
          <a:prstGeom prst="rect">
            <a:avLst/>
          </a:prstGeom>
          <a:solidFill>
            <a:srgbClr val="1D37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A9B23B37-F3D6-4892-ABCB-5B44E8CEE9A4}"/>
              </a:ext>
            </a:extLst>
          </p:cNvPr>
          <p:cNvSpPr/>
          <p:nvPr/>
        </p:nvSpPr>
        <p:spPr>
          <a:xfrm>
            <a:off x="0" y="1862431"/>
            <a:ext cx="234540" cy="4995569"/>
          </a:xfrm>
          <a:prstGeom prst="rect">
            <a:avLst/>
          </a:prstGeom>
          <a:solidFill>
            <a:schemeClr val="accent5">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C655AA52-41C3-49E8-BC3C-B01BB389A688}"/>
              </a:ext>
            </a:extLst>
          </p:cNvPr>
          <p:cNvSpPr txBox="1"/>
          <p:nvPr/>
        </p:nvSpPr>
        <p:spPr>
          <a:xfrm>
            <a:off x="684644" y="480940"/>
            <a:ext cx="9840686" cy="799258"/>
          </a:xfrm>
          <a:prstGeom prst="rect">
            <a:avLst/>
          </a:prstGeom>
          <a:noFill/>
        </p:spPr>
        <p:txBody>
          <a:bodyPr wrap="square" rtlCol="0">
            <a:spAutoFit/>
          </a:bodyPr>
          <a:lstStyle/>
          <a:p>
            <a:pPr>
              <a:lnSpc>
                <a:spcPts val="6500"/>
              </a:lnSpc>
            </a:pPr>
            <a:r>
              <a:rPr lang="en-US" sz="2000" b="1" dirty="0">
                <a:solidFill>
                  <a:schemeClr val="accent1"/>
                </a:solidFill>
                <a:latin typeface="Brandon Grotesque Regular" panose="020B0503020203060202" pitchFamily="34" charset="0"/>
                <a:cs typeface="Arial" panose="020B0604020202020204" pitchFamily="34" charset="0"/>
              </a:rPr>
              <a:t>Return to work (accommodations)</a:t>
            </a:r>
          </a:p>
        </p:txBody>
      </p:sp>
      <p:graphicFrame>
        <p:nvGraphicFramePr>
          <p:cNvPr id="2" name="Diagram 1">
            <a:extLst>
              <a:ext uri="{FF2B5EF4-FFF2-40B4-BE49-F238E27FC236}">
                <a16:creationId xmlns:a16="http://schemas.microsoft.com/office/drawing/2014/main" id="{3D077A92-591F-48FE-B531-53F19D44C726}"/>
              </a:ext>
            </a:extLst>
          </p:cNvPr>
          <p:cNvGraphicFramePr/>
          <p:nvPr>
            <p:extLst>
              <p:ext uri="{D42A27DB-BD31-4B8C-83A1-F6EECF244321}">
                <p14:modId xmlns:p14="http://schemas.microsoft.com/office/powerpoint/2010/main" val="3677461806"/>
              </p:ext>
            </p:extLst>
          </p:nvPr>
        </p:nvGraphicFramePr>
        <p:xfrm>
          <a:off x="1475377" y="1602061"/>
          <a:ext cx="9323251" cy="4275902"/>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3" name="Rectangle 2">
            <a:extLst>
              <a:ext uri="{FF2B5EF4-FFF2-40B4-BE49-F238E27FC236}">
                <a16:creationId xmlns:a16="http://schemas.microsoft.com/office/drawing/2014/main" id="{70D855B3-DAEB-435C-AB31-6569CDB98DAB}"/>
              </a:ext>
            </a:extLst>
          </p:cNvPr>
          <p:cNvSpPr/>
          <p:nvPr/>
        </p:nvSpPr>
        <p:spPr>
          <a:xfrm>
            <a:off x="4064376" y="5900947"/>
            <a:ext cx="4754571" cy="461665"/>
          </a:xfrm>
          <a:prstGeom prst="rect">
            <a:avLst/>
          </a:prstGeom>
        </p:spPr>
        <p:txBody>
          <a:bodyPr wrap="none">
            <a:spAutoFit/>
          </a:bodyPr>
          <a:lstStyle/>
          <a:p>
            <a:r>
              <a:rPr lang="en-US" sz="2400" dirty="0">
                <a:solidFill>
                  <a:srgbClr val="1D376C"/>
                </a:solidFill>
                <a:latin typeface="Brandon Grotesque Bold" panose="020B0803020203060202" pitchFamily="34" charset="0"/>
              </a:rPr>
              <a:t>Can team members refuse light duty?</a:t>
            </a:r>
          </a:p>
        </p:txBody>
      </p:sp>
    </p:spTree>
    <p:custDataLst>
      <p:tags r:id="rId1"/>
    </p:custDataLst>
    <p:extLst>
      <p:ext uri="{BB962C8B-B14F-4D97-AF65-F5344CB8AC3E}">
        <p14:creationId xmlns:p14="http://schemas.microsoft.com/office/powerpoint/2010/main" val="29171033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A5DD9506-B58A-485F-8ABF-87459FD5E0BE}"/>
              </a:ext>
            </a:extLst>
          </p:cNvPr>
          <p:cNvSpPr txBox="1"/>
          <p:nvPr/>
        </p:nvSpPr>
        <p:spPr>
          <a:xfrm>
            <a:off x="0" y="32441"/>
            <a:ext cx="10798628" cy="925894"/>
          </a:xfrm>
          <a:prstGeom prst="rect">
            <a:avLst/>
          </a:prstGeom>
          <a:noFill/>
        </p:spPr>
        <p:txBody>
          <a:bodyPr wrap="square" rtlCol="0">
            <a:spAutoFit/>
          </a:bodyPr>
          <a:lstStyle/>
          <a:p>
            <a:pPr>
              <a:lnSpc>
                <a:spcPts val="6500"/>
              </a:lnSpc>
            </a:pPr>
            <a:r>
              <a:rPr lang="en-US" sz="6000" b="1" dirty="0">
                <a:latin typeface="Arial" panose="020B0604020202020204" pitchFamily="34" charset="0"/>
                <a:cs typeface="Arial" panose="020B0604020202020204" pitchFamily="34" charset="0"/>
              </a:rPr>
              <a:t>Safety &amp; Loss Control</a:t>
            </a:r>
          </a:p>
        </p:txBody>
      </p:sp>
      <p:sp>
        <p:nvSpPr>
          <p:cNvPr id="7" name="Rectangle 6">
            <a:extLst>
              <a:ext uri="{FF2B5EF4-FFF2-40B4-BE49-F238E27FC236}">
                <a16:creationId xmlns:a16="http://schemas.microsoft.com/office/drawing/2014/main" id="{488386A0-A8AA-4A84-8D33-F3179DF7D291}"/>
              </a:ext>
            </a:extLst>
          </p:cNvPr>
          <p:cNvSpPr/>
          <p:nvPr/>
        </p:nvSpPr>
        <p:spPr>
          <a:xfrm>
            <a:off x="131531" y="1180259"/>
            <a:ext cx="581980" cy="5677741"/>
          </a:xfrm>
          <a:prstGeom prst="rect">
            <a:avLst/>
          </a:prstGeom>
          <a:solidFill>
            <a:srgbClr val="1D37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A9B23B37-F3D6-4892-ABCB-5B44E8CEE9A4}"/>
              </a:ext>
            </a:extLst>
          </p:cNvPr>
          <p:cNvSpPr/>
          <p:nvPr/>
        </p:nvSpPr>
        <p:spPr>
          <a:xfrm>
            <a:off x="0" y="1862431"/>
            <a:ext cx="234540" cy="4995569"/>
          </a:xfrm>
          <a:prstGeom prst="rect">
            <a:avLst/>
          </a:prstGeom>
          <a:solidFill>
            <a:schemeClr val="accent5">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C655AA52-41C3-49E8-BC3C-B01BB389A688}"/>
              </a:ext>
            </a:extLst>
          </p:cNvPr>
          <p:cNvSpPr txBox="1"/>
          <p:nvPr/>
        </p:nvSpPr>
        <p:spPr>
          <a:xfrm>
            <a:off x="713511" y="547614"/>
            <a:ext cx="9840686" cy="825226"/>
          </a:xfrm>
          <a:prstGeom prst="rect">
            <a:avLst/>
          </a:prstGeom>
          <a:noFill/>
        </p:spPr>
        <p:txBody>
          <a:bodyPr wrap="square" rtlCol="0">
            <a:spAutoFit/>
          </a:bodyPr>
          <a:lstStyle/>
          <a:p>
            <a:pPr>
              <a:lnSpc>
                <a:spcPts val="6500"/>
              </a:lnSpc>
            </a:pPr>
            <a:r>
              <a:rPr lang="en-US" sz="2000" b="1" dirty="0">
                <a:solidFill>
                  <a:schemeClr val="accent1"/>
                </a:solidFill>
                <a:latin typeface="Brandon Grotesque Regular" panose="020B0503020203060202" pitchFamily="34" charset="0"/>
                <a:cs typeface="Arial" panose="020B0604020202020204" pitchFamily="34" charset="0"/>
              </a:rPr>
              <a:t>Process Overview</a:t>
            </a:r>
          </a:p>
        </p:txBody>
      </p:sp>
      <p:sp>
        <p:nvSpPr>
          <p:cNvPr id="9" name="TextBox 8">
            <a:extLst>
              <a:ext uri="{FF2B5EF4-FFF2-40B4-BE49-F238E27FC236}">
                <a16:creationId xmlns:a16="http://schemas.microsoft.com/office/drawing/2014/main" id="{79BE10F4-B89F-49EA-A074-AACA21BB20B2}"/>
              </a:ext>
            </a:extLst>
          </p:cNvPr>
          <p:cNvSpPr txBox="1"/>
          <p:nvPr/>
        </p:nvSpPr>
        <p:spPr>
          <a:xfrm>
            <a:off x="3973285" y="1468926"/>
            <a:ext cx="4245429" cy="830997"/>
          </a:xfrm>
          <a:prstGeom prst="rect">
            <a:avLst/>
          </a:prstGeom>
          <a:noFill/>
        </p:spPr>
        <p:txBody>
          <a:bodyPr wrap="square" rtlCol="0">
            <a:spAutoFit/>
          </a:bodyPr>
          <a:lstStyle/>
          <a:p>
            <a:pPr algn="ctr"/>
            <a:endParaRPr lang="en-US" sz="2400" dirty="0">
              <a:solidFill>
                <a:srgbClr val="1D376C"/>
              </a:solidFill>
              <a:latin typeface="Brandon Grotesque Bold" panose="020B0803020203060202" pitchFamily="34" charset="0"/>
            </a:endParaRPr>
          </a:p>
          <a:p>
            <a:pPr algn="ctr"/>
            <a:r>
              <a:rPr lang="en-US" sz="2400" dirty="0">
                <a:solidFill>
                  <a:srgbClr val="1D376C"/>
                </a:solidFill>
                <a:latin typeface="Brandon Grotesque Bold" panose="020B0803020203060202" pitchFamily="34" charset="0"/>
              </a:rPr>
              <a:t>Additional safety areas to cover:</a:t>
            </a:r>
          </a:p>
        </p:txBody>
      </p:sp>
      <p:sp>
        <p:nvSpPr>
          <p:cNvPr id="2" name="Rectangle 1">
            <a:extLst>
              <a:ext uri="{FF2B5EF4-FFF2-40B4-BE49-F238E27FC236}">
                <a16:creationId xmlns:a16="http://schemas.microsoft.com/office/drawing/2014/main" id="{3C065731-AA20-421D-9AFA-CF3FA0EDB48D}"/>
              </a:ext>
            </a:extLst>
          </p:cNvPr>
          <p:cNvSpPr/>
          <p:nvPr/>
        </p:nvSpPr>
        <p:spPr>
          <a:xfrm>
            <a:off x="6043747" y="2612571"/>
            <a:ext cx="104503" cy="4245429"/>
          </a:xfrm>
          <a:prstGeom prst="rect">
            <a:avLst/>
          </a:prstGeom>
          <a:ln>
            <a:solidFill>
              <a:srgbClr val="00ADB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a:extLst>
              <a:ext uri="{FF2B5EF4-FFF2-40B4-BE49-F238E27FC236}">
                <a16:creationId xmlns:a16="http://schemas.microsoft.com/office/drawing/2014/main" id="{5D7B6464-FD88-46C3-9968-D344F691743B}"/>
              </a:ext>
            </a:extLst>
          </p:cNvPr>
          <p:cNvSpPr txBox="1"/>
          <p:nvPr/>
        </p:nvSpPr>
        <p:spPr>
          <a:xfrm>
            <a:off x="7136671" y="2579681"/>
            <a:ext cx="3827417" cy="461665"/>
          </a:xfrm>
          <a:prstGeom prst="rect">
            <a:avLst/>
          </a:prstGeom>
          <a:noFill/>
        </p:spPr>
        <p:txBody>
          <a:bodyPr wrap="square" rtlCol="0">
            <a:spAutoFit/>
          </a:bodyPr>
          <a:lstStyle/>
          <a:p>
            <a:pPr algn="ctr"/>
            <a:r>
              <a:rPr lang="en-US" sz="2400" dirty="0">
                <a:solidFill>
                  <a:srgbClr val="00ADBB"/>
                </a:solidFill>
                <a:latin typeface="Pacifico" panose="00000500000000000000" pitchFamily="2" charset="0"/>
              </a:rPr>
              <a:t>Safety Administrators</a:t>
            </a:r>
          </a:p>
        </p:txBody>
      </p:sp>
      <p:pic>
        <p:nvPicPr>
          <p:cNvPr id="14" name="Picture 13">
            <a:extLst>
              <a:ext uri="{FF2B5EF4-FFF2-40B4-BE49-F238E27FC236}">
                <a16:creationId xmlns:a16="http://schemas.microsoft.com/office/drawing/2014/main" id="{6913C381-742D-44F0-8418-2C40D6D3AB07}"/>
              </a:ext>
            </a:extLst>
          </p:cNvPr>
          <p:cNvPicPr>
            <a:picLocks noChangeAspect="1"/>
          </p:cNvPicPr>
          <p:nvPr/>
        </p:nvPicPr>
        <p:blipFill rotWithShape="1">
          <a:blip r:embed="rId4"/>
          <a:srcRect r="2454"/>
          <a:stretch/>
        </p:blipFill>
        <p:spPr>
          <a:xfrm>
            <a:off x="7632652" y="3178966"/>
            <a:ext cx="2595972" cy="2967451"/>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3074" name="Picture 2" descr="https://cdn-icons.flaticon.com/png/512/2930/premium/2930685.png?token=exp=1647559803~hmac=3bf4991f865f4c1bd7ee34c18d9d7404">
            <a:extLst>
              <a:ext uri="{FF2B5EF4-FFF2-40B4-BE49-F238E27FC236}">
                <a16:creationId xmlns:a16="http://schemas.microsoft.com/office/drawing/2014/main" id="{9867E79A-0F3D-4DF2-9E7C-EE9E40FBC7A2}"/>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408612" y="3328294"/>
            <a:ext cx="2982092" cy="2982092"/>
          </a:xfrm>
          <a:prstGeom prst="rect">
            <a:avLst/>
          </a:prstGeom>
          <a:noFill/>
          <a:extLst>
            <a:ext uri="{909E8E84-426E-40DD-AFC4-6F175D3DCCD1}">
              <a14:hiddenFill xmlns:a14="http://schemas.microsoft.com/office/drawing/2010/main">
                <a:solidFill>
                  <a:srgbClr val="FFFFFF"/>
                </a:solidFill>
              </a14:hiddenFill>
            </a:ext>
          </a:extLst>
        </p:spPr>
      </p:pic>
      <p:sp>
        <p:nvSpPr>
          <p:cNvPr id="11" name="TextBox 10">
            <a:extLst>
              <a:ext uri="{FF2B5EF4-FFF2-40B4-BE49-F238E27FC236}">
                <a16:creationId xmlns:a16="http://schemas.microsoft.com/office/drawing/2014/main" id="{1C9E2597-848F-47CA-8F2B-F4C9CA58A6B6}"/>
              </a:ext>
            </a:extLst>
          </p:cNvPr>
          <p:cNvSpPr txBox="1"/>
          <p:nvPr/>
        </p:nvSpPr>
        <p:spPr>
          <a:xfrm>
            <a:off x="985949" y="2579680"/>
            <a:ext cx="3827417" cy="461665"/>
          </a:xfrm>
          <a:prstGeom prst="rect">
            <a:avLst/>
          </a:prstGeom>
          <a:noFill/>
        </p:spPr>
        <p:txBody>
          <a:bodyPr wrap="square" rtlCol="0">
            <a:spAutoFit/>
          </a:bodyPr>
          <a:lstStyle/>
          <a:p>
            <a:pPr algn="ctr"/>
            <a:r>
              <a:rPr lang="en-US" sz="2400" dirty="0">
                <a:solidFill>
                  <a:srgbClr val="00ADBB"/>
                </a:solidFill>
                <a:latin typeface="Pacifico" panose="00000500000000000000" pitchFamily="2" charset="0"/>
              </a:rPr>
              <a:t>G-Connect Dashboards</a:t>
            </a:r>
          </a:p>
        </p:txBody>
      </p:sp>
    </p:spTree>
    <p:custDataLst>
      <p:tags r:id="rId1"/>
    </p:custDataLst>
    <p:extLst>
      <p:ext uri="{BB962C8B-B14F-4D97-AF65-F5344CB8AC3E}">
        <p14:creationId xmlns:p14="http://schemas.microsoft.com/office/powerpoint/2010/main" val="28244893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387EAAA9-9A79-4520-80FB-A0B5EDF774B6}"/>
              </a:ext>
            </a:extLst>
          </p:cNvPr>
          <p:cNvSpPr/>
          <p:nvPr/>
        </p:nvSpPr>
        <p:spPr>
          <a:xfrm>
            <a:off x="1057531" y="517417"/>
            <a:ext cx="10076938" cy="517853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BEC1039C-EBEC-4C7A-A918-0718C681170B}"/>
              </a:ext>
            </a:extLst>
          </p:cNvPr>
          <p:cNvSpPr txBox="1"/>
          <p:nvPr/>
        </p:nvSpPr>
        <p:spPr>
          <a:xfrm>
            <a:off x="10007600" y="6115700"/>
            <a:ext cx="2006600" cy="461665"/>
          </a:xfrm>
          <a:prstGeom prst="rect">
            <a:avLst/>
          </a:prstGeom>
          <a:noFill/>
        </p:spPr>
        <p:txBody>
          <a:bodyPr wrap="square" rtlCol="0">
            <a:spAutoFit/>
          </a:bodyPr>
          <a:lstStyle/>
          <a:p>
            <a:pPr algn="ctr"/>
            <a:r>
              <a:rPr lang="en-US" sz="2400" dirty="0">
                <a:solidFill>
                  <a:srgbClr val="1D376C"/>
                </a:solidFill>
                <a:latin typeface="Pacifico" panose="00000500000000000000" pitchFamily="2" charset="0"/>
              </a:rPr>
              <a:t>Goodwill</a:t>
            </a:r>
          </a:p>
        </p:txBody>
      </p:sp>
      <p:sp>
        <p:nvSpPr>
          <p:cNvPr id="8" name="TextBox 7">
            <a:extLst>
              <a:ext uri="{FF2B5EF4-FFF2-40B4-BE49-F238E27FC236}">
                <a16:creationId xmlns:a16="http://schemas.microsoft.com/office/drawing/2014/main" id="{AAD38760-A22B-43AD-8F45-9D7096AAEFE8}"/>
              </a:ext>
            </a:extLst>
          </p:cNvPr>
          <p:cNvSpPr txBox="1"/>
          <p:nvPr/>
        </p:nvSpPr>
        <p:spPr>
          <a:xfrm>
            <a:off x="1453183" y="2931837"/>
            <a:ext cx="9182100" cy="769441"/>
          </a:xfrm>
          <a:prstGeom prst="rect">
            <a:avLst/>
          </a:prstGeom>
          <a:noFill/>
        </p:spPr>
        <p:txBody>
          <a:bodyPr wrap="square" rtlCol="0">
            <a:spAutoFit/>
          </a:bodyPr>
          <a:lstStyle/>
          <a:p>
            <a:pPr algn="ctr">
              <a:lnSpc>
                <a:spcPts val="3200"/>
              </a:lnSpc>
            </a:pPr>
            <a:r>
              <a:rPr lang="en-US" sz="9600" b="1" dirty="0">
                <a:solidFill>
                  <a:schemeClr val="bg1"/>
                </a:solidFill>
                <a:latin typeface="Pacifico" panose="00000500000000000000" pitchFamily="2" charset="0"/>
                <a:cs typeface="Arial" panose="020B0604020202020204" pitchFamily="34" charset="0"/>
              </a:rPr>
              <a:t>Activity</a:t>
            </a:r>
            <a:endParaRPr lang="en-US" sz="9600" dirty="0">
              <a:solidFill>
                <a:schemeClr val="bg1"/>
              </a:solidFill>
              <a:latin typeface="Pacifico" panose="00000500000000000000" pitchFamily="2" charset="0"/>
              <a:cs typeface="Arial" panose="020B0604020202020204" pitchFamily="34" charset="0"/>
            </a:endParaRPr>
          </a:p>
        </p:txBody>
      </p:sp>
      <p:sp>
        <p:nvSpPr>
          <p:cNvPr id="10" name="L-Shape 9">
            <a:extLst>
              <a:ext uri="{FF2B5EF4-FFF2-40B4-BE49-F238E27FC236}">
                <a16:creationId xmlns:a16="http://schemas.microsoft.com/office/drawing/2014/main" id="{C5FAFC57-8B9D-4D74-B17D-C58BE7B9A241}"/>
              </a:ext>
            </a:extLst>
          </p:cNvPr>
          <p:cNvSpPr/>
          <p:nvPr/>
        </p:nvSpPr>
        <p:spPr>
          <a:xfrm rot="10800000" flipH="1">
            <a:off x="959323" y="393512"/>
            <a:ext cx="1330326" cy="1231900"/>
          </a:xfrm>
          <a:prstGeom prst="corner">
            <a:avLst>
              <a:gd name="adj1" fmla="val 24939"/>
              <a:gd name="adj2" fmla="val 24467"/>
            </a:avLst>
          </a:prstGeom>
          <a:solidFill>
            <a:srgbClr val="1D37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ustDataLst>
      <p:tags r:id="rId1"/>
    </p:custDataLst>
    <p:extLst>
      <p:ext uri="{BB962C8B-B14F-4D97-AF65-F5344CB8AC3E}">
        <p14:creationId xmlns:p14="http://schemas.microsoft.com/office/powerpoint/2010/main" val="355822476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387EAAA9-9A79-4520-80FB-A0B5EDF774B6}"/>
              </a:ext>
            </a:extLst>
          </p:cNvPr>
          <p:cNvSpPr/>
          <p:nvPr/>
        </p:nvSpPr>
        <p:spPr>
          <a:xfrm>
            <a:off x="1057530" y="554510"/>
            <a:ext cx="10076938" cy="5178533"/>
          </a:xfrm>
          <a:prstGeom prst="rect">
            <a:avLst/>
          </a:prstGeom>
          <a:solidFill>
            <a:srgbClr val="1D37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9AA80344-5E33-4896-ACEB-E5F431F7A9F8}"/>
              </a:ext>
            </a:extLst>
          </p:cNvPr>
          <p:cNvSpPr txBox="1"/>
          <p:nvPr/>
        </p:nvSpPr>
        <p:spPr>
          <a:xfrm>
            <a:off x="0" y="517417"/>
            <a:ext cx="12191999" cy="2215991"/>
          </a:xfrm>
          <a:prstGeom prst="rect">
            <a:avLst/>
          </a:prstGeom>
          <a:noFill/>
        </p:spPr>
        <p:txBody>
          <a:bodyPr wrap="square" rtlCol="0">
            <a:spAutoFit/>
          </a:bodyPr>
          <a:lstStyle/>
          <a:p>
            <a:pPr algn="ctr"/>
            <a:r>
              <a:rPr lang="en-US" sz="13800" b="1" dirty="0">
                <a:solidFill>
                  <a:schemeClr val="accent1"/>
                </a:solidFill>
                <a:latin typeface="Arial" panose="020B0604020202020204" pitchFamily="34" charset="0"/>
                <a:cs typeface="Arial" panose="020B0604020202020204" pitchFamily="34" charset="0"/>
              </a:rPr>
              <a:t>?</a:t>
            </a:r>
          </a:p>
        </p:txBody>
      </p:sp>
      <p:sp>
        <p:nvSpPr>
          <p:cNvPr id="7" name="TextBox 6">
            <a:extLst>
              <a:ext uri="{FF2B5EF4-FFF2-40B4-BE49-F238E27FC236}">
                <a16:creationId xmlns:a16="http://schemas.microsoft.com/office/drawing/2014/main" id="{BEC1039C-EBEC-4C7A-A918-0718C681170B}"/>
              </a:ext>
            </a:extLst>
          </p:cNvPr>
          <p:cNvSpPr txBox="1"/>
          <p:nvPr/>
        </p:nvSpPr>
        <p:spPr>
          <a:xfrm>
            <a:off x="10007600" y="6115700"/>
            <a:ext cx="2006600" cy="461665"/>
          </a:xfrm>
          <a:prstGeom prst="rect">
            <a:avLst/>
          </a:prstGeom>
          <a:noFill/>
        </p:spPr>
        <p:txBody>
          <a:bodyPr wrap="square" rtlCol="0">
            <a:spAutoFit/>
          </a:bodyPr>
          <a:lstStyle/>
          <a:p>
            <a:pPr algn="ctr"/>
            <a:r>
              <a:rPr lang="en-US" sz="2400" dirty="0">
                <a:solidFill>
                  <a:srgbClr val="1D376C"/>
                </a:solidFill>
                <a:latin typeface="Pacifico" panose="00000500000000000000" pitchFamily="2" charset="0"/>
              </a:rPr>
              <a:t>Goodwill</a:t>
            </a:r>
          </a:p>
        </p:txBody>
      </p:sp>
      <p:sp>
        <p:nvSpPr>
          <p:cNvPr id="8" name="TextBox 7">
            <a:extLst>
              <a:ext uri="{FF2B5EF4-FFF2-40B4-BE49-F238E27FC236}">
                <a16:creationId xmlns:a16="http://schemas.microsoft.com/office/drawing/2014/main" id="{AAD38760-A22B-43AD-8F45-9D7096AAEFE8}"/>
              </a:ext>
            </a:extLst>
          </p:cNvPr>
          <p:cNvSpPr txBox="1"/>
          <p:nvPr/>
        </p:nvSpPr>
        <p:spPr>
          <a:xfrm>
            <a:off x="1624486" y="4063576"/>
            <a:ext cx="9182100" cy="874663"/>
          </a:xfrm>
          <a:prstGeom prst="rect">
            <a:avLst/>
          </a:prstGeom>
          <a:noFill/>
        </p:spPr>
        <p:txBody>
          <a:bodyPr wrap="square" rtlCol="0">
            <a:spAutoFit/>
          </a:bodyPr>
          <a:lstStyle/>
          <a:p>
            <a:pPr algn="ctr">
              <a:lnSpc>
                <a:spcPts val="3200"/>
              </a:lnSpc>
            </a:pPr>
            <a:r>
              <a:rPr lang="en-US" sz="2200" b="1" dirty="0">
                <a:solidFill>
                  <a:schemeClr val="bg1"/>
                </a:solidFill>
                <a:latin typeface="Arial" panose="020B0604020202020204" pitchFamily="34" charset="0"/>
                <a:cs typeface="Arial" panose="020B0604020202020204" pitchFamily="34" charset="0"/>
              </a:rPr>
              <a:t>We invite you to ask questions or provide feedback to your facilitators.</a:t>
            </a:r>
          </a:p>
        </p:txBody>
      </p:sp>
      <p:sp>
        <p:nvSpPr>
          <p:cNvPr id="10" name="L-Shape 9">
            <a:extLst>
              <a:ext uri="{FF2B5EF4-FFF2-40B4-BE49-F238E27FC236}">
                <a16:creationId xmlns:a16="http://schemas.microsoft.com/office/drawing/2014/main" id="{C5FAFC57-8B9D-4D74-B17D-C58BE7B9A241}"/>
              </a:ext>
            </a:extLst>
          </p:cNvPr>
          <p:cNvSpPr/>
          <p:nvPr/>
        </p:nvSpPr>
        <p:spPr>
          <a:xfrm rot="10800000" flipH="1">
            <a:off x="959323" y="393512"/>
            <a:ext cx="1330326" cy="1231900"/>
          </a:xfrm>
          <a:prstGeom prst="corner">
            <a:avLst>
              <a:gd name="adj1" fmla="val 24939"/>
              <a:gd name="adj2" fmla="val 24467"/>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1"/>
              </a:solidFill>
            </a:endParaRPr>
          </a:p>
        </p:txBody>
      </p:sp>
      <p:sp>
        <p:nvSpPr>
          <p:cNvPr id="9" name="TextBox 8">
            <a:extLst>
              <a:ext uri="{FF2B5EF4-FFF2-40B4-BE49-F238E27FC236}">
                <a16:creationId xmlns:a16="http://schemas.microsoft.com/office/drawing/2014/main" id="{1BEA7EB5-1F38-4654-90EB-11174A045E92}"/>
              </a:ext>
            </a:extLst>
          </p:cNvPr>
          <p:cNvSpPr txBox="1"/>
          <p:nvPr/>
        </p:nvSpPr>
        <p:spPr>
          <a:xfrm>
            <a:off x="0" y="2766071"/>
            <a:ext cx="12192000" cy="502702"/>
          </a:xfrm>
          <a:prstGeom prst="rect">
            <a:avLst/>
          </a:prstGeom>
          <a:noFill/>
        </p:spPr>
        <p:txBody>
          <a:bodyPr wrap="square" rtlCol="0">
            <a:spAutoFit/>
          </a:bodyPr>
          <a:lstStyle/>
          <a:p>
            <a:pPr algn="ctr">
              <a:lnSpc>
                <a:spcPts val="3200"/>
              </a:lnSpc>
            </a:pPr>
            <a:r>
              <a:rPr lang="en-US" sz="3600" b="1" dirty="0">
                <a:solidFill>
                  <a:schemeClr val="accent1"/>
                </a:solidFill>
                <a:latin typeface="Arial" panose="020B0604020202020204" pitchFamily="34" charset="0"/>
                <a:cs typeface="Arial" panose="020B0604020202020204" pitchFamily="34" charset="0"/>
              </a:rPr>
              <a:t>QUESTIONS</a:t>
            </a:r>
          </a:p>
        </p:txBody>
      </p:sp>
    </p:spTree>
    <p:custDataLst>
      <p:tags r:id="rId1"/>
    </p:custDataLst>
    <p:extLst>
      <p:ext uri="{BB962C8B-B14F-4D97-AF65-F5344CB8AC3E}">
        <p14:creationId xmlns:p14="http://schemas.microsoft.com/office/powerpoint/2010/main" val="33385148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CFC9BBE6-43B5-4023-BE36-497C7A2B05D6}"/>
              </a:ext>
            </a:extLst>
          </p:cNvPr>
          <p:cNvSpPr/>
          <p:nvPr/>
        </p:nvSpPr>
        <p:spPr>
          <a:xfrm>
            <a:off x="2774950" y="1257300"/>
            <a:ext cx="6540500" cy="5715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ADC4EBC5-C024-4460-8936-EF0B9310CC1D}"/>
              </a:ext>
            </a:extLst>
          </p:cNvPr>
          <p:cNvSpPr/>
          <p:nvPr/>
        </p:nvSpPr>
        <p:spPr>
          <a:xfrm>
            <a:off x="-113788" y="0"/>
            <a:ext cx="12369761" cy="1485899"/>
          </a:xfrm>
          <a:prstGeom prst="rect">
            <a:avLst/>
          </a:prstGeom>
          <a:solidFill>
            <a:srgbClr val="1D37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6DA4240E-4E75-4DBF-B4FD-F67550F3722D}"/>
              </a:ext>
            </a:extLst>
          </p:cNvPr>
          <p:cNvSpPr txBox="1"/>
          <p:nvPr/>
        </p:nvSpPr>
        <p:spPr>
          <a:xfrm>
            <a:off x="1" y="296608"/>
            <a:ext cx="12192000" cy="941150"/>
          </a:xfrm>
          <a:prstGeom prst="rect">
            <a:avLst/>
          </a:prstGeom>
          <a:noFill/>
        </p:spPr>
        <p:txBody>
          <a:bodyPr wrap="square" rtlCol="0">
            <a:spAutoFit/>
          </a:bodyPr>
          <a:lstStyle/>
          <a:p>
            <a:pPr algn="ctr">
              <a:lnSpc>
                <a:spcPts val="6500"/>
              </a:lnSpc>
            </a:pPr>
            <a:r>
              <a:rPr lang="en-US" sz="6000" b="1" dirty="0">
                <a:solidFill>
                  <a:schemeClr val="bg1"/>
                </a:solidFill>
                <a:latin typeface="Arial" panose="020B0604020202020204" pitchFamily="34" charset="0"/>
                <a:cs typeface="Arial" panose="020B0604020202020204" pitchFamily="34" charset="0"/>
              </a:rPr>
              <a:t>Introductions</a:t>
            </a:r>
          </a:p>
        </p:txBody>
      </p:sp>
      <p:sp>
        <p:nvSpPr>
          <p:cNvPr id="9" name="TextBox 8">
            <a:extLst>
              <a:ext uri="{FF2B5EF4-FFF2-40B4-BE49-F238E27FC236}">
                <a16:creationId xmlns:a16="http://schemas.microsoft.com/office/drawing/2014/main" id="{D9055B3D-E619-418D-917F-E9AC4682B56C}"/>
              </a:ext>
            </a:extLst>
          </p:cNvPr>
          <p:cNvSpPr txBox="1"/>
          <p:nvPr/>
        </p:nvSpPr>
        <p:spPr>
          <a:xfrm>
            <a:off x="10007600" y="6115700"/>
            <a:ext cx="2006600" cy="461665"/>
          </a:xfrm>
          <a:prstGeom prst="rect">
            <a:avLst/>
          </a:prstGeom>
          <a:noFill/>
        </p:spPr>
        <p:txBody>
          <a:bodyPr wrap="square" rtlCol="0">
            <a:spAutoFit/>
          </a:bodyPr>
          <a:lstStyle/>
          <a:p>
            <a:pPr algn="ctr"/>
            <a:r>
              <a:rPr lang="en-US" sz="2400" dirty="0">
                <a:solidFill>
                  <a:srgbClr val="1D376C"/>
                </a:solidFill>
                <a:latin typeface="Pacifico" panose="00000500000000000000" pitchFamily="2" charset="0"/>
              </a:rPr>
              <a:t>Goodwill</a:t>
            </a:r>
          </a:p>
        </p:txBody>
      </p:sp>
      <p:graphicFrame>
        <p:nvGraphicFramePr>
          <p:cNvPr id="2" name="Diagram 1">
            <a:extLst>
              <a:ext uri="{FF2B5EF4-FFF2-40B4-BE49-F238E27FC236}">
                <a16:creationId xmlns:a16="http://schemas.microsoft.com/office/drawing/2014/main" id="{D6156EFD-6B46-4416-B938-5B833D20C696}"/>
              </a:ext>
            </a:extLst>
          </p:cNvPr>
          <p:cNvGraphicFramePr/>
          <p:nvPr>
            <p:extLst>
              <p:ext uri="{D42A27DB-BD31-4B8C-83A1-F6EECF244321}">
                <p14:modId xmlns:p14="http://schemas.microsoft.com/office/powerpoint/2010/main" val="2805233067"/>
              </p:ext>
            </p:extLst>
          </p:nvPr>
        </p:nvGraphicFramePr>
        <p:xfrm>
          <a:off x="150674" y="2112884"/>
          <a:ext cx="11863526" cy="4092607"/>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custDataLst>
      <p:tags r:id="rId1"/>
    </p:custDataLst>
    <p:extLst>
      <p:ext uri="{BB962C8B-B14F-4D97-AF65-F5344CB8AC3E}">
        <p14:creationId xmlns:p14="http://schemas.microsoft.com/office/powerpoint/2010/main" val="23431260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CFC9BBE6-43B5-4023-BE36-497C7A2B05D6}"/>
              </a:ext>
            </a:extLst>
          </p:cNvPr>
          <p:cNvSpPr/>
          <p:nvPr/>
        </p:nvSpPr>
        <p:spPr>
          <a:xfrm>
            <a:off x="2774950" y="1257300"/>
            <a:ext cx="6540500" cy="5715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ADC4EBC5-C024-4460-8936-EF0B9310CC1D}"/>
              </a:ext>
            </a:extLst>
          </p:cNvPr>
          <p:cNvSpPr/>
          <p:nvPr/>
        </p:nvSpPr>
        <p:spPr>
          <a:xfrm>
            <a:off x="-113788" y="0"/>
            <a:ext cx="12369761" cy="1485899"/>
          </a:xfrm>
          <a:prstGeom prst="rect">
            <a:avLst/>
          </a:prstGeom>
          <a:solidFill>
            <a:srgbClr val="1D37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6DA4240E-4E75-4DBF-B4FD-F67550F3722D}"/>
              </a:ext>
            </a:extLst>
          </p:cNvPr>
          <p:cNvSpPr txBox="1"/>
          <p:nvPr/>
        </p:nvSpPr>
        <p:spPr>
          <a:xfrm>
            <a:off x="1" y="296608"/>
            <a:ext cx="12192000" cy="941150"/>
          </a:xfrm>
          <a:prstGeom prst="rect">
            <a:avLst/>
          </a:prstGeom>
          <a:noFill/>
        </p:spPr>
        <p:txBody>
          <a:bodyPr wrap="square" rtlCol="0">
            <a:spAutoFit/>
          </a:bodyPr>
          <a:lstStyle/>
          <a:p>
            <a:pPr algn="ctr">
              <a:lnSpc>
                <a:spcPts val="6500"/>
              </a:lnSpc>
            </a:pPr>
            <a:r>
              <a:rPr lang="en-US" sz="6000" b="1" dirty="0">
                <a:solidFill>
                  <a:schemeClr val="bg1"/>
                </a:solidFill>
                <a:latin typeface="Arial" panose="020B0604020202020204" pitchFamily="34" charset="0"/>
                <a:cs typeface="Arial" panose="020B0604020202020204" pitchFamily="34" charset="0"/>
              </a:rPr>
              <a:t>Objectives</a:t>
            </a:r>
          </a:p>
        </p:txBody>
      </p:sp>
      <p:sp>
        <p:nvSpPr>
          <p:cNvPr id="9" name="TextBox 8">
            <a:extLst>
              <a:ext uri="{FF2B5EF4-FFF2-40B4-BE49-F238E27FC236}">
                <a16:creationId xmlns:a16="http://schemas.microsoft.com/office/drawing/2014/main" id="{D9055B3D-E619-418D-917F-E9AC4682B56C}"/>
              </a:ext>
            </a:extLst>
          </p:cNvPr>
          <p:cNvSpPr txBox="1"/>
          <p:nvPr/>
        </p:nvSpPr>
        <p:spPr>
          <a:xfrm>
            <a:off x="10007600" y="6115700"/>
            <a:ext cx="2006600" cy="461665"/>
          </a:xfrm>
          <a:prstGeom prst="rect">
            <a:avLst/>
          </a:prstGeom>
          <a:noFill/>
        </p:spPr>
        <p:txBody>
          <a:bodyPr wrap="square" rtlCol="0">
            <a:spAutoFit/>
          </a:bodyPr>
          <a:lstStyle/>
          <a:p>
            <a:pPr algn="ctr"/>
            <a:r>
              <a:rPr lang="en-US" sz="2400" dirty="0">
                <a:solidFill>
                  <a:srgbClr val="1D376C"/>
                </a:solidFill>
                <a:latin typeface="Pacifico" panose="00000500000000000000" pitchFamily="2" charset="0"/>
              </a:rPr>
              <a:t>Goodwill</a:t>
            </a:r>
          </a:p>
        </p:txBody>
      </p:sp>
      <p:graphicFrame>
        <p:nvGraphicFramePr>
          <p:cNvPr id="3" name="Diagram 2">
            <a:extLst>
              <a:ext uri="{FF2B5EF4-FFF2-40B4-BE49-F238E27FC236}">
                <a16:creationId xmlns:a16="http://schemas.microsoft.com/office/drawing/2014/main" id="{3D2E27EA-B035-4D27-8A87-6D99B2873004}"/>
              </a:ext>
            </a:extLst>
          </p:cNvPr>
          <p:cNvGraphicFramePr/>
          <p:nvPr>
            <p:extLst>
              <p:ext uri="{D42A27DB-BD31-4B8C-83A1-F6EECF244321}">
                <p14:modId xmlns:p14="http://schemas.microsoft.com/office/powerpoint/2010/main" val="2380119818"/>
              </p:ext>
            </p:extLst>
          </p:nvPr>
        </p:nvGraphicFramePr>
        <p:xfrm>
          <a:off x="1371441" y="2352874"/>
          <a:ext cx="9399302" cy="3612221"/>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custDataLst>
      <p:tags r:id="rId1"/>
    </p:custDataLst>
    <p:extLst>
      <p:ext uri="{BB962C8B-B14F-4D97-AF65-F5344CB8AC3E}">
        <p14:creationId xmlns:p14="http://schemas.microsoft.com/office/powerpoint/2010/main" val="20053286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A5DD9506-B58A-485F-8ABF-87459FD5E0BE}"/>
              </a:ext>
            </a:extLst>
          </p:cNvPr>
          <p:cNvSpPr txBox="1"/>
          <p:nvPr/>
        </p:nvSpPr>
        <p:spPr>
          <a:xfrm>
            <a:off x="0" y="32441"/>
            <a:ext cx="10798628" cy="925894"/>
          </a:xfrm>
          <a:prstGeom prst="rect">
            <a:avLst/>
          </a:prstGeom>
          <a:noFill/>
        </p:spPr>
        <p:txBody>
          <a:bodyPr wrap="square" rtlCol="0">
            <a:spAutoFit/>
          </a:bodyPr>
          <a:lstStyle/>
          <a:p>
            <a:pPr>
              <a:lnSpc>
                <a:spcPts val="6500"/>
              </a:lnSpc>
            </a:pPr>
            <a:r>
              <a:rPr lang="en-US" sz="6000" b="1" dirty="0">
                <a:latin typeface="Arial" panose="020B0604020202020204" pitchFamily="34" charset="0"/>
                <a:cs typeface="Arial" panose="020B0604020202020204" pitchFamily="34" charset="0"/>
              </a:rPr>
              <a:t>Workers' Compensation</a:t>
            </a:r>
          </a:p>
        </p:txBody>
      </p:sp>
      <p:sp>
        <p:nvSpPr>
          <p:cNvPr id="7" name="Rectangle 6">
            <a:extLst>
              <a:ext uri="{FF2B5EF4-FFF2-40B4-BE49-F238E27FC236}">
                <a16:creationId xmlns:a16="http://schemas.microsoft.com/office/drawing/2014/main" id="{488386A0-A8AA-4A84-8D33-F3179DF7D291}"/>
              </a:ext>
            </a:extLst>
          </p:cNvPr>
          <p:cNvSpPr/>
          <p:nvPr/>
        </p:nvSpPr>
        <p:spPr>
          <a:xfrm>
            <a:off x="131531" y="1180259"/>
            <a:ext cx="581980" cy="5677741"/>
          </a:xfrm>
          <a:prstGeom prst="rect">
            <a:avLst/>
          </a:prstGeom>
          <a:solidFill>
            <a:srgbClr val="1D37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A9B23B37-F3D6-4892-ABCB-5B44E8CEE9A4}"/>
              </a:ext>
            </a:extLst>
          </p:cNvPr>
          <p:cNvSpPr/>
          <p:nvPr/>
        </p:nvSpPr>
        <p:spPr>
          <a:xfrm>
            <a:off x="0" y="1862431"/>
            <a:ext cx="234540" cy="4995569"/>
          </a:xfrm>
          <a:prstGeom prst="rect">
            <a:avLst/>
          </a:prstGeom>
          <a:solidFill>
            <a:schemeClr val="accent5">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C655AA52-41C3-49E8-BC3C-B01BB389A688}"/>
              </a:ext>
            </a:extLst>
          </p:cNvPr>
          <p:cNvSpPr txBox="1"/>
          <p:nvPr/>
        </p:nvSpPr>
        <p:spPr>
          <a:xfrm>
            <a:off x="713511" y="373319"/>
            <a:ext cx="9840686" cy="794448"/>
          </a:xfrm>
          <a:prstGeom prst="rect">
            <a:avLst/>
          </a:prstGeom>
          <a:noFill/>
        </p:spPr>
        <p:txBody>
          <a:bodyPr wrap="square" rtlCol="0">
            <a:spAutoFit/>
          </a:bodyPr>
          <a:lstStyle/>
          <a:p>
            <a:pPr>
              <a:lnSpc>
                <a:spcPts val="6500"/>
              </a:lnSpc>
            </a:pPr>
            <a:r>
              <a:rPr lang="en-US" sz="2000" b="1" dirty="0">
                <a:solidFill>
                  <a:schemeClr val="accent1"/>
                </a:solidFill>
                <a:latin typeface="Brandon Grotesque Regular" panose="020B0503020203060202" pitchFamily="34" charset="0"/>
                <a:cs typeface="Arial" panose="020B0604020202020204" pitchFamily="34" charset="0"/>
              </a:rPr>
              <a:t>Overview</a:t>
            </a:r>
          </a:p>
        </p:txBody>
      </p:sp>
      <p:sp>
        <p:nvSpPr>
          <p:cNvPr id="2" name="TextBox 1">
            <a:extLst>
              <a:ext uri="{FF2B5EF4-FFF2-40B4-BE49-F238E27FC236}">
                <a16:creationId xmlns:a16="http://schemas.microsoft.com/office/drawing/2014/main" id="{C7F19C4B-4D7F-477A-81E0-F0092EA55AD9}"/>
              </a:ext>
            </a:extLst>
          </p:cNvPr>
          <p:cNvSpPr txBox="1"/>
          <p:nvPr/>
        </p:nvSpPr>
        <p:spPr>
          <a:xfrm>
            <a:off x="3790406" y="1096187"/>
            <a:ext cx="4611188" cy="461665"/>
          </a:xfrm>
          <a:prstGeom prst="rect">
            <a:avLst/>
          </a:prstGeom>
          <a:noFill/>
        </p:spPr>
        <p:txBody>
          <a:bodyPr wrap="square" rtlCol="0">
            <a:spAutoFit/>
          </a:bodyPr>
          <a:lstStyle/>
          <a:p>
            <a:pPr algn="ctr"/>
            <a:r>
              <a:rPr lang="en-US" sz="2400" dirty="0">
                <a:solidFill>
                  <a:srgbClr val="1D376C"/>
                </a:solidFill>
                <a:latin typeface="Brandon Grotesque Bold" panose="020B0803020203060202" pitchFamily="34" charset="0"/>
              </a:rPr>
              <a:t>What is Workers' Compensation?</a:t>
            </a:r>
          </a:p>
        </p:txBody>
      </p:sp>
      <p:sp>
        <p:nvSpPr>
          <p:cNvPr id="9" name="TextBox 8">
            <a:extLst>
              <a:ext uri="{FF2B5EF4-FFF2-40B4-BE49-F238E27FC236}">
                <a16:creationId xmlns:a16="http://schemas.microsoft.com/office/drawing/2014/main" id="{E2968154-9DB6-4286-87A6-49B93A61CA7C}"/>
              </a:ext>
            </a:extLst>
          </p:cNvPr>
          <p:cNvSpPr txBox="1"/>
          <p:nvPr/>
        </p:nvSpPr>
        <p:spPr>
          <a:xfrm>
            <a:off x="2736428" y="2303887"/>
            <a:ext cx="4140925" cy="461665"/>
          </a:xfrm>
          <a:prstGeom prst="rect">
            <a:avLst/>
          </a:prstGeom>
          <a:noFill/>
        </p:spPr>
        <p:txBody>
          <a:bodyPr wrap="square" rtlCol="0">
            <a:spAutoFit/>
          </a:bodyPr>
          <a:lstStyle/>
          <a:p>
            <a:pPr algn="ctr"/>
            <a:r>
              <a:rPr lang="en-US" sz="2400" dirty="0">
                <a:solidFill>
                  <a:srgbClr val="00ADBB"/>
                </a:solidFill>
                <a:latin typeface="Brandon Grotesque Bold" panose="020B0803020203060202" pitchFamily="34" charset="0"/>
              </a:rPr>
              <a:t>Workers' Compensation is:</a:t>
            </a:r>
          </a:p>
        </p:txBody>
      </p:sp>
      <p:sp>
        <p:nvSpPr>
          <p:cNvPr id="12" name="Rectangle 11">
            <a:extLst>
              <a:ext uri="{FF2B5EF4-FFF2-40B4-BE49-F238E27FC236}">
                <a16:creationId xmlns:a16="http://schemas.microsoft.com/office/drawing/2014/main" id="{9326445C-2926-4F77-92A4-49BBDB512B34}"/>
              </a:ext>
            </a:extLst>
          </p:cNvPr>
          <p:cNvSpPr/>
          <p:nvPr/>
        </p:nvSpPr>
        <p:spPr>
          <a:xfrm>
            <a:off x="1222371" y="2765552"/>
            <a:ext cx="7397449" cy="1015663"/>
          </a:xfrm>
          <a:prstGeom prst="rect">
            <a:avLst/>
          </a:prstGeom>
        </p:spPr>
        <p:txBody>
          <a:bodyPr wrap="square">
            <a:spAutoFit/>
          </a:bodyPr>
          <a:lstStyle/>
          <a:p>
            <a:r>
              <a:rPr lang="en-US" sz="2000" dirty="0">
                <a:solidFill>
                  <a:srgbClr val="1D376C"/>
                </a:solidFill>
                <a:latin typeface="Brandon Grotesque Regular" panose="020B0503020203060202" pitchFamily="34" charset="0"/>
              </a:rPr>
              <a:t>Workers’ compensation is insurance that provides wage replacement benefits and/or medical care for workers who are injured or become ill as a direct result of their job.</a:t>
            </a:r>
          </a:p>
        </p:txBody>
      </p:sp>
      <p:pic>
        <p:nvPicPr>
          <p:cNvPr id="2050" name="Picture 2" descr="https://cdn-icons.flaticon.com/png/512/2769/premium/2769520.png?token=exp=1647559528~hmac=0e11a0350b250790a43bfd5b0e9482a7">
            <a:extLst>
              <a:ext uri="{FF2B5EF4-FFF2-40B4-BE49-F238E27FC236}">
                <a16:creationId xmlns:a16="http://schemas.microsoft.com/office/drawing/2014/main" id="{2493D77B-25DD-49C6-AFAD-1D6B09B69B4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95477" y="1862431"/>
            <a:ext cx="4876800" cy="4876800"/>
          </a:xfrm>
          <a:prstGeom prst="rect">
            <a:avLst/>
          </a:prstGeom>
          <a:noFill/>
          <a:extLst>
            <a:ext uri="{909E8E84-426E-40DD-AFC4-6F175D3DCCD1}">
              <a14:hiddenFill xmlns:a14="http://schemas.microsoft.com/office/drawing/2010/main">
                <a:solidFill>
                  <a:srgbClr val="FFFFFF"/>
                </a:solidFill>
              </a14:hiddenFill>
            </a:ext>
          </a:extLst>
        </p:spPr>
      </p:pic>
    </p:spTree>
    <p:custDataLst>
      <p:tags r:id="rId1"/>
    </p:custDataLst>
    <p:extLst>
      <p:ext uri="{BB962C8B-B14F-4D97-AF65-F5344CB8AC3E}">
        <p14:creationId xmlns:p14="http://schemas.microsoft.com/office/powerpoint/2010/main" val="9219240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A5DD9506-B58A-485F-8ABF-87459FD5E0BE}"/>
              </a:ext>
            </a:extLst>
          </p:cNvPr>
          <p:cNvSpPr txBox="1"/>
          <p:nvPr/>
        </p:nvSpPr>
        <p:spPr>
          <a:xfrm>
            <a:off x="0" y="32441"/>
            <a:ext cx="10798628" cy="925894"/>
          </a:xfrm>
          <a:prstGeom prst="rect">
            <a:avLst/>
          </a:prstGeom>
          <a:noFill/>
        </p:spPr>
        <p:txBody>
          <a:bodyPr wrap="square" rtlCol="0">
            <a:spAutoFit/>
          </a:bodyPr>
          <a:lstStyle/>
          <a:p>
            <a:pPr>
              <a:lnSpc>
                <a:spcPts val="6500"/>
              </a:lnSpc>
            </a:pPr>
            <a:r>
              <a:rPr lang="en-US" sz="6000" b="1" dirty="0">
                <a:latin typeface="Arial" panose="020B0604020202020204" pitchFamily="34" charset="0"/>
                <a:cs typeface="Arial" panose="020B0604020202020204" pitchFamily="34" charset="0"/>
              </a:rPr>
              <a:t>Workers' Compensation</a:t>
            </a:r>
          </a:p>
        </p:txBody>
      </p:sp>
      <p:sp>
        <p:nvSpPr>
          <p:cNvPr id="7" name="Rectangle 6">
            <a:extLst>
              <a:ext uri="{FF2B5EF4-FFF2-40B4-BE49-F238E27FC236}">
                <a16:creationId xmlns:a16="http://schemas.microsoft.com/office/drawing/2014/main" id="{488386A0-A8AA-4A84-8D33-F3179DF7D291}"/>
              </a:ext>
            </a:extLst>
          </p:cNvPr>
          <p:cNvSpPr/>
          <p:nvPr/>
        </p:nvSpPr>
        <p:spPr>
          <a:xfrm>
            <a:off x="131531" y="1180259"/>
            <a:ext cx="581980" cy="5677741"/>
          </a:xfrm>
          <a:prstGeom prst="rect">
            <a:avLst/>
          </a:prstGeom>
          <a:solidFill>
            <a:srgbClr val="1D37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A9B23B37-F3D6-4892-ABCB-5B44E8CEE9A4}"/>
              </a:ext>
            </a:extLst>
          </p:cNvPr>
          <p:cNvSpPr/>
          <p:nvPr/>
        </p:nvSpPr>
        <p:spPr>
          <a:xfrm>
            <a:off x="0" y="1862431"/>
            <a:ext cx="234540" cy="4995569"/>
          </a:xfrm>
          <a:prstGeom prst="rect">
            <a:avLst/>
          </a:prstGeom>
          <a:solidFill>
            <a:schemeClr val="accent5">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C655AA52-41C3-49E8-BC3C-B01BB389A688}"/>
              </a:ext>
            </a:extLst>
          </p:cNvPr>
          <p:cNvSpPr txBox="1"/>
          <p:nvPr/>
        </p:nvSpPr>
        <p:spPr>
          <a:xfrm>
            <a:off x="713511" y="461576"/>
            <a:ext cx="9840686" cy="787523"/>
          </a:xfrm>
          <a:prstGeom prst="rect">
            <a:avLst/>
          </a:prstGeom>
          <a:noFill/>
        </p:spPr>
        <p:txBody>
          <a:bodyPr wrap="square" rtlCol="0">
            <a:spAutoFit/>
          </a:bodyPr>
          <a:lstStyle/>
          <a:p>
            <a:pPr>
              <a:lnSpc>
                <a:spcPts val="6500"/>
              </a:lnSpc>
            </a:pPr>
            <a:r>
              <a:rPr lang="en-US" sz="2000" b="1" dirty="0">
                <a:solidFill>
                  <a:schemeClr val="accent1"/>
                </a:solidFill>
                <a:latin typeface="Brandon Grotesque Regular" panose="020B0503020203060202" pitchFamily="34" charset="0"/>
                <a:cs typeface="Arial" panose="020B0604020202020204" pitchFamily="34" charset="0"/>
              </a:rPr>
              <a:t>G-Connect</a:t>
            </a:r>
          </a:p>
        </p:txBody>
      </p:sp>
      <p:sp>
        <p:nvSpPr>
          <p:cNvPr id="2" name="Rectangle 1">
            <a:extLst>
              <a:ext uri="{FF2B5EF4-FFF2-40B4-BE49-F238E27FC236}">
                <a16:creationId xmlns:a16="http://schemas.microsoft.com/office/drawing/2014/main" id="{049ADDE7-1B23-4ABF-B303-1A565479E543}"/>
              </a:ext>
            </a:extLst>
          </p:cNvPr>
          <p:cNvSpPr/>
          <p:nvPr/>
        </p:nvSpPr>
        <p:spPr>
          <a:xfrm>
            <a:off x="4389120" y="3108960"/>
            <a:ext cx="73152" cy="37490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00D85D29-C8A3-4A1E-A597-34B9374155DF}"/>
              </a:ext>
            </a:extLst>
          </p:cNvPr>
          <p:cNvSpPr/>
          <p:nvPr/>
        </p:nvSpPr>
        <p:spPr>
          <a:xfrm>
            <a:off x="8137881" y="3134325"/>
            <a:ext cx="73152" cy="371659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7B9DDEDF-CD92-41AB-8BDC-8F410108EF58}"/>
              </a:ext>
            </a:extLst>
          </p:cNvPr>
          <p:cNvSpPr txBox="1"/>
          <p:nvPr/>
        </p:nvSpPr>
        <p:spPr>
          <a:xfrm>
            <a:off x="1112799" y="2557000"/>
            <a:ext cx="2633472" cy="461665"/>
          </a:xfrm>
          <a:prstGeom prst="rect">
            <a:avLst/>
          </a:prstGeom>
          <a:noFill/>
        </p:spPr>
        <p:txBody>
          <a:bodyPr wrap="square" rtlCol="0">
            <a:spAutoFit/>
          </a:bodyPr>
          <a:lstStyle/>
          <a:p>
            <a:pPr algn="ctr"/>
            <a:r>
              <a:rPr lang="en-US" sz="2400" dirty="0">
                <a:solidFill>
                  <a:srgbClr val="1D376C"/>
                </a:solidFill>
                <a:latin typeface="Brandon Grotesque Bold" panose="020B0803020203060202" pitchFamily="34" charset="0"/>
              </a:rPr>
              <a:t>What is needed?</a:t>
            </a:r>
          </a:p>
        </p:txBody>
      </p:sp>
      <p:sp>
        <p:nvSpPr>
          <p:cNvPr id="11" name="TextBox 10">
            <a:extLst>
              <a:ext uri="{FF2B5EF4-FFF2-40B4-BE49-F238E27FC236}">
                <a16:creationId xmlns:a16="http://schemas.microsoft.com/office/drawing/2014/main" id="{4FDB9727-731A-4C47-B39C-411A83B3998B}"/>
              </a:ext>
            </a:extLst>
          </p:cNvPr>
          <p:cNvSpPr txBox="1"/>
          <p:nvPr/>
        </p:nvSpPr>
        <p:spPr>
          <a:xfrm>
            <a:off x="4279392" y="2557000"/>
            <a:ext cx="3633216" cy="461665"/>
          </a:xfrm>
          <a:prstGeom prst="rect">
            <a:avLst/>
          </a:prstGeom>
          <a:noFill/>
        </p:spPr>
        <p:txBody>
          <a:bodyPr wrap="square" rtlCol="0">
            <a:spAutoFit/>
          </a:bodyPr>
          <a:lstStyle/>
          <a:p>
            <a:pPr algn="ctr"/>
            <a:r>
              <a:rPr lang="en-US" sz="2400" dirty="0">
                <a:solidFill>
                  <a:srgbClr val="1D376C"/>
                </a:solidFill>
                <a:latin typeface="Brandon Grotesque Bold" panose="020B0803020203060202" pitchFamily="34" charset="0"/>
              </a:rPr>
              <a:t>Where do I upload?</a:t>
            </a:r>
          </a:p>
        </p:txBody>
      </p:sp>
      <p:sp>
        <p:nvSpPr>
          <p:cNvPr id="12" name="TextBox 11">
            <a:extLst>
              <a:ext uri="{FF2B5EF4-FFF2-40B4-BE49-F238E27FC236}">
                <a16:creationId xmlns:a16="http://schemas.microsoft.com/office/drawing/2014/main" id="{4A1CA0DC-D339-4999-9692-6C3169042937}"/>
              </a:ext>
            </a:extLst>
          </p:cNvPr>
          <p:cNvSpPr txBox="1"/>
          <p:nvPr/>
        </p:nvSpPr>
        <p:spPr>
          <a:xfrm>
            <a:off x="7930896" y="2557000"/>
            <a:ext cx="4011168" cy="461665"/>
          </a:xfrm>
          <a:prstGeom prst="rect">
            <a:avLst/>
          </a:prstGeom>
          <a:noFill/>
        </p:spPr>
        <p:txBody>
          <a:bodyPr wrap="square" rtlCol="0">
            <a:spAutoFit/>
          </a:bodyPr>
          <a:lstStyle/>
          <a:p>
            <a:pPr algn="ctr"/>
            <a:r>
              <a:rPr lang="en-US" sz="2400" dirty="0">
                <a:solidFill>
                  <a:srgbClr val="1D376C"/>
                </a:solidFill>
                <a:latin typeface="Brandon Grotesque Bold" panose="020B0803020203060202" pitchFamily="34" charset="0"/>
              </a:rPr>
              <a:t>Why is it important?</a:t>
            </a:r>
          </a:p>
        </p:txBody>
      </p:sp>
      <p:sp>
        <p:nvSpPr>
          <p:cNvPr id="3" name="TextBox 2">
            <a:extLst>
              <a:ext uri="{FF2B5EF4-FFF2-40B4-BE49-F238E27FC236}">
                <a16:creationId xmlns:a16="http://schemas.microsoft.com/office/drawing/2014/main" id="{75C4F630-6944-4755-B06B-6E01A1D8245B}"/>
              </a:ext>
            </a:extLst>
          </p:cNvPr>
          <p:cNvSpPr txBox="1"/>
          <p:nvPr/>
        </p:nvSpPr>
        <p:spPr>
          <a:xfrm>
            <a:off x="3166872" y="1369500"/>
            <a:ext cx="5858256" cy="400110"/>
          </a:xfrm>
          <a:prstGeom prst="rect">
            <a:avLst/>
          </a:prstGeom>
          <a:noFill/>
        </p:spPr>
        <p:txBody>
          <a:bodyPr wrap="square" rtlCol="0">
            <a:spAutoFit/>
          </a:bodyPr>
          <a:lstStyle/>
          <a:p>
            <a:pPr algn="ctr"/>
            <a:r>
              <a:rPr lang="en-US" sz="2000" dirty="0">
                <a:solidFill>
                  <a:srgbClr val="1D376C"/>
                </a:solidFill>
                <a:latin typeface="Brandon Grotesque Bold" panose="020B0803020203060202" pitchFamily="34" charset="0"/>
              </a:rPr>
              <a:t>When documenting the Worker’s Compensation claim: </a:t>
            </a:r>
          </a:p>
        </p:txBody>
      </p:sp>
      <p:pic>
        <p:nvPicPr>
          <p:cNvPr id="1026" name="Picture 2" descr="3,401 Risk Assessment Stock Illustrations, Cliparts and Royalty Free Risk  Assessment Vectors">
            <a:extLst>
              <a:ext uri="{FF2B5EF4-FFF2-40B4-BE49-F238E27FC236}">
                <a16:creationId xmlns:a16="http://schemas.microsoft.com/office/drawing/2014/main" id="{4D367348-2BC2-4307-BCB8-805503C4B47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19772" y="3339014"/>
            <a:ext cx="2753358" cy="2753358"/>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a:extLst/>
        </p:spPr>
      </p:pic>
      <p:pic>
        <p:nvPicPr>
          <p:cNvPr id="1030" name="Picture 6" descr="Eight Key Steps of the Risk and Control Self Assessment Process">
            <a:extLst>
              <a:ext uri="{FF2B5EF4-FFF2-40B4-BE49-F238E27FC236}">
                <a16:creationId xmlns:a16="http://schemas.microsoft.com/office/drawing/2014/main" id="{5A9F04D5-AC00-4EB8-8429-2DED45C2398A}"/>
              </a:ext>
            </a:extLst>
          </p:cNvPr>
          <p:cNvPicPr>
            <a:picLocks noChangeAspect="1" noChangeArrowheads="1"/>
          </p:cNvPicPr>
          <p:nvPr/>
        </p:nvPicPr>
        <p:blipFill rotWithShape="1">
          <a:blip r:embed="rId5" cstate="hqprint">
            <a:extLst>
              <a:ext uri="{28A0092B-C50C-407E-A947-70E740481C1C}">
                <a14:useLocalDpi xmlns:a14="http://schemas.microsoft.com/office/drawing/2010/main" val="0"/>
              </a:ext>
            </a:extLst>
          </a:blip>
          <a:srcRect l="23771" r="24334"/>
          <a:stretch/>
        </p:blipFill>
        <p:spPr bwMode="auto">
          <a:xfrm>
            <a:off x="4978262" y="3226233"/>
            <a:ext cx="2725858" cy="2891689"/>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a:extLst/>
        </p:spPr>
      </p:pic>
      <p:pic>
        <p:nvPicPr>
          <p:cNvPr id="1032" name="Picture 8" descr="The Importance of Risk Management | NOW CFO">
            <a:extLst>
              <a:ext uri="{FF2B5EF4-FFF2-40B4-BE49-F238E27FC236}">
                <a16:creationId xmlns:a16="http://schemas.microsoft.com/office/drawing/2014/main" id="{0AFC87DA-4F9B-41D2-AEE1-5DBDAE58A6CE}"/>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644794" y="3262840"/>
            <a:ext cx="2974182" cy="2819491"/>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a:extLst/>
        </p:spPr>
      </p:pic>
    </p:spTree>
    <p:custDataLst>
      <p:tags r:id="rId1"/>
    </p:custDataLst>
    <p:extLst>
      <p:ext uri="{BB962C8B-B14F-4D97-AF65-F5344CB8AC3E}">
        <p14:creationId xmlns:p14="http://schemas.microsoft.com/office/powerpoint/2010/main" val="4400754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A5DD9506-B58A-485F-8ABF-87459FD5E0BE}"/>
              </a:ext>
            </a:extLst>
          </p:cNvPr>
          <p:cNvSpPr txBox="1"/>
          <p:nvPr/>
        </p:nvSpPr>
        <p:spPr>
          <a:xfrm>
            <a:off x="0" y="32441"/>
            <a:ext cx="10798628" cy="925894"/>
          </a:xfrm>
          <a:prstGeom prst="rect">
            <a:avLst/>
          </a:prstGeom>
          <a:noFill/>
        </p:spPr>
        <p:txBody>
          <a:bodyPr wrap="square" rtlCol="0">
            <a:spAutoFit/>
          </a:bodyPr>
          <a:lstStyle/>
          <a:p>
            <a:pPr>
              <a:lnSpc>
                <a:spcPts val="6500"/>
              </a:lnSpc>
            </a:pPr>
            <a:r>
              <a:rPr lang="en-US" sz="6000" b="1" dirty="0">
                <a:latin typeface="Arial" panose="020B0604020202020204" pitchFamily="34" charset="0"/>
                <a:cs typeface="Arial" panose="020B0604020202020204" pitchFamily="34" charset="0"/>
              </a:rPr>
              <a:t>Workers' Compensation</a:t>
            </a:r>
          </a:p>
        </p:txBody>
      </p:sp>
      <p:sp>
        <p:nvSpPr>
          <p:cNvPr id="7" name="Rectangle 6">
            <a:extLst>
              <a:ext uri="{FF2B5EF4-FFF2-40B4-BE49-F238E27FC236}">
                <a16:creationId xmlns:a16="http://schemas.microsoft.com/office/drawing/2014/main" id="{488386A0-A8AA-4A84-8D33-F3179DF7D291}"/>
              </a:ext>
            </a:extLst>
          </p:cNvPr>
          <p:cNvSpPr/>
          <p:nvPr/>
        </p:nvSpPr>
        <p:spPr>
          <a:xfrm>
            <a:off x="131531" y="1180259"/>
            <a:ext cx="581980" cy="5677741"/>
          </a:xfrm>
          <a:prstGeom prst="rect">
            <a:avLst/>
          </a:prstGeom>
          <a:solidFill>
            <a:srgbClr val="1D37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A9B23B37-F3D6-4892-ABCB-5B44E8CEE9A4}"/>
              </a:ext>
            </a:extLst>
          </p:cNvPr>
          <p:cNvSpPr/>
          <p:nvPr/>
        </p:nvSpPr>
        <p:spPr>
          <a:xfrm>
            <a:off x="0" y="1862431"/>
            <a:ext cx="234540" cy="4995569"/>
          </a:xfrm>
          <a:prstGeom prst="rect">
            <a:avLst/>
          </a:prstGeom>
          <a:solidFill>
            <a:schemeClr val="accent5">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C655AA52-41C3-49E8-BC3C-B01BB389A688}"/>
              </a:ext>
            </a:extLst>
          </p:cNvPr>
          <p:cNvSpPr txBox="1"/>
          <p:nvPr/>
        </p:nvSpPr>
        <p:spPr>
          <a:xfrm>
            <a:off x="713511" y="509387"/>
            <a:ext cx="9840686" cy="822597"/>
          </a:xfrm>
          <a:prstGeom prst="rect">
            <a:avLst/>
          </a:prstGeom>
          <a:noFill/>
        </p:spPr>
        <p:txBody>
          <a:bodyPr wrap="square" rtlCol="0">
            <a:spAutoFit/>
          </a:bodyPr>
          <a:lstStyle/>
          <a:p>
            <a:pPr>
              <a:lnSpc>
                <a:spcPts val="6500"/>
              </a:lnSpc>
            </a:pPr>
            <a:r>
              <a:rPr lang="en-US" sz="2000" b="1" dirty="0">
                <a:solidFill>
                  <a:schemeClr val="accent1"/>
                </a:solidFill>
                <a:latin typeface="Brandon Grotesque Regular" panose="020B0503020203060202" pitchFamily="34" charset="0"/>
                <a:cs typeface="Arial" panose="020B0604020202020204" pitchFamily="34" charset="0"/>
              </a:rPr>
              <a:t>Company Nurse</a:t>
            </a:r>
          </a:p>
        </p:txBody>
      </p:sp>
      <p:sp>
        <p:nvSpPr>
          <p:cNvPr id="2" name="TextBox 1">
            <a:extLst>
              <a:ext uri="{FF2B5EF4-FFF2-40B4-BE49-F238E27FC236}">
                <a16:creationId xmlns:a16="http://schemas.microsoft.com/office/drawing/2014/main" id="{0254FAE4-9DF0-4DAE-9011-F15172E145A1}"/>
              </a:ext>
            </a:extLst>
          </p:cNvPr>
          <p:cNvSpPr txBox="1"/>
          <p:nvPr/>
        </p:nvSpPr>
        <p:spPr>
          <a:xfrm>
            <a:off x="1225477" y="1862431"/>
            <a:ext cx="4406227" cy="830997"/>
          </a:xfrm>
          <a:prstGeom prst="rect">
            <a:avLst/>
          </a:prstGeom>
          <a:noFill/>
        </p:spPr>
        <p:txBody>
          <a:bodyPr wrap="square" rtlCol="0">
            <a:spAutoFit/>
          </a:bodyPr>
          <a:lstStyle/>
          <a:p>
            <a:pPr algn="ctr"/>
            <a:r>
              <a:rPr lang="en-US" sz="2400" dirty="0">
                <a:solidFill>
                  <a:srgbClr val="00ADBB"/>
                </a:solidFill>
                <a:latin typeface="Brandon Grotesque Bold" panose="020B0803020203060202" pitchFamily="34" charset="0"/>
              </a:rPr>
              <a:t>What is the company nurse?</a:t>
            </a:r>
          </a:p>
          <a:p>
            <a:pPr algn="ctr"/>
            <a:endParaRPr lang="en-US" sz="2400" dirty="0">
              <a:solidFill>
                <a:srgbClr val="1D376C"/>
              </a:solidFill>
              <a:latin typeface="Brandon Grotesque Bold" panose="020B0803020203060202" pitchFamily="34" charset="0"/>
            </a:endParaRPr>
          </a:p>
        </p:txBody>
      </p:sp>
      <p:sp>
        <p:nvSpPr>
          <p:cNvPr id="9" name="TextBox 8">
            <a:extLst>
              <a:ext uri="{FF2B5EF4-FFF2-40B4-BE49-F238E27FC236}">
                <a16:creationId xmlns:a16="http://schemas.microsoft.com/office/drawing/2014/main" id="{74A025B1-FC3D-484A-8F0C-F614EDE68CF3}"/>
              </a:ext>
            </a:extLst>
          </p:cNvPr>
          <p:cNvSpPr txBox="1"/>
          <p:nvPr/>
        </p:nvSpPr>
        <p:spPr>
          <a:xfrm>
            <a:off x="1171365" y="3702908"/>
            <a:ext cx="4918193" cy="461665"/>
          </a:xfrm>
          <a:prstGeom prst="rect">
            <a:avLst/>
          </a:prstGeom>
          <a:noFill/>
        </p:spPr>
        <p:txBody>
          <a:bodyPr wrap="square" rtlCol="0">
            <a:spAutoFit/>
          </a:bodyPr>
          <a:lstStyle/>
          <a:p>
            <a:pPr algn="ctr"/>
            <a:r>
              <a:rPr lang="en-US" sz="2400" dirty="0">
                <a:solidFill>
                  <a:srgbClr val="00ADBB"/>
                </a:solidFill>
                <a:latin typeface="Brandon Grotesque Bold" panose="020B0803020203060202" pitchFamily="34" charset="0"/>
              </a:rPr>
              <a:t>Why do we need the company nurse? </a:t>
            </a:r>
            <a:endParaRPr lang="en-US" sz="2400" dirty="0">
              <a:solidFill>
                <a:srgbClr val="1D376C"/>
              </a:solidFill>
              <a:latin typeface="Brandon Grotesque Bold" panose="020B0803020203060202" pitchFamily="34" charset="0"/>
            </a:endParaRPr>
          </a:p>
        </p:txBody>
      </p:sp>
      <p:sp>
        <p:nvSpPr>
          <p:cNvPr id="3" name="TextBox 2">
            <a:extLst>
              <a:ext uri="{FF2B5EF4-FFF2-40B4-BE49-F238E27FC236}">
                <a16:creationId xmlns:a16="http://schemas.microsoft.com/office/drawing/2014/main" id="{52B50779-43CD-42C3-AF31-EBE65FEEE9AA}"/>
              </a:ext>
            </a:extLst>
          </p:cNvPr>
          <p:cNvSpPr txBox="1"/>
          <p:nvPr/>
        </p:nvSpPr>
        <p:spPr>
          <a:xfrm>
            <a:off x="1440877" y="4360215"/>
            <a:ext cx="4379165" cy="923330"/>
          </a:xfrm>
          <a:prstGeom prst="rect">
            <a:avLst/>
          </a:prstGeom>
          <a:noFill/>
        </p:spPr>
        <p:txBody>
          <a:bodyPr wrap="square" rtlCol="0">
            <a:spAutoFit/>
          </a:bodyPr>
          <a:lstStyle/>
          <a:p>
            <a:pPr algn="ctr"/>
            <a:r>
              <a:rPr lang="en-US" dirty="0">
                <a:solidFill>
                  <a:srgbClr val="1D376C"/>
                </a:solidFill>
                <a:latin typeface="Brandon Grotesque Regular" panose="020B0503020203060202" pitchFamily="34" charset="0"/>
              </a:rPr>
              <a:t>This is how claims get reported to State Auto to begin the claim process. </a:t>
            </a:r>
          </a:p>
          <a:p>
            <a:endParaRPr lang="en-US" dirty="0"/>
          </a:p>
        </p:txBody>
      </p:sp>
      <p:sp>
        <p:nvSpPr>
          <p:cNvPr id="4" name="TextBox 3">
            <a:extLst>
              <a:ext uri="{FF2B5EF4-FFF2-40B4-BE49-F238E27FC236}">
                <a16:creationId xmlns:a16="http://schemas.microsoft.com/office/drawing/2014/main" id="{360EE972-1E5F-49D4-B5AA-2CB5DF03AA5B}"/>
              </a:ext>
            </a:extLst>
          </p:cNvPr>
          <p:cNvSpPr txBox="1"/>
          <p:nvPr/>
        </p:nvSpPr>
        <p:spPr>
          <a:xfrm>
            <a:off x="1309665" y="2427405"/>
            <a:ext cx="4641591" cy="923330"/>
          </a:xfrm>
          <a:prstGeom prst="rect">
            <a:avLst/>
          </a:prstGeom>
          <a:noFill/>
        </p:spPr>
        <p:txBody>
          <a:bodyPr wrap="square" rtlCol="0">
            <a:spAutoFit/>
          </a:bodyPr>
          <a:lstStyle/>
          <a:p>
            <a:pPr algn="ctr"/>
            <a:r>
              <a:rPr lang="en-US" dirty="0">
                <a:solidFill>
                  <a:srgbClr val="1D376C"/>
                </a:solidFill>
                <a:latin typeface="Brandon Grotesque Regular" panose="020B0503020203060202" pitchFamily="34" charset="0"/>
              </a:rPr>
              <a:t>Company Nurse helps injured workers get the level of care they need and streamline the process.  </a:t>
            </a:r>
          </a:p>
          <a:p>
            <a:pPr algn="ctr"/>
            <a:endParaRPr lang="en-US" dirty="0"/>
          </a:p>
        </p:txBody>
      </p:sp>
      <p:pic>
        <p:nvPicPr>
          <p:cNvPr id="1026" name="Picture 2" descr="https://cdn-icons-png.flaticon.com/512/4859/4859735.png">
            <a:extLst>
              <a:ext uri="{FF2B5EF4-FFF2-40B4-BE49-F238E27FC236}">
                <a16:creationId xmlns:a16="http://schemas.microsoft.com/office/drawing/2014/main" id="{906DA848-EAFB-4799-894A-58665804DAF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444837" y="1864544"/>
            <a:ext cx="4138391" cy="4138391"/>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a:extLst/>
        </p:spPr>
      </p:pic>
    </p:spTree>
    <p:custDataLst>
      <p:tags r:id="rId1"/>
    </p:custDataLst>
    <p:extLst>
      <p:ext uri="{BB962C8B-B14F-4D97-AF65-F5344CB8AC3E}">
        <p14:creationId xmlns:p14="http://schemas.microsoft.com/office/powerpoint/2010/main" val="21772942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A5DD9506-B58A-485F-8ABF-87459FD5E0BE}"/>
              </a:ext>
            </a:extLst>
          </p:cNvPr>
          <p:cNvSpPr txBox="1"/>
          <p:nvPr/>
        </p:nvSpPr>
        <p:spPr>
          <a:xfrm>
            <a:off x="0" y="32441"/>
            <a:ext cx="10798628" cy="925894"/>
          </a:xfrm>
          <a:prstGeom prst="rect">
            <a:avLst/>
          </a:prstGeom>
          <a:noFill/>
        </p:spPr>
        <p:txBody>
          <a:bodyPr wrap="square" rtlCol="0">
            <a:spAutoFit/>
          </a:bodyPr>
          <a:lstStyle/>
          <a:p>
            <a:pPr>
              <a:lnSpc>
                <a:spcPts val="6500"/>
              </a:lnSpc>
            </a:pPr>
            <a:r>
              <a:rPr lang="en-US" sz="6000" b="1" dirty="0">
                <a:latin typeface="Arial" panose="020B0604020202020204" pitchFamily="34" charset="0"/>
                <a:cs typeface="Arial" panose="020B0604020202020204" pitchFamily="34" charset="0"/>
              </a:rPr>
              <a:t>Workers' Compensation</a:t>
            </a:r>
          </a:p>
        </p:txBody>
      </p:sp>
      <p:sp>
        <p:nvSpPr>
          <p:cNvPr id="7" name="Rectangle 6">
            <a:extLst>
              <a:ext uri="{FF2B5EF4-FFF2-40B4-BE49-F238E27FC236}">
                <a16:creationId xmlns:a16="http://schemas.microsoft.com/office/drawing/2014/main" id="{488386A0-A8AA-4A84-8D33-F3179DF7D291}"/>
              </a:ext>
            </a:extLst>
          </p:cNvPr>
          <p:cNvSpPr/>
          <p:nvPr/>
        </p:nvSpPr>
        <p:spPr>
          <a:xfrm>
            <a:off x="131531" y="1180259"/>
            <a:ext cx="581980" cy="5677741"/>
          </a:xfrm>
          <a:prstGeom prst="rect">
            <a:avLst/>
          </a:prstGeom>
          <a:solidFill>
            <a:srgbClr val="1D37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A9B23B37-F3D6-4892-ABCB-5B44E8CEE9A4}"/>
              </a:ext>
            </a:extLst>
          </p:cNvPr>
          <p:cNvSpPr/>
          <p:nvPr/>
        </p:nvSpPr>
        <p:spPr>
          <a:xfrm>
            <a:off x="0" y="1862431"/>
            <a:ext cx="234540" cy="4995569"/>
          </a:xfrm>
          <a:prstGeom prst="rect">
            <a:avLst/>
          </a:prstGeom>
          <a:solidFill>
            <a:schemeClr val="accent5">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a:extLst>
              <a:ext uri="{FF2B5EF4-FFF2-40B4-BE49-F238E27FC236}">
                <a16:creationId xmlns:a16="http://schemas.microsoft.com/office/drawing/2014/main" id="{0254FAE4-9DF0-4DAE-9011-F15172E145A1}"/>
              </a:ext>
            </a:extLst>
          </p:cNvPr>
          <p:cNvSpPr txBox="1"/>
          <p:nvPr/>
        </p:nvSpPr>
        <p:spPr>
          <a:xfrm>
            <a:off x="2327467" y="1085200"/>
            <a:ext cx="7164107" cy="830997"/>
          </a:xfrm>
          <a:prstGeom prst="rect">
            <a:avLst/>
          </a:prstGeom>
          <a:noFill/>
        </p:spPr>
        <p:txBody>
          <a:bodyPr wrap="square" rtlCol="0">
            <a:spAutoFit/>
          </a:bodyPr>
          <a:lstStyle/>
          <a:p>
            <a:pPr algn="ctr"/>
            <a:r>
              <a:rPr lang="en-US" sz="2400" dirty="0">
                <a:solidFill>
                  <a:srgbClr val="1D376C"/>
                </a:solidFill>
                <a:latin typeface="Brandon Grotesque Bold" panose="020B0803020203060202" pitchFamily="34" charset="0"/>
              </a:rPr>
              <a:t>What happens when you call Company Nurse?</a:t>
            </a:r>
          </a:p>
          <a:p>
            <a:pPr algn="ctr"/>
            <a:endParaRPr lang="en-US" sz="2400" dirty="0">
              <a:solidFill>
                <a:srgbClr val="1D376C"/>
              </a:solidFill>
              <a:latin typeface="Brandon Grotesque Bold" panose="020B0803020203060202" pitchFamily="34" charset="0"/>
            </a:endParaRPr>
          </a:p>
        </p:txBody>
      </p:sp>
      <p:pic>
        <p:nvPicPr>
          <p:cNvPr id="1026" name="Picture 2" descr="https://cdn-icons.flaticon.com/png/512/6187/premium/6187455.png?token=exp=1647558023~hmac=ba93a84970e9a982215525328f9a6566">
            <a:extLst>
              <a:ext uri="{FF2B5EF4-FFF2-40B4-BE49-F238E27FC236}">
                <a16:creationId xmlns:a16="http://schemas.microsoft.com/office/drawing/2014/main" id="{2AAE76FF-735A-4850-AEA3-77A58474357A}"/>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62514" y="3054290"/>
            <a:ext cx="1551432" cy="1551432"/>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https://cdn-icons-png.flaticon.com/512/5719/5719232.png">
            <a:extLst>
              <a:ext uri="{FF2B5EF4-FFF2-40B4-BE49-F238E27FC236}">
                <a16:creationId xmlns:a16="http://schemas.microsoft.com/office/drawing/2014/main" id="{4539910D-A487-4180-8EF4-8604E0DBFA47}"/>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649566" y="3054290"/>
            <a:ext cx="1551432" cy="1551432"/>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https://cdn-icons.flaticon.com/png/512/881/premium/881760.png?token=exp=1647558290~hmac=81ab9a24612611809d91cb42fe3f7555">
            <a:extLst>
              <a:ext uri="{FF2B5EF4-FFF2-40B4-BE49-F238E27FC236}">
                <a16:creationId xmlns:a16="http://schemas.microsoft.com/office/drawing/2014/main" id="{8D2D62FF-9500-49CA-960E-DAA2BD549ED3}"/>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945103" y="3179583"/>
            <a:ext cx="1377502" cy="1377502"/>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https://cdn-icons.flaticon.com/png/512/5128/premium/5128547.png?token=exp=1647558492~hmac=65bff5ef7b0e0b0f7e6f9e6385668d3f">
            <a:extLst>
              <a:ext uri="{FF2B5EF4-FFF2-40B4-BE49-F238E27FC236}">
                <a16:creationId xmlns:a16="http://schemas.microsoft.com/office/drawing/2014/main" id="{FA370BF3-366F-4D44-A1F0-A2687EB63D95}"/>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109361" y="3176992"/>
            <a:ext cx="1380093" cy="1380093"/>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descr="https://cdn-icons-png.flaticon.com/512/4807/4807695.png">
            <a:extLst>
              <a:ext uri="{FF2B5EF4-FFF2-40B4-BE49-F238E27FC236}">
                <a16:creationId xmlns:a16="http://schemas.microsoft.com/office/drawing/2014/main" id="{CBFECA6B-D03E-41BB-A553-2A75C53138DC}"/>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9133776" y="2191251"/>
            <a:ext cx="1267968" cy="1267968"/>
          </a:xfrm>
          <a:prstGeom prst="rect">
            <a:avLst/>
          </a:prstGeom>
          <a:noFill/>
          <a:extLst>
            <a:ext uri="{909E8E84-426E-40DD-AFC4-6F175D3DCCD1}">
              <a14:hiddenFill xmlns:a14="http://schemas.microsoft.com/office/drawing/2010/main">
                <a:solidFill>
                  <a:srgbClr val="FFFFFF"/>
                </a:solidFill>
              </a14:hiddenFill>
            </a:ext>
          </a:extLst>
        </p:spPr>
      </p:pic>
      <p:pic>
        <p:nvPicPr>
          <p:cNvPr id="1036" name="Picture 12" descr="https://cdn-icons-png.flaticon.com/512/7007/7007452.png">
            <a:extLst>
              <a:ext uri="{FF2B5EF4-FFF2-40B4-BE49-F238E27FC236}">
                <a16:creationId xmlns:a16="http://schemas.microsoft.com/office/drawing/2014/main" id="{0FAED27B-0454-47CC-A58B-D3AF2688778A}"/>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9131082" y="4125434"/>
            <a:ext cx="1267968" cy="1267968"/>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874792F9-C442-4C4A-B353-BC212A31B3ED}"/>
              </a:ext>
            </a:extLst>
          </p:cNvPr>
          <p:cNvSpPr txBox="1"/>
          <p:nvPr/>
        </p:nvSpPr>
        <p:spPr>
          <a:xfrm>
            <a:off x="970236" y="4866211"/>
            <a:ext cx="1378350" cy="584775"/>
          </a:xfrm>
          <a:prstGeom prst="rect">
            <a:avLst/>
          </a:prstGeom>
          <a:noFill/>
        </p:spPr>
        <p:txBody>
          <a:bodyPr wrap="square" rtlCol="0">
            <a:spAutoFit/>
          </a:bodyPr>
          <a:lstStyle/>
          <a:p>
            <a:pPr algn="ctr"/>
            <a:r>
              <a:rPr lang="en-US" sz="1600" dirty="0">
                <a:solidFill>
                  <a:srgbClr val="1D376C"/>
                </a:solidFill>
                <a:latin typeface="Brandon Grotesque Regular" panose="020B0503020203060202" pitchFamily="34" charset="0"/>
              </a:rPr>
              <a:t>Workplace injury occurs</a:t>
            </a:r>
          </a:p>
        </p:txBody>
      </p:sp>
      <p:sp>
        <p:nvSpPr>
          <p:cNvPr id="11" name="Arrow: Down 10">
            <a:extLst>
              <a:ext uri="{FF2B5EF4-FFF2-40B4-BE49-F238E27FC236}">
                <a16:creationId xmlns:a16="http://schemas.microsoft.com/office/drawing/2014/main" id="{1B153FDC-E022-49CC-BD9E-01DC67697491}"/>
              </a:ext>
            </a:extLst>
          </p:cNvPr>
          <p:cNvSpPr/>
          <p:nvPr/>
        </p:nvSpPr>
        <p:spPr>
          <a:xfrm>
            <a:off x="1592469" y="4592006"/>
            <a:ext cx="133884" cy="21011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Arrow: Down 18">
            <a:extLst>
              <a:ext uri="{FF2B5EF4-FFF2-40B4-BE49-F238E27FC236}">
                <a16:creationId xmlns:a16="http://schemas.microsoft.com/office/drawing/2014/main" id="{BBF95C3C-52E2-45F1-933B-3EAE20AE26CA}"/>
              </a:ext>
            </a:extLst>
          </p:cNvPr>
          <p:cNvSpPr/>
          <p:nvPr/>
        </p:nvSpPr>
        <p:spPr>
          <a:xfrm>
            <a:off x="3368010" y="4605722"/>
            <a:ext cx="133884" cy="21011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a:extLst>
              <a:ext uri="{FF2B5EF4-FFF2-40B4-BE49-F238E27FC236}">
                <a16:creationId xmlns:a16="http://schemas.microsoft.com/office/drawing/2014/main" id="{F4DE9135-BE76-42C0-BA8B-BA867ED0CCDD}"/>
              </a:ext>
            </a:extLst>
          </p:cNvPr>
          <p:cNvSpPr txBox="1"/>
          <p:nvPr/>
        </p:nvSpPr>
        <p:spPr>
          <a:xfrm>
            <a:off x="2482771" y="4815919"/>
            <a:ext cx="2056692" cy="830997"/>
          </a:xfrm>
          <a:prstGeom prst="rect">
            <a:avLst/>
          </a:prstGeom>
          <a:noFill/>
        </p:spPr>
        <p:txBody>
          <a:bodyPr wrap="square" rtlCol="0">
            <a:spAutoFit/>
          </a:bodyPr>
          <a:lstStyle/>
          <a:p>
            <a:pPr algn="ctr"/>
            <a:r>
              <a:rPr lang="en-US" sz="1600" dirty="0">
                <a:solidFill>
                  <a:srgbClr val="1D376C"/>
                </a:solidFill>
                <a:latin typeface="Brandon Grotesque Regular" panose="020B0503020203060202" pitchFamily="34" charset="0"/>
              </a:rPr>
              <a:t>Injured employee contacts company nurse</a:t>
            </a:r>
          </a:p>
        </p:txBody>
      </p:sp>
      <p:sp>
        <p:nvSpPr>
          <p:cNvPr id="21" name="Arrow: Down 20">
            <a:extLst>
              <a:ext uri="{FF2B5EF4-FFF2-40B4-BE49-F238E27FC236}">
                <a16:creationId xmlns:a16="http://schemas.microsoft.com/office/drawing/2014/main" id="{B1344906-0FEE-4A2B-8CC8-44BC0FF5B507}"/>
              </a:ext>
            </a:extLst>
          </p:cNvPr>
          <p:cNvSpPr/>
          <p:nvPr/>
        </p:nvSpPr>
        <p:spPr>
          <a:xfrm>
            <a:off x="5445480" y="4654359"/>
            <a:ext cx="133884" cy="21011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a:extLst>
              <a:ext uri="{FF2B5EF4-FFF2-40B4-BE49-F238E27FC236}">
                <a16:creationId xmlns:a16="http://schemas.microsoft.com/office/drawing/2014/main" id="{B404D76E-A96A-4859-B223-42162C38C111}"/>
              </a:ext>
            </a:extLst>
          </p:cNvPr>
          <p:cNvSpPr txBox="1"/>
          <p:nvPr/>
        </p:nvSpPr>
        <p:spPr>
          <a:xfrm>
            <a:off x="4499580" y="4864477"/>
            <a:ext cx="2268548" cy="830997"/>
          </a:xfrm>
          <a:prstGeom prst="rect">
            <a:avLst/>
          </a:prstGeom>
          <a:noFill/>
        </p:spPr>
        <p:txBody>
          <a:bodyPr wrap="square" rtlCol="0">
            <a:spAutoFit/>
          </a:bodyPr>
          <a:lstStyle/>
          <a:p>
            <a:pPr algn="ctr"/>
            <a:r>
              <a:rPr lang="en-US" sz="1600" dirty="0">
                <a:solidFill>
                  <a:srgbClr val="1D376C"/>
                </a:solidFill>
                <a:latin typeface="Brandon Grotesque Regular" panose="020B0503020203060202" pitchFamily="34" charset="0"/>
              </a:rPr>
              <a:t>Injured Care Coordinator takes injury report-        Triage by RN offered</a:t>
            </a:r>
          </a:p>
        </p:txBody>
      </p:sp>
      <p:sp>
        <p:nvSpPr>
          <p:cNvPr id="23" name="Arrow: Down 22">
            <a:extLst>
              <a:ext uri="{FF2B5EF4-FFF2-40B4-BE49-F238E27FC236}">
                <a16:creationId xmlns:a16="http://schemas.microsoft.com/office/drawing/2014/main" id="{909C03DC-4224-494E-B8BA-1EA25FA202AE}"/>
              </a:ext>
            </a:extLst>
          </p:cNvPr>
          <p:cNvSpPr/>
          <p:nvPr/>
        </p:nvSpPr>
        <p:spPr>
          <a:xfrm>
            <a:off x="7729532" y="4605722"/>
            <a:ext cx="133884" cy="21011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a:extLst>
              <a:ext uri="{FF2B5EF4-FFF2-40B4-BE49-F238E27FC236}">
                <a16:creationId xmlns:a16="http://schemas.microsoft.com/office/drawing/2014/main" id="{FE7701A3-CDEB-4A20-94DF-412E14F130EE}"/>
              </a:ext>
            </a:extLst>
          </p:cNvPr>
          <p:cNvSpPr txBox="1"/>
          <p:nvPr/>
        </p:nvSpPr>
        <p:spPr>
          <a:xfrm>
            <a:off x="6768128" y="4864477"/>
            <a:ext cx="2056692" cy="830997"/>
          </a:xfrm>
          <a:prstGeom prst="rect">
            <a:avLst/>
          </a:prstGeom>
          <a:noFill/>
        </p:spPr>
        <p:txBody>
          <a:bodyPr wrap="square" rtlCol="0">
            <a:spAutoFit/>
          </a:bodyPr>
          <a:lstStyle/>
          <a:p>
            <a:pPr algn="ctr"/>
            <a:r>
              <a:rPr lang="en-US" sz="1600" dirty="0">
                <a:solidFill>
                  <a:srgbClr val="1D376C"/>
                </a:solidFill>
                <a:latin typeface="Brandon Grotesque Regular" panose="020B0503020203060202" pitchFamily="34" charset="0"/>
              </a:rPr>
              <a:t>Employee receives expert medical triage &amp; self-care advice</a:t>
            </a:r>
          </a:p>
        </p:txBody>
      </p:sp>
      <p:sp>
        <p:nvSpPr>
          <p:cNvPr id="15" name="Arrow: Right 14">
            <a:extLst>
              <a:ext uri="{FF2B5EF4-FFF2-40B4-BE49-F238E27FC236}">
                <a16:creationId xmlns:a16="http://schemas.microsoft.com/office/drawing/2014/main" id="{F8D31BC1-E0DF-481D-AA58-75C831D86ABE}"/>
              </a:ext>
            </a:extLst>
          </p:cNvPr>
          <p:cNvSpPr/>
          <p:nvPr/>
        </p:nvSpPr>
        <p:spPr>
          <a:xfrm>
            <a:off x="2312418" y="3840793"/>
            <a:ext cx="165360" cy="145114"/>
          </a:xfrm>
          <a:prstGeom prst="rightArrow">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Arrow: Right 25">
            <a:extLst>
              <a:ext uri="{FF2B5EF4-FFF2-40B4-BE49-F238E27FC236}">
                <a16:creationId xmlns:a16="http://schemas.microsoft.com/office/drawing/2014/main" id="{D7B40390-1B8E-46AC-B930-14D24AADF2B3}"/>
              </a:ext>
            </a:extLst>
          </p:cNvPr>
          <p:cNvSpPr/>
          <p:nvPr/>
        </p:nvSpPr>
        <p:spPr>
          <a:xfrm>
            <a:off x="4374103" y="3846178"/>
            <a:ext cx="165360" cy="145114"/>
          </a:xfrm>
          <a:prstGeom prst="rightArrow">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Arrow: Right 26">
            <a:extLst>
              <a:ext uri="{FF2B5EF4-FFF2-40B4-BE49-F238E27FC236}">
                <a16:creationId xmlns:a16="http://schemas.microsoft.com/office/drawing/2014/main" id="{232D5908-3B77-4EE5-BE2A-29096B0CBD6F}"/>
              </a:ext>
            </a:extLst>
          </p:cNvPr>
          <p:cNvSpPr/>
          <p:nvPr/>
        </p:nvSpPr>
        <p:spPr>
          <a:xfrm>
            <a:off x="6578019" y="3824451"/>
            <a:ext cx="165360" cy="145114"/>
          </a:xfrm>
          <a:prstGeom prst="rightArrow">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Arrow: Right 27">
            <a:extLst>
              <a:ext uri="{FF2B5EF4-FFF2-40B4-BE49-F238E27FC236}">
                <a16:creationId xmlns:a16="http://schemas.microsoft.com/office/drawing/2014/main" id="{1B245813-F3CD-474F-AEAC-7CD3D2205433}"/>
              </a:ext>
            </a:extLst>
          </p:cNvPr>
          <p:cNvSpPr/>
          <p:nvPr/>
        </p:nvSpPr>
        <p:spPr>
          <a:xfrm rot="19349998">
            <a:off x="8728935" y="3283886"/>
            <a:ext cx="165360" cy="145114"/>
          </a:xfrm>
          <a:prstGeom prst="rightArrow">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Arrow: Right 28">
            <a:extLst>
              <a:ext uri="{FF2B5EF4-FFF2-40B4-BE49-F238E27FC236}">
                <a16:creationId xmlns:a16="http://schemas.microsoft.com/office/drawing/2014/main" id="{3909C765-05E7-4E1C-9BB5-F9EFE13AEF86}"/>
              </a:ext>
            </a:extLst>
          </p:cNvPr>
          <p:cNvSpPr/>
          <p:nvPr/>
        </p:nvSpPr>
        <p:spPr>
          <a:xfrm rot="2291204">
            <a:off x="8727588" y="3985907"/>
            <a:ext cx="165360" cy="145114"/>
          </a:xfrm>
          <a:prstGeom prst="rightArrow">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Box 15">
            <a:extLst>
              <a:ext uri="{FF2B5EF4-FFF2-40B4-BE49-F238E27FC236}">
                <a16:creationId xmlns:a16="http://schemas.microsoft.com/office/drawing/2014/main" id="{0C2A1B56-8479-4D05-A897-F81438E13EC9}"/>
              </a:ext>
            </a:extLst>
          </p:cNvPr>
          <p:cNvSpPr txBox="1"/>
          <p:nvPr/>
        </p:nvSpPr>
        <p:spPr>
          <a:xfrm>
            <a:off x="10399164" y="4220809"/>
            <a:ext cx="1477813" cy="1077218"/>
          </a:xfrm>
          <a:prstGeom prst="rect">
            <a:avLst/>
          </a:prstGeom>
          <a:noFill/>
        </p:spPr>
        <p:txBody>
          <a:bodyPr wrap="square" rtlCol="0">
            <a:spAutoFit/>
          </a:bodyPr>
          <a:lstStyle/>
          <a:p>
            <a:pPr algn="ctr"/>
            <a:r>
              <a:rPr lang="en-US" sz="1600" b="1" dirty="0">
                <a:solidFill>
                  <a:srgbClr val="1D376C"/>
                </a:solidFill>
                <a:latin typeface="Brandon Grotesque Regular" panose="020B0503020203060202" pitchFamily="34" charset="0"/>
              </a:rPr>
              <a:t>Self-care</a:t>
            </a:r>
            <a:r>
              <a:rPr lang="en-US" sz="1600" dirty="0">
                <a:solidFill>
                  <a:srgbClr val="1D376C"/>
                </a:solidFill>
                <a:latin typeface="Brandon Grotesque Regular" panose="020B0503020203060202" pitchFamily="34" charset="0"/>
              </a:rPr>
              <a:t>. Your employer will receive your injury alert</a:t>
            </a:r>
          </a:p>
        </p:txBody>
      </p:sp>
      <p:sp>
        <p:nvSpPr>
          <p:cNvPr id="17" name="TextBox 16">
            <a:extLst>
              <a:ext uri="{FF2B5EF4-FFF2-40B4-BE49-F238E27FC236}">
                <a16:creationId xmlns:a16="http://schemas.microsoft.com/office/drawing/2014/main" id="{DF17F742-378A-4E33-8833-77D55EEABD6C}"/>
              </a:ext>
            </a:extLst>
          </p:cNvPr>
          <p:cNvSpPr txBox="1"/>
          <p:nvPr/>
        </p:nvSpPr>
        <p:spPr>
          <a:xfrm>
            <a:off x="10478925" y="2145233"/>
            <a:ext cx="1713076" cy="1569660"/>
          </a:xfrm>
          <a:prstGeom prst="rect">
            <a:avLst/>
          </a:prstGeom>
          <a:noFill/>
        </p:spPr>
        <p:txBody>
          <a:bodyPr wrap="square" rtlCol="0">
            <a:spAutoFit/>
          </a:bodyPr>
          <a:lstStyle/>
          <a:p>
            <a:r>
              <a:rPr lang="en-US" sz="1600" dirty="0">
                <a:solidFill>
                  <a:srgbClr val="1D376C"/>
                </a:solidFill>
                <a:latin typeface="Brandon Grotesque Regular" panose="020B0503020203060202" pitchFamily="34" charset="0"/>
              </a:rPr>
              <a:t>Company Nurse makes a referral. Approved medical provider receives provider injury alert</a:t>
            </a:r>
          </a:p>
        </p:txBody>
      </p:sp>
    </p:spTree>
    <p:custDataLst>
      <p:tags r:id="rId1"/>
    </p:custDataLst>
    <p:extLst>
      <p:ext uri="{BB962C8B-B14F-4D97-AF65-F5344CB8AC3E}">
        <p14:creationId xmlns:p14="http://schemas.microsoft.com/office/powerpoint/2010/main" val="35102110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anim calcmode="lin" valueType="num">
                                      <p:cBhvr additive="base">
                                        <p:cTn id="7" dur="500" fill="hold"/>
                                        <p:tgtEl>
                                          <p:spTgt spid="1026"/>
                                        </p:tgtEl>
                                        <p:attrNameLst>
                                          <p:attrName>ppt_x</p:attrName>
                                        </p:attrNameLst>
                                      </p:cBhvr>
                                      <p:tavLst>
                                        <p:tav tm="0">
                                          <p:val>
                                            <p:strVal val="#ppt_x"/>
                                          </p:val>
                                        </p:tav>
                                        <p:tav tm="100000">
                                          <p:val>
                                            <p:strVal val="#ppt_x"/>
                                          </p:val>
                                        </p:tav>
                                      </p:tavLst>
                                    </p:anim>
                                    <p:anim calcmode="lin" valueType="num">
                                      <p:cBhvr additive="base">
                                        <p:cTn id="8" dur="500" fill="hold"/>
                                        <p:tgtEl>
                                          <p:spTgt spid="1026"/>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fill="hold"/>
                                        <p:tgtEl>
                                          <p:spTgt spid="5"/>
                                        </p:tgtEl>
                                        <p:attrNameLst>
                                          <p:attrName>ppt_x</p:attrName>
                                        </p:attrNameLst>
                                      </p:cBhvr>
                                      <p:tavLst>
                                        <p:tav tm="0">
                                          <p:val>
                                            <p:strVal val="#ppt_x"/>
                                          </p:val>
                                        </p:tav>
                                        <p:tav tm="100000">
                                          <p:val>
                                            <p:strVal val="#ppt_x"/>
                                          </p:val>
                                        </p:tav>
                                      </p:tavLst>
                                    </p:anim>
                                    <p:anim calcmode="lin" valueType="num">
                                      <p:cBhvr additive="base">
                                        <p:cTn id="12" dur="500" fill="hold"/>
                                        <p:tgtEl>
                                          <p:spTgt spid="5"/>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11"/>
                                        </p:tgtEl>
                                        <p:attrNameLst>
                                          <p:attrName>style.visibility</p:attrName>
                                        </p:attrNameLst>
                                      </p:cBhvr>
                                      <p:to>
                                        <p:strVal val="visible"/>
                                      </p:to>
                                    </p:set>
                                    <p:anim calcmode="lin" valueType="num">
                                      <p:cBhvr additive="base">
                                        <p:cTn id="15" dur="500" fill="hold"/>
                                        <p:tgtEl>
                                          <p:spTgt spid="11"/>
                                        </p:tgtEl>
                                        <p:attrNameLst>
                                          <p:attrName>ppt_x</p:attrName>
                                        </p:attrNameLst>
                                      </p:cBhvr>
                                      <p:tavLst>
                                        <p:tav tm="0">
                                          <p:val>
                                            <p:strVal val="#ppt_x"/>
                                          </p:val>
                                        </p:tav>
                                        <p:tav tm="100000">
                                          <p:val>
                                            <p:strVal val="#ppt_x"/>
                                          </p:val>
                                        </p:tav>
                                      </p:tavLst>
                                    </p:anim>
                                    <p:anim calcmode="lin" valueType="num">
                                      <p:cBhvr additive="base">
                                        <p:cTn id="16" dur="500" fill="hold"/>
                                        <p:tgtEl>
                                          <p:spTgt spid="11"/>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15"/>
                                        </p:tgtEl>
                                        <p:attrNameLst>
                                          <p:attrName>style.visibility</p:attrName>
                                        </p:attrNameLst>
                                      </p:cBhvr>
                                      <p:to>
                                        <p:strVal val="visible"/>
                                      </p:to>
                                    </p:set>
                                    <p:anim calcmode="lin" valueType="num">
                                      <p:cBhvr additive="base">
                                        <p:cTn id="19" dur="500" fill="hold"/>
                                        <p:tgtEl>
                                          <p:spTgt spid="15"/>
                                        </p:tgtEl>
                                        <p:attrNameLst>
                                          <p:attrName>ppt_x</p:attrName>
                                        </p:attrNameLst>
                                      </p:cBhvr>
                                      <p:tavLst>
                                        <p:tav tm="0">
                                          <p:val>
                                            <p:strVal val="#ppt_x"/>
                                          </p:val>
                                        </p:tav>
                                        <p:tav tm="100000">
                                          <p:val>
                                            <p:strVal val="#ppt_x"/>
                                          </p:val>
                                        </p:tav>
                                      </p:tavLst>
                                    </p:anim>
                                    <p:anim calcmode="lin" valueType="num">
                                      <p:cBhvr additive="base">
                                        <p:cTn id="20"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1028"/>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26"/>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9"/>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2"/>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030"/>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27"/>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21"/>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13"/>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1032"/>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14"/>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23"/>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28"/>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29"/>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nodeType="clickEffect">
                                  <p:stCondLst>
                                    <p:cond delay="0"/>
                                  </p:stCondLst>
                                  <p:childTnLst>
                                    <p:set>
                                      <p:cBhvr>
                                        <p:cTn id="56" dur="1" fill="hold">
                                          <p:stCondLst>
                                            <p:cond delay="0"/>
                                          </p:stCondLst>
                                        </p:cTn>
                                        <p:tgtEl>
                                          <p:spTgt spid="1034"/>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17"/>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16"/>
                                        </p:tgtEl>
                                        <p:attrNameLst>
                                          <p:attrName>style.visibility</p:attrName>
                                        </p:attrNameLst>
                                      </p:cBhvr>
                                      <p:to>
                                        <p:strVal val="visible"/>
                                      </p:to>
                                    </p:set>
                                  </p:childTnLst>
                                </p:cTn>
                              </p:par>
                              <p:par>
                                <p:cTn id="63" presetID="1" presetClass="entr" presetSubtype="0" fill="hold" nodeType="withEffect">
                                  <p:stCondLst>
                                    <p:cond delay="0"/>
                                  </p:stCondLst>
                                  <p:childTnLst>
                                    <p:set>
                                      <p:cBhvr>
                                        <p:cTn id="64" dur="1" fill="hold">
                                          <p:stCondLst>
                                            <p:cond delay="0"/>
                                          </p:stCondLst>
                                        </p:cTn>
                                        <p:tgtEl>
                                          <p:spTgt spid="103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11" grpId="0" animBg="1"/>
      <p:bldP spid="19" grpId="0" animBg="1"/>
      <p:bldP spid="12" grpId="0"/>
      <p:bldP spid="21" grpId="0" animBg="1"/>
      <p:bldP spid="13" grpId="0"/>
      <p:bldP spid="23" grpId="0" animBg="1"/>
      <p:bldP spid="14" grpId="0"/>
      <p:bldP spid="15" grpId="0" animBg="1"/>
      <p:bldP spid="26" grpId="0" animBg="1"/>
      <p:bldP spid="27" grpId="0" animBg="1"/>
      <p:bldP spid="28" grpId="0" animBg="1"/>
      <p:bldP spid="29" grpId="0" animBg="1"/>
      <p:bldP spid="16" grpId="0"/>
      <p:bldP spid="17"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A5DD9506-B58A-485F-8ABF-87459FD5E0BE}"/>
              </a:ext>
            </a:extLst>
          </p:cNvPr>
          <p:cNvSpPr txBox="1"/>
          <p:nvPr/>
        </p:nvSpPr>
        <p:spPr>
          <a:xfrm>
            <a:off x="0" y="32441"/>
            <a:ext cx="10798628" cy="925894"/>
          </a:xfrm>
          <a:prstGeom prst="rect">
            <a:avLst/>
          </a:prstGeom>
          <a:noFill/>
        </p:spPr>
        <p:txBody>
          <a:bodyPr wrap="square" rtlCol="0">
            <a:spAutoFit/>
          </a:bodyPr>
          <a:lstStyle/>
          <a:p>
            <a:pPr>
              <a:lnSpc>
                <a:spcPts val="6500"/>
              </a:lnSpc>
            </a:pPr>
            <a:r>
              <a:rPr lang="en-US" sz="6000" b="1" dirty="0">
                <a:latin typeface="Arial" panose="020B0604020202020204" pitchFamily="34" charset="0"/>
                <a:cs typeface="Arial" panose="020B0604020202020204" pitchFamily="34" charset="0"/>
              </a:rPr>
              <a:t>Workers' Compensation</a:t>
            </a:r>
          </a:p>
        </p:txBody>
      </p:sp>
      <p:sp>
        <p:nvSpPr>
          <p:cNvPr id="7" name="Rectangle 6">
            <a:extLst>
              <a:ext uri="{FF2B5EF4-FFF2-40B4-BE49-F238E27FC236}">
                <a16:creationId xmlns:a16="http://schemas.microsoft.com/office/drawing/2014/main" id="{488386A0-A8AA-4A84-8D33-F3179DF7D291}"/>
              </a:ext>
            </a:extLst>
          </p:cNvPr>
          <p:cNvSpPr/>
          <p:nvPr/>
        </p:nvSpPr>
        <p:spPr>
          <a:xfrm>
            <a:off x="131531" y="1180259"/>
            <a:ext cx="581980" cy="5677741"/>
          </a:xfrm>
          <a:prstGeom prst="rect">
            <a:avLst/>
          </a:prstGeom>
          <a:solidFill>
            <a:srgbClr val="1D37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A9B23B37-F3D6-4892-ABCB-5B44E8CEE9A4}"/>
              </a:ext>
            </a:extLst>
          </p:cNvPr>
          <p:cNvSpPr/>
          <p:nvPr/>
        </p:nvSpPr>
        <p:spPr>
          <a:xfrm>
            <a:off x="0" y="1862431"/>
            <a:ext cx="234540" cy="4995569"/>
          </a:xfrm>
          <a:prstGeom prst="rect">
            <a:avLst/>
          </a:prstGeom>
          <a:solidFill>
            <a:schemeClr val="accent5">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C655AA52-41C3-49E8-BC3C-B01BB389A688}"/>
              </a:ext>
            </a:extLst>
          </p:cNvPr>
          <p:cNvSpPr txBox="1"/>
          <p:nvPr/>
        </p:nvSpPr>
        <p:spPr>
          <a:xfrm>
            <a:off x="613394" y="437523"/>
            <a:ext cx="9840686" cy="787523"/>
          </a:xfrm>
          <a:prstGeom prst="rect">
            <a:avLst/>
          </a:prstGeom>
          <a:noFill/>
        </p:spPr>
        <p:txBody>
          <a:bodyPr wrap="square" rtlCol="0">
            <a:spAutoFit/>
          </a:bodyPr>
          <a:lstStyle/>
          <a:p>
            <a:pPr>
              <a:lnSpc>
                <a:spcPts val="6500"/>
              </a:lnSpc>
            </a:pPr>
            <a:r>
              <a:rPr lang="en-US" sz="2000" b="1" dirty="0">
                <a:solidFill>
                  <a:schemeClr val="accent1"/>
                </a:solidFill>
                <a:latin typeface="Brandon Grotesque Regular" panose="020B0503020203060202" pitchFamily="34" charset="0"/>
                <a:cs typeface="Arial" panose="020B0604020202020204" pitchFamily="34" charset="0"/>
              </a:rPr>
              <a:t>Company Nurse</a:t>
            </a:r>
          </a:p>
        </p:txBody>
      </p:sp>
      <p:sp>
        <p:nvSpPr>
          <p:cNvPr id="2" name="TextBox 1">
            <a:extLst>
              <a:ext uri="{FF2B5EF4-FFF2-40B4-BE49-F238E27FC236}">
                <a16:creationId xmlns:a16="http://schemas.microsoft.com/office/drawing/2014/main" id="{6D083DA2-D959-424A-91C5-BACDB2714693}"/>
              </a:ext>
            </a:extLst>
          </p:cNvPr>
          <p:cNvSpPr txBox="1"/>
          <p:nvPr/>
        </p:nvSpPr>
        <p:spPr>
          <a:xfrm>
            <a:off x="3104387" y="1391516"/>
            <a:ext cx="5958840" cy="461665"/>
          </a:xfrm>
          <a:prstGeom prst="rect">
            <a:avLst/>
          </a:prstGeom>
          <a:noFill/>
        </p:spPr>
        <p:txBody>
          <a:bodyPr wrap="square" rtlCol="0">
            <a:spAutoFit/>
          </a:bodyPr>
          <a:lstStyle/>
          <a:p>
            <a:pPr algn="ctr"/>
            <a:r>
              <a:rPr lang="en-US" sz="2400" dirty="0">
                <a:solidFill>
                  <a:srgbClr val="1D376C"/>
                </a:solidFill>
                <a:latin typeface="Brandon Grotesque Bold" panose="020B0803020203060202" pitchFamily="34" charset="0"/>
              </a:rPr>
              <a:t>When should you call the company nurse?</a:t>
            </a:r>
          </a:p>
        </p:txBody>
      </p:sp>
      <p:sp>
        <p:nvSpPr>
          <p:cNvPr id="11" name="TextBox 10">
            <a:extLst>
              <a:ext uri="{FF2B5EF4-FFF2-40B4-BE49-F238E27FC236}">
                <a16:creationId xmlns:a16="http://schemas.microsoft.com/office/drawing/2014/main" id="{E8A98695-87B7-4A0E-924E-AEFABF335DDF}"/>
              </a:ext>
            </a:extLst>
          </p:cNvPr>
          <p:cNvSpPr txBox="1"/>
          <p:nvPr/>
        </p:nvSpPr>
        <p:spPr>
          <a:xfrm>
            <a:off x="8156448" y="4019129"/>
            <a:ext cx="3200400" cy="2898231"/>
          </a:xfrm>
          <a:prstGeom prst="rect">
            <a:avLst/>
          </a:prstGeom>
          <a:noFill/>
        </p:spPr>
        <p:txBody>
          <a:bodyPr wrap="square" rtlCol="0">
            <a:spAutoFit/>
          </a:bodyPr>
          <a:lstStyle/>
          <a:p>
            <a:endParaRPr lang="en-US" dirty="0"/>
          </a:p>
        </p:txBody>
      </p:sp>
      <p:graphicFrame>
        <p:nvGraphicFramePr>
          <p:cNvPr id="5" name="Diagram 4">
            <a:extLst>
              <a:ext uri="{FF2B5EF4-FFF2-40B4-BE49-F238E27FC236}">
                <a16:creationId xmlns:a16="http://schemas.microsoft.com/office/drawing/2014/main" id="{1051EC68-A8E0-498E-9939-2A92DCE4F895}"/>
              </a:ext>
            </a:extLst>
          </p:cNvPr>
          <p:cNvGraphicFramePr/>
          <p:nvPr>
            <p:extLst>
              <p:ext uri="{D42A27DB-BD31-4B8C-83A1-F6EECF244321}">
                <p14:modId xmlns:p14="http://schemas.microsoft.com/office/powerpoint/2010/main" val="2671606747"/>
              </p:ext>
            </p:extLst>
          </p:nvPr>
        </p:nvGraphicFramePr>
        <p:xfrm>
          <a:off x="1323703" y="2019651"/>
          <a:ext cx="9840685" cy="4157472"/>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custDataLst>
      <p:tags r:id="rId1"/>
    </p:custDataLst>
    <p:extLst>
      <p:ext uri="{BB962C8B-B14F-4D97-AF65-F5344CB8AC3E}">
        <p14:creationId xmlns:p14="http://schemas.microsoft.com/office/powerpoint/2010/main" val="32995407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A5DD9506-B58A-485F-8ABF-87459FD5E0BE}"/>
              </a:ext>
            </a:extLst>
          </p:cNvPr>
          <p:cNvSpPr txBox="1"/>
          <p:nvPr/>
        </p:nvSpPr>
        <p:spPr>
          <a:xfrm>
            <a:off x="0" y="32441"/>
            <a:ext cx="10798628" cy="925894"/>
          </a:xfrm>
          <a:prstGeom prst="rect">
            <a:avLst/>
          </a:prstGeom>
          <a:noFill/>
        </p:spPr>
        <p:txBody>
          <a:bodyPr wrap="square" rtlCol="0">
            <a:spAutoFit/>
          </a:bodyPr>
          <a:lstStyle/>
          <a:p>
            <a:pPr>
              <a:lnSpc>
                <a:spcPts val="6500"/>
              </a:lnSpc>
            </a:pPr>
            <a:r>
              <a:rPr lang="en-US" sz="6000" b="1" dirty="0">
                <a:latin typeface="Arial" panose="020B0604020202020204" pitchFamily="34" charset="0"/>
                <a:cs typeface="Arial" panose="020B0604020202020204" pitchFamily="34" charset="0"/>
              </a:rPr>
              <a:t>Workers' Compensation</a:t>
            </a:r>
          </a:p>
        </p:txBody>
      </p:sp>
      <p:sp>
        <p:nvSpPr>
          <p:cNvPr id="7" name="Rectangle 6">
            <a:extLst>
              <a:ext uri="{FF2B5EF4-FFF2-40B4-BE49-F238E27FC236}">
                <a16:creationId xmlns:a16="http://schemas.microsoft.com/office/drawing/2014/main" id="{488386A0-A8AA-4A84-8D33-F3179DF7D291}"/>
              </a:ext>
            </a:extLst>
          </p:cNvPr>
          <p:cNvSpPr/>
          <p:nvPr/>
        </p:nvSpPr>
        <p:spPr>
          <a:xfrm>
            <a:off x="131531" y="1180259"/>
            <a:ext cx="581980" cy="5677741"/>
          </a:xfrm>
          <a:prstGeom prst="rect">
            <a:avLst/>
          </a:prstGeom>
          <a:solidFill>
            <a:srgbClr val="1D37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A9B23B37-F3D6-4892-ABCB-5B44E8CEE9A4}"/>
              </a:ext>
            </a:extLst>
          </p:cNvPr>
          <p:cNvSpPr/>
          <p:nvPr/>
        </p:nvSpPr>
        <p:spPr>
          <a:xfrm>
            <a:off x="0" y="1862431"/>
            <a:ext cx="234540" cy="4995569"/>
          </a:xfrm>
          <a:prstGeom prst="rect">
            <a:avLst/>
          </a:prstGeom>
          <a:solidFill>
            <a:schemeClr val="accent5">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C655AA52-41C3-49E8-BC3C-B01BB389A688}"/>
              </a:ext>
            </a:extLst>
          </p:cNvPr>
          <p:cNvSpPr txBox="1"/>
          <p:nvPr/>
        </p:nvSpPr>
        <p:spPr>
          <a:xfrm>
            <a:off x="613394" y="437523"/>
            <a:ext cx="9840686" cy="787523"/>
          </a:xfrm>
          <a:prstGeom prst="rect">
            <a:avLst/>
          </a:prstGeom>
          <a:noFill/>
        </p:spPr>
        <p:txBody>
          <a:bodyPr wrap="square" rtlCol="0">
            <a:spAutoFit/>
          </a:bodyPr>
          <a:lstStyle/>
          <a:p>
            <a:pPr>
              <a:lnSpc>
                <a:spcPts val="6500"/>
              </a:lnSpc>
            </a:pPr>
            <a:r>
              <a:rPr lang="en-US" sz="2000" b="1" dirty="0">
                <a:solidFill>
                  <a:schemeClr val="accent1"/>
                </a:solidFill>
                <a:latin typeface="Brandon Grotesque Regular" panose="020B0503020203060202" pitchFamily="34" charset="0"/>
                <a:cs typeface="Arial" panose="020B0604020202020204" pitchFamily="34" charset="0"/>
              </a:rPr>
              <a:t>Company Nurse</a:t>
            </a:r>
          </a:p>
        </p:txBody>
      </p:sp>
      <p:sp>
        <p:nvSpPr>
          <p:cNvPr id="2" name="TextBox 1">
            <a:extLst>
              <a:ext uri="{FF2B5EF4-FFF2-40B4-BE49-F238E27FC236}">
                <a16:creationId xmlns:a16="http://schemas.microsoft.com/office/drawing/2014/main" id="{6D083DA2-D959-424A-91C5-BACDB2714693}"/>
              </a:ext>
            </a:extLst>
          </p:cNvPr>
          <p:cNvSpPr txBox="1"/>
          <p:nvPr/>
        </p:nvSpPr>
        <p:spPr>
          <a:xfrm>
            <a:off x="3104387" y="1391516"/>
            <a:ext cx="5958840" cy="461665"/>
          </a:xfrm>
          <a:prstGeom prst="rect">
            <a:avLst/>
          </a:prstGeom>
          <a:noFill/>
        </p:spPr>
        <p:txBody>
          <a:bodyPr wrap="square" rtlCol="0">
            <a:spAutoFit/>
          </a:bodyPr>
          <a:lstStyle/>
          <a:p>
            <a:pPr algn="ctr"/>
            <a:r>
              <a:rPr lang="en-US" sz="2400" dirty="0">
                <a:solidFill>
                  <a:srgbClr val="1D376C"/>
                </a:solidFill>
                <a:latin typeface="Brandon Grotesque Bold" panose="020B0803020203060202" pitchFamily="34" charset="0"/>
              </a:rPr>
              <a:t>When should you call the company nurse?</a:t>
            </a:r>
          </a:p>
        </p:txBody>
      </p:sp>
      <p:sp>
        <p:nvSpPr>
          <p:cNvPr id="3" name="TextBox 2">
            <a:extLst>
              <a:ext uri="{FF2B5EF4-FFF2-40B4-BE49-F238E27FC236}">
                <a16:creationId xmlns:a16="http://schemas.microsoft.com/office/drawing/2014/main" id="{CDF0DA57-E41F-4EBD-82E3-C0CE86E28A7E}"/>
              </a:ext>
            </a:extLst>
          </p:cNvPr>
          <p:cNvSpPr txBox="1"/>
          <p:nvPr/>
        </p:nvSpPr>
        <p:spPr>
          <a:xfrm>
            <a:off x="1516380" y="2336817"/>
            <a:ext cx="3200400" cy="1200329"/>
          </a:xfrm>
          <a:prstGeom prst="rect">
            <a:avLst/>
          </a:prstGeom>
          <a:noFill/>
        </p:spPr>
        <p:txBody>
          <a:bodyPr wrap="square" rtlCol="0">
            <a:spAutoFit/>
          </a:bodyPr>
          <a:lstStyle/>
          <a:p>
            <a:pPr algn="ctr"/>
            <a:r>
              <a:rPr lang="en-US" sz="2400" dirty="0">
                <a:solidFill>
                  <a:srgbClr val="1D376C"/>
                </a:solidFill>
                <a:latin typeface="Pacifico" panose="00000500000000000000" pitchFamily="2" charset="0"/>
              </a:rPr>
              <a:t>Do call:</a:t>
            </a:r>
          </a:p>
          <a:p>
            <a:pPr algn="ctr"/>
            <a:endParaRPr lang="en-US" sz="2400" dirty="0">
              <a:solidFill>
                <a:srgbClr val="1D376C"/>
              </a:solidFill>
              <a:latin typeface="Pacifico" panose="00000500000000000000" pitchFamily="2" charset="0"/>
            </a:endParaRPr>
          </a:p>
          <a:p>
            <a:pPr algn="ctr"/>
            <a:endParaRPr lang="en-US" sz="2400" dirty="0">
              <a:solidFill>
                <a:srgbClr val="00ADBB"/>
              </a:solidFill>
              <a:latin typeface="Pacifico" panose="00000500000000000000" pitchFamily="2" charset="0"/>
            </a:endParaRPr>
          </a:p>
        </p:txBody>
      </p:sp>
      <p:sp>
        <p:nvSpPr>
          <p:cNvPr id="9" name="TextBox 8">
            <a:extLst>
              <a:ext uri="{FF2B5EF4-FFF2-40B4-BE49-F238E27FC236}">
                <a16:creationId xmlns:a16="http://schemas.microsoft.com/office/drawing/2014/main" id="{522439D3-2754-4C7A-AF40-7AD7565D5B39}"/>
              </a:ext>
            </a:extLst>
          </p:cNvPr>
          <p:cNvSpPr txBox="1"/>
          <p:nvPr/>
        </p:nvSpPr>
        <p:spPr>
          <a:xfrm>
            <a:off x="7171511" y="2377206"/>
            <a:ext cx="3200400" cy="461665"/>
          </a:xfrm>
          <a:prstGeom prst="rect">
            <a:avLst/>
          </a:prstGeom>
          <a:noFill/>
        </p:spPr>
        <p:txBody>
          <a:bodyPr wrap="square" rtlCol="0">
            <a:spAutoFit/>
          </a:bodyPr>
          <a:lstStyle/>
          <a:p>
            <a:pPr algn="ctr"/>
            <a:r>
              <a:rPr lang="en-US" sz="2400" dirty="0">
                <a:solidFill>
                  <a:srgbClr val="1D376C"/>
                </a:solidFill>
                <a:latin typeface="Pacifico" panose="00000500000000000000" pitchFamily="2" charset="0"/>
              </a:rPr>
              <a:t>Do not call:</a:t>
            </a:r>
          </a:p>
        </p:txBody>
      </p:sp>
      <p:graphicFrame>
        <p:nvGraphicFramePr>
          <p:cNvPr id="5" name="Diagram 4">
            <a:extLst>
              <a:ext uri="{FF2B5EF4-FFF2-40B4-BE49-F238E27FC236}">
                <a16:creationId xmlns:a16="http://schemas.microsoft.com/office/drawing/2014/main" id="{1051EC68-A8E0-498E-9939-2A92DCE4F895}"/>
              </a:ext>
            </a:extLst>
          </p:cNvPr>
          <p:cNvGraphicFramePr/>
          <p:nvPr>
            <p:extLst>
              <p:ext uri="{D42A27DB-BD31-4B8C-83A1-F6EECF244321}">
                <p14:modId xmlns:p14="http://schemas.microsoft.com/office/powerpoint/2010/main" val="1462776858"/>
              </p:ext>
            </p:extLst>
          </p:nvPr>
        </p:nvGraphicFramePr>
        <p:xfrm>
          <a:off x="613394" y="2858043"/>
          <a:ext cx="5250958" cy="3793447"/>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graphicFrame>
        <p:nvGraphicFramePr>
          <p:cNvPr id="12" name="Diagram 11">
            <a:extLst>
              <a:ext uri="{FF2B5EF4-FFF2-40B4-BE49-F238E27FC236}">
                <a16:creationId xmlns:a16="http://schemas.microsoft.com/office/drawing/2014/main" id="{8C423B25-52D1-4D17-AA59-EC1CC606F69D}"/>
              </a:ext>
            </a:extLst>
          </p:cNvPr>
          <p:cNvGraphicFramePr/>
          <p:nvPr>
            <p:extLst>
              <p:ext uri="{D42A27DB-BD31-4B8C-83A1-F6EECF244321}">
                <p14:modId xmlns:p14="http://schemas.microsoft.com/office/powerpoint/2010/main" val="126518534"/>
              </p:ext>
            </p:extLst>
          </p:nvPr>
        </p:nvGraphicFramePr>
        <p:xfrm>
          <a:off x="6839089" y="2675979"/>
          <a:ext cx="4472661" cy="2180585"/>
        </p:xfrm>
        <a:graphic>
          <a:graphicData uri="http://schemas.openxmlformats.org/drawingml/2006/diagram">
            <dgm:relIds xmlns:dgm="http://schemas.openxmlformats.org/drawingml/2006/diagram" xmlns:r="http://schemas.openxmlformats.org/officeDocument/2006/relationships" r:dm="rId9" r:lo="rId10" r:qs="rId11" r:cs="rId12"/>
          </a:graphicData>
        </a:graphic>
      </p:graphicFrame>
    </p:spTree>
    <p:custDataLst>
      <p:tags r:id="rId1"/>
    </p:custDataLst>
    <p:extLst>
      <p:ext uri="{BB962C8B-B14F-4D97-AF65-F5344CB8AC3E}">
        <p14:creationId xmlns:p14="http://schemas.microsoft.com/office/powerpoint/2010/main" val="41511646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graphicEl>
                                              <a:dgm id="{525B1626-9F13-4D2B-8E1F-C2D9A48E6101}"/>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graphicEl>
                                              <a:dgm id="{838D02A9-662C-4FD2-89A5-3EF544D1D1C4}"/>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graphicEl>
                                              <a:dgm id="{8D7A8C48-30C6-477B-ADC0-88882BB6500E}"/>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graphicEl>
                                              <a:dgm id="{0A91FBFF-390B-4C6D-BBEF-C1C73EC6B22C}"/>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graphicEl>
                                              <a:dgm id="{3BB1FBE2-CFC2-4C31-8D1E-0B23F5F3BE1D}"/>
                                            </p:graphic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2">
                                            <p:graphicEl>
                                              <a:dgm id="{8BE2DD4A-EF12-4678-8286-3D5B67360A4B}"/>
                                            </p:graphic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2">
                                            <p:graphicEl>
                                              <a:dgm id="{022A89AD-6337-45F0-BAA1-C29BBBEF27A3}"/>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Sub>
          <a:bldDgm bld="one"/>
        </p:bldSub>
      </p:bldGraphic>
      <p:bldGraphic spid="12" grpId="0">
        <p:bldSub>
          <a:bldDgm bld="one"/>
        </p:bldSub>
      </p:bldGraphic>
    </p:bldLst>
  </p:timing>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 name="ARTICULATE_SLIDE_THUMBNAIL_REFRESH" val="1"/>
  <p:tag name="ARTICULATE_DESIGN_ID_OFFICE THEME" val="7HtEQAAw"/>
  <p:tag name="ARTICULATE_SLIDE_COUNT" val="12"/>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Office Theme">
  <a:themeElements>
    <a:clrScheme name="Goodwill_07_2021">
      <a:dk1>
        <a:sysClr val="windowText" lastClr="000000"/>
      </a:dk1>
      <a:lt1>
        <a:sysClr val="window" lastClr="FFFFFF"/>
      </a:lt1>
      <a:dk2>
        <a:srgbClr val="002D73"/>
      </a:dk2>
      <a:lt2>
        <a:srgbClr val="EEECE1"/>
      </a:lt2>
      <a:accent1>
        <a:srgbClr val="00ADBC"/>
      </a:accent1>
      <a:accent2>
        <a:srgbClr val="00C18C"/>
      </a:accent2>
      <a:accent3>
        <a:srgbClr val="FF9016"/>
      </a:accent3>
      <a:accent4>
        <a:srgbClr val="D02C30"/>
      </a:accent4>
      <a:accent5>
        <a:srgbClr val="B5ADA6"/>
      </a:accent5>
      <a:accent6>
        <a:srgbClr val="F79646"/>
      </a:accent6>
      <a:hlink>
        <a:srgbClr val="0000FF"/>
      </a:hlink>
      <a:folHlink>
        <a:srgbClr val="80008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3697</TotalTime>
  <Words>1459</Words>
  <Application>Microsoft Office PowerPoint</Application>
  <PresentationFormat>Widescreen</PresentationFormat>
  <Paragraphs>238</Paragraphs>
  <Slides>15</Slides>
  <Notes>15</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15</vt:i4>
      </vt:variant>
    </vt:vector>
  </HeadingPairs>
  <TitlesOfParts>
    <vt:vector size="23" baseType="lpstr">
      <vt:lpstr>Arial</vt:lpstr>
      <vt:lpstr>Brandon Grotesque Black</vt:lpstr>
      <vt:lpstr>Brandon Grotesque Bold</vt:lpstr>
      <vt:lpstr>Brandon Grotesque Regular</vt:lpstr>
      <vt:lpstr>Calibri</vt:lpstr>
      <vt:lpstr>Calibri Light</vt:lpstr>
      <vt:lpstr>Pacifico</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Larry Van Wave</dc:creator>
  <cp:lastModifiedBy>Andrea Longoria</cp:lastModifiedBy>
  <cp:revision>93</cp:revision>
  <cp:lastPrinted>2022-03-15T17:03:03Z</cp:lastPrinted>
  <dcterms:created xsi:type="dcterms:W3CDTF">2022-03-08T20:05:27Z</dcterms:created>
  <dcterms:modified xsi:type="dcterms:W3CDTF">2022-06-14T18:20:33Z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61ADE7A0-5575-4606-9B0F-24D524440910</vt:lpwstr>
  </property>
  <property fmtid="{D5CDD505-2E9C-101B-9397-08002B2CF9AE}" pid="3" name="ArticulatePath">
    <vt:lpwstr>Presentation1</vt:lpwstr>
  </property>
</Properties>
</file>