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8" r:id="rId2"/>
    <p:sldId id="259" r:id="rId3"/>
    <p:sldId id="273" r:id="rId4"/>
    <p:sldId id="421" r:id="rId5"/>
    <p:sldId id="387" r:id="rId6"/>
    <p:sldId id="422" r:id="rId7"/>
    <p:sldId id="274" r:id="rId8"/>
    <p:sldId id="431" r:id="rId9"/>
    <p:sldId id="423" r:id="rId10"/>
    <p:sldId id="414" r:id="rId11"/>
    <p:sldId id="424" r:id="rId12"/>
    <p:sldId id="430" r:id="rId13"/>
    <p:sldId id="425" r:id="rId14"/>
    <p:sldId id="426" r:id="rId15"/>
    <p:sldId id="427" r:id="rId16"/>
    <p:sldId id="428" r:id="rId17"/>
    <p:sldId id="429" r:id="rId18"/>
    <p:sldId id="256" r:id="rId19"/>
    <p:sldId id="390" r:id="rId20"/>
    <p:sldId id="391" r:id="rId21"/>
    <p:sldId id="392" r:id="rId22"/>
    <p:sldId id="393" r:id="rId23"/>
    <p:sldId id="395" r:id="rId24"/>
    <p:sldId id="396" r:id="rId25"/>
    <p:sldId id="397" r:id="rId26"/>
    <p:sldId id="399" r:id="rId27"/>
    <p:sldId id="401" r:id="rId28"/>
    <p:sldId id="388" r:id="rId29"/>
    <p:sldId id="271" r:id="rId30"/>
    <p:sldId id="432" r:id="rId31"/>
  </p:sldIdLst>
  <p:sldSz cx="12192000" cy="6858000"/>
  <p:notesSz cx="7010400" cy="92964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bby Johnson" initials="LJ" lastIdx="0" clrIdx="0">
    <p:extLst>
      <p:ext uri="{19B8F6BF-5375-455C-9EA6-DF929625EA0E}">
        <p15:presenceInfo xmlns:p15="http://schemas.microsoft.com/office/powerpoint/2012/main" userId="Libby John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76C"/>
    <a:srgbClr val="00ADBB"/>
    <a:srgbClr val="B5A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80" autoAdjust="0"/>
    <p:restoredTop sz="95067" autoAdjust="0"/>
  </p:normalViewPr>
  <p:slideViewPr>
    <p:cSldViewPr snapToGrid="0">
      <p:cViewPr varScale="1">
        <p:scale>
          <a:sx n="114" d="100"/>
          <a:sy n="114" d="100"/>
        </p:scale>
        <p:origin x="4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54ED6B-5FCC-434E-9A05-C7459E7A0CF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D1CC63-E1FF-46D5-BED1-771D7872B7AE}">
      <dgm:prSet phldrT="[Text]"/>
      <dgm:spPr/>
      <dgm:t>
        <a:bodyPr/>
        <a:lstStyle/>
        <a:p>
          <a:pPr algn="ctr"/>
          <a:r>
            <a:rPr lang="en-US" dirty="0"/>
            <a:t>Meet e-Comm: Positions, Products, Timeline</a:t>
          </a:r>
        </a:p>
      </dgm:t>
    </dgm:pt>
    <dgm:pt modelId="{4EDC5079-C4D5-46BA-8E70-8C10F7D5DC85}" type="parTrans" cxnId="{96D49AB4-B7E2-486C-941A-7C39E5C1117B}">
      <dgm:prSet/>
      <dgm:spPr/>
      <dgm:t>
        <a:bodyPr/>
        <a:lstStyle/>
        <a:p>
          <a:endParaRPr lang="en-US"/>
        </a:p>
      </dgm:t>
    </dgm:pt>
    <dgm:pt modelId="{46923322-4CF6-44E0-9032-A38085B9FC91}" type="sibTrans" cxnId="{96D49AB4-B7E2-486C-941A-7C39E5C1117B}">
      <dgm:prSet/>
      <dgm:spPr/>
      <dgm:t>
        <a:bodyPr/>
        <a:lstStyle/>
        <a:p>
          <a:endParaRPr lang="en-US"/>
        </a:p>
      </dgm:t>
    </dgm:pt>
    <dgm:pt modelId="{B9C973C9-EFB9-4E91-AD8D-75747FBEEF10}">
      <dgm:prSet phldrT="[Text]"/>
      <dgm:spPr>
        <a:solidFill>
          <a:srgbClr val="B5ADA5"/>
        </a:solidFill>
      </dgm:spPr>
      <dgm:t>
        <a:bodyPr/>
        <a:lstStyle/>
        <a:p>
          <a:pPr algn="ctr"/>
          <a:r>
            <a:rPr lang="en-US" dirty="0"/>
            <a:t>Why e-Comm?   </a:t>
          </a:r>
        </a:p>
      </dgm:t>
    </dgm:pt>
    <dgm:pt modelId="{BE1B9648-0422-4347-87CC-E3DCACC4B1B3}" type="parTrans" cxnId="{6D5D8F89-235B-4B8C-B324-B838AD03BE65}">
      <dgm:prSet/>
      <dgm:spPr/>
      <dgm:t>
        <a:bodyPr/>
        <a:lstStyle/>
        <a:p>
          <a:endParaRPr lang="en-US"/>
        </a:p>
      </dgm:t>
    </dgm:pt>
    <dgm:pt modelId="{4E22AA86-5A4B-4DF3-96E9-F6123506AEED}" type="sibTrans" cxnId="{6D5D8F89-235B-4B8C-B324-B838AD03BE65}">
      <dgm:prSet/>
      <dgm:spPr/>
      <dgm:t>
        <a:bodyPr/>
        <a:lstStyle/>
        <a:p>
          <a:endParaRPr lang="en-US"/>
        </a:p>
      </dgm:t>
    </dgm:pt>
    <dgm:pt modelId="{DCC6EDA4-F77C-4E29-8FCA-EA90D9A6AD13}">
      <dgm:prSet phldrT="[Text]"/>
      <dgm:spPr>
        <a:solidFill>
          <a:srgbClr val="1D376C"/>
        </a:solidFill>
      </dgm:spPr>
      <dgm:t>
        <a:bodyPr/>
        <a:lstStyle/>
        <a:p>
          <a:pPr algn="ctr"/>
          <a:r>
            <a:rPr lang="en-US" dirty="0"/>
            <a:t> Top Sellers – e-Comm Fashion </a:t>
          </a:r>
        </a:p>
      </dgm:t>
    </dgm:pt>
    <dgm:pt modelId="{B6487631-3057-4E95-AC1E-6CDBFCA3E9ED}" type="parTrans" cxnId="{A22D0C25-BDD6-4F2B-BBC8-CD1F6EC9CFB9}">
      <dgm:prSet/>
      <dgm:spPr/>
      <dgm:t>
        <a:bodyPr/>
        <a:lstStyle/>
        <a:p>
          <a:endParaRPr lang="en-US"/>
        </a:p>
      </dgm:t>
    </dgm:pt>
    <dgm:pt modelId="{DDE54481-C381-47A6-A64B-22A522D7D13B}" type="sibTrans" cxnId="{A22D0C25-BDD6-4F2B-BBC8-CD1F6EC9CFB9}">
      <dgm:prSet/>
      <dgm:spPr/>
      <dgm:t>
        <a:bodyPr/>
        <a:lstStyle/>
        <a:p>
          <a:endParaRPr lang="en-US"/>
        </a:p>
      </dgm:t>
    </dgm:pt>
    <dgm:pt modelId="{64DCDF00-2936-4EF2-83D9-411004032DC6}">
      <dgm:prSet phldrT="[Text]"/>
      <dgm:spPr/>
      <dgm:t>
        <a:bodyPr/>
        <a:lstStyle/>
        <a:p>
          <a:pPr algn="ctr"/>
          <a:r>
            <a:rPr lang="en-US" dirty="0"/>
            <a:t> Glass &amp; Pottery – Product Spotlight</a:t>
          </a:r>
        </a:p>
      </dgm:t>
    </dgm:pt>
    <dgm:pt modelId="{8D6E4AC1-6394-4008-9DEE-BC1786F22416}" type="parTrans" cxnId="{A9A3CB5E-5EC0-45B8-86E3-C2817571352C}">
      <dgm:prSet/>
      <dgm:spPr/>
      <dgm:t>
        <a:bodyPr/>
        <a:lstStyle/>
        <a:p>
          <a:endParaRPr lang="en-US"/>
        </a:p>
      </dgm:t>
    </dgm:pt>
    <dgm:pt modelId="{D57AD7A6-EBE0-4235-8DF2-FF6A5DA86231}" type="sibTrans" cxnId="{A9A3CB5E-5EC0-45B8-86E3-C2817571352C}">
      <dgm:prSet/>
      <dgm:spPr/>
      <dgm:t>
        <a:bodyPr/>
        <a:lstStyle/>
        <a:p>
          <a:endParaRPr lang="en-US"/>
        </a:p>
      </dgm:t>
    </dgm:pt>
    <dgm:pt modelId="{50C00837-9D70-45C7-92F7-F53D115D5CE1}">
      <dgm:prSet phldrT="[Text]"/>
      <dgm:spPr>
        <a:solidFill>
          <a:srgbClr val="B5ADA5"/>
        </a:solidFill>
      </dgm:spPr>
      <dgm:t>
        <a:bodyPr/>
        <a:lstStyle/>
        <a:p>
          <a:pPr algn="ctr"/>
          <a:r>
            <a:rPr lang="en-US" dirty="0"/>
            <a:t>Activity: The Price is Right! </a:t>
          </a:r>
        </a:p>
      </dgm:t>
    </dgm:pt>
    <dgm:pt modelId="{7C777067-AA2F-420D-9692-C662818E576E}" type="parTrans" cxnId="{45152177-9F58-4B18-AB9A-B2EEF618694E}">
      <dgm:prSet/>
      <dgm:spPr/>
      <dgm:t>
        <a:bodyPr/>
        <a:lstStyle/>
        <a:p>
          <a:endParaRPr lang="en-US"/>
        </a:p>
      </dgm:t>
    </dgm:pt>
    <dgm:pt modelId="{45FF0EA2-691D-4357-B404-458DD5CC94ED}" type="sibTrans" cxnId="{45152177-9F58-4B18-AB9A-B2EEF618694E}">
      <dgm:prSet/>
      <dgm:spPr/>
      <dgm:t>
        <a:bodyPr/>
        <a:lstStyle/>
        <a:p>
          <a:endParaRPr lang="en-US"/>
        </a:p>
      </dgm:t>
    </dgm:pt>
    <dgm:pt modelId="{D508D05E-7B78-4244-8E7F-079827490FB0}">
      <dgm:prSet phldrT="[Text]"/>
      <dgm:spPr>
        <a:solidFill>
          <a:srgbClr val="1D376C"/>
        </a:solidFill>
        <a:ln>
          <a:solidFill>
            <a:srgbClr val="1D376C"/>
          </a:solidFill>
        </a:ln>
      </dgm:spPr>
      <dgm:t>
        <a:bodyPr/>
        <a:lstStyle/>
        <a:p>
          <a:pPr algn="ctr"/>
          <a:r>
            <a:rPr lang="en-US" dirty="0"/>
            <a:t>Questions?  </a:t>
          </a:r>
        </a:p>
      </dgm:t>
    </dgm:pt>
    <dgm:pt modelId="{185C9725-6567-4DD1-AEAA-5DE9914C9F9D}" type="parTrans" cxnId="{C0D5D926-902F-418C-BB1C-9CBDC221B7CD}">
      <dgm:prSet/>
      <dgm:spPr/>
      <dgm:t>
        <a:bodyPr/>
        <a:lstStyle/>
        <a:p>
          <a:endParaRPr lang="en-US"/>
        </a:p>
      </dgm:t>
    </dgm:pt>
    <dgm:pt modelId="{64137C25-7746-4ECF-B397-099406885962}" type="sibTrans" cxnId="{C0D5D926-902F-418C-BB1C-9CBDC221B7CD}">
      <dgm:prSet/>
      <dgm:spPr/>
      <dgm:t>
        <a:bodyPr/>
        <a:lstStyle/>
        <a:p>
          <a:endParaRPr lang="en-US"/>
        </a:p>
      </dgm:t>
    </dgm:pt>
    <dgm:pt modelId="{BF98C5E7-12BC-4165-8AF5-7BDD8CB9CBA2}" type="pres">
      <dgm:prSet presAssocID="{A854ED6B-5FCC-434E-9A05-C7459E7A0CF4}" presName="linear" presStyleCnt="0">
        <dgm:presLayoutVars>
          <dgm:dir/>
          <dgm:animLvl val="lvl"/>
          <dgm:resizeHandles val="exact"/>
        </dgm:presLayoutVars>
      </dgm:prSet>
      <dgm:spPr/>
    </dgm:pt>
    <dgm:pt modelId="{D0888A76-7A31-4D28-8987-14393DA8FCF4}" type="pres">
      <dgm:prSet presAssocID="{C1D1CC63-E1FF-46D5-BED1-771D7872B7AE}" presName="parentLin" presStyleCnt="0"/>
      <dgm:spPr/>
    </dgm:pt>
    <dgm:pt modelId="{561BE69B-27E7-49D6-9AEF-D85D2B8E348D}" type="pres">
      <dgm:prSet presAssocID="{C1D1CC63-E1FF-46D5-BED1-771D7872B7AE}" presName="parentLeftMargin" presStyleLbl="node1" presStyleIdx="0" presStyleCnt="6"/>
      <dgm:spPr/>
    </dgm:pt>
    <dgm:pt modelId="{693C6A6F-ADA1-498D-A39C-53C14827161B}" type="pres">
      <dgm:prSet presAssocID="{C1D1CC63-E1FF-46D5-BED1-771D7872B7A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17CFAF2-8468-4DC0-918A-B1F6C10D1D92}" type="pres">
      <dgm:prSet presAssocID="{C1D1CC63-E1FF-46D5-BED1-771D7872B7AE}" presName="negativeSpace" presStyleCnt="0"/>
      <dgm:spPr/>
    </dgm:pt>
    <dgm:pt modelId="{321988A0-B86A-44C8-A46F-EBBFCF4C5AA1}" type="pres">
      <dgm:prSet presAssocID="{C1D1CC63-E1FF-46D5-BED1-771D7872B7AE}" presName="childText" presStyleLbl="conFgAcc1" presStyleIdx="0" presStyleCnt="6">
        <dgm:presLayoutVars>
          <dgm:bulletEnabled val="1"/>
        </dgm:presLayoutVars>
      </dgm:prSet>
      <dgm:spPr/>
    </dgm:pt>
    <dgm:pt modelId="{CF6ACE47-3BE6-4CAA-B146-51CEEEFD5B20}" type="pres">
      <dgm:prSet presAssocID="{46923322-4CF6-44E0-9032-A38085B9FC91}" presName="spaceBetweenRectangles" presStyleCnt="0"/>
      <dgm:spPr/>
    </dgm:pt>
    <dgm:pt modelId="{71001BCF-3EE2-43C4-A450-56B470AC5EBF}" type="pres">
      <dgm:prSet presAssocID="{B9C973C9-EFB9-4E91-AD8D-75747FBEEF10}" presName="parentLin" presStyleCnt="0"/>
      <dgm:spPr/>
    </dgm:pt>
    <dgm:pt modelId="{3B6E7019-B736-4CE7-9AA0-712814DFA8AD}" type="pres">
      <dgm:prSet presAssocID="{B9C973C9-EFB9-4E91-AD8D-75747FBEEF10}" presName="parentLeftMargin" presStyleLbl="node1" presStyleIdx="0" presStyleCnt="6"/>
      <dgm:spPr/>
    </dgm:pt>
    <dgm:pt modelId="{41884F85-6376-4C27-A19F-93240525F9F3}" type="pres">
      <dgm:prSet presAssocID="{B9C973C9-EFB9-4E91-AD8D-75747FBEEF1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D28CE8E-33D4-40A4-8637-756E9AAB0085}" type="pres">
      <dgm:prSet presAssocID="{B9C973C9-EFB9-4E91-AD8D-75747FBEEF10}" presName="negativeSpace" presStyleCnt="0"/>
      <dgm:spPr/>
    </dgm:pt>
    <dgm:pt modelId="{D726A1DD-0DF8-45B4-9843-DE228141707F}" type="pres">
      <dgm:prSet presAssocID="{B9C973C9-EFB9-4E91-AD8D-75747FBEEF10}" presName="childText" presStyleLbl="conFgAcc1" presStyleIdx="1" presStyleCnt="6">
        <dgm:presLayoutVars>
          <dgm:bulletEnabled val="1"/>
        </dgm:presLayoutVars>
      </dgm:prSet>
      <dgm:spPr/>
    </dgm:pt>
    <dgm:pt modelId="{0B056F28-673C-4E55-A2B5-384F2A97D44F}" type="pres">
      <dgm:prSet presAssocID="{4E22AA86-5A4B-4DF3-96E9-F6123506AEED}" presName="spaceBetweenRectangles" presStyleCnt="0"/>
      <dgm:spPr/>
    </dgm:pt>
    <dgm:pt modelId="{4BD68E5F-AFB5-42F3-AE60-57C9D873A69A}" type="pres">
      <dgm:prSet presAssocID="{DCC6EDA4-F77C-4E29-8FCA-EA90D9A6AD13}" presName="parentLin" presStyleCnt="0"/>
      <dgm:spPr/>
    </dgm:pt>
    <dgm:pt modelId="{7E14D94F-A72B-4DAB-ABC9-F5D682E78EFC}" type="pres">
      <dgm:prSet presAssocID="{DCC6EDA4-F77C-4E29-8FCA-EA90D9A6AD13}" presName="parentLeftMargin" presStyleLbl="node1" presStyleIdx="1" presStyleCnt="6"/>
      <dgm:spPr/>
    </dgm:pt>
    <dgm:pt modelId="{8F10C4DC-535F-4DF2-9DE6-614D89170C54}" type="pres">
      <dgm:prSet presAssocID="{DCC6EDA4-F77C-4E29-8FCA-EA90D9A6AD1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080A175-90F8-4C11-83AD-CF0ABC89DDFA}" type="pres">
      <dgm:prSet presAssocID="{DCC6EDA4-F77C-4E29-8FCA-EA90D9A6AD13}" presName="negativeSpace" presStyleCnt="0"/>
      <dgm:spPr/>
    </dgm:pt>
    <dgm:pt modelId="{46E4169A-BE89-4CE7-87E8-8D5AA8C535E9}" type="pres">
      <dgm:prSet presAssocID="{DCC6EDA4-F77C-4E29-8FCA-EA90D9A6AD13}" presName="childText" presStyleLbl="conFgAcc1" presStyleIdx="2" presStyleCnt="6">
        <dgm:presLayoutVars>
          <dgm:bulletEnabled val="1"/>
        </dgm:presLayoutVars>
      </dgm:prSet>
      <dgm:spPr/>
    </dgm:pt>
    <dgm:pt modelId="{FAA8A642-458E-4302-8569-6CDAD579526A}" type="pres">
      <dgm:prSet presAssocID="{DDE54481-C381-47A6-A64B-22A522D7D13B}" presName="spaceBetweenRectangles" presStyleCnt="0"/>
      <dgm:spPr/>
    </dgm:pt>
    <dgm:pt modelId="{5679F1FF-C949-4BD7-9663-C1F4949CFF8B}" type="pres">
      <dgm:prSet presAssocID="{64DCDF00-2936-4EF2-83D9-411004032DC6}" presName="parentLin" presStyleCnt="0"/>
      <dgm:spPr/>
    </dgm:pt>
    <dgm:pt modelId="{648E373C-0153-4988-B7AD-35B5DBA03746}" type="pres">
      <dgm:prSet presAssocID="{64DCDF00-2936-4EF2-83D9-411004032DC6}" presName="parentLeftMargin" presStyleLbl="node1" presStyleIdx="2" presStyleCnt="6"/>
      <dgm:spPr/>
    </dgm:pt>
    <dgm:pt modelId="{8057196D-3BD8-45CC-80C6-FB3870377082}" type="pres">
      <dgm:prSet presAssocID="{64DCDF00-2936-4EF2-83D9-411004032DC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2D15A57-C765-4145-B595-EE481FCF9E7F}" type="pres">
      <dgm:prSet presAssocID="{64DCDF00-2936-4EF2-83D9-411004032DC6}" presName="negativeSpace" presStyleCnt="0"/>
      <dgm:spPr/>
    </dgm:pt>
    <dgm:pt modelId="{BA1C44E7-0A36-4032-9413-70A5DADFA947}" type="pres">
      <dgm:prSet presAssocID="{64DCDF00-2936-4EF2-83D9-411004032DC6}" presName="childText" presStyleLbl="conFgAcc1" presStyleIdx="3" presStyleCnt="6">
        <dgm:presLayoutVars>
          <dgm:bulletEnabled val="1"/>
        </dgm:presLayoutVars>
      </dgm:prSet>
      <dgm:spPr/>
    </dgm:pt>
    <dgm:pt modelId="{C77433FB-06C6-4BCB-91E7-D3F3DF4F5FF1}" type="pres">
      <dgm:prSet presAssocID="{D57AD7A6-EBE0-4235-8DF2-FF6A5DA86231}" presName="spaceBetweenRectangles" presStyleCnt="0"/>
      <dgm:spPr/>
    </dgm:pt>
    <dgm:pt modelId="{95890224-5122-4899-B060-8A254FF53FC1}" type="pres">
      <dgm:prSet presAssocID="{50C00837-9D70-45C7-92F7-F53D115D5CE1}" presName="parentLin" presStyleCnt="0"/>
      <dgm:spPr/>
    </dgm:pt>
    <dgm:pt modelId="{F7185809-C03C-4646-912C-3D95CE1E5FB7}" type="pres">
      <dgm:prSet presAssocID="{50C00837-9D70-45C7-92F7-F53D115D5CE1}" presName="parentLeftMargin" presStyleLbl="node1" presStyleIdx="3" presStyleCnt="6"/>
      <dgm:spPr/>
    </dgm:pt>
    <dgm:pt modelId="{43138924-4BAA-4E7A-8AF6-2EF674A59A67}" type="pres">
      <dgm:prSet presAssocID="{50C00837-9D70-45C7-92F7-F53D115D5CE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E41612D8-84FE-45F6-8E2F-1887F1DE3378}" type="pres">
      <dgm:prSet presAssocID="{50C00837-9D70-45C7-92F7-F53D115D5CE1}" presName="negativeSpace" presStyleCnt="0"/>
      <dgm:spPr/>
    </dgm:pt>
    <dgm:pt modelId="{DE97A1FE-16E5-47E5-9E68-44F66F2D60CD}" type="pres">
      <dgm:prSet presAssocID="{50C00837-9D70-45C7-92F7-F53D115D5CE1}" presName="childText" presStyleLbl="conFgAcc1" presStyleIdx="4" presStyleCnt="6">
        <dgm:presLayoutVars>
          <dgm:bulletEnabled val="1"/>
        </dgm:presLayoutVars>
      </dgm:prSet>
      <dgm:spPr/>
    </dgm:pt>
    <dgm:pt modelId="{AE223201-BCF8-4D32-8EF8-9B40660D80E6}" type="pres">
      <dgm:prSet presAssocID="{45FF0EA2-691D-4357-B404-458DD5CC94ED}" presName="spaceBetweenRectangles" presStyleCnt="0"/>
      <dgm:spPr/>
    </dgm:pt>
    <dgm:pt modelId="{CF1C1737-97BD-49FF-9210-A27416DF2A14}" type="pres">
      <dgm:prSet presAssocID="{D508D05E-7B78-4244-8E7F-079827490FB0}" presName="parentLin" presStyleCnt="0"/>
      <dgm:spPr/>
    </dgm:pt>
    <dgm:pt modelId="{7515B83E-F584-44DB-9233-7A140EA7CBD3}" type="pres">
      <dgm:prSet presAssocID="{D508D05E-7B78-4244-8E7F-079827490FB0}" presName="parentLeftMargin" presStyleLbl="node1" presStyleIdx="4" presStyleCnt="6"/>
      <dgm:spPr/>
    </dgm:pt>
    <dgm:pt modelId="{BC22B5DE-8922-4708-977C-5BCA33EFA83D}" type="pres">
      <dgm:prSet presAssocID="{D508D05E-7B78-4244-8E7F-079827490FB0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6895B334-C22E-4FD8-A464-EF70A071C204}" type="pres">
      <dgm:prSet presAssocID="{D508D05E-7B78-4244-8E7F-079827490FB0}" presName="negativeSpace" presStyleCnt="0"/>
      <dgm:spPr/>
    </dgm:pt>
    <dgm:pt modelId="{7C15B7AE-C300-4145-A078-EDC82FD9C564}" type="pres">
      <dgm:prSet presAssocID="{D508D05E-7B78-4244-8E7F-079827490FB0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07667608-A956-4A9D-A046-397D57E396E3}" type="presOf" srcId="{DCC6EDA4-F77C-4E29-8FCA-EA90D9A6AD13}" destId="{8F10C4DC-535F-4DF2-9DE6-614D89170C54}" srcOrd="1" destOrd="0" presId="urn:microsoft.com/office/officeart/2005/8/layout/list1"/>
    <dgm:cxn modelId="{8677D010-BF76-4897-9AAC-09694CA798E9}" type="presOf" srcId="{C1D1CC63-E1FF-46D5-BED1-771D7872B7AE}" destId="{561BE69B-27E7-49D6-9AEF-D85D2B8E348D}" srcOrd="0" destOrd="0" presId="urn:microsoft.com/office/officeart/2005/8/layout/list1"/>
    <dgm:cxn modelId="{A22D0C25-BDD6-4F2B-BBC8-CD1F6EC9CFB9}" srcId="{A854ED6B-5FCC-434E-9A05-C7459E7A0CF4}" destId="{DCC6EDA4-F77C-4E29-8FCA-EA90D9A6AD13}" srcOrd="2" destOrd="0" parTransId="{B6487631-3057-4E95-AC1E-6CDBFCA3E9ED}" sibTransId="{DDE54481-C381-47A6-A64B-22A522D7D13B}"/>
    <dgm:cxn modelId="{C0D5D926-902F-418C-BB1C-9CBDC221B7CD}" srcId="{A854ED6B-5FCC-434E-9A05-C7459E7A0CF4}" destId="{D508D05E-7B78-4244-8E7F-079827490FB0}" srcOrd="5" destOrd="0" parTransId="{185C9725-6567-4DD1-AEAA-5DE9914C9F9D}" sibTransId="{64137C25-7746-4ECF-B397-099406885962}"/>
    <dgm:cxn modelId="{CC6DF327-1264-4448-AEE3-EA1FB242BF4F}" type="presOf" srcId="{50C00837-9D70-45C7-92F7-F53D115D5CE1}" destId="{43138924-4BAA-4E7A-8AF6-2EF674A59A67}" srcOrd="1" destOrd="0" presId="urn:microsoft.com/office/officeart/2005/8/layout/list1"/>
    <dgm:cxn modelId="{914D5F2D-90B6-446B-8168-4EB5A71BA12D}" type="presOf" srcId="{A854ED6B-5FCC-434E-9A05-C7459E7A0CF4}" destId="{BF98C5E7-12BC-4165-8AF5-7BDD8CB9CBA2}" srcOrd="0" destOrd="0" presId="urn:microsoft.com/office/officeart/2005/8/layout/list1"/>
    <dgm:cxn modelId="{A9A3CB5E-5EC0-45B8-86E3-C2817571352C}" srcId="{A854ED6B-5FCC-434E-9A05-C7459E7A0CF4}" destId="{64DCDF00-2936-4EF2-83D9-411004032DC6}" srcOrd="3" destOrd="0" parTransId="{8D6E4AC1-6394-4008-9DEE-BC1786F22416}" sibTransId="{D57AD7A6-EBE0-4235-8DF2-FF6A5DA86231}"/>
    <dgm:cxn modelId="{EA53F364-F141-47EF-916C-3A548169C47D}" type="presOf" srcId="{B9C973C9-EFB9-4E91-AD8D-75747FBEEF10}" destId="{3B6E7019-B736-4CE7-9AA0-712814DFA8AD}" srcOrd="0" destOrd="0" presId="urn:microsoft.com/office/officeart/2005/8/layout/list1"/>
    <dgm:cxn modelId="{21E3F745-1E04-4857-B926-48AF7EE340B0}" type="presOf" srcId="{D508D05E-7B78-4244-8E7F-079827490FB0}" destId="{BC22B5DE-8922-4708-977C-5BCA33EFA83D}" srcOrd="1" destOrd="0" presId="urn:microsoft.com/office/officeart/2005/8/layout/list1"/>
    <dgm:cxn modelId="{70C4026B-067C-4865-87D3-5A625DC53223}" type="presOf" srcId="{64DCDF00-2936-4EF2-83D9-411004032DC6}" destId="{648E373C-0153-4988-B7AD-35B5DBA03746}" srcOrd="0" destOrd="0" presId="urn:microsoft.com/office/officeart/2005/8/layout/list1"/>
    <dgm:cxn modelId="{F4A3D56B-BFE4-4203-BFCA-0F4DC30B5B90}" type="presOf" srcId="{B9C973C9-EFB9-4E91-AD8D-75747FBEEF10}" destId="{41884F85-6376-4C27-A19F-93240525F9F3}" srcOrd="1" destOrd="0" presId="urn:microsoft.com/office/officeart/2005/8/layout/list1"/>
    <dgm:cxn modelId="{3C709353-1AE2-4DE2-BC2B-405CEA6BA38C}" type="presOf" srcId="{D508D05E-7B78-4244-8E7F-079827490FB0}" destId="{7515B83E-F584-44DB-9233-7A140EA7CBD3}" srcOrd="0" destOrd="0" presId="urn:microsoft.com/office/officeart/2005/8/layout/list1"/>
    <dgm:cxn modelId="{3360FF54-DA58-457F-8AB4-A2D9A7711BA9}" type="presOf" srcId="{DCC6EDA4-F77C-4E29-8FCA-EA90D9A6AD13}" destId="{7E14D94F-A72B-4DAB-ABC9-F5D682E78EFC}" srcOrd="0" destOrd="0" presId="urn:microsoft.com/office/officeart/2005/8/layout/list1"/>
    <dgm:cxn modelId="{45152177-9F58-4B18-AB9A-B2EEF618694E}" srcId="{A854ED6B-5FCC-434E-9A05-C7459E7A0CF4}" destId="{50C00837-9D70-45C7-92F7-F53D115D5CE1}" srcOrd="4" destOrd="0" parTransId="{7C777067-AA2F-420D-9692-C662818E576E}" sibTransId="{45FF0EA2-691D-4357-B404-458DD5CC94ED}"/>
    <dgm:cxn modelId="{6D5D8F89-235B-4B8C-B324-B838AD03BE65}" srcId="{A854ED6B-5FCC-434E-9A05-C7459E7A0CF4}" destId="{B9C973C9-EFB9-4E91-AD8D-75747FBEEF10}" srcOrd="1" destOrd="0" parTransId="{BE1B9648-0422-4347-87CC-E3DCACC4B1B3}" sibTransId="{4E22AA86-5A4B-4DF3-96E9-F6123506AEED}"/>
    <dgm:cxn modelId="{47310991-9BD8-4361-9814-29F12BE64C30}" type="presOf" srcId="{50C00837-9D70-45C7-92F7-F53D115D5CE1}" destId="{F7185809-C03C-4646-912C-3D95CE1E5FB7}" srcOrd="0" destOrd="0" presId="urn:microsoft.com/office/officeart/2005/8/layout/list1"/>
    <dgm:cxn modelId="{7FBA84AC-4CFE-4D2E-AA8E-D7E7C75C1CF6}" type="presOf" srcId="{C1D1CC63-E1FF-46D5-BED1-771D7872B7AE}" destId="{693C6A6F-ADA1-498D-A39C-53C14827161B}" srcOrd="1" destOrd="0" presId="urn:microsoft.com/office/officeart/2005/8/layout/list1"/>
    <dgm:cxn modelId="{96D49AB4-B7E2-486C-941A-7C39E5C1117B}" srcId="{A854ED6B-5FCC-434E-9A05-C7459E7A0CF4}" destId="{C1D1CC63-E1FF-46D5-BED1-771D7872B7AE}" srcOrd="0" destOrd="0" parTransId="{4EDC5079-C4D5-46BA-8E70-8C10F7D5DC85}" sibTransId="{46923322-4CF6-44E0-9032-A38085B9FC91}"/>
    <dgm:cxn modelId="{55414DF1-AFCC-40A7-9EE8-F79D9486D3B7}" type="presOf" srcId="{64DCDF00-2936-4EF2-83D9-411004032DC6}" destId="{8057196D-3BD8-45CC-80C6-FB3870377082}" srcOrd="1" destOrd="0" presId="urn:microsoft.com/office/officeart/2005/8/layout/list1"/>
    <dgm:cxn modelId="{F3FCA037-8FD6-4834-88AE-A417B53E6511}" type="presParOf" srcId="{BF98C5E7-12BC-4165-8AF5-7BDD8CB9CBA2}" destId="{D0888A76-7A31-4D28-8987-14393DA8FCF4}" srcOrd="0" destOrd="0" presId="urn:microsoft.com/office/officeart/2005/8/layout/list1"/>
    <dgm:cxn modelId="{90699BD3-43BC-4512-99BB-AC12555FFFE0}" type="presParOf" srcId="{D0888A76-7A31-4D28-8987-14393DA8FCF4}" destId="{561BE69B-27E7-49D6-9AEF-D85D2B8E348D}" srcOrd="0" destOrd="0" presId="urn:microsoft.com/office/officeart/2005/8/layout/list1"/>
    <dgm:cxn modelId="{A151FA81-0329-426D-838D-8B8B40E6DA8D}" type="presParOf" srcId="{D0888A76-7A31-4D28-8987-14393DA8FCF4}" destId="{693C6A6F-ADA1-498D-A39C-53C14827161B}" srcOrd="1" destOrd="0" presId="urn:microsoft.com/office/officeart/2005/8/layout/list1"/>
    <dgm:cxn modelId="{71AA2CF5-4D4E-4161-BDDB-F6142AA1CA3C}" type="presParOf" srcId="{BF98C5E7-12BC-4165-8AF5-7BDD8CB9CBA2}" destId="{017CFAF2-8468-4DC0-918A-B1F6C10D1D92}" srcOrd="1" destOrd="0" presId="urn:microsoft.com/office/officeart/2005/8/layout/list1"/>
    <dgm:cxn modelId="{0CBB5FD2-74C9-4F8B-A6F8-B942D8D8D1DB}" type="presParOf" srcId="{BF98C5E7-12BC-4165-8AF5-7BDD8CB9CBA2}" destId="{321988A0-B86A-44C8-A46F-EBBFCF4C5AA1}" srcOrd="2" destOrd="0" presId="urn:microsoft.com/office/officeart/2005/8/layout/list1"/>
    <dgm:cxn modelId="{31633B32-A51D-4326-A339-784D7F816382}" type="presParOf" srcId="{BF98C5E7-12BC-4165-8AF5-7BDD8CB9CBA2}" destId="{CF6ACE47-3BE6-4CAA-B146-51CEEEFD5B20}" srcOrd="3" destOrd="0" presId="urn:microsoft.com/office/officeart/2005/8/layout/list1"/>
    <dgm:cxn modelId="{8AD6F24E-9820-409D-B5DE-BE5348AFA530}" type="presParOf" srcId="{BF98C5E7-12BC-4165-8AF5-7BDD8CB9CBA2}" destId="{71001BCF-3EE2-43C4-A450-56B470AC5EBF}" srcOrd="4" destOrd="0" presId="urn:microsoft.com/office/officeart/2005/8/layout/list1"/>
    <dgm:cxn modelId="{179AE179-F9F0-4087-821B-3BE7D291AF6F}" type="presParOf" srcId="{71001BCF-3EE2-43C4-A450-56B470AC5EBF}" destId="{3B6E7019-B736-4CE7-9AA0-712814DFA8AD}" srcOrd="0" destOrd="0" presId="urn:microsoft.com/office/officeart/2005/8/layout/list1"/>
    <dgm:cxn modelId="{F9B02011-7A4C-4833-9E8C-70A22F104B7C}" type="presParOf" srcId="{71001BCF-3EE2-43C4-A450-56B470AC5EBF}" destId="{41884F85-6376-4C27-A19F-93240525F9F3}" srcOrd="1" destOrd="0" presId="urn:microsoft.com/office/officeart/2005/8/layout/list1"/>
    <dgm:cxn modelId="{8E19301F-474C-4341-9336-5F2A47F994DB}" type="presParOf" srcId="{BF98C5E7-12BC-4165-8AF5-7BDD8CB9CBA2}" destId="{DD28CE8E-33D4-40A4-8637-756E9AAB0085}" srcOrd="5" destOrd="0" presId="urn:microsoft.com/office/officeart/2005/8/layout/list1"/>
    <dgm:cxn modelId="{ADB8D20E-2FEC-4D6E-95FD-F702B621EB83}" type="presParOf" srcId="{BF98C5E7-12BC-4165-8AF5-7BDD8CB9CBA2}" destId="{D726A1DD-0DF8-45B4-9843-DE228141707F}" srcOrd="6" destOrd="0" presId="urn:microsoft.com/office/officeart/2005/8/layout/list1"/>
    <dgm:cxn modelId="{BBD4D34A-D869-48EE-8787-A14B0280C103}" type="presParOf" srcId="{BF98C5E7-12BC-4165-8AF5-7BDD8CB9CBA2}" destId="{0B056F28-673C-4E55-A2B5-384F2A97D44F}" srcOrd="7" destOrd="0" presId="urn:microsoft.com/office/officeart/2005/8/layout/list1"/>
    <dgm:cxn modelId="{0D47A566-7E09-42A1-9479-D25FB6677D4E}" type="presParOf" srcId="{BF98C5E7-12BC-4165-8AF5-7BDD8CB9CBA2}" destId="{4BD68E5F-AFB5-42F3-AE60-57C9D873A69A}" srcOrd="8" destOrd="0" presId="urn:microsoft.com/office/officeart/2005/8/layout/list1"/>
    <dgm:cxn modelId="{EBB7D6A3-12F1-4A36-9E8E-B55440A07ACC}" type="presParOf" srcId="{4BD68E5F-AFB5-42F3-AE60-57C9D873A69A}" destId="{7E14D94F-A72B-4DAB-ABC9-F5D682E78EFC}" srcOrd="0" destOrd="0" presId="urn:microsoft.com/office/officeart/2005/8/layout/list1"/>
    <dgm:cxn modelId="{CA719289-24D1-408B-B540-7141F4B7DB66}" type="presParOf" srcId="{4BD68E5F-AFB5-42F3-AE60-57C9D873A69A}" destId="{8F10C4DC-535F-4DF2-9DE6-614D89170C54}" srcOrd="1" destOrd="0" presId="urn:microsoft.com/office/officeart/2005/8/layout/list1"/>
    <dgm:cxn modelId="{2E3F1676-A3B2-4FF4-877B-2E5FACF41303}" type="presParOf" srcId="{BF98C5E7-12BC-4165-8AF5-7BDD8CB9CBA2}" destId="{9080A175-90F8-4C11-83AD-CF0ABC89DDFA}" srcOrd="9" destOrd="0" presId="urn:microsoft.com/office/officeart/2005/8/layout/list1"/>
    <dgm:cxn modelId="{864687A8-9DD6-4E20-B6C6-89F6EC167A93}" type="presParOf" srcId="{BF98C5E7-12BC-4165-8AF5-7BDD8CB9CBA2}" destId="{46E4169A-BE89-4CE7-87E8-8D5AA8C535E9}" srcOrd="10" destOrd="0" presId="urn:microsoft.com/office/officeart/2005/8/layout/list1"/>
    <dgm:cxn modelId="{4A878AB0-F262-4B11-B3E3-A1EDE07784F1}" type="presParOf" srcId="{BF98C5E7-12BC-4165-8AF5-7BDD8CB9CBA2}" destId="{FAA8A642-458E-4302-8569-6CDAD579526A}" srcOrd="11" destOrd="0" presId="urn:microsoft.com/office/officeart/2005/8/layout/list1"/>
    <dgm:cxn modelId="{7AB79AC4-6AC6-42E4-BD5E-E2EF6F6B596D}" type="presParOf" srcId="{BF98C5E7-12BC-4165-8AF5-7BDD8CB9CBA2}" destId="{5679F1FF-C949-4BD7-9663-C1F4949CFF8B}" srcOrd="12" destOrd="0" presId="urn:microsoft.com/office/officeart/2005/8/layout/list1"/>
    <dgm:cxn modelId="{549C0E0A-7FB1-43B1-9EBD-D56D21B7EA22}" type="presParOf" srcId="{5679F1FF-C949-4BD7-9663-C1F4949CFF8B}" destId="{648E373C-0153-4988-B7AD-35B5DBA03746}" srcOrd="0" destOrd="0" presId="urn:microsoft.com/office/officeart/2005/8/layout/list1"/>
    <dgm:cxn modelId="{6ADDB9F2-EA2C-4E88-9362-ABDE0FD66BBC}" type="presParOf" srcId="{5679F1FF-C949-4BD7-9663-C1F4949CFF8B}" destId="{8057196D-3BD8-45CC-80C6-FB3870377082}" srcOrd="1" destOrd="0" presId="urn:microsoft.com/office/officeart/2005/8/layout/list1"/>
    <dgm:cxn modelId="{8AA2D639-545C-4CF1-B15C-991CF441EEFF}" type="presParOf" srcId="{BF98C5E7-12BC-4165-8AF5-7BDD8CB9CBA2}" destId="{C2D15A57-C765-4145-B595-EE481FCF9E7F}" srcOrd="13" destOrd="0" presId="urn:microsoft.com/office/officeart/2005/8/layout/list1"/>
    <dgm:cxn modelId="{79BA3A44-DC16-4D14-8D41-5EB4E4CD4B8F}" type="presParOf" srcId="{BF98C5E7-12BC-4165-8AF5-7BDD8CB9CBA2}" destId="{BA1C44E7-0A36-4032-9413-70A5DADFA947}" srcOrd="14" destOrd="0" presId="urn:microsoft.com/office/officeart/2005/8/layout/list1"/>
    <dgm:cxn modelId="{B3570DDD-38B6-4F50-A42C-A2CB5340D5AF}" type="presParOf" srcId="{BF98C5E7-12BC-4165-8AF5-7BDD8CB9CBA2}" destId="{C77433FB-06C6-4BCB-91E7-D3F3DF4F5FF1}" srcOrd="15" destOrd="0" presId="urn:microsoft.com/office/officeart/2005/8/layout/list1"/>
    <dgm:cxn modelId="{C84CD509-6ED1-4846-B458-C8DF596D22D8}" type="presParOf" srcId="{BF98C5E7-12BC-4165-8AF5-7BDD8CB9CBA2}" destId="{95890224-5122-4899-B060-8A254FF53FC1}" srcOrd="16" destOrd="0" presId="urn:microsoft.com/office/officeart/2005/8/layout/list1"/>
    <dgm:cxn modelId="{68DB5A11-F615-4051-9BCF-BB6C472314A3}" type="presParOf" srcId="{95890224-5122-4899-B060-8A254FF53FC1}" destId="{F7185809-C03C-4646-912C-3D95CE1E5FB7}" srcOrd="0" destOrd="0" presId="urn:microsoft.com/office/officeart/2005/8/layout/list1"/>
    <dgm:cxn modelId="{8432ED80-DB09-45B4-9675-4ACC3C7FF341}" type="presParOf" srcId="{95890224-5122-4899-B060-8A254FF53FC1}" destId="{43138924-4BAA-4E7A-8AF6-2EF674A59A67}" srcOrd="1" destOrd="0" presId="urn:microsoft.com/office/officeart/2005/8/layout/list1"/>
    <dgm:cxn modelId="{26C1F6BA-2176-4193-A8B6-48A158B79A0E}" type="presParOf" srcId="{BF98C5E7-12BC-4165-8AF5-7BDD8CB9CBA2}" destId="{E41612D8-84FE-45F6-8E2F-1887F1DE3378}" srcOrd="17" destOrd="0" presId="urn:microsoft.com/office/officeart/2005/8/layout/list1"/>
    <dgm:cxn modelId="{73AA57D2-8A9C-4BB4-AD7A-CAE169FA1A5F}" type="presParOf" srcId="{BF98C5E7-12BC-4165-8AF5-7BDD8CB9CBA2}" destId="{DE97A1FE-16E5-47E5-9E68-44F66F2D60CD}" srcOrd="18" destOrd="0" presId="urn:microsoft.com/office/officeart/2005/8/layout/list1"/>
    <dgm:cxn modelId="{6F40990E-EAF3-4ACE-94A1-0CFA4165546F}" type="presParOf" srcId="{BF98C5E7-12BC-4165-8AF5-7BDD8CB9CBA2}" destId="{AE223201-BCF8-4D32-8EF8-9B40660D80E6}" srcOrd="19" destOrd="0" presId="urn:microsoft.com/office/officeart/2005/8/layout/list1"/>
    <dgm:cxn modelId="{34A7055C-5D40-4D0B-A16B-45B68F5F5D24}" type="presParOf" srcId="{BF98C5E7-12BC-4165-8AF5-7BDD8CB9CBA2}" destId="{CF1C1737-97BD-49FF-9210-A27416DF2A14}" srcOrd="20" destOrd="0" presId="urn:microsoft.com/office/officeart/2005/8/layout/list1"/>
    <dgm:cxn modelId="{3C1AA653-0AD4-4859-95C6-D4750FC3D781}" type="presParOf" srcId="{CF1C1737-97BD-49FF-9210-A27416DF2A14}" destId="{7515B83E-F584-44DB-9233-7A140EA7CBD3}" srcOrd="0" destOrd="0" presId="urn:microsoft.com/office/officeart/2005/8/layout/list1"/>
    <dgm:cxn modelId="{97E0916E-BFC9-4763-A154-5235BDC43655}" type="presParOf" srcId="{CF1C1737-97BD-49FF-9210-A27416DF2A14}" destId="{BC22B5DE-8922-4708-977C-5BCA33EFA83D}" srcOrd="1" destOrd="0" presId="urn:microsoft.com/office/officeart/2005/8/layout/list1"/>
    <dgm:cxn modelId="{761580DA-B546-4713-8815-BB887B980450}" type="presParOf" srcId="{BF98C5E7-12BC-4165-8AF5-7BDD8CB9CBA2}" destId="{6895B334-C22E-4FD8-A464-EF70A071C204}" srcOrd="21" destOrd="0" presId="urn:microsoft.com/office/officeart/2005/8/layout/list1"/>
    <dgm:cxn modelId="{BE1F9717-6531-4A13-A2D6-6A98ADF8A533}" type="presParOf" srcId="{BF98C5E7-12BC-4165-8AF5-7BDD8CB9CBA2}" destId="{7C15B7AE-C300-4145-A078-EDC82FD9C564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988A0-B86A-44C8-A46F-EBBFCF4C5AA1}">
      <dsp:nvSpPr>
        <dsp:cNvPr id="0" name=""/>
        <dsp:cNvSpPr/>
      </dsp:nvSpPr>
      <dsp:spPr>
        <a:xfrm>
          <a:off x="0" y="349617"/>
          <a:ext cx="93993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C6A6F-ADA1-498D-A39C-53C14827161B}">
      <dsp:nvSpPr>
        <dsp:cNvPr id="0" name=""/>
        <dsp:cNvSpPr/>
      </dsp:nvSpPr>
      <dsp:spPr>
        <a:xfrm>
          <a:off x="469965" y="113457"/>
          <a:ext cx="657951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690" tIns="0" rIns="24869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Meet e-Comm: Positions, Products, Timeline</a:t>
          </a:r>
        </a:p>
      </dsp:txBody>
      <dsp:txXfrm>
        <a:off x="493022" y="136514"/>
        <a:ext cx="6533397" cy="426206"/>
      </dsp:txXfrm>
    </dsp:sp>
    <dsp:sp modelId="{D726A1DD-0DF8-45B4-9843-DE228141707F}">
      <dsp:nvSpPr>
        <dsp:cNvPr id="0" name=""/>
        <dsp:cNvSpPr/>
      </dsp:nvSpPr>
      <dsp:spPr>
        <a:xfrm>
          <a:off x="0" y="1075377"/>
          <a:ext cx="93993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84F85-6376-4C27-A19F-93240525F9F3}">
      <dsp:nvSpPr>
        <dsp:cNvPr id="0" name=""/>
        <dsp:cNvSpPr/>
      </dsp:nvSpPr>
      <dsp:spPr>
        <a:xfrm>
          <a:off x="469965" y="839217"/>
          <a:ext cx="6579511" cy="472320"/>
        </a:xfrm>
        <a:prstGeom prst="roundRect">
          <a:avLst/>
        </a:prstGeom>
        <a:solidFill>
          <a:srgbClr val="B5AD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690" tIns="0" rIns="24869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Why e-Comm?   </a:t>
          </a:r>
        </a:p>
      </dsp:txBody>
      <dsp:txXfrm>
        <a:off x="493022" y="862274"/>
        <a:ext cx="6533397" cy="426206"/>
      </dsp:txXfrm>
    </dsp:sp>
    <dsp:sp modelId="{46E4169A-BE89-4CE7-87E8-8D5AA8C535E9}">
      <dsp:nvSpPr>
        <dsp:cNvPr id="0" name=""/>
        <dsp:cNvSpPr/>
      </dsp:nvSpPr>
      <dsp:spPr>
        <a:xfrm>
          <a:off x="0" y="1801137"/>
          <a:ext cx="93993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10C4DC-535F-4DF2-9DE6-614D89170C54}">
      <dsp:nvSpPr>
        <dsp:cNvPr id="0" name=""/>
        <dsp:cNvSpPr/>
      </dsp:nvSpPr>
      <dsp:spPr>
        <a:xfrm>
          <a:off x="469965" y="1564977"/>
          <a:ext cx="6579511" cy="472320"/>
        </a:xfrm>
        <a:prstGeom prst="roundRect">
          <a:avLst/>
        </a:prstGeom>
        <a:solidFill>
          <a:srgbClr val="1D37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690" tIns="0" rIns="24869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Top Sellers – e-Comm Fashion </a:t>
          </a:r>
        </a:p>
      </dsp:txBody>
      <dsp:txXfrm>
        <a:off x="493022" y="1588034"/>
        <a:ext cx="6533397" cy="426206"/>
      </dsp:txXfrm>
    </dsp:sp>
    <dsp:sp modelId="{BA1C44E7-0A36-4032-9413-70A5DADFA947}">
      <dsp:nvSpPr>
        <dsp:cNvPr id="0" name=""/>
        <dsp:cNvSpPr/>
      </dsp:nvSpPr>
      <dsp:spPr>
        <a:xfrm>
          <a:off x="0" y="2526897"/>
          <a:ext cx="93993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57196D-3BD8-45CC-80C6-FB3870377082}">
      <dsp:nvSpPr>
        <dsp:cNvPr id="0" name=""/>
        <dsp:cNvSpPr/>
      </dsp:nvSpPr>
      <dsp:spPr>
        <a:xfrm>
          <a:off x="469965" y="2290737"/>
          <a:ext cx="657951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690" tIns="0" rIns="24869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Glass &amp; Pottery – Product Spotlight</a:t>
          </a:r>
        </a:p>
      </dsp:txBody>
      <dsp:txXfrm>
        <a:off x="493022" y="2313794"/>
        <a:ext cx="6533397" cy="426206"/>
      </dsp:txXfrm>
    </dsp:sp>
    <dsp:sp modelId="{DE97A1FE-16E5-47E5-9E68-44F66F2D60CD}">
      <dsp:nvSpPr>
        <dsp:cNvPr id="0" name=""/>
        <dsp:cNvSpPr/>
      </dsp:nvSpPr>
      <dsp:spPr>
        <a:xfrm>
          <a:off x="0" y="3252658"/>
          <a:ext cx="93993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38924-4BAA-4E7A-8AF6-2EF674A59A67}">
      <dsp:nvSpPr>
        <dsp:cNvPr id="0" name=""/>
        <dsp:cNvSpPr/>
      </dsp:nvSpPr>
      <dsp:spPr>
        <a:xfrm>
          <a:off x="469965" y="3016498"/>
          <a:ext cx="6579511" cy="472320"/>
        </a:xfrm>
        <a:prstGeom prst="roundRect">
          <a:avLst/>
        </a:prstGeom>
        <a:solidFill>
          <a:srgbClr val="B5AD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690" tIns="0" rIns="24869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Activity: The Price is Right! </a:t>
          </a:r>
        </a:p>
      </dsp:txBody>
      <dsp:txXfrm>
        <a:off x="493022" y="3039555"/>
        <a:ext cx="6533397" cy="426206"/>
      </dsp:txXfrm>
    </dsp:sp>
    <dsp:sp modelId="{7C15B7AE-C300-4145-A078-EDC82FD9C564}">
      <dsp:nvSpPr>
        <dsp:cNvPr id="0" name=""/>
        <dsp:cNvSpPr/>
      </dsp:nvSpPr>
      <dsp:spPr>
        <a:xfrm>
          <a:off x="0" y="3978418"/>
          <a:ext cx="939930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2B5DE-8922-4708-977C-5BCA33EFA83D}">
      <dsp:nvSpPr>
        <dsp:cNvPr id="0" name=""/>
        <dsp:cNvSpPr/>
      </dsp:nvSpPr>
      <dsp:spPr>
        <a:xfrm>
          <a:off x="469965" y="3742258"/>
          <a:ext cx="6579511" cy="472320"/>
        </a:xfrm>
        <a:prstGeom prst="roundRect">
          <a:avLst/>
        </a:prstGeom>
        <a:solidFill>
          <a:srgbClr val="1D376C"/>
        </a:solidFill>
        <a:ln w="12700" cap="flat" cmpd="sng" algn="ctr">
          <a:solidFill>
            <a:srgbClr val="1D376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690" tIns="0" rIns="24869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Questions?  </a:t>
          </a:r>
        </a:p>
      </dsp:txBody>
      <dsp:txXfrm>
        <a:off x="493022" y="3765315"/>
        <a:ext cx="6533397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6CC37D-5984-4571-9F4C-7E2A0A4479E0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3BCDCA-B6D0-4F18-85AA-609878549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8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CDCA-B6D0-4F18-85AA-609878549D1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4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(Introduce shopgoodwill website: collection of Goodwills selling online. Review what categories of merchandise we sell through e-Comm.)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CDCA-B6D0-4F18-85AA-609878549D1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219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C580-B8FB-D24A-8557-26F973085CF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664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team members to guess brands, starting with number #10 and reveal as you go!</a:t>
            </a:r>
          </a:p>
          <a:p>
            <a:endParaRPr lang="en-US" dirty="0"/>
          </a:p>
          <a:p>
            <a:r>
              <a:rPr lang="en-US" dirty="0"/>
              <a:t>Hints:</a:t>
            </a:r>
          </a:p>
          <a:p>
            <a:endParaRPr lang="en-US" dirty="0"/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‘Jonathan, past-tense’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A sought-after brand that rhymes with ‘roach’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A region in Argentina, divided by the Andes mountains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This brand should be the official sponsor of Coachella vibes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‘The Devil Wears this’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Athletic brand named after the Greek goddess of speed, strength, and victory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Their French fashion house’s brand is two interlocking ‘C’s”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This monogram-oriented brand made their fame by creating luxury suitcases and steamer trunks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This Italian fashion house’s brand is two interlocking “G’s”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This activewear brand has been rather</a:t>
            </a:r>
            <a:r>
              <a:rPr lang="en-US" b="1" i="1" dirty="0"/>
              <a:t> fruitful </a:t>
            </a:r>
            <a:r>
              <a:rPr lang="en-US" dirty="0"/>
              <a:t>in recent years</a:t>
            </a:r>
          </a:p>
          <a:p>
            <a:endParaRPr lang="en-US" dirty="0"/>
          </a:p>
          <a:p>
            <a:endParaRPr lang="en-US" dirty="0"/>
          </a:p>
          <a:p>
            <a:pPr marL="232943" indent="-232943">
              <a:buAutoNum type="arabicPeriod" startAt="4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CDCA-B6D0-4F18-85AA-609878549D1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66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Make this into a Family Feud style game? Tables get to submit keywords and if they make the board, they get points.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CDCA-B6D0-4F18-85AA-609878549D1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98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CDCA-B6D0-4F18-85AA-609878549D1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01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CDCA-B6D0-4F18-85AA-609878549D1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82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C580-B8FB-D24A-8557-26F973085CF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71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C580-B8FB-D24A-8557-26F973085CF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62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C580-B8FB-D24A-8557-26F973085CF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561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C580-B8FB-D24A-8557-26F973085CF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40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CDCA-B6D0-4F18-85AA-609878549D1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11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C580-B8FB-D24A-8557-26F973085CF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951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C580-B8FB-D24A-8557-26F973085CF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84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C580-B8FB-D24A-8557-26F973085CF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094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C580-B8FB-D24A-8557-26F973085CF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694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C580-B8FB-D24A-8557-26F973085CF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940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C580-B8FB-D24A-8557-26F973085CF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598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C580-B8FB-D24A-8557-26F973085CF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08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C580-B8FB-D24A-8557-26F973085CF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82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(Talk through the photos we see and how product makes it’s way through e-Comm)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CDCA-B6D0-4F18-85AA-609878549D1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46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(Talk through the photos we see and how product makes it’s way through e-Comm)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CDCA-B6D0-4F18-85AA-609878549D1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25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CDCA-B6D0-4F18-85AA-609878549D1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822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C580-B8FB-D24A-8557-26F973085CF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86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CDCA-B6D0-4F18-85AA-609878549D1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961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(Introduce shopgoodwill website: collection of Goodwills selling online. Review what categories of merchandise we sell through e-Comm.)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BCDCA-B6D0-4F18-85AA-609878549D1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49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F3887-F3D6-445D-B3BD-0B4FD70B9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79CB8-F670-4DF8-9632-B9B43A856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2F2D6-5110-48E6-8A2A-A55F3CE9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0C43-AA2E-4B82-A866-D84E895E4AF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8703C-057F-463B-93B0-CCA80FED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98394-B821-4602-8724-6FB7FD7D4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2A6C-B330-472C-9234-39965A55C1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83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2E14-7BA2-495B-AA4B-54E8C1D0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7C996-8FBA-4298-8CC3-413F9E3EB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C0A3F-C112-49BD-8FA9-ED6933C6D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0C43-AA2E-4B82-A866-D84E895E4AF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5FD95-72AA-4A87-A72C-476954BDF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598A0-CA9E-42F9-8DC6-52275AAB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2A6C-B330-472C-9234-39965A55C1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38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B17484-0F47-40FA-B17A-41CBEBF0A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1EDABE-4D31-4EBA-AB5D-9C9FB7C34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DAEAE-1FF7-41A2-B659-78520AEAF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0C43-AA2E-4B82-A866-D84E895E4AF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A38EA-755E-4FF6-B18B-8E1E3474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94DBB-0AE0-4083-A401-41EFBC3F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2A6C-B330-472C-9234-39965A55C1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44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9EE9-9C00-5C48-BEA2-2FABA24AA70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D519-EF9F-C84E-BDC2-D23B738ADC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73B93-B568-4232-A188-E997CC5D8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E7798-BE90-4EC9-93F1-DA2C7A3E737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7EB1B-BDB4-46FE-A19B-286141DAC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0C43-AA2E-4B82-A866-D84E895E4AF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2F423-0546-48E3-8553-00FF9EBEE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42325-4C46-471D-B76E-A83E716C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2A6C-B330-472C-9234-39965A55C16F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263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81941-6CF2-47DE-B628-E890F144A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08F4F-BBC6-480A-BFCD-B5231BE73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26115-EB52-4E3C-9C71-A383F7D8D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0C43-AA2E-4B82-A866-D84E895E4AF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AFE8-53B6-4585-8A36-2CF406AD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E183E-C95A-4A71-BEE0-FF98E3C5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2A6C-B330-472C-9234-39965A55C1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0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26E91-CDB4-4198-8D3F-CEE2C47AA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F1B2C-E50B-427A-9A19-36AB96F91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1E6C9-9EA9-4C88-B211-2A7687DEB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4CA78-09E6-41A4-8B76-14E8F50F9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0C43-AA2E-4B82-A866-D84E895E4AF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8DF19-1519-4606-AC88-CAAC83BA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68FFC-0DCD-482D-AF86-CB94C0293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2A6C-B330-472C-9234-39965A55C1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9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9B830-CDBB-4145-8F80-C6904A320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84038-2E07-46D4-BF33-B506A7174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69038-50C1-45B0-8102-C7E623D95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A3804-C0B7-4C79-80D4-EB940CF64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2E325B-01CD-4DB5-B762-1A28CF7C6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74CCFC-6EDC-4872-8A0E-344D6781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0C43-AA2E-4B82-A866-D84E895E4AF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7A148-ECDC-4A25-B92E-983D90A7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120AC1-773A-4470-B26D-581A41E94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2A6C-B330-472C-9234-39965A55C1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46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E357-A0BC-417D-8DBA-F3D6BEBDD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D49F9-6E50-46CE-B06B-A93DC5869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0C43-AA2E-4B82-A866-D84E895E4AF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0E9C8-FA6E-4E99-ABFE-59B95951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4594F-49A5-45BB-96B6-CEAE712A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2A6C-B330-472C-9234-39965A55C1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14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DC16BA-3BEB-478A-87BC-5FC93E8A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0C43-AA2E-4B82-A866-D84E895E4AF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3557F-5CCE-4596-AFBE-47D1B12B9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7B108-8E45-450F-ABAE-64AB94439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2A6C-B330-472C-9234-39965A55C1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15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9FA9-7767-4A9E-A9AC-F3F235D0B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BCBB4-9E35-44B0-B3C2-49A0394FF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BB66D-1900-4C96-BC5D-955E3B32A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B32A6D-7BA6-499D-844A-8215537E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0C43-AA2E-4B82-A866-D84E895E4AF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68DB9-1572-4049-AF9A-D26DB9E17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274A8-FD7B-403D-9270-6D51A7CE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2A6C-B330-472C-9234-39965A55C1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1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87C0E-22F1-4CFE-A57B-28659254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A3DF09-D5C5-4337-AC68-6D586DB742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4824C-08D8-4AF5-B5F6-F1F3AE099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9B745-75D0-43F1-8150-CB0966310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0C43-AA2E-4B82-A866-D84E895E4AF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3CF38-7B53-43FC-88EF-A0F6BBCF2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D2798-484D-4166-8726-C541B20E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2A6C-B330-472C-9234-39965A55C1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4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6BE925-9C90-438C-9720-D7067B752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F351A-12E7-4A78-8B9F-603C1AA45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5BFEE-4E3F-460E-BF4B-38061E97B1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A0C43-AA2E-4B82-A866-D84E895E4AF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642AC-C3EF-41F6-B263-03FE18F91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1647-25E8-490A-8CD2-5FE87FE60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52A6C-B330-472C-9234-39965A55C1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0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6" Type="http://schemas.openxmlformats.org/officeDocument/2006/relationships/image" Target="../media/image76.jfif"/><Relationship Id="rId5" Type="http://schemas.openxmlformats.org/officeDocument/2006/relationships/image" Target="../media/image75.jfif"/><Relationship Id="rId4" Type="http://schemas.openxmlformats.org/officeDocument/2006/relationships/image" Target="../media/image74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4" Type="http://schemas.openxmlformats.org/officeDocument/2006/relationships/image" Target="../media/image78.jf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6" Type="http://schemas.openxmlformats.org/officeDocument/2006/relationships/image" Target="../media/image81.jfif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6" Type="http://schemas.openxmlformats.org/officeDocument/2006/relationships/image" Target="../media/image84.jfif"/><Relationship Id="rId5" Type="http://schemas.openxmlformats.org/officeDocument/2006/relationships/image" Target="../media/image83.jfif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https://www.youtube.com/embed/dG4JXCBZ1pw?feature=oembed" TargetMode="External"/><Relationship Id="rId1" Type="http://schemas.openxmlformats.org/officeDocument/2006/relationships/tags" Target="../tags/tag30.xml"/><Relationship Id="rId5" Type="http://schemas.openxmlformats.org/officeDocument/2006/relationships/image" Target="../media/image100.jpe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ecommerce@goodwillaz.or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3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236FAD-41FB-4D1B-BFCC-198C60057BF2}"/>
              </a:ext>
            </a:extLst>
          </p:cNvPr>
          <p:cNvSpPr/>
          <p:nvPr/>
        </p:nvSpPr>
        <p:spPr>
          <a:xfrm>
            <a:off x="0" y="2327101"/>
            <a:ext cx="4279900" cy="4418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B6AA35-A3EE-42E8-9524-69E64B4AC6E8}"/>
              </a:ext>
            </a:extLst>
          </p:cNvPr>
          <p:cNvSpPr/>
          <p:nvPr/>
        </p:nvSpPr>
        <p:spPr>
          <a:xfrm>
            <a:off x="-1" y="2327101"/>
            <a:ext cx="3586579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421B04-E176-423C-8967-43E052D32EA7}"/>
              </a:ext>
            </a:extLst>
          </p:cNvPr>
          <p:cNvSpPr/>
          <p:nvPr/>
        </p:nvSpPr>
        <p:spPr>
          <a:xfrm>
            <a:off x="0" y="5686752"/>
            <a:ext cx="12192000" cy="1279258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D376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91FEF-4612-4674-91FD-6332F01F8A3D}"/>
              </a:ext>
            </a:extLst>
          </p:cNvPr>
          <p:cNvSpPr txBox="1"/>
          <p:nvPr/>
        </p:nvSpPr>
        <p:spPr>
          <a:xfrm>
            <a:off x="0" y="165174"/>
            <a:ext cx="11036300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Retail</a:t>
            </a:r>
          </a:p>
          <a:p>
            <a:pPr>
              <a:lnSpc>
                <a:spcPts val="65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Culture &amp;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7C044-0A90-4BE4-9E0E-988245A6FC35}"/>
              </a:ext>
            </a:extLst>
          </p:cNvPr>
          <p:cNvSpPr txBox="1"/>
          <p:nvPr/>
        </p:nvSpPr>
        <p:spPr>
          <a:xfrm>
            <a:off x="-2" y="2327100"/>
            <a:ext cx="1094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N N E C 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F7B4FC-1D2B-4FBC-82C7-FAC7412BD339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acifico" panose="00000500000000000000" pitchFamily="2" charset="0"/>
              </a:rPr>
              <a:t>Goodwill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FD87DB-AC08-4772-9F6E-6E23B092104E}"/>
              </a:ext>
            </a:extLst>
          </p:cNvPr>
          <p:cNvSpPr txBox="1"/>
          <p:nvPr/>
        </p:nvSpPr>
        <p:spPr>
          <a:xfrm>
            <a:off x="5473698" y="2721114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Brandon Grotesque Black" panose="020B0A03020203060202" pitchFamily="34" charset="0"/>
              </a:rPr>
              <a:t>e-Commerce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261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1D2210-C5B0-406E-A605-1ADCD1E44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3" y="1912947"/>
            <a:ext cx="5445756" cy="4696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044300-2469-41BE-86E3-681C079A9D8B}"/>
              </a:ext>
            </a:extLst>
          </p:cNvPr>
          <p:cNvSpPr/>
          <p:nvPr/>
        </p:nvSpPr>
        <p:spPr>
          <a:xfrm>
            <a:off x="2774950" y="1257301"/>
            <a:ext cx="6540500" cy="38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E31BE1-FED8-4FD7-9E3B-FEC95F18EE82}"/>
              </a:ext>
            </a:extLst>
          </p:cNvPr>
          <p:cNvSpPr/>
          <p:nvPr/>
        </p:nvSpPr>
        <p:spPr>
          <a:xfrm>
            <a:off x="0" y="0"/>
            <a:ext cx="12235009" cy="1485899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0D626D-81D5-42EA-9C27-1AB430D52F1F}"/>
              </a:ext>
            </a:extLst>
          </p:cNvPr>
          <p:cNvSpPr txBox="1"/>
          <p:nvPr/>
        </p:nvSpPr>
        <p:spPr>
          <a:xfrm>
            <a:off x="1" y="296608"/>
            <a:ext cx="12192000" cy="94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e-Comm? </a:t>
            </a:r>
            <a:r>
              <a:rPr lang="en-US" sz="6000" b="1" dirty="0">
                <a:solidFill>
                  <a:schemeClr val="bg1"/>
                </a:solidFill>
                <a:latin typeface="Pacifico" panose="02000000000000000000" pitchFamily="2" charset="0"/>
                <a:cs typeface="Arial" panose="020B0604020202020204" pitchFamily="34" charset="0"/>
              </a:rPr>
              <a:t>Site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47E3F5-DAF5-4F65-9837-1BEE102F9B4C}"/>
              </a:ext>
            </a:extLst>
          </p:cNvPr>
          <p:cNvSpPr/>
          <p:nvPr/>
        </p:nvSpPr>
        <p:spPr>
          <a:xfrm>
            <a:off x="179294" y="1833282"/>
            <a:ext cx="5513295" cy="4863353"/>
          </a:xfrm>
          <a:prstGeom prst="rect">
            <a:avLst/>
          </a:prstGeom>
          <a:noFill/>
          <a:ln w="76200">
            <a:solidFill>
              <a:srgbClr val="1D37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9863ED-DAC2-445E-9AFA-9D4D4009EB44}"/>
              </a:ext>
            </a:extLst>
          </p:cNvPr>
          <p:cNvSpPr txBox="1"/>
          <p:nvPr/>
        </p:nvSpPr>
        <p:spPr>
          <a:xfrm>
            <a:off x="6261847" y="2229697"/>
            <a:ext cx="504712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/>
              <a:t>Shopgoodwill.com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Online sale hub for over 138 Goodwill organizations across the U.S. and Canada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Offers E-bay style listing search including filters by category, keyword, brand, auction end and price.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3DC1BC-0B95-42B2-9387-6172D8EBC178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2857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044300-2469-41BE-86E3-681C079A9D8B}"/>
              </a:ext>
            </a:extLst>
          </p:cNvPr>
          <p:cNvSpPr/>
          <p:nvPr/>
        </p:nvSpPr>
        <p:spPr>
          <a:xfrm>
            <a:off x="2774950" y="1257301"/>
            <a:ext cx="6540500" cy="387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E31BE1-FED8-4FD7-9E3B-FEC95F18EE82}"/>
              </a:ext>
            </a:extLst>
          </p:cNvPr>
          <p:cNvSpPr/>
          <p:nvPr/>
        </p:nvSpPr>
        <p:spPr>
          <a:xfrm>
            <a:off x="0" y="0"/>
            <a:ext cx="12235009" cy="1485899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0D626D-81D5-42EA-9C27-1AB430D52F1F}"/>
              </a:ext>
            </a:extLst>
          </p:cNvPr>
          <p:cNvSpPr txBox="1"/>
          <p:nvPr/>
        </p:nvSpPr>
        <p:spPr>
          <a:xfrm>
            <a:off x="-50800" y="66402"/>
            <a:ext cx="12192000" cy="94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e-Comm? </a:t>
            </a:r>
            <a:r>
              <a:rPr lang="en-US" sz="6000" b="1" dirty="0">
                <a:solidFill>
                  <a:schemeClr val="bg1"/>
                </a:solidFill>
                <a:latin typeface="Pacifico" panose="02000000000000000000" pitchFamily="2" charset="0"/>
                <a:cs typeface="Arial" panose="020B0604020202020204" pitchFamily="34" charset="0"/>
              </a:rPr>
              <a:t>Strategy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0C18D6-AF83-4A23-BF56-D2EB4504A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894775"/>
            <a:ext cx="10515600" cy="3963660"/>
          </a:xfrm>
          <a:ln w="76200">
            <a:solidFill>
              <a:srgbClr val="1D376C"/>
            </a:solidFill>
          </a:ln>
        </p:spPr>
        <p:txBody>
          <a:bodyPr>
            <a:normAutofit fontScale="92500" lnSpcReduction="20000"/>
          </a:bodyPr>
          <a:lstStyle/>
          <a:p>
            <a:endParaRPr lang="en-US" sz="2200" dirty="0"/>
          </a:p>
          <a:p>
            <a:r>
              <a:rPr lang="en-US" sz="2200" dirty="0"/>
              <a:t>Not everything of elevated value needs to go to e-Comm</a:t>
            </a:r>
          </a:p>
          <a:p>
            <a:endParaRPr lang="en-US" sz="2200" dirty="0"/>
          </a:p>
          <a:p>
            <a:r>
              <a:rPr lang="en-US" sz="2200" dirty="0"/>
              <a:t>If you can get higher value within your store, </a:t>
            </a:r>
            <a:r>
              <a:rPr lang="en-US" sz="2200" b="1" i="1" dirty="0"/>
              <a:t>sell it there</a:t>
            </a:r>
            <a:r>
              <a:rPr lang="en-US" sz="2200" dirty="0"/>
              <a:t>! </a:t>
            </a:r>
          </a:p>
          <a:p>
            <a:endParaRPr lang="en-US" sz="2200" dirty="0"/>
          </a:p>
          <a:p>
            <a:r>
              <a:rPr lang="en-US" sz="2200" dirty="0"/>
              <a:t>e-Comm team as deep product knowledge experts</a:t>
            </a:r>
          </a:p>
          <a:p>
            <a:endParaRPr lang="en-US" sz="2200" dirty="0"/>
          </a:p>
          <a:p>
            <a:r>
              <a:rPr lang="en-US" sz="2200" dirty="0"/>
              <a:t>Leverage their knowledge to be successful at pricing, selling, and what items are best for e-commerce sales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e-Comm sales are a good way to continue to learn and identify high-value product in the items you see every day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D5F4A-5203-45DD-9BF7-1FBD2B0B9E32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8980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318AC9-A0EA-B24D-8C20-68EF9AA91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334" y="6356350"/>
            <a:ext cx="855134" cy="365125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Brandon Grotesque" panose="020B0503020203060202" pitchFamily="34" charset="77"/>
              </a:defRPr>
            </a:lvl1pPr>
          </a:lstStyle>
          <a:p>
            <a:fld id="{50DFE84E-CD15-CD40-AAEF-146E622A85C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FAC37-FE9C-4146-B2C9-14DB85B0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Brandon Grotesque" panose="020B0503020203060202" pitchFamily="34" charset="77"/>
              </a:defRPr>
            </a:lvl1pPr>
          </a:lstStyle>
          <a:p>
            <a:fld id="{55779192-5ADE-574A-98E9-ACF3BA9DC2ED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66C5855-DD35-894B-8A54-2B98EC2007F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rgbClr val="FFFFFF"/>
                </a:solidFill>
                <a:latin typeface="Brandon Grotesque" panose="020B0503020203060202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Goodwill of Central &amp; Northern Arizona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98" y="2582765"/>
            <a:ext cx="7943572" cy="1680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7204" y="2657272"/>
            <a:ext cx="8678333" cy="11938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ea typeface="Pacifico" charset="0"/>
                <a:cs typeface="Arial" panose="020B0604020202020204" pitchFamily="34" charset="0"/>
              </a:rPr>
              <a:t>ReclaimedFashion.com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749A37-DF0D-49B4-BEE7-B9087CF9F287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DA340-39A5-43D5-B06B-3E6198166C70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0C1BBE-B08F-4377-9B9A-8A8B31C07E8E}"/>
              </a:ext>
            </a:extLst>
          </p:cNvPr>
          <p:cNvSpPr/>
          <p:nvPr/>
        </p:nvSpPr>
        <p:spPr>
          <a:xfrm>
            <a:off x="2698321" y="3883289"/>
            <a:ext cx="6243726" cy="963592"/>
          </a:xfrm>
          <a:prstGeom prst="rect">
            <a:avLst/>
          </a:prstGeom>
          <a:solidFill>
            <a:srgbClr val="1D376C"/>
          </a:solidFill>
          <a:ln>
            <a:solidFill>
              <a:srgbClr val="1D37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699C5-4AEF-4E9E-85D7-E8EFB22E9FE6}"/>
              </a:ext>
            </a:extLst>
          </p:cNvPr>
          <p:cNvSpPr txBox="1"/>
          <p:nvPr/>
        </p:nvSpPr>
        <p:spPr>
          <a:xfrm>
            <a:off x="2855397" y="4052745"/>
            <a:ext cx="5677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Pacifico" panose="02000000000000000000" pitchFamily="2" charset="0"/>
              </a:rPr>
              <a:t>Top Sellers!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4C1D2E-AFD2-4FB2-9004-4719013FF43F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6321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427"/>
            <a:ext cx="12192000" cy="701643"/>
          </a:xfrm>
          <a:solidFill>
            <a:srgbClr val="00ADBB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Pacifico" charset="0"/>
                <a:cs typeface="Arial" panose="020B0604020202020204" pitchFamily="34" charset="0"/>
              </a:rPr>
              <a:t>Top Brands: Keyword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5C21A28-7CDC-43D5-9537-4A7FF4663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928862"/>
              </p:ext>
            </p:extLst>
          </p:nvPr>
        </p:nvGraphicFramePr>
        <p:xfrm>
          <a:off x="1268099" y="1241411"/>
          <a:ext cx="4711418" cy="5488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811">
                  <a:extLst>
                    <a:ext uri="{9D8B030D-6E8A-4147-A177-3AD203B41FA5}">
                      <a16:colId xmlns:a16="http://schemas.microsoft.com/office/drawing/2014/main" val="2200298578"/>
                    </a:ext>
                  </a:extLst>
                </a:gridCol>
                <a:gridCol w="3598607">
                  <a:extLst>
                    <a:ext uri="{9D8B030D-6E8A-4147-A177-3AD203B41FA5}">
                      <a16:colId xmlns:a16="http://schemas.microsoft.com/office/drawing/2014/main" val="3590807201"/>
                    </a:ext>
                  </a:extLst>
                </a:gridCol>
              </a:tblGrid>
              <a:tr h="454495">
                <a:tc>
                  <a:txBody>
                    <a:bodyPr/>
                    <a:lstStyle/>
                    <a:p>
                      <a:r>
                        <a:rPr lang="en-US" dirty="0"/>
                        <a:t>Ranking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Search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505313"/>
                  </a:ext>
                </a:extLst>
              </a:tr>
              <a:tr h="9994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136873"/>
                  </a:ext>
                </a:extLst>
              </a:tr>
              <a:tr h="9994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700652"/>
                  </a:ext>
                </a:extLst>
              </a:tr>
              <a:tr h="9994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564785"/>
                  </a:ext>
                </a:extLst>
              </a:tr>
              <a:tr h="9994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002351"/>
                  </a:ext>
                </a:extLst>
              </a:tr>
              <a:tr h="9994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312847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BB5BBA3F-5526-4B4C-A3A6-F23D16027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201" y="1669957"/>
            <a:ext cx="2951637" cy="101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DB2175-3D06-4983-95C7-EBD8B6A71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027" y="2679902"/>
            <a:ext cx="1916431" cy="9965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9999F6-2A5F-42BF-87BB-E85984066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863" y="3719814"/>
            <a:ext cx="2847975" cy="1019175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22CB891-9F5A-4A34-90B9-400E2DB92A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954446"/>
              </p:ext>
            </p:extLst>
          </p:nvPr>
        </p:nvGraphicFramePr>
        <p:xfrm>
          <a:off x="6307465" y="1241411"/>
          <a:ext cx="4711418" cy="5451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811">
                  <a:extLst>
                    <a:ext uri="{9D8B030D-6E8A-4147-A177-3AD203B41FA5}">
                      <a16:colId xmlns:a16="http://schemas.microsoft.com/office/drawing/2014/main" val="2200298578"/>
                    </a:ext>
                  </a:extLst>
                </a:gridCol>
                <a:gridCol w="3598607">
                  <a:extLst>
                    <a:ext uri="{9D8B030D-6E8A-4147-A177-3AD203B41FA5}">
                      <a16:colId xmlns:a16="http://schemas.microsoft.com/office/drawing/2014/main" val="3590807201"/>
                    </a:ext>
                  </a:extLst>
                </a:gridCol>
              </a:tblGrid>
              <a:tr h="454495">
                <a:tc>
                  <a:txBody>
                    <a:bodyPr/>
                    <a:lstStyle/>
                    <a:p>
                      <a:r>
                        <a:rPr lang="en-US" dirty="0"/>
                        <a:t>Ranking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Search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505313"/>
                  </a:ext>
                </a:extLst>
              </a:tr>
              <a:tr h="9994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136873"/>
                  </a:ext>
                </a:extLst>
              </a:tr>
              <a:tr h="9994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700652"/>
                  </a:ext>
                </a:extLst>
              </a:tr>
              <a:tr h="9994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564785"/>
                  </a:ext>
                </a:extLst>
              </a:tr>
              <a:tr h="9994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002351"/>
                  </a:ext>
                </a:extLst>
              </a:tr>
              <a:tr h="9994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312847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0E158F98-9E05-4D36-BFE1-B86B5370A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9779" y="4735186"/>
            <a:ext cx="3194142" cy="9420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7EEF34-DDAA-42D6-8803-E5E15FC18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304" y="5697002"/>
            <a:ext cx="1892821" cy="10130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F7B47F-93AF-4045-A3D0-1646961498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9233" y="1717287"/>
            <a:ext cx="3263481" cy="9122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5F81F4-DFEB-4EC6-B306-79DCDA0FFC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2235" y="2732828"/>
            <a:ext cx="2868857" cy="8906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5FB9A3-76E2-40B6-8D39-8AB84D79DE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2235" y="3802631"/>
            <a:ext cx="2819400" cy="762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8FDCD8-8155-44C0-9162-6289C5E299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7859" y="4903668"/>
            <a:ext cx="3408069" cy="4868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B8570A-93C9-408E-9D22-6A4C6A984D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6103" y="5827741"/>
            <a:ext cx="3181262" cy="7426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22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86" y="0"/>
            <a:ext cx="12192000" cy="848449"/>
          </a:xfrm>
          <a:solidFill>
            <a:srgbClr val="00ADBB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Pacifico" charset="0"/>
                <a:cs typeface="Arial" panose="020B0604020202020204" pitchFamily="34" charset="0"/>
              </a:rPr>
              <a:t>Top Items: Keyword Search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5C21A28-7CDC-43D5-9537-4A7FF4663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933600"/>
              </p:ext>
            </p:extLst>
          </p:nvPr>
        </p:nvGraphicFramePr>
        <p:xfrm>
          <a:off x="1268099" y="1241410"/>
          <a:ext cx="4711418" cy="4984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811">
                  <a:extLst>
                    <a:ext uri="{9D8B030D-6E8A-4147-A177-3AD203B41FA5}">
                      <a16:colId xmlns:a16="http://schemas.microsoft.com/office/drawing/2014/main" val="2200298578"/>
                    </a:ext>
                  </a:extLst>
                </a:gridCol>
                <a:gridCol w="3598607">
                  <a:extLst>
                    <a:ext uri="{9D8B030D-6E8A-4147-A177-3AD203B41FA5}">
                      <a16:colId xmlns:a16="http://schemas.microsoft.com/office/drawing/2014/main" val="3590807201"/>
                    </a:ext>
                  </a:extLst>
                </a:gridCol>
              </a:tblGrid>
              <a:tr h="490324">
                <a:tc>
                  <a:txBody>
                    <a:bodyPr/>
                    <a:lstStyle/>
                    <a:p>
                      <a:r>
                        <a:rPr lang="en-US" dirty="0"/>
                        <a:t>Ranking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Search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505313"/>
                  </a:ext>
                </a:extLst>
              </a:tr>
              <a:tr h="89236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Shoes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136873"/>
                  </a:ext>
                </a:extLst>
              </a:tr>
              <a:tr h="98434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Vintage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700652"/>
                  </a:ext>
                </a:extLst>
              </a:tr>
              <a:tr h="907003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Plus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564785"/>
                  </a:ext>
                </a:extLst>
              </a:tr>
              <a:tr h="82263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Jersey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002351"/>
                  </a:ext>
                </a:extLst>
              </a:tr>
              <a:tr h="88783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Jewelry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312847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22CB891-9F5A-4A34-90B9-400E2DB92A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743502"/>
              </p:ext>
            </p:extLst>
          </p:nvPr>
        </p:nvGraphicFramePr>
        <p:xfrm>
          <a:off x="6307465" y="1241411"/>
          <a:ext cx="4711418" cy="4984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811">
                  <a:extLst>
                    <a:ext uri="{9D8B030D-6E8A-4147-A177-3AD203B41FA5}">
                      <a16:colId xmlns:a16="http://schemas.microsoft.com/office/drawing/2014/main" val="2200298578"/>
                    </a:ext>
                  </a:extLst>
                </a:gridCol>
                <a:gridCol w="3598607">
                  <a:extLst>
                    <a:ext uri="{9D8B030D-6E8A-4147-A177-3AD203B41FA5}">
                      <a16:colId xmlns:a16="http://schemas.microsoft.com/office/drawing/2014/main" val="3590807201"/>
                    </a:ext>
                  </a:extLst>
                </a:gridCol>
              </a:tblGrid>
              <a:tr h="424833">
                <a:tc>
                  <a:txBody>
                    <a:bodyPr/>
                    <a:lstStyle/>
                    <a:p>
                      <a:r>
                        <a:rPr lang="en-US" dirty="0"/>
                        <a:t>Ranking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Search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505313"/>
                  </a:ext>
                </a:extLst>
              </a:tr>
              <a:tr h="93417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Jeans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136873"/>
                  </a:ext>
                </a:extLst>
              </a:tr>
              <a:tr h="93417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Purses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700652"/>
                  </a:ext>
                </a:extLst>
              </a:tr>
              <a:tr h="93417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Silk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564785"/>
                  </a:ext>
                </a:extLst>
              </a:tr>
              <a:tr h="76925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Gold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002351"/>
                  </a:ext>
                </a:extLst>
              </a:tr>
              <a:tr h="93417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#10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Leather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3128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F4AC60C-0265-4DF7-88A6-DCC76B61427C}"/>
              </a:ext>
            </a:extLst>
          </p:cNvPr>
          <p:cNvSpPr txBox="1"/>
          <p:nvPr/>
        </p:nvSpPr>
        <p:spPr>
          <a:xfrm>
            <a:off x="9971741" y="6339817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173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8302D-7721-4EFF-B113-243F85342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213" y="1623647"/>
            <a:ext cx="3437779" cy="3472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012" y="18867"/>
            <a:ext cx="9789129" cy="885949"/>
          </a:xfrm>
          <a:solidFill>
            <a:srgbClr val="00ADBB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Pacifico" charset="0"/>
                <a:cs typeface="Arial" panose="020B0604020202020204" pitchFamily="34" charset="0"/>
              </a:rPr>
              <a:t>Handbag Sales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1BCBF5-FE2D-43C1-A9CA-5A303073C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21" y="2334442"/>
            <a:ext cx="3326491" cy="2761826"/>
          </a:xfrm>
          <a:prstGeom prst="rect">
            <a:avLst/>
          </a:prstGeom>
        </p:spPr>
      </p:pic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FE3EEECA-D2A1-43A1-BDAD-C197229E3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542" y="5825992"/>
            <a:ext cx="2182122" cy="581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1D376C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$59.95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018AD18A-8D23-4DF2-9669-9CB87FD33427}"/>
              </a:ext>
            </a:extLst>
          </p:cNvPr>
          <p:cNvSpPr txBox="1">
            <a:spLocks/>
          </p:cNvSpPr>
          <p:nvPr/>
        </p:nvSpPr>
        <p:spPr>
          <a:xfrm>
            <a:off x="1012421" y="5170856"/>
            <a:ext cx="3326491" cy="581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>
                <a:solidFill>
                  <a:srgbClr val="1D3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Dooney &amp; Bourke 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7A354035-3F95-45C4-B377-526304D08391}"/>
              </a:ext>
            </a:extLst>
          </p:cNvPr>
          <p:cNvSpPr txBox="1">
            <a:spLocks/>
          </p:cNvSpPr>
          <p:nvPr/>
        </p:nvSpPr>
        <p:spPr>
          <a:xfrm>
            <a:off x="4471818" y="5181200"/>
            <a:ext cx="3326491" cy="581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>
                <a:solidFill>
                  <a:srgbClr val="1D3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NWT Kate Spade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A791E4-A6EC-4927-8FA6-96810F3E3D25}"/>
              </a:ext>
            </a:extLst>
          </p:cNvPr>
          <p:cNvSpPr/>
          <p:nvPr/>
        </p:nvSpPr>
        <p:spPr>
          <a:xfrm>
            <a:off x="5351632" y="5762899"/>
            <a:ext cx="1922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1D376C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$85.00</a:t>
            </a:r>
          </a:p>
        </p:txBody>
      </p:sp>
      <p:pic>
        <p:nvPicPr>
          <p:cNvPr id="1030" name="Picture 6" descr="https://images.uprightlabs.com/gRtEpSZUNidF0e-WhD6RO81iR38=/fit-in/1600x1600/filters:format(jpeg)/images/2021/12/02/16a9b162-1715-42c4-8936-1aff024e7062">
            <a:extLst>
              <a:ext uri="{FF2B5EF4-FFF2-40B4-BE49-F238E27FC236}">
                <a16:creationId xmlns:a16="http://schemas.microsoft.com/office/drawing/2014/main" id="{527933A3-766A-42E4-9AEC-F06179A8D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93" y="2107630"/>
            <a:ext cx="3195192" cy="29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1F947464-A0C9-4135-9233-6A24C1D67A49}"/>
              </a:ext>
            </a:extLst>
          </p:cNvPr>
          <p:cNvSpPr txBox="1">
            <a:spLocks/>
          </p:cNvSpPr>
          <p:nvPr/>
        </p:nvSpPr>
        <p:spPr>
          <a:xfrm>
            <a:off x="7907992" y="5371485"/>
            <a:ext cx="3326491" cy="581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>
                <a:solidFill>
                  <a:srgbClr val="1D3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Betsey Johnson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B7DC33-85B0-42E4-BFB0-91C3556A00D7}"/>
              </a:ext>
            </a:extLst>
          </p:cNvPr>
          <p:cNvSpPr/>
          <p:nvPr/>
        </p:nvSpPr>
        <p:spPr>
          <a:xfrm>
            <a:off x="8724155" y="5762899"/>
            <a:ext cx="1922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1D376C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$45.95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17DD8E-1669-4BE3-9B1D-FF1C0E5EB1A3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EC4F9D-EFDF-441B-9E83-37D79D624C7D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9E5065-2249-48BB-A769-81C3D4A48E4A}"/>
              </a:ext>
            </a:extLst>
          </p:cNvPr>
          <p:cNvSpPr txBox="1"/>
          <p:nvPr/>
        </p:nvSpPr>
        <p:spPr>
          <a:xfrm>
            <a:off x="10007600" y="6344598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465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DBD7D8-E77B-40FE-9D65-938C393D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64" y="1184357"/>
            <a:ext cx="3332471" cy="2900484"/>
          </a:xfrm>
          <a:prstGeom prst="rect">
            <a:avLst/>
          </a:prstGeom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4D5F717E-003B-42E7-B421-E6BFF6515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7434" y="4677733"/>
            <a:ext cx="2182122" cy="581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1D376C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$54.95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19447BC-DFC3-4035-AF15-3B033FEBFCDB}"/>
              </a:ext>
            </a:extLst>
          </p:cNvPr>
          <p:cNvSpPr txBox="1">
            <a:spLocks/>
          </p:cNvSpPr>
          <p:nvPr/>
        </p:nvSpPr>
        <p:spPr>
          <a:xfrm>
            <a:off x="1272163" y="4101934"/>
            <a:ext cx="3332471" cy="581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>
                <a:solidFill>
                  <a:srgbClr val="1D3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Ray-Ban</a:t>
            </a:r>
          </a:p>
        </p:txBody>
      </p:sp>
      <p:pic>
        <p:nvPicPr>
          <p:cNvPr id="22" name="Picture 10" descr="https://images.uprightlabs.com/CEODBPvN8oA2u_MTrRcs-tkn660=/fit-in/1600x1600/filters:format(jpeg)/images/2022/01/06/861f3b0a-5c01-4ea2-b1d1-967515a8e33d">
            <a:extLst>
              <a:ext uri="{FF2B5EF4-FFF2-40B4-BE49-F238E27FC236}">
                <a16:creationId xmlns:a16="http://schemas.microsoft.com/office/drawing/2014/main" id="{F1099FB4-A089-4E22-A8F0-DBE386277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89" y="1157497"/>
            <a:ext cx="3259065" cy="434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3BF32F3A-A265-40D0-AB70-7CF3BFE70481}"/>
              </a:ext>
            </a:extLst>
          </p:cNvPr>
          <p:cNvSpPr txBox="1">
            <a:spLocks/>
          </p:cNvSpPr>
          <p:nvPr/>
        </p:nvSpPr>
        <p:spPr>
          <a:xfrm>
            <a:off x="5696886" y="6165115"/>
            <a:ext cx="2182122" cy="581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b="1" dirty="0">
                <a:solidFill>
                  <a:srgbClr val="1D376C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$69.95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C90CE31E-8372-4E14-A6C4-A010AD39A061}"/>
              </a:ext>
            </a:extLst>
          </p:cNvPr>
          <p:cNvSpPr txBox="1">
            <a:spLocks/>
          </p:cNvSpPr>
          <p:nvPr/>
        </p:nvSpPr>
        <p:spPr>
          <a:xfrm>
            <a:off x="4946389" y="5576512"/>
            <a:ext cx="3259065" cy="581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>
                <a:solidFill>
                  <a:srgbClr val="1D3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Dior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46E8D5-C9AD-4A8B-A39A-B70DF4A63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771" y="1180259"/>
            <a:ext cx="3283505" cy="2999465"/>
          </a:xfrm>
          <a:prstGeom prst="rect">
            <a:avLst/>
          </a:prstGeom>
        </p:spPr>
      </p:pic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C8B4E7A9-D70F-48FE-A6B4-E96ADD766E2D}"/>
              </a:ext>
            </a:extLst>
          </p:cNvPr>
          <p:cNvSpPr txBox="1">
            <a:spLocks/>
          </p:cNvSpPr>
          <p:nvPr/>
        </p:nvSpPr>
        <p:spPr>
          <a:xfrm>
            <a:off x="8547211" y="4126035"/>
            <a:ext cx="3259065" cy="581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>
                <a:solidFill>
                  <a:srgbClr val="1D3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Gucci</a:t>
            </a: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08B42CB-C092-44A2-AB75-DCE10E8F0993}"/>
              </a:ext>
            </a:extLst>
          </p:cNvPr>
          <p:cNvSpPr txBox="1">
            <a:spLocks/>
          </p:cNvSpPr>
          <p:nvPr/>
        </p:nvSpPr>
        <p:spPr>
          <a:xfrm>
            <a:off x="9383605" y="4721239"/>
            <a:ext cx="2182122" cy="581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b="1" dirty="0">
                <a:solidFill>
                  <a:srgbClr val="1D376C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$69.95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FF1EBB-CC5D-4C13-9D85-C26F84A8330F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C30B7C-3452-457A-B9DB-2B2FD9E7622C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21E204E-95BD-4106-AF27-6AB179E48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012" y="18867"/>
            <a:ext cx="9789129" cy="885949"/>
          </a:xfrm>
          <a:solidFill>
            <a:srgbClr val="00ADBB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Pacifico" charset="0"/>
                <a:cs typeface="Arial" panose="020B0604020202020204" pitchFamily="34" charset="0"/>
              </a:rPr>
              <a:t>Accessory/Shoe Sales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7FE674-05A6-4B6C-84F4-E4C109E30122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851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s.uprightlabs.com/DTFAIfbb-MDynkPd1biPWqMcvkI=/fit-in/1600x1600/filters:format(jpeg)/images/2022/02/09/c0491f84-915b-4781-a341-91b02c4c2bed">
            <a:extLst>
              <a:ext uri="{FF2B5EF4-FFF2-40B4-BE49-F238E27FC236}">
                <a16:creationId xmlns:a16="http://schemas.microsoft.com/office/drawing/2014/main" id="{C5C875BB-21C8-4E84-8006-3F71A9631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83" y="1164578"/>
            <a:ext cx="3295166" cy="42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50BCEE8-EAE0-4CC7-8DF9-DFF9F11D74A2}"/>
              </a:ext>
            </a:extLst>
          </p:cNvPr>
          <p:cNvSpPr txBox="1">
            <a:spLocks/>
          </p:cNvSpPr>
          <p:nvPr/>
        </p:nvSpPr>
        <p:spPr>
          <a:xfrm>
            <a:off x="1251178" y="5412340"/>
            <a:ext cx="3332471" cy="581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>
                <a:solidFill>
                  <a:srgbClr val="1D3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Grateful Dead Tour T-Shirt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F4262DF-D8DA-477D-B78A-EE00F7DE2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586" y="6237051"/>
            <a:ext cx="2182122" cy="581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1D376C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$54.95</a:t>
            </a:r>
          </a:p>
        </p:txBody>
      </p:sp>
      <p:pic>
        <p:nvPicPr>
          <p:cNvPr id="3076" name="Picture 4" descr="https://images.uprightlabs.com/9u-Q5RDNyng5vCNP5FCSOOGudRU=/fit-in/1600x1600/filters:format(jpeg)/images/2022/03/01/2f424d8d-f01e-4b1b-924e-67463191857c">
            <a:extLst>
              <a:ext uri="{FF2B5EF4-FFF2-40B4-BE49-F238E27FC236}">
                <a16:creationId xmlns:a16="http://schemas.microsoft.com/office/drawing/2014/main" id="{FD8C3221-CE62-417C-A445-132CFBE4D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353" y="1364975"/>
            <a:ext cx="4859557" cy="27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C1D59E08-9200-48CA-A833-9E466F9BDA6C}"/>
              </a:ext>
            </a:extLst>
          </p:cNvPr>
          <p:cNvSpPr txBox="1">
            <a:spLocks/>
          </p:cNvSpPr>
          <p:nvPr/>
        </p:nvSpPr>
        <p:spPr>
          <a:xfrm>
            <a:off x="7200912" y="4094979"/>
            <a:ext cx="4859557" cy="581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>
                <a:solidFill>
                  <a:srgbClr val="1D3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Bundle of 10 T-Shirts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7EF261DE-2D24-4DA2-A6DA-1F5D72058330}"/>
              </a:ext>
            </a:extLst>
          </p:cNvPr>
          <p:cNvSpPr txBox="1">
            <a:spLocks/>
          </p:cNvSpPr>
          <p:nvPr/>
        </p:nvSpPr>
        <p:spPr>
          <a:xfrm>
            <a:off x="8757019" y="4599130"/>
            <a:ext cx="2182122" cy="581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b="1" dirty="0">
                <a:solidFill>
                  <a:srgbClr val="1D376C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$49.95</a:t>
            </a:r>
          </a:p>
        </p:txBody>
      </p:sp>
      <p:pic>
        <p:nvPicPr>
          <p:cNvPr id="3078" name="Picture 6" descr="https://images.uprightlabs.com/HmVmM5K6fGdQEEHuFWsWx9eSHGA=/fit-in/1600x1600/filters:format(jpeg)/images/2022/01/18/aac7ea34-e569-4a20-98ab-1de9e5be57f0">
            <a:extLst>
              <a:ext uri="{FF2B5EF4-FFF2-40B4-BE49-F238E27FC236}">
                <a16:creationId xmlns:a16="http://schemas.microsoft.com/office/drawing/2014/main" id="{AD66B8BE-BE7D-4BD4-B6F8-A3FDC7C8A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49" y="1246562"/>
            <a:ext cx="2722357" cy="362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0AE2E009-FD2C-4DC3-BE39-D30A8B84737F}"/>
              </a:ext>
            </a:extLst>
          </p:cNvPr>
          <p:cNvSpPr txBox="1">
            <a:spLocks/>
          </p:cNvSpPr>
          <p:nvPr/>
        </p:nvSpPr>
        <p:spPr>
          <a:xfrm>
            <a:off x="3434982" y="5052592"/>
            <a:ext cx="4859557" cy="581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>
                <a:solidFill>
                  <a:srgbClr val="1D3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 Tab</a:t>
            </a:r>
          </a:p>
          <a:p>
            <a:pPr marL="0" indent="0" algn="ctr">
              <a:buFont typeface="Arial"/>
              <a:buNone/>
            </a:pPr>
            <a:r>
              <a:rPr lang="en-US" b="1" dirty="0">
                <a:solidFill>
                  <a:srgbClr val="1D3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Levi’s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E1FE8E24-B912-41FA-8093-B5057D0F58C3}"/>
              </a:ext>
            </a:extLst>
          </p:cNvPr>
          <p:cNvSpPr txBox="1">
            <a:spLocks/>
          </p:cNvSpPr>
          <p:nvPr/>
        </p:nvSpPr>
        <p:spPr>
          <a:xfrm>
            <a:off x="5004939" y="6114723"/>
            <a:ext cx="2182122" cy="581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b="1" dirty="0">
                <a:solidFill>
                  <a:srgbClr val="1D376C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$44.95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9FAAE6-80F4-41D0-AA9B-688370196AD6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5DE92D-3536-4581-A338-18D55435601E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F9753BB-8C55-44B2-A311-CE43C8F3D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012" y="18867"/>
            <a:ext cx="9789129" cy="885949"/>
          </a:xfrm>
          <a:solidFill>
            <a:srgbClr val="00ADBB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Pacifico" charset="0"/>
                <a:cs typeface="Arial" panose="020B0604020202020204" pitchFamily="34" charset="0"/>
              </a:rPr>
              <a:t>Vintage Clothing Sales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C3DB20-C538-4EEF-9A4D-49F651C8A5D6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63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318AC9-A0EA-B24D-8C20-68EF9AA91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334" y="6356350"/>
            <a:ext cx="855134" cy="365125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Brandon Grotesque" panose="020B0503020203060202" pitchFamily="34" charset="77"/>
              </a:defRPr>
            </a:lvl1pPr>
          </a:lstStyle>
          <a:p>
            <a:fld id="{50DFE84E-CD15-CD40-AAEF-146E622A85C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FAC37-FE9C-4146-B2C9-14DB85B0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Brandon Grotesque" panose="020B0503020203060202" pitchFamily="34" charset="77"/>
              </a:defRPr>
            </a:lvl1pPr>
          </a:lstStyle>
          <a:p>
            <a:fld id="{55779192-5ADE-574A-98E9-ACF3BA9DC2ED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66C5855-DD35-894B-8A54-2B98EC2007F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rgbClr val="FFFFFF"/>
                </a:solidFill>
                <a:latin typeface="Brandon Grotesque" panose="020B0503020203060202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Goodwill of Central &amp; Northern Arizona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98" y="2582765"/>
            <a:ext cx="7943572" cy="1680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7204" y="2657272"/>
            <a:ext cx="8678333" cy="11938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ea typeface="Pacifico" charset="0"/>
                <a:cs typeface="Arial" panose="020B0604020202020204" pitchFamily="34" charset="0"/>
              </a:rPr>
              <a:t>e-Commerce: Glass &amp; Pottery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749A37-DF0D-49B4-BEE7-B9087CF9F287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DA340-39A5-43D5-B06B-3E6198166C70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0C1BBE-B08F-4377-9B9A-8A8B31C07E8E}"/>
              </a:ext>
            </a:extLst>
          </p:cNvPr>
          <p:cNvSpPr/>
          <p:nvPr/>
        </p:nvSpPr>
        <p:spPr>
          <a:xfrm>
            <a:off x="2698321" y="3883289"/>
            <a:ext cx="6243726" cy="963592"/>
          </a:xfrm>
          <a:prstGeom prst="rect">
            <a:avLst/>
          </a:prstGeom>
          <a:solidFill>
            <a:srgbClr val="1D376C"/>
          </a:solidFill>
          <a:ln>
            <a:solidFill>
              <a:srgbClr val="1D37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699C5-4AEF-4E9E-85D7-E8EFB22E9FE6}"/>
              </a:ext>
            </a:extLst>
          </p:cNvPr>
          <p:cNvSpPr txBox="1"/>
          <p:nvPr/>
        </p:nvSpPr>
        <p:spPr>
          <a:xfrm>
            <a:off x="2855397" y="4052745"/>
            <a:ext cx="5677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Pacifico" panose="02000000000000000000" pitchFamily="2" charset="0"/>
              </a:rPr>
              <a:t>Product Spotlight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16842-6BC4-4FE5-A618-42FF6321B9AD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11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0">
            <a:extLst>
              <a:ext uri="{FF2B5EF4-FFF2-40B4-BE49-F238E27FC236}">
                <a16:creationId xmlns:a16="http://schemas.microsoft.com/office/drawing/2014/main" id="{FCD3F38D-8A7D-4A1C-A1C9-5737FA33F970}"/>
              </a:ext>
            </a:extLst>
          </p:cNvPr>
          <p:cNvSpPr txBox="1">
            <a:spLocks/>
          </p:cNvSpPr>
          <p:nvPr/>
        </p:nvSpPr>
        <p:spPr>
          <a:xfrm>
            <a:off x="377658" y="1165237"/>
            <a:ext cx="5959910" cy="10699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002D73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6EA7D5D-2BDD-4FBB-B8BD-D62244744D00}"/>
              </a:ext>
            </a:extLst>
          </p:cNvPr>
          <p:cNvSpPr txBox="1">
            <a:spLocks/>
          </p:cNvSpPr>
          <p:nvPr/>
        </p:nvSpPr>
        <p:spPr>
          <a:xfrm>
            <a:off x="496563" y="2008016"/>
            <a:ext cx="9740319" cy="4476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4000" dirty="0">
              <a:solidFill>
                <a:srgbClr val="002D7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64FD29-4D8B-4C3F-B2D3-3074BB75AF60}"/>
              </a:ext>
            </a:extLst>
          </p:cNvPr>
          <p:cNvSpPr/>
          <p:nvPr/>
        </p:nvSpPr>
        <p:spPr>
          <a:xfrm>
            <a:off x="377658" y="284685"/>
            <a:ext cx="8543925" cy="677108"/>
          </a:xfrm>
          <a:prstGeom prst="rect">
            <a:avLst/>
          </a:prstGeom>
          <a:solidFill>
            <a:srgbClr val="00ADBB"/>
          </a:solidFill>
          <a:ln>
            <a:solidFill>
              <a:srgbClr val="00ADBB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Moon And Stars Smith Glass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62DA-DD00-42C8-939A-0C0B19A93454}"/>
              </a:ext>
            </a:extLst>
          </p:cNvPr>
          <p:cNvSpPr txBox="1"/>
          <p:nvPr/>
        </p:nvSpPr>
        <p:spPr>
          <a:xfrm>
            <a:off x="1001877" y="1634115"/>
            <a:ext cx="6541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Originally known as “The Palace”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Produced from 1894-1905; styles still reproduced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Retail value:  $15-$50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5B4050-3C5B-4648-AEB6-D27B3B17E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68" y="3867150"/>
            <a:ext cx="2111913" cy="27509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513719-8B4F-4BDB-A7EC-369CD2FDD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38" y="3875831"/>
            <a:ext cx="3265120" cy="1985029"/>
          </a:xfrm>
          <a:prstGeom prst="rect">
            <a:avLst/>
          </a:prstGeom>
        </p:spPr>
      </p:pic>
      <p:pic>
        <p:nvPicPr>
          <p:cNvPr id="18" name="Content Placeholder 5">
            <a:extLst>
              <a:ext uri="{FF2B5EF4-FFF2-40B4-BE49-F238E27FC236}">
                <a16:creationId xmlns:a16="http://schemas.microsoft.com/office/drawing/2014/main" id="{799CAD72-B1C3-403A-B9D2-CBB2582CD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273" y="997140"/>
            <a:ext cx="2990850" cy="25832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ACE766-C8CF-4530-80F7-850733D84A29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A8A96D-2F8C-4479-B136-BADE96EA1796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DCA690-B7C8-4A7C-B597-3617E8118141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9943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9BBE6-43B5-4023-BE36-497C7A2B05D6}"/>
              </a:ext>
            </a:extLst>
          </p:cNvPr>
          <p:cNvSpPr/>
          <p:nvPr/>
        </p:nvSpPr>
        <p:spPr>
          <a:xfrm>
            <a:off x="2774950" y="1257300"/>
            <a:ext cx="65405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C4EBC5-C024-4460-8936-EF0B9310CC1D}"/>
              </a:ext>
            </a:extLst>
          </p:cNvPr>
          <p:cNvSpPr/>
          <p:nvPr/>
        </p:nvSpPr>
        <p:spPr>
          <a:xfrm>
            <a:off x="0" y="0"/>
            <a:ext cx="12235009" cy="1485899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4240E-4E75-4DBF-B4FD-F67550F3722D}"/>
              </a:ext>
            </a:extLst>
          </p:cNvPr>
          <p:cNvSpPr txBox="1"/>
          <p:nvPr/>
        </p:nvSpPr>
        <p:spPr>
          <a:xfrm>
            <a:off x="1" y="296608"/>
            <a:ext cx="12192000" cy="94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55B3D-E619-418D-917F-E9AC4682B56C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F57447-DF64-4CB1-9DF7-17CD6FDB56B3}"/>
              </a:ext>
            </a:extLst>
          </p:cNvPr>
          <p:cNvSpPr txBox="1"/>
          <p:nvPr/>
        </p:nvSpPr>
        <p:spPr>
          <a:xfrm>
            <a:off x="2356123" y="2650970"/>
            <a:ext cx="11320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acifico" panose="02000000000000000000" pitchFamily="2" charset="0"/>
              </a:rPr>
              <a:t>Richelle Erdman-Normand: 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Senior Director, ROC Operations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FC9776-ABED-4D10-BB6E-DBED5F95672D}"/>
              </a:ext>
            </a:extLst>
          </p:cNvPr>
          <p:cNvSpPr txBox="1"/>
          <p:nvPr/>
        </p:nvSpPr>
        <p:spPr>
          <a:xfrm>
            <a:off x="2460799" y="4492990"/>
            <a:ext cx="7866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acifico" panose="02000000000000000000" pitchFamily="2" charset="0"/>
              </a:rPr>
              <a:t>Kristy Shaver: 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Senior Manager, e-Commerce </a:t>
            </a:r>
          </a:p>
        </p:txBody>
      </p:sp>
      <p:pic>
        <p:nvPicPr>
          <p:cNvPr id="15" name="Graphic 14" descr="Gears">
            <a:extLst>
              <a:ext uri="{FF2B5EF4-FFF2-40B4-BE49-F238E27FC236}">
                <a16:creationId xmlns:a16="http://schemas.microsoft.com/office/drawing/2014/main" id="{0643E0DB-E99F-4E09-90AD-8992F6399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5730" y="2439499"/>
            <a:ext cx="914400" cy="9144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18DA4EA5-1D1B-4D53-B52A-957D711D40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4197" y="4162308"/>
            <a:ext cx="1481926" cy="1146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126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0">
            <a:extLst>
              <a:ext uri="{FF2B5EF4-FFF2-40B4-BE49-F238E27FC236}">
                <a16:creationId xmlns:a16="http://schemas.microsoft.com/office/drawing/2014/main" id="{FCD3F38D-8A7D-4A1C-A1C9-5737FA33F970}"/>
              </a:ext>
            </a:extLst>
          </p:cNvPr>
          <p:cNvSpPr txBox="1">
            <a:spLocks/>
          </p:cNvSpPr>
          <p:nvPr/>
        </p:nvSpPr>
        <p:spPr>
          <a:xfrm>
            <a:off x="377658" y="1165237"/>
            <a:ext cx="5959910" cy="10699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002D73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6EA7D5D-2BDD-4FBB-B8BD-D62244744D00}"/>
              </a:ext>
            </a:extLst>
          </p:cNvPr>
          <p:cNvSpPr txBox="1">
            <a:spLocks/>
          </p:cNvSpPr>
          <p:nvPr/>
        </p:nvSpPr>
        <p:spPr>
          <a:xfrm>
            <a:off x="496563" y="2008016"/>
            <a:ext cx="9740319" cy="4476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4000" dirty="0">
              <a:solidFill>
                <a:srgbClr val="002D7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62DA-DD00-42C8-939A-0C0B19A93454}"/>
              </a:ext>
            </a:extLst>
          </p:cNvPr>
          <p:cNvSpPr txBox="1"/>
          <p:nvPr/>
        </p:nvSpPr>
        <p:spPr>
          <a:xfrm>
            <a:off x="803525" y="1599059"/>
            <a:ext cx="62934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Pottery/porcelain with metallic glaze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Retail value: $5-$75</a:t>
            </a:r>
          </a:p>
        </p:txBody>
      </p:sp>
      <p:pic>
        <p:nvPicPr>
          <p:cNvPr id="19" name="Picture 4" descr="Image result for vintage lusterware">
            <a:extLst>
              <a:ext uri="{FF2B5EF4-FFF2-40B4-BE49-F238E27FC236}">
                <a16:creationId xmlns:a16="http://schemas.microsoft.com/office/drawing/2014/main" id="{460023FF-873B-46FE-8FF9-51B2E36A7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44" y="1307535"/>
            <a:ext cx="3424484" cy="223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vintage lusterware">
            <a:extLst>
              <a:ext uri="{FF2B5EF4-FFF2-40B4-BE49-F238E27FC236}">
                <a16:creationId xmlns:a16="http://schemas.microsoft.com/office/drawing/2014/main" id="{C0FA238F-3821-4DE7-BB4F-FA82A5C86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581" y="3914795"/>
            <a:ext cx="19431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mage result for vintage lusterware">
            <a:extLst>
              <a:ext uri="{FF2B5EF4-FFF2-40B4-BE49-F238E27FC236}">
                <a16:creationId xmlns:a16="http://schemas.microsoft.com/office/drawing/2014/main" id="{0CF87900-E85E-4B45-8DF4-49A40A8D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246" y="4157133"/>
            <a:ext cx="3496237" cy="232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vintage lusterware">
            <a:extLst>
              <a:ext uri="{FF2B5EF4-FFF2-40B4-BE49-F238E27FC236}">
                <a16:creationId xmlns:a16="http://schemas.microsoft.com/office/drawing/2014/main" id="{D1020821-A45A-4AA8-9AB9-8C0A09EE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30" y="4022334"/>
            <a:ext cx="1873308" cy="249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6BFA4AE-DE24-4FB2-BDFE-ECC622672D49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D49844-24CD-4BFC-AA17-D17E2BE52EA3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86DE3A-7B5D-4A79-91C2-B1DDA64344EB}"/>
              </a:ext>
            </a:extLst>
          </p:cNvPr>
          <p:cNvSpPr/>
          <p:nvPr/>
        </p:nvSpPr>
        <p:spPr>
          <a:xfrm>
            <a:off x="377658" y="284685"/>
            <a:ext cx="8543925" cy="677108"/>
          </a:xfrm>
          <a:prstGeom prst="rect">
            <a:avLst/>
          </a:prstGeom>
          <a:solidFill>
            <a:srgbClr val="00ADBB"/>
          </a:solidFill>
          <a:ln>
            <a:solidFill>
              <a:srgbClr val="00ADBB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Lusterware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E35346-4EC7-4F9F-9069-AAB78F102E86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959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0">
            <a:extLst>
              <a:ext uri="{FF2B5EF4-FFF2-40B4-BE49-F238E27FC236}">
                <a16:creationId xmlns:a16="http://schemas.microsoft.com/office/drawing/2014/main" id="{FCD3F38D-8A7D-4A1C-A1C9-5737FA33F970}"/>
              </a:ext>
            </a:extLst>
          </p:cNvPr>
          <p:cNvSpPr txBox="1">
            <a:spLocks/>
          </p:cNvSpPr>
          <p:nvPr/>
        </p:nvSpPr>
        <p:spPr>
          <a:xfrm>
            <a:off x="377658" y="1165237"/>
            <a:ext cx="5959910" cy="10699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002D73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6EA7D5D-2BDD-4FBB-B8BD-D62244744D00}"/>
              </a:ext>
            </a:extLst>
          </p:cNvPr>
          <p:cNvSpPr txBox="1">
            <a:spLocks/>
          </p:cNvSpPr>
          <p:nvPr/>
        </p:nvSpPr>
        <p:spPr>
          <a:xfrm>
            <a:off x="496563" y="2008016"/>
            <a:ext cx="9740319" cy="4476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4000" dirty="0">
              <a:solidFill>
                <a:srgbClr val="002D7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62DA-DD00-42C8-939A-0C0B19A93454}"/>
              </a:ext>
            </a:extLst>
          </p:cNvPr>
          <p:cNvSpPr txBox="1"/>
          <p:nvPr/>
        </p:nvSpPr>
        <p:spPr>
          <a:xfrm>
            <a:off x="713511" y="1672186"/>
            <a:ext cx="65414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After 1973, Fenton is marked with an oval shaped raised Fenton logo.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Pre-1973, there will be a sticker.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Retail value:  $10-$200,000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Terminology to describe: </a:t>
            </a:r>
            <a:r>
              <a:rPr lang="en-US" sz="3200" i="1" dirty="0"/>
              <a:t>Hobnail, Opalescent, Ruffled, Crimped, Splatter, and Satin.</a:t>
            </a:r>
          </a:p>
        </p:txBody>
      </p:sp>
      <p:pic>
        <p:nvPicPr>
          <p:cNvPr id="16" name="Picture 2" descr="A row of multicolored glass vessels of varying shapes and sizes">
            <a:extLst>
              <a:ext uri="{FF2B5EF4-FFF2-40B4-BE49-F238E27FC236}">
                <a16:creationId xmlns:a16="http://schemas.microsoft.com/office/drawing/2014/main" id="{B4F089A8-F676-4559-85EA-8FC8C8E47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180" y="4622488"/>
            <a:ext cx="4963501" cy="133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B2E5AE-3665-4104-A909-DC2A7816A2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289" t="12290" r="20701" b="19811"/>
          <a:stretch/>
        </p:blipFill>
        <p:spPr>
          <a:xfrm>
            <a:off x="8472469" y="3052936"/>
            <a:ext cx="1525870" cy="15202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A37D15-7CA5-48FB-BE87-A588A4211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030" y="1083213"/>
            <a:ext cx="2590800" cy="17145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0F0EE37-24FC-4235-836A-B348375CDE9F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D6E682-5FBD-4A1C-BCA2-E25C88F07774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4009A7-70D4-4C19-BCC3-B32B32A967BD}"/>
              </a:ext>
            </a:extLst>
          </p:cNvPr>
          <p:cNvSpPr/>
          <p:nvPr/>
        </p:nvSpPr>
        <p:spPr>
          <a:xfrm>
            <a:off x="377658" y="284685"/>
            <a:ext cx="8543925" cy="677108"/>
          </a:xfrm>
          <a:prstGeom prst="rect">
            <a:avLst/>
          </a:prstGeom>
          <a:solidFill>
            <a:srgbClr val="00ADBB"/>
          </a:solidFill>
          <a:ln>
            <a:solidFill>
              <a:srgbClr val="00ADBB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The Many Looks of Fenton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F88057-A1B8-4E64-8D65-7FEDCD07E41C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05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0">
            <a:extLst>
              <a:ext uri="{FF2B5EF4-FFF2-40B4-BE49-F238E27FC236}">
                <a16:creationId xmlns:a16="http://schemas.microsoft.com/office/drawing/2014/main" id="{FCD3F38D-8A7D-4A1C-A1C9-5737FA33F970}"/>
              </a:ext>
            </a:extLst>
          </p:cNvPr>
          <p:cNvSpPr txBox="1">
            <a:spLocks/>
          </p:cNvSpPr>
          <p:nvPr/>
        </p:nvSpPr>
        <p:spPr>
          <a:xfrm>
            <a:off x="377658" y="1165237"/>
            <a:ext cx="5959910" cy="10699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002D73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6EA7D5D-2BDD-4FBB-B8BD-D62244744D00}"/>
              </a:ext>
            </a:extLst>
          </p:cNvPr>
          <p:cNvSpPr txBox="1">
            <a:spLocks/>
          </p:cNvSpPr>
          <p:nvPr/>
        </p:nvSpPr>
        <p:spPr>
          <a:xfrm>
            <a:off x="496563" y="2008016"/>
            <a:ext cx="9740319" cy="4476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4000" dirty="0">
              <a:solidFill>
                <a:srgbClr val="002D7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62DA-DD00-42C8-939A-0C0B19A93454}"/>
              </a:ext>
            </a:extLst>
          </p:cNvPr>
          <p:cNvSpPr txBox="1"/>
          <p:nvPr/>
        </p:nvSpPr>
        <p:spPr>
          <a:xfrm>
            <a:off x="859372" y="1591100"/>
            <a:ext cx="65414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Branded Fenton, Northwood, Millersburg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Molded or pressed glass with iridescent shimmer 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‘Poor man’s Tiffany’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Retail value:  $10-$200,000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5AA5E45-E44C-454A-95EF-9A1DC0DE6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826" y="562017"/>
            <a:ext cx="2866983" cy="28669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8A1289-99F5-4ABF-838E-24191B4F7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425" y="2802967"/>
            <a:ext cx="2359478" cy="2688868"/>
          </a:xfrm>
          <a:prstGeom prst="rect">
            <a:avLst/>
          </a:prstGeom>
        </p:spPr>
      </p:pic>
      <p:pic>
        <p:nvPicPr>
          <p:cNvPr id="25" name="Content Placeholder 5">
            <a:extLst>
              <a:ext uri="{FF2B5EF4-FFF2-40B4-BE49-F238E27FC236}">
                <a16:creationId xmlns:a16="http://schemas.microsoft.com/office/drawing/2014/main" id="{B0E63398-934C-4E13-AB0A-ED7588DA3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676" y="3451486"/>
            <a:ext cx="1956131" cy="2622102"/>
          </a:xfrm>
          <a:prstGeom prst="rect">
            <a:avLst/>
          </a:prstGeom>
        </p:spPr>
      </p:pic>
      <p:pic>
        <p:nvPicPr>
          <p:cNvPr id="26" name="Picture 4" descr="https://www.bing.com/th?id=OIP._neZEcmBeb82BVJXsn_LVQHaFo&amp;w=200&amp;h=151&amp;rs=1&amp;qlt=80&amp;o=6&amp;pid=3.1">
            <a:extLst>
              <a:ext uri="{FF2B5EF4-FFF2-40B4-BE49-F238E27FC236}">
                <a16:creationId xmlns:a16="http://schemas.microsoft.com/office/drawing/2014/main" id="{457B9515-1BAC-454C-9B51-AB21ACFB0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424" y="5232774"/>
            <a:ext cx="1617856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DAB2217-E574-413E-9095-5DF1BA8F7B4A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B53D07-0098-4B4A-833F-A5718E2F13ED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EC17B7-4674-486A-9C42-6D4DDDF026C7}"/>
              </a:ext>
            </a:extLst>
          </p:cNvPr>
          <p:cNvSpPr/>
          <p:nvPr/>
        </p:nvSpPr>
        <p:spPr>
          <a:xfrm>
            <a:off x="377658" y="284685"/>
            <a:ext cx="8543925" cy="677108"/>
          </a:xfrm>
          <a:prstGeom prst="rect">
            <a:avLst/>
          </a:prstGeom>
          <a:solidFill>
            <a:srgbClr val="00ADBB"/>
          </a:solidFill>
          <a:ln>
            <a:solidFill>
              <a:srgbClr val="00ADBB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Carnival Glass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A39795-5A56-42B5-8564-20F0322C462A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7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0">
            <a:extLst>
              <a:ext uri="{FF2B5EF4-FFF2-40B4-BE49-F238E27FC236}">
                <a16:creationId xmlns:a16="http://schemas.microsoft.com/office/drawing/2014/main" id="{FCD3F38D-8A7D-4A1C-A1C9-5737FA33F970}"/>
              </a:ext>
            </a:extLst>
          </p:cNvPr>
          <p:cNvSpPr txBox="1">
            <a:spLocks/>
          </p:cNvSpPr>
          <p:nvPr/>
        </p:nvSpPr>
        <p:spPr>
          <a:xfrm>
            <a:off x="377658" y="1165237"/>
            <a:ext cx="5959910" cy="10699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002D73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6EA7D5D-2BDD-4FBB-B8BD-D62244744D00}"/>
              </a:ext>
            </a:extLst>
          </p:cNvPr>
          <p:cNvSpPr txBox="1">
            <a:spLocks/>
          </p:cNvSpPr>
          <p:nvPr/>
        </p:nvSpPr>
        <p:spPr>
          <a:xfrm>
            <a:off x="496563" y="2008016"/>
            <a:ext cx="9740319" cy="4476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4000" dirty="0">
              <a:solidFill>
                <a:srgbClr val="002D7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62DA-DD00-42C8-939A-0C0B19A93454}"/>
              </a:ext>
            </a:extLst>
          </p:cNvPr>
          <p:cNvSpPr txBox="1"/>
          <p:nvPr/>
        </p:nvSpPr>
        <p:spPr>
          <a:xfrm>
            <a:off x="832416" y="1453404"/>
            <a:ext cx="65414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Jewel tone colors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Heavy and smooth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Sets can range from $25-$50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575A57-BEC1-4EE0-92EF-EC7FA8E69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8016"/>
            <a:ext cx="4961149" cy="37589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5D6C39D-FA2A-4D88-BBB4-7152C2851DFD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D254AD-9F33-4483-9DE0-B3816F9BE972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BAAB44-BECF-49D4-AC4E-0B5F571DEBF1}"/>
              </a:ext>
            </a:extLst>
          </p:cNvPr>
          <p:cNvSpPr/>
          <p:nvPr/>
        </p:nvSpPr>
        <p:spPr>
          <a:xfrm>
            <a:off x="377658" y="284685"/>
            <a:ext cx="8543925" cy="677108"/>
          </a:xfrm>
          <a:prstGeom prst="rect">
            <a:avLst/>
          </a:prstGeom>
          <a:solidFill>
            <a:srgbClr val="00ADBB"/>
          </a:solidFill>
          <a:ln>
            <a:solidFill>
              <a:srgbClr val="00ADBB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Vintage Pressed-Glass Goblets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4F091D-78EF-47A5-A495-F590C63FC815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243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0">
            <a:extLst>
              <a:ext uri="{FF2B5EF4-FFF2-40B4-BE49-F238E27FC236}">
                <a16:creationId xmlns:a16="http://schemas.microsoft.com/office/drawing/2014/main" id="{FCD3F38D-8A7D-4A1C-A1C9-5737FA33F970}"/>
              </a:ext>
            </a:extLst>
          </p:cNvPr>
          <p:cNvSpPr txBox="1">
            <a:spLocks/>
          </p:cNvSpPr>
          <p:nvPr/>
        </p:nvSpPr>
        <p:spPr>
          <a:xfrm>
            <a:off x="377658" y="1165237"/>
            <a:ext cx="5959910" cy="10699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002D73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6EA7D5D-2BDD-4FBB-B8BD-D62244744D00}"/>
              </a:ext>
            </a:extLst>
          </p:cNvPr>
          <p:cNvSpPr txBox="1">
            <a:spLocks/>
          </p:cNvSpPr>
          <p:nvPr/>
        </p:nvSpPr>
        <p:spPr>
          <a:xfrm>
            <a:off x="496563" y="2008016"/>
            <a:ext cx="9740319" cy="4476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4000" dirty="0">
              <a:solidFill>
                <a:srgbClr val="002D7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62DA-DD00-42C8-939A-0C0B19A93454}"/>
              </a:ext>
            </a:extLst>
          </p:cNvPr>
          <p:cNvSpPr txBox="1"/>
          <p:nvPr/>
        </p:nvSpPr>
        <p:spPr>
          <a:xfrm>
            <a:off x="759665" y="1308276"/>
            <a:ext cx="65414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Slag looks like marble 19</a:t>
            </a:r>
            <a:r>
              <a:rPr lang="en-US" sz="3200" baseline="30000" dirty="0"/>
              <a:t>th</a:t>
            </a:r>
            <a:r>
              <a:rPr lang="en-US" sz="3200" dirty="0"/>
              <a:t> Century.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Uranium/Vaseline, has uranium in the mixture (glows under blacklight)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Goofus Glass is pressed &amp; decorated with unfired enamel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Pricing varies depending </a:t>
            </a:r>
          </a:p>
          <a:p>
            <a:r>
              <a:rPr lang="en-US" sz="3200" dirty="0"/>
              <a:t>   on piece ($10-$65)</a:t>
            </a:r>
          </a:p>
        </p:txBody>
      </p:sp>
      <p:pic>
        <p:nvPicPr>
          <p:cNvPr id="19" name="Picture 2" descr="See the source image">
            <a:extLst>
              <a:ext uri="{FF2B5EF4-FFF2-40B4-BE49-F238E27FC236}">
                <a16:creationId xmlns:a16="http://schemas.microsoft.com/office/drawing/2014/main" id="{2EBA8387-B6B8-4FAF-9844-914098147EE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30" y="4303526"/>
            <a:ext cx="2970806" cy="24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ee the source image">
            <a:extLst>
              <a:ext uri="{FF2B5EF4-FFF2-40B4-BE49-F238E27FC236}">
                <a16:creationId xmlns:a16="http://schemas.microsoft.com/office/drawing/2014/main" id="{820CB8AE-5FB8-462B-9675-CD3463891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8685" r="15546"/>
          <a:stretch/>
        </p:blipFill>
        <p:spPr bwMode="auto">
          <a:xfrm>
            <a:off x="9076047" y="2324803"/>
            <a:ext cx="2413978" cy="297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A449BB-E735-4B11-B627-44DFC5196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66" y="291748"/>
            <a:ext cx="3216181" cy="20330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C4E7D2-17C3-4F2B-BE4A-2537D7F6B482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553C2E-2728-4363-AEC2-3228D1316CC0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D52D84-614B-4022-A84C-D609AB8E6C4C}"/>
              </a:ext>
            </a:extLst>
          </p:cNvPr>
          <p:cNvSpPr/>
          <p:nvPr/>
        </p:nvSpPr>
        <p:spPr>
          <a:xfrm>
            <a:off x="377659" y="284685"/>
            <a:ext cx="7426230" cy="677108"/>
          </a:xfrm>
          <a:prstGeom prst="rect">
            <a:avLst/>
          </a:prstGeom>
          <a:solidFill>
            <a:srgbClr val="00ADBB"/>
          </a:solidFill>
          <a:ln>
            <a:solidFill>
              <a:srgbClr val="00ADBB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Slag, Vaseline, and Goofus Glass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B0781B-6F69-4838-B02E-706B7C24DB67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278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0">
            <a:extLst>
              <a:ext uri="{FF2B5EF4-FFF2-40B4-BE49-F238E27FC236}">
                <a16:creationId xmlns:a16="http://schemas.microsoft.com/office/drawing/2014/main" id="{FCD3F38D-8A7D-4A1C-A1C9-5737FA33F970}"/>
              </a:ext>
            </a:extLst>
          </p:cNvPr>
          <p:cNvSpPr txBox="1">
            <a:spLocks/>
          </p:cNvSpPr>
          <p:nvPr/>
        </p:nvSpPr>
        <p:spPr>
          <a:xfrm>
            <a:off x="377658" y="1165237"/>
            <a:ext cx="5959910" cy="10699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002D73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6EA7D5D-2BDD-4FBB-B8BD-D62244744D00}"/>
              </a:ext>
            </a:extLst>
          </p:cNvPr>
          <p:cNvSpPr txBox="1">
            <a:spLocks/>
          </p:cNvSpPr>
          <p:nvPr/>
        </p:nvSpPr>
        <p:spPr>
          <a:xfrm>
            <a:off x="496563" y="2008016"/>
            <a:ext cx="9740319" cy="4476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4000" dirty="0">
              <a:solidFill>
                <a:srgbClr val="002D7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62DA-DD00-42C8-939A-0C0B19A93454}"/>
              </a:ext>
            </a:extLst>
          </p:cNvPr>
          <p:cNvSpPr txBox="1"/>
          <p:nvPr/>
        </p:nvSpPr>
        <p:spPr>
          <a:xfrm>
            <a:off x="707703" y="2283010"/>
            <a:ext cx="65414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Hand-blown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Some pieces can be marked by the artist or a mark call “pontil mark”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This is made by the rod that holds the glass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Retail value:  Varies from $25-$500</a:t>
            </a:r>
          </a:p>
        </p:txBody>
      </p:sp>
      <p:pic>
        <p:nvPicPr>
          <p:cNvPr id="1026" name="Picture 2" descr="Pontil Mark">
            <a:extLst>
              <a:ext uri="{FF2B5EF4-FFF2-40B4-BE49-F238E27FC236}">
                <a16:creationId xmlns:a16="http://schemas.microsoft.com/office/drawing/2014/main" id="{3EE90C7B-1F24-4735-BB16-7B91FAEA3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01" y="1137397"/>
            <a:ext cx="2640762" cy="264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42B89-6159-4010-8C61-1BB208FF4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59" y="1140508"/>
            <a:ext cx="2667000" cy="1714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843AAC-2CF9-4544-8B6A-3D53C203B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099" y="3130002"/>
            <a:ext cx="1858236" cy="2143125"/>
          </a:xfrm>
          <a:prstGeom prst="rect">
            <a:avLst/>
          </a:prstGeom>
        </p:spPr>
      </p:pic>
      <p:pic>
        <p:nvPicPr>
          <p:cNvPr id="1028" name="Picture 4" descr="Murano Glass Bird">
            <a:extLst>
              <a:ext uri="{FF2B5EF4-FFF2-40B4-BE49-F238E27FC236}">
                <a16:creationId xmlns:a16="http://schemas.microsoft.com/office/drawing/2014/main" id="{4663B1F5-00EB-46B9-8FD0-074D17E17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14" y="1187908"/>
            <a:ext cx="1959475" cy="19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urano glass">
            <a:extLst>
              <a:ext uri="{FF2B5EF4-FFF2-40B4-BE49-F238E27FC236}">
                <a16:creationId xmlns:a16="http://schemas.microsoft.com/office/drawing/2014/main" id="{6AD2794A-2C9A-487B-B739-3947666A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517" y="4101109"/>
            <a:ext cx="24955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7B5CEB4-C2A0-41CA-BB47-6AAABCD74537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2931EF-D538-48C0-BECD-27F39BE7DBEF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ABF877-586F-439D-A258-4FE6DFD49897}"/>
              </a:ext>
            </a:extLst>
          </p:cNvPr>
          <p:cNvSpPr/>
          <p:nvPr/>
        </p:nvSpPr>
        <p:spPr>
          <a:xfrm>
            <a:off x="377659" y="284685"/>
            <a:ext cx="7426230" cy="677108"/>
          </a:xfrm>
          <a:prstGeom prst="rect">
            <a:avLst/>
          </a:prstGeom>
          <a:solidFill>
            <a:srgbClr val="00ADBB"/>
          </a:solidFill>
          <a:ln>
            <a:solidFill>
              <a:srgbClr val="00ADBB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Murano 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7E10B7-3A99-4A1A-BEF4-0AC72ADE5C6F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8495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0">
            <a:extLst>
              <a:ext uri="{FF2B5EF4-FFF2-40B4-BE49-F238E27FC236}">
                <a16:creationId xmlns:a16="http://schemas.microsoft.com/office/drawing/2014/main" id="{FCD3F38D-8A7D-4A1C-A1C9-5737FA33F970}"/>
              </a:ext>
            </a:extLst>
          </p:cNvPr>
          <p:cNvSpPr txBox="1">
            <a:spLocks/>
          </p:cNvSpPr>
          <p:nvPr/>
        </p:nvSpPr>
        <p:spPr>
          <a:xfrm>
            <a:off x="377658" y="1165237"/>
            <a:ext cx="5959910" cy="10699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002D73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6EA7D5D-2BDD-4FBB-B8BD-D62244744D00}"/>
              </a:ext>
            </a:extLst>
          </p:cNvPr>
          <p:cNvSpPr txBox="1">
            <a:spLocks/>
          </p:cNvSpPr>
          <p:nvPr/>
        </p:nvSpPr>
        <p:spPr>
          <a:xfrm>
            <a:off x="496563" y="2008016"/>
            <a:ext cx="9740319" cy="4476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4000" dirty="0">
              <a:solidFill>
                <a:srgbClr val="002D7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62DA-DD00-42C8-939A-0C0B19A93454}"/>
              </a:ext>
            </a:extLst>
          </p:cNvPr>
          <p:cNvSpPr txBox="1"/>
          <p:nvPr/>
        </p:nvSpPr>
        <p:spPr>
          <a:xfrm>
            <a:off x="713511" y="1461059"/>
            <a:ext cx="654147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Around WWI, US-made pottery pieces was prevalent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Slowed after WWII due to the rise of imports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Frankoma/USA range in pricing $7-$300 or more</a:t>
            </a:r>
          </a:p>
        </p:txBody>
      </p:sp>
      <p:pic>
        <p:nvPicPr>
          <p:cNvPr id="3074" name="Picture 2" descr="https://www.bing.com/th?q=Frankoma+Pottery+History&amp;w=100&amp;h=100&amp;c=7&amp;o=5&amp;pid=1.7&amp;mkt=en-US&amp;cc=US&amp;setlang=en&amp;adlt=moderate">
            <a:extLst>
              <a:ext uri="{FF2B5EF4-FFF2-40B4-BE49-F238E27FC236}">
                <a16:creationId xmlns:a16="http://schemas.microsoft.com/office/drawing/2014/main" id="{2ABB6628-BF54-4152-81AF-9498D68D6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268" y="333765"/>
            <a:ext cx="1504175" cy="150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Frankoma Pottery. Size: 169 x 170. Source: www.etsy.com">
            <a:extLst>
              <a:ext uri="{FF2B5EF4-FFF2-40B4-BE49-F238E27FC236}">
                <a16:creationId xmlns:a16="http://schemas.microsoft.com/office/drawing/2014/main" id="{35F115BF-07BA-436E-80EF-7BDA12B2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760" y="1164384"/>
            <a:ext cx="16097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Frankoma Pottery Marks">
            <a:extLst>
              <a:ext uri="{FF2B5EF4-FFF2-40B4-BE49-F238E27FC236}">
                <a16:creationId xmlns:a16="http://schemas.microsoft.com/office/drawing/2014/main" id="{1AA1268F-6405-43E8-AE8F-F8F2D5C4C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096" y="3193304"/>
            <a:ext cx="1762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rankoma Pottery Marks">
            <a:extLst>
              <a:ext uri="{FF2B5EF4-FFF2-40B4-BE49-F238E27FC236}">
                <a16:creationId xmlns:a16="http://schemas.microsoft.com/office/drawing/2014/main" id="{F3287C17-CD42-426B-B56F-DE7AAC131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330" y="3036617"/>
            <a:ext cx="2163763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Frankoma Pottery Marks">
            <a:extLst>
              <a:ext uri="{FF2B5EF4-FFF2-40B4-BE49-F238E27FC236}">
                <a16:creationId xmlns:a16="http://schemas.microsoft.com/office/drawing/2014/main" id="{6A414CB2-8565-451A-88BD-4EC82BA9F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143" y="4773293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usa-white">
            <a:extLst>
              <a:ext uri="{FF2B5EF4-FFF2-40B4-BE49-F238E27FC236}">
                <a16:creationId xmlns:a16="http://schemas.microsoft.com/office/drawing/2014/main" id="{DDF2F1E2-564D-4F84-AB7D-36B2778C7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436" y="1944122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70E7875-0D2A-4025-88DB-FAEC531A26BF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B5035C-0959-486A-A0B8-C05315A3A6E3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74318B-D114-4B51-B644-38291DE3FABD}"/>
              </a:ext>
            </a:extLst>
          </p:cNvPr>
          <p:cNvSpPr/>
          <p:nvPr/>
        </p:nvSpPr>
        <p:spPr>
          <a:xfrm>
            <a:off x="377659" y="284685"/>
            <a:ext cx="7426230" cy="677108"/>
          </a:xfrm>
          <a:prstGeom prst="rect">
            <a:avLst/>
          </a:prstGeom>
          <a:solidFill>
            <a:srgbClr val="00ADBB"/>
          </a:solidFill>
          <a:ln>
            <a:solidFill>
              <a:srgbClr val="00ADBB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Frankoma/USA Pottery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95C09B-959B-4BDC-9ECD-9DAC4D5E4A5D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971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0">
            <a:extLst>
              <a:ext uri="{FF2B5EF4-FFF2-40B4-BE49-F238E27FC236}">
                <a16:creationId xmlns:a16="http://schemas.microsoft.com/office/drawing/2014/main" id="{FCD3F38D-8A7D-4A1C-A1C9-5737FA33F970}"/>
              </a:ext>
            </a:extLst>
          </p:cNvPr>
          <p:cNvSpPr txBox="1">
            <a:spLocks/>
          </p:cNvSpPr>
          <p:nvPr/>
        </p:nvSpPr>
        <p:spPr>
          <a:xfrm>
            <a:off x="377658" y="1165237"/>
            <a:ext cx="5959910" cy="10699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002D73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6EA7D5D-2BDD-4FBB-B8BD-D62244744D00}"/>
              </a:ext>
            </a:extLst>
          </p:cNvPr>
          <p:cNvSpPr txBox="1">
            <a:spLocks/>
          </p:cNvSpPr>
          <p:nvPr/>
        </p:nvSpPr>
        <p:spPr>
          <a:xfrm>
            <a:off x="496563" y="2008016"/>
            <a:ext cx="9740319" cy="4476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4000" dirty="0">
              <a:solidFill>
                <a:srgbClr val="002D73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958BB37-85E0-4F84-A203-C15444C81E88}"/>
              </a:ext>
            </a:extLst>
          </p:cNvPr>
          <p:cNvSpPr>
            <a:spLocks noGrp="1"/>
          </p:cNvSpPr>
          <p:nvPr/>
        </p:nvSpPr>
        <p:spPr>
          <a:xfrm>
            <a:off x="60664" y="123377"/>
            <a:ext cx="5412036" cy="74402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Stoneware/Earthen Ware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2B4779C-146D-435C-829F-92B900AF8456}"/>
              </a:ext>
            </a:extLst>
          </p:cNvPr>
          <p:cNvSpPr>
            <a:spLocks noGrp="1"/>
          </p:cNvSpPr>
          <p:nvPr/>
        </p:nvSpPr>
        <p:spPr>
          <a:xfrm>
            <a:off x="923151" y="1539364"/>
            <a:ext cx="4734239" cy="4238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Pittsburg Pottery 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Rose Brand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Ohio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Baltimore Brand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Blue Ribbon Brand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C&amp;B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Buckeye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Pricing $15-$1200</a:t>
            </a:r>
          </a:p>
        </p:txBody>
      </p:sp>
      <p:pic>
        <p:nvPicPr>
          <p:cNvPr id="2" name="Picture 3" descr="A picture containing cup, coffee, table, indoor&#10;&#10;Description automatically generated">
            <a:extLst>
              <a:ext uri="{FF2B5EF4-FFF2-40B4-BE49-F238E27FC236}">
                <a16:creationId xmlns:a16="http://schemas.microsoft.com/office/drawing/2014/main" id="{E0A59894-9205-4456-B0E6-2A2E036A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493" y="1666875"/>
            <a:ext cx="1638300" cy="2057400"/>
          </a:xfrm>
          <a:prstGeom prst="rect">
            <a:avLst/>
          </a:prstGeom>
        </p:spPr>
      </p:pic>
      <p:pic>
        <p:nvPicPr>
          <p:cNvPr id="4" name="Picture 5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4F15CB1D-242A-4D2D-83E3-F8279103F1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49" r="18615" b="-866"/>
          <a:stretch/>
        </p:blipFill>
        <p:spPr>
          <a:xfrm>
            <a:off x="4161433" y="4271432"/>
            <a:ext cx="1260765" cy="1998356"/>
          </a:xfrm>
          <a:prstGeom prst="rect">
            <a:avLst/>
          </a:prstGeom>
        </p:spPr>
      </p:pic>
      <p:pic>
        <p:nvPicPr>
          <p:cNvPr id="6" name="Picture 6" descr="A picture containing can&#10;&#10;Description automatically generated">
            <a:extLst>
              <a:ext uri="{FF2B5EF4-FFF2-40B4-BE49-F238E27FC236}">
                <a16:creationId xmlns:a16="http://schemas.microsoft.com/office/drawing/2014/main" id="{046CAD44-9CD9-4F0C-BE2C-5A3AC39D8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0969" y="4383443"/>
            <a:ext cx="1838325" cy="1828800"/>
          </a:xfrm>
          <a:prstGeom prst="rect">
            <a:avLst/>
          </a:prstGeom>
        </p:spPr>
      </p:pic>
      <p:pic>
        <p:nvPicPr>
          <p:cNvPr id="7" name="Picture 7" descr="A picture containing jar, vessel&#10;&#10;Description automatically generated">
            <a:extLst>
              <a:ext uri="{FF2B5EF4-FFF2-40B4-BE49-F238E27FC236}">
                <a16:creationId xmlns:a16="http://schemas.microsoft.com/office/drawing/2014/main" id="{035FFCC5-82D9-4D1D-BE32-C56CD80F9E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1694" y="3848057"/>
            <a:ext cx="2266950" cy="2143125"/>
          </a:xfrm>
          <a:prstGeom prst="rect">
            <a:avLst/>
          </a:prstGeom>
        </p:spPr>
      </p:pic>
      <p:pic>
        <p:nvPicPr>
          <p:cNvPr id="8" name="Picture 9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33082E4A-51CB-4B39-8552-56DAE9FE3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8644" y="3428465"/>
            <a:ext cx="1476375" cy="1971675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0348492A-2D9E-4D52-8FC3-1941E8107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0508" y="1670621"/>
            <a:ext cx="2295525" cy="1724025"/>
          </a:xfrm>
          <a:prstGeom prst="rect">
            <a:avLst/>
          </a:prstGeom>
        </p:spPr>
      </p:pic>
      <p:pic>
        <p:nvPicPr>
          <p:cNvPr id="16" name="Picture 19" descr="A picture containing indoor, sitting, cup&#10;&#10;Description automatically generated">
            <a:extLst>
              <a:ext uri="{FF2B5EF4-FFF2-40B4-BE49-F238E27FC236}">
                <a16:creationId xmlns:a16="http://schemas.microsoft.com/office/drawing/2014/main" id="{9806AFEF-384F-4593-98AF-698A5739A3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3226" y="1017249"/>
            <a:ext cx="1657350" cy="20669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CBEB31-5481-4761-8AC1-E7C23F2AC57E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C4225D-F44E-4169-9212-EADAB6B037E0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C2ADBA-2171-4BEC-9AE2-568E4DA2FC26}"/>
              </a:ext>
            </a:extLst>
          </p:cNvPr>
          <p:cNvSpPr/>
          <p:nvPr/>
        </p:nvSpPr>
        <p:spPr>
          <a:xfrm>
            <a:off x="377659" y="284685"/>
            <a:ext cx="7426230" cy="677108"/>
          </a:xfrm>
          <a:prstGeom prst="rect">
            <a:avLst/>
          </a:prstGeom>
          <a:solidFill>
            <a:srgbClr val="00ADBB"/>
          </a:solidFill>
          <a:ln>
            <a:solidFill>
              <a:srgbClr val="00ADBB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Stoneware &amp; Earthenware Brands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3B6AAC-A610-463B-8701-92EC3EB6FD38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058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0">
            <a:extLst>
              <a:ext uri="{FF2B5EF4-FFF2-40B4-BE49-F238E27FC236}">
                <a16:creationId xmlns:a16="http://schemas.microsoft.com/office/drawing/2014/main" id="{FCD3F38D-8A7D-4A1C-A1C9-5737FA33F970}"/>
              </a:ext>
            </a:extLst>
          </p:cNvPr>
          <p:cNvSpPr txBox="1">
            <a:spLocks/>
          </p:cNvSpPr>
          <p:nvPr/>
        </p:nvSpPr>
        <p:spPr>
          <a:xfrm>
            <a:off x="-38004" y="-7660"/>
            <a:ext cx="8909089" cy="10699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Light" panose="020B0303020203060202" pitchFamily="34" charset="0"/>
              </a:rPr>
              <a:t>Crazy Lamp Lady , Reseller, U-Tube 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6EA7D5D-2BDD-4FBB-B8BD-D62244744D00}"/>
              </a:ext>
            </a:extLst>
          </p:cNvPr>
          <p:cNvSpPr txBox="1">
            <a:spLocks/>
          </p:cNvSpPr>
          <p:nvPr/>
        </p:nvSpPr>
        <p:spPr>
          <a:xfrm>
            <a:off x="476125" y="1907132"/>
            <a:ext cx="5792790" cy="4476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200" dirty="0">
              <a:solidFill>
                <a:srgbClr val="002D7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21D8E-5642-4FAD-AF1A-D37D0220A600}"/>
              </a:ext>
            </a:extLst>
          </p:cNvPr>
          <p:cNvSpPr txBox="1"/>
          <p:nvPr/>
        </p:nvSpPr>
        <p:spPr>
          <a:xfrm>
            <a:off x="659075" y="1723880"/>
            <a:ext cx="3699752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/>
              <a:t>Crazy Lamp Lady </a:t>
            </a:r>
            <a:r>
              <a:rPr lang="en-US" sz="2800" dirty="0"/>
              <a:t>(YouTube) is a great resource for glass and pottery</a:t>
            </a:r>
          </a:p>
          <a:p>
            <a:r>
              <a:rPr lang="en-US" sz="2800" dirty="0"/>
              <a:t> 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Films in antique stores and GIMV retail stores</a:t>
            </a:r>
            <a:r>
              <a:rPr lang="en-US" sz="3400" dirty="0"/>
              <a:t>  </a:t>
            </a:r>
          </a:p>
        </p:txBody>
      </p:sp>
      <p:pic>
        <p:nvPicPr>
          <p:cNvPr id="2" name="Online Media 1" title="SOLD | LOADED My Cart At GOODWILL | Thrift With Me for Ebay | Reselling">
            <a:hlinkClick r:id="" action="ppaction://media"/>
            <a:extLst>
              <a:ext uri="{FF2B5EF4-FFF2-40B4-BE49-F238E27FC236}">
                <a16:creationId xmlns:a16="http://schemas.microsoft.com/office/drawing/2014/main" id="{1D95739A-91E7-4B88-8497-817CF687171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600049" y="1350124"/>
            <a:ext cx="6841366" cy="44060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7E89F5-C1FE-4499-AC08-50EB2689DA9A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F6B869-D0B7-4D24-A631-C8CEBCA4169F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CC6C9C-4F4D-4E9D-AF78-EFF0BF859630}"/>
              </a:ext>
            </a:extLst>
          </p:cNvPr>
          <p:cNvSpPr/>
          <p:nvPr/>
        </p:nvSpPr>
        <p:spPr>
          <a:xfrm>
            <a:off x="377659" y="284685"/>
            <a:ext cx="7426230" cy="677108"/>
          </a:xfrm>
          <a:prstGeom prst="rect">
            <a:avLst/>
          </a:prstGeom>
          <a:solidFill>
            <a:srgbClr val="00ADBB"/>
          </a:solidFill>
          <a:ln>
            <a:solidFill>
              <a:srgbClr val="00ADBB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Glass/Pottery - 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E1D8CC-3F97-4BB6-B75A-61EAC5AB320F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057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7EAAA9-9A79-4520-80FB-A0B5EDF774B6}"/>
              </a:ext>
            </a:extLst>
          </p:cNvPr>
          <p:cNvSpPr/>
          <p:nvPr/>
        </p:nvSpPr>
        <p:spPr>
          <a:xfrm>
            <a:off x="1012707" y="503816"/>
            <a:ext cx="10076938" cy="5178533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039C-EBEC-4C7A-A918-0718C681170B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D38760-A22B-43AD-8F45-9D7096AAEFE8}"/>
              </a:ext>
            </a:extLst>
          </p:cNvPr>
          <p:cNvSpPr txBox="1"/>
          <p:nvPr/>
        </p:nvSpPr>
        <p:spPr>
          <a:xfrm>
            <a:off x="1691721" y="4093904"/>
            <a:ext cx="9182100" cy="575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Price is Right! </a:t>
            </a: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C5FAFC57-8B9D-4D74-B17D-C58BE7B9A241}"/>
              </a:ext>
            </a:extLst>
          </p:cNvPr>
          <p:cNvSpPr/>
          <p:nvPr/>
        </p:nvSpPr>
        <p:spPr>
          <a:xfrm rot="10800000" flipH="1">
            <a:off x="959323" y="393512"/>
            <a:ext cx="1330326" cy="1231900"/>
          </a:xfrm>
          <a:prstGeom prst="corner">
            <a:avLst>
              <a:gd name="adj1" fmla="val 24939"/>
              <a:gd name="adj2" fmla="val 244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7EB5-1F38-4654-90EB-11174A045E92}"/>
              </a:ext>
            </a:extLst>
          </p:cNvPr>
          <p:cNvSpPr txBox="1"/>
          <p:nvPr/>
        </p:nvSpPr>
        <p:spPr>
          <a:xfrm>
            <a:off x="0" y="2766071"/>
            <a:ext cx="12192000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6600" b="1" dirty="0">
                <a:solidFill>
                  <a:schemeClr val="accent1"/>
                </a:solidFill>
                <a:latin typeface="Pacifico" panose="02000000000000000000" pitchFamily="2" charset="0"/>
                <a:cs typeface="Arial" panose="020B0604020202020204" pitchFamily="34" charset="0"/>
              </a:rPr>
              <a:t>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9B8D82-22F2-4A0E-AF1E-C43747B16B72}"/>
              </a:ext>
            </a:extLst>
          </p:cNvPr>
          <p:cNvSpPr/>
          <p:nvPr/>
        </p:nvSpPr>
        <p:spPr>
          <a:xfrm>
            <a:off x="2613211" y="3503849"/>
            <a:ext cx="7122459" cy="82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514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C4EBC5-C024-4460-8936-EF0B9310CC1D}"/>
              </a:ext>
            </a:extLst>
          </p:cNvPr>
          <p:cNvSpPr/>
          <p:nvPr/>
        </p:nvSpPr>
        <p:spPr>
          <a:xfrm>
            <a:off x="-113788" y="0"/>
            <a:ext cx="12369761" cy="1485899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4240E-4E75-4DBF-B4FD-F67550F3722D}"/>
              </a:ext>
            </a:extLst>
          </p:cNvPr>
          <p:cNvSpPr txBox="1"/>
          <p:nvPr/>
        </p:nvSpPr>
        <p:spPr>
          <a:xfrm>
            <a:off x="1" y="296608"/>
            <a:ext cx="12192000" cy="94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55B3D-E619-418D-917F-E9AC4682B56C}"/>
              </a:ext>
            </a:extLst>
          </p:cNvPr>
          <p:cNvSpPr txBox="1"/>
          <p:nvPr/>
        </p:nvSpPr>
        <p:spPr>
          <a:xfrm>
            <a:off x="10119658" y="6277583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D2E27EA-B035-4D27-8A87-6D99B28730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003225"/>
              </p:ext>
            </p:extLst>
          </p:nvPr>
        </p:nvGraphicFramePr>
        <p:xfrm>
          <a:off x="1455747" y="1782507"/>
          <a:ext cx="9399302" cy="4495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05328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7EAAA9-9A79-4520-80FB-A0B5EDF774B6}"/>
              </a:ext>
            </a:extLst>
          </p:cNvPr>
          <p:cNvSpPr/>
          <p:nvPr/>
        </p:nvSpPr>
        <p:spPr>
          <a:xfrm>
            <a:off x="1057530" y="554510"/>
            <a:ext cx="10076938" cy="5178533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039C-EBEC-4C7A-A918-0718C681170B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C5FAFC57-8B9D-4D74-B17D-C58BE7B9A241}"/>
              </a:ext>
            </a:extLst>
          </p:cNvPr>
          <p:cNvSpPr/>
          <p:nvPr/>
        </p:nvSpPr>
        <p:spPr>
          <a:xfrm rot="10800000" flipH="1">
            <a:off x="959323" y="393512"/>
            <a:ext cx="1330326" cy="1231900"/>
          </a:xfrm>
          <a:prstGeom prst="corner">
            <a:avLst>
              <a:gd name="adj1" fmla="val 24939"/>
              <a:gd name="adj2" fmla="val 244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7EB5-1F38-4654-90EB-11174A045E92}"/>
              </a:ext>
            </a:extLst>
          </p:cNvPr>
          <p:cNvSpPr txBox="1"/>
          <p:nvPr/>
        </p:nvSpPr>
        <p:spPr>
          <a:xfrm>
            <a:off x="0" y="2766071"/>
            <a:ext cx="12192000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6600" b="1" dirty="0">
                <a:solidFill>
                  <a:schemeClr val="accent1"/>
                </a:solidFill>
                <a:latin typeface="Pacifico" panose="02000000000000000000" pitchFamily="2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5A249A-C346-47F9-8831-17E7B6A6E4A5}"/>
              </a:ext>
            </a:extLst>
          </p:cNvPr>
          <p:cNvSpPr txBox="1"/>
          <p:nvPr/>
        </p:nvSpPr>
        <p:spPr>
          <a:xfrm>
            <a:off x="2289649" y="4007224"/>
            <a:ext cx="77179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Contact the team: E</a:t>
            </a:r>
            <a:r>
              <a:rPr lang="en-US" sz="3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commerce@goodwillaz.org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2122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318AC9-A0EA-B24D-8C20-68EF9AA91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334" y="6356350"/>
            <a:ext cx="855134" cy="365125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Brandon Grotesque" panose="020B0503020203060202" pitchFamily="34" charset="77"/>
              </a:defRPr>
            </a:lvl1pPr>
          </a:lstStyle>
          <a:p>
            <a:fld id="{50DFE84E-CD15-CD40-AAEF-146E622A85C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FAC37-FE9C-4146-B2C9-14DB85B0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Brandon Grotesque" panose="020B0503020203060202" pitchFamily="34" charset="77"/>
              </a:defRPr>
            </a:lvl1pPr>
          </a:lstStyle>
          <a:p>
            <a:fld id="{55779192-5ADE-574A-98E9-ACF3BA9DC2ED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66C5855-DD35-894B-8A54-2B98EC2007F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rgbClr val="FFFFFF"/>
                </a:solidFill>
                <a:latin typeface="Brandon Grotesque" panose="020B0503020203060202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Goodwill of Central &amp; Northern Arizona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98" y="2582765"/>
            <a:ext cx="7943572" cy="1680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7204" y="2657272"/>
            <a:ext cx="8678333" cy="11938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ea typeface="Pacifico" charset="0"/>
                <a:cs typeface="Arial" panose="020B0604020202020204" pitchFamily="34" charset="0"/>
              </a:rPr>
              <a:t>Meet e-Comm: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749A37-DF0D-49B4-BEE7-B9087CF9F287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DA340-39A5-43D5-B06B-3E6198166C70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0C1BBE-B08F-4377-9B9A-8A8B31C07E8E}"/>
              </a:ext>
            </a:extLst>
          </p:cNvPr>
          <p:cNvSpPr/>
          <p:nvPr/>
        </p:nvSpPr>
        <p:spPr>
          <a:xfrm>
            <a:off x="2698321" y="3883289"/>
            <a:ext cx="6243726" cy="963592"/>
          </a:xfrm>
          <a:prstGeom prst="rect">
            <a:avLst/>
          </a:prstGeom>
          <a:solidFill>
            <a:srgbClr val="1D376C"/>
          </a:solidFill>
          <a:ln>
            <a:solidFill>
              <a:srgbClr val="1D37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699C5-4AEF-4E9E-85D7-E8EFB22E9FE6}"/>
              </a:ext>
            </a:extLst>
          </p:cNvPr>
          <p:cNvSpPr txBox="1"/>
          <p:nvPr/>
        </p:nvSpPr>
        <p:spPr>
          <a:xfrm>
            <a:off x="2855397" y="4052745"/>
            <a:ext cx="56771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acifico" panose="02000000000000000000" pitchFamily="2" charset="0"/>
              </a:rPr>
              <a:t>Positions, Products, Timeline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Pacific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74AF8-BCD5-4FA5-AFD4-ADB70799904A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824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594827-1B2F-4928-A205-88D6D1750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80843" y="2868308"/>
            <a:ext cx="3086610" cy="16459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988F60-24B4-41E8-AF00-6E315C433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119" y="2137675"/>
            <a:ext cx="1743633" cy="30709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43584F-2B86-4EA1-8E5F-7F2A10F68512}"/>
              </a:ext>
            </a:extLst>
          </p:cNvPr>
          <p:cNvSpPr/>
          <p:nvPr/>
        </p:nvSpPr>
        <p:spPr>
          <a:xfrm>
            <a:off x="2735208" y="1359373"/>
            <a:ext cx="6540500" cy="312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D449C4-9840-4778-887B-14193EA0EEAB}"/>
              </a:ext>
            </a:extLst>
          </p:cNvPr>
          <p:cNvSpPr/>
          <p:nvPr/>
        </p:nvSpPr>
        <p:spPr>
          <a:xfrm>
            <a:off x="-21505" y="-82681"/>
            <a:ext cx="12235009" cy="1485899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55BFE1-3025-4A73-A4F6-4D19C424D301}"/>
              </a:ext>
            </a:extLst>
          </p:cNvPr>
          <p:cNvSpPr txBox="1"/>
          <p:nvPr/>
        </p:nvSpPr>
        <p:spPr>
          <a:xfrm>
            <a:off x="-300317" y="252102"/>
            <a:ext cx="12192000" cy="918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e-Comm: </a:t>
            </a:r>
            <a:r>
              <a:rPr lang="en-US" sz="5400" b="1" dirty="0">
                <a:solidFill>
                  <a:schemeClr val="bg1"/>
                </a:solidFill>
                <a:latin typeface="Pacifico" panose="02000000000000000000" pitchFamily="2" charset="0"/>
                <a:cs typeface="Arial" panose="020B0604020202020204" pitchFamily="34" charset="0"/>
              </a:rPr>
              <a:t>Positions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7574D-95FD-4FEE-9380-595C53230B48}"/>
              </a:ext>
            </a:extLst>
          </p:cNvPr>
          <p:cNvSpPr txBox="1"/>
          <p:nvPr/>
        </p:nvSpPr>
        <p:spPr>
          <a:xfrm>
            <a:off x="382097" y="5310672"/>
            <a:ext cx="13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BB20BA-B321-4881-A46A-B95DCDF8BAEC}"/>
              </a:ext>
            </a:extLst>
          </p:cNvPr>
          <p:cNvSpPr txBox="1"/>
          <p:nvPr/>
        </p:nvSpPr>
        <p:spPr>
          <a:xfrm>
            <a:off x="2413622" y="5310672"/>
            <a:ext cx="92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Listers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86704F-5688-4D1B-8D8D-2C1B4194F9CD}"/>
              </a:ext>
            </a:extLst>
          </p:cNvPr>
          <p:cNvSpPr txBox="1"/>
          <p:nvPr/>
        </p:nvSpPr>
        <p:spPr>
          <a:xfrm>
            <a:off x="4048560" y="5310672"/>
            <a:ext cx="192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Photographers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CC7D59-FCFE-4E30-A036-08F89D356A3D}"/>
              </a:ext>
            </a:extLst>
          </p:cNvPr>
          <p:cNvSpPr txBox="1"/>
          <p:nvPr/>
        </p:nvSpPr>
        <p:spPr>
          <a:xfrm>
            <a:off x="5969500" y="5310672"/>
            <a:ext cx="192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Inventory Control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DB8E1-0150-464A-9397-F1B17537B9CC}"/>
              </a:ext>
            </a:extLst>
          </p:cNvPr>
          <p:cNvSpPr txBox="1"/>
          <p:nvPr/>
        </p:nvSpPr>
        <p:spPr>
          <a:xfrm>
            <a:off x="8438898" y="5310672"/>
            <a:ext cx="98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Shippers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A2C375-06D9-4B7A-A4D0-C8428D4827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97" r="45211"/>
          <a:stretch/>
        </p:blipFill>
        <p:spPr>
          <a:xfrm>
            <a:off x="10094486" y="2158386"/>
            <a:ext cx="1778095" cy="308308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109F6AB-EFC5-4B61-AEE1-9EB9E1EE54C0}"/>
              </a:ext>
            </a:extLst>
          </p:cNvPr>
          <p:cNvSpPr txBox="1"/>
          <p:nvPr/>
        </p:nvSpPr>
        <p:spPr>
          <a:xfrm>
            <a:off x="10094486" y="5310672"/>
            <a:ext cx="18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Customer Service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114CCD-9A1D-4FE6-AE0D-1E4CE38CBDC5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B324A-7B1B-4D36-83AB-3452DB309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033" y="2147965"/>
            <a:ext cx="1778096" cy="3069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3C9D14-1D86-4DAA-ADB8-0271CE4211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06" y="2147962"/>
            <a:ext cx="1834386" cy="3070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98D4BA-CDB6-4CB0-AEB8-A1F76DF3E3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3" y="2137675"/>
            <a:ext cx="1533106" cy="31156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886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C43584F-2B86-4EA1-8E5F-7F2A10F68512}"/>
              </a:ext>
            </a:extLst>
          </p:cNvPr>
          <p:cNvSpPr/>
          <p:nvPr/>
        </p:nvSpPr>
        <p:spPr>
          <a:xfrm>
            <a:off x="2774950" y="1257300"/>
            <a:ext cx="65405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D449C4-9840-4778-887B-14193EA0EEAB}"/>
              </a:ext>
            </a:extLst>
          </p:cNvPr>
          <p:cNvSpPr/>
          <p:nvPr/>
        </p:nvSpPr>
        <p:spPr>
          <a:xfrm>
            <a:off x="0" y="0"/>
            <a:ext cx="12235009" cy="1485899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55BFE1-3025-4A73-A4F6-4D19C424D301}"/>
              </a:ext>
            </a:extLst>
          </p:cNvPr>
          <p:cNvSpPr txBox="1"/>
          <p:nvPr/>
        </p:nvSpPr>
        <p:spPr>
          <a:xfrm>
            <a:off x="1" y="296608"/>
            <a:ext cx="12192000" cy="918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e-Comm: </a:t>
            </a:r>
            <a:r>
              <a:rPr lang="en-US" sz="5400" b="1" dirty="0">
                <a:solidFill>
                  <a:schemeClr val="bg1"/>
                </a:solidFill>
                <a:latin typeface="Pacifico" panose="02000000000000000000" pitchFamily="2" charset="0"/>
                <a:cs typeface="Arial" panose="020B0604020202020204" pitchFamily="34" charset="0"/>
              </a:rPr>
              <a:t>Products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7574D-95FD-4FEE-9380-595C53230B48}"/>
              </a:ext>
            </a:extLst>
          </p:cNvPr>
          <p:cNvSpPr txBox="1"/>
          <p:nvPr/>
        </p:nvSpPr>
        <p:spPr>
          <a:xfrm>
            <a:off x="1346948" y="5950013"/>
            <a:ext cx="13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BB20BA-B321-4881-A46A-B95DCDF8BAEC}"/>
              </a:ext>
            </a:extLst>
          </p:cNvPr>
          <p:cNvSpPr txBox="1"/>
          <p:nvPr/>
        </p:nvSpPr>
        <p:spPr>
          <a:xfrm>
            <a:off x="2200037" y="3420889"/>
            <a:ext cx="92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Jewelry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86704F-5688-4D1B-8D8D-2C1B4194F9CD}"/>
              </a:ext>
            </a:extLst>
          </p:cNvPr>
          <p:cNvSpPr txBox="1"/>
          <p:nvPr/>
        </p:nvSpPr>
        <p:spPr>
          <a:xfrm>
            <a:off x="4224171" y="3411161"/>
            <a:ext cx="127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Collectibles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CC7D59-FCFE-4E30-A036-08F89D356A3D}"/>
              </a:ext>
            </a:extLst>
          </p:cNvPr>
          <p:cNvSpPr txBox="1"/>
          <p:nvPr/>
        </p:nvSpPr>
        <p:spPr>
          <a:xfrm>
            <a:off x="6499909" y="3420889"/>
            <a:ext cx="1009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DB8E1-0150-464A-9397-F1B17537B9CC}"/>
              </a:ext>
            </a:extLst>
          </p:cNvPr>
          <p:cNvSpPr txBox="1"/>
          <p:nvPr/>
        </p:nvSpPr>
        <p:spPr>
          <a:xfrm>
            <a:off x="8471394" y="3397669"/>
            <a:ext cx="1331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Instruments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09F6AB-EFC5-4B61-AEE1-9EB9E1EE54C0}"/>
              </a:ext>
            </a:extLst>
          </p:cNvPr>
          <p:cNvSpPr txBox="1"/>
          <p:nvPr/>
        </p:nvSpPr>
        <p:spPr>
          <a:xfrm>
            <a:off x="9502707" y="5950013"/>
            <a:ext cx="52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0DD211-F38A-4C2C-9392-121F40E4423E}"/>
              </a:ext>
            </a:extLst>
          </p:cNvPr>
          <p:cNvSpPr txBox="1"/>
          <p:nvPr/>
        </p:nvSpPr>
        <p:spPr>
          <a:xfrm>
            <a:off x="5500646" y="5936571"/>
            <a:ext cx="82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Games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D5A9EC-EE98-4D9F-84C0-9CB9AD6C092A}"/>
              </a:ext>
            </a:extLst>
          </p:cNvPr>
          <p:cNvSpPr txBox="1"/>
          <p:nvPr/>
        </p:nvSpPr>
        <p:spPr>
          <a:xfrm>
            <a:off x="3412191" y="5943292"/>
            <a:ext cx="82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Sports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631C1B-D16E-4959-95BF-5094F250A6A9}"/>
              </a:ext>
            </a:extLst>
          </p:cNvPr>
          <p:cNvSpPr txBox="1"/>
          <p:nvPr/>
        </p:nvSpPr>
        <p:spPr>
          <a:xfrm>
            <a:off x="7536804" y="5936257"/>
            <a:ext cx="75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Books</a:t>
            </a:r>
          </a:p>
        </p:txBody>
      </p:sp>
      <p:pic>
        <p:nvPicPr>
          <p:cNvPr id="4" name="Graphic 3" descr="Smart Phone">
            <a:extLst>
              <a:ext uri="{FF2B5EF4-FFF2-40B4-BE49-F238E27FC236}">
                <a16:creationId xmlns:a16="http://schemas.microsoft.com/office/drawing/2014/main" id="{A10F9D70-A1B9-4EFD-A29C-6F600FE8F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6948" y="4740359"/>
            <a:ext cx="1180477" cy="994901"/>
          </a:xfrm>
          <a:prstGeom prst="rect">
            <a:avLst/>
          </a:prstGeom>
        </p:spPr>
      </p:pic>
      <p:pic>
        <p:nvPicPr>
          <p:cNvPr id="7" name="Graphic 6" descr="Ring">
            <a:extLst>
              <a:ext uri="{FF2B5EF4-FFF2-40B4-BE49-F238E27FC236}">
                <a16:creationId xmlns:a16="http://schemas.microsoft.com/office/drawing/2014/main" id="{FFC0BAEC-CEF6-46A0-88CB-C5BB2313C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34179" y="2207453"/>
            <a:ext cx="1180477" cy="1150125"/>
          </a:xfrm>
          <a:prstGeom prst="rect">
            <a:avLst/>
          </a:prstGeom>
        </p:spPr>
      </p:pic>
      <p:pic>
        <p:nvPicPr>
          <p:cNvPr id="9" name="Graphic 8" descr="Fan">
            <a:extLst>
              <a:ext uri="{FF2B5EF4-FFF2-40B4-BE49-F238E27FC236}">
                <a16:creationId xmlns:a16="http://schemas.microsoft.com/office/drawing/2014/main" id="{97740913-8491-440C-B8E1-C81A5EEFA8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06635" y="2193954"/>
            <a:ext cx="1394011" cy="1203715"/>
          </a:xfrm>
          <a:prstGeom prst="rect">
            <a:avLst/>
          </a:prstGeom>
        </p:spPr>
      </p:pic>
      <p:pic>
        <p:nvPicPr>
          <p:cNvPr id="13" name="Graphic 12" descr="Tag">
            <a:extLst>
              <a:ext uri="{FF2B5EF4-FFF2-40B4-BE49-F238E27FC236}">
                <a16:creationId xmlns:a16="http://schemas.microsoft.com/office/drawing/2014/main" id="{125EAE64-D15E-4B36-8678-FFB382228A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47471" y="2286823"/>
            <a:ext cx="914400" cy="914400"/>
          </a:xfrm>
          <a:prstGeom prst="rect">
            <a:avLst/>
          </a:prstGeom>
        </p:spPr>
      </p:pic>
      <p:pic>
        <p:nvPicPr>
          <p:cNvPr id="33" name="Graphic 32" descr="Trumpet">
            <a:extLst>
              <a:ext uri="{FF2B5EF4-FFF2-40B4-BE49-F238E27FC236}">
                <a16:creationId xmlns:a16="http://schemas.microsoft.com/office/drawing/2014/main" id="{B82DF972-C372-483A-85FE-F6E4B1D6D5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79824" y="2193954"/>
            <a:ext cx="914400" cy="914400"/>
          </a:xfrm>
          <a:prstGeom prst="rect">
            <a:avLst/>
          </a:prstGeom>
        </p:spPr>
      </p:pic>
      <p:pic>
        <p:nvPicPr>
          <p:cNvPr id="35" name="Graphic 34" descr="Easel">
            <a:extLst>
              <a:ext uri="{FF2B5EF4-FFF2-40B4-BE49-F238E27FC236}">
                <a16:creationId xmlns:a16="http://schemas.microsoft.com/office/drawing/2014/main" id="{DEA9BB9A-3ACE-4A91-8ADA-008E4127D4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09852" y="4780609"/>
            <a:ext cx="914400" cy="914400"/>
          </a:xfrm>
          <a:prstGeom prst="rect">
            <a:avLst/>
          </a:prstGeom>
        </p:spPr>
      </p:pic>
      <p:pic>
        <p:nvPicPr>
          <p:cNvPr id="37" name="Graphic 36" descr="Golf clubs">
            <a:extLst>
              <a:ext uri="{FF2B5EF4-FFF2-40B4-BE49-F238E27FC236}">
                <a16:creationId xmlns:a16="http://schemas.microsoft.com/office/drawing/2014/main" id="{68BB32B7-EF8E-4478-BA77-83EC9F4379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12458" y="4820860"/>
            <a:ext cx="914400" cy="914400"/>
          </a:xfrm>
          <a:prstGeom prst="rect">
            <a:avLst/>
          </a:prstGeom>
        </p:spPr>
      </p:pic>
      <p:pic>
        <p:nvPicPr>
          <p:cNvPr id="39" name="Graphic 38" descr="Puzzle">
            <a:extLst>
              <a:ext uri="{FF2B5EF4-FFF2-40B4-BE49-F238E27FC236}">
                <a16:creationId xmlns:a16="http://schemas.microsoft.com/office/drawing/2014/main" id="{15F4220C-1B96-4F0C-9D8C-2EF677407A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462047" y="4820860"/>
            <a:ext cx="914400" cy="914400"/>
          </a:xfrm>
          <a:prstGeom prst="rect">
            <a:avLst/>
          </a:prstGeom>
        </p:spPr>
      </p:pic>
      <p:pic>
        <p:nvPicPr>
          <p:cNvPr id="41" name="Graphic 40" descr="Books">
            <a:extLst>
              <a:ext uri="{FF2B5EF4-FFF2-40B4-BE49-F238E27FC236}">
                <a16:creationId xmlns:a16="http://schemas.microsoft.com/office/drawing/2014/main" id="{6C04591B-F896-4B40-9496-399E79A6B5E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58450" y="4820860"/>
            <a:ext cx="914400" cy="914400"/>
          </a:xfrm>
          <a:prstGeom prst="rect">
            <a:avLst/>
          </a:prstGeom>
        </p:spPr>
      </p:pic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2CE1C25B-AB9B-4047-832F-4FC8184592B0}"/>
              </a:ext>
            </a:extLst>
          </p:cNvPr>
          <p:cNvSpPr/>
          <p:nvPr/>
        </p:nvSpPr>
        <p:spPr>
          <a:xfrm>
            <a:off x="667871" y="1940859"/>
            <a:ext cx="10950388" cy="4410635"/>
          </a:xfrm>
          <a:prstGeom prst="flowChartProcess">
            <a:avLst/>
          </a:prstGeom>
          <a:noFill/>
          <a:ln w="76200">
            <a:solidFill>
              <a:srgbClr val="00AD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95F92C-7051-4F67-A3FA-5165CB8D26C8}"/>
              </a:ext>
            </a:extLst>
          </p:cNvPr>
          <p:cNvSpPr txBox="1"/>
          <p:nvPr/>
        </p:nvSpPr>
        <p:spPr>
          <a:xfrm>
            <a:off x="10031397" y="6396335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386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655AA52-41C3-49E8-BC3C-B01BB389A688}"/>
              </a:ext>
            </a:extLst>
          </p:cNvPr>
          <p:cNvSpPr txBox="1"/>
          <p:nvPr/>
        </p:nvSpPr>
        <p:spPr>
          <a:xfrm>
            <a:off x="713511" y="547036"/>
            <a:ext cx="9840686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DDE7-1B23-4ABF-B303-1A565479E543}"/>
              </a:ext>
            </a:extLst>
          </p:cNvPr>
          <p:cNvSpPr/>
          <p:nvPr/>
        </p:nvSpPr>
        <p:spPr>
          <a:xfrm>
            <a:off x="3775490" y="2755392"/>
            <a:ext cx="73152" cy="4070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D85D29-C8A3-4A1E-A597-34B9374155DF}"/>
              </a:ext>
            </a:extLst>
          </p:cNvPr>
          <p:cNvSpPr/>
          <p:nvPr/>
        </p:nvSpPr>
        <p:spPr>
          <a:xfrm>
            <a:off x="7506234" y="2755391"/>
            <a:ext cx="73152" cy="4070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9DDEDF-CD92-41AB-8BDC-8F410108EF58}"/>
              </a:ext>
            </a:extLst>
          </p:cNvPr>
          <p:cNvSpPr txBox="1"/>
          <p:nvPr/>
        </p:nvSpPr>
        <p:spPr>
          <a:xfrm>
            <a:off x="264727" y="1985951"/>
            <a:ext cx="3538915" cy="769441"/>
          </a:xfrm>
          <a:prstGeom prst="rect">
            <a:avLst/>
          </a:prstGeom>
          <a:noFill/>
          <a:ln w="76200">
            <a:solidFill>
              <a:srgbClr val="1D37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1D376C"/>
                </a:solidFill>
                <a:latin typeface="Pacifico" panose="00000500000000000000" pitchFamily="2" charset="0"/>
              </a:rPr>
              <a:t>&lt; 24 hours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DB9727-731A-4C47-B39C-411A83B3998B}"/>
              </a:ext>
            </a:extLst>
          </p:cNvPr>
          <p:cNvSpPr txBox="1"/>
          <p:nvPr/>
        </p:nvSpPr>
        <p:spPr>
          <a:xfrm>
            <a:off x="3801001" y="1985951"/>
            <a:ext cx="3692427" cy="769441"/>
          </a:xfrm>
          <a:prstGeom prst="rect">
            <a:avLst/>
          </a:prstGeom>
          <a:noFill/>
          <a:ln w="76200">
            <a:solidFill>
              <a:srgbClr val="1D37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1D376C"/>
                </a:solidFill>
                <a:latin typeface="Pacifico" panose="00000500000000000000" pitchFamily="2" charset="0"/>
              </a:rPr>
              <a:t>&lt; 7 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CA0DC-D339-4999-9692-6C3169042937}"/>
              </a:ext>
            </a:extLst>
          </p:cNvPr>
          <p:cNvSpPr txBox="1"/>
          <p:nvPr/>
        </p:nvSpPr>
        <p:spPr>
          <a:xfrm>
            <a:off x="7570709" y="1985951"/>
            <a:ext cx="4011168" cy="769441"/>
          </a:xfrm>
          <a:prstGeom prst="rect">
            <a:avLst/>
          </a:prstGeom>
          <a:noFill/>
          <a:ln w="76200">
            <a:solidFill>
              <a:srgbClr val="1D37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1D376C"/>
                </a:solidFill>
                <a:latin typeface="Pacifico" panose="00000500000000000000" pitchFamily="2" charset="0"/>
              </a:rPr>
              <a:t>   &gt; 7 days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D7D5FB-65D0-43B8-8A14-2F62A571DB58}"/>
              </a:ext>
            </a:extLst>
          </p:cNvPr>
          <p:cNvSpPr txBox="1"/>
          <p:nvPr/>
        </p:nvSpPr>
        <p:spPr>
          <a:xfrm>
            <a:off x="420736" y="2928324"/>
            <a:ext cx="31919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Product received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Checked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Placed in the correct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47BA2C-157A-4ACB-A9D5-B595B2F94A95}"/>
              </a:ext>
            </a:extLst>
          </p:cNvPr>
          <p:cNvSpPr txBox="1"/>
          <p:nvPr/>
        </p:nvSpPr>
        <p:spPr>
          <a:xfrm>
            <a:off x="4134687" y="2928324"/>
            <a:ext cx="319198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Product sorted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Product labelled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Photographed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Listed for a 7 day auction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DFC821-E5BD-44EE-8006-E4E849A05F34}"/>
              </a:ext>
            </a:extLst>
          </p:cNvPr>
          <p:cNvSpPr txBox="1"/>
          <p:nvPr/>
        </p:nvSpPr>
        <p:spPr>
          <a:xfrm>
            <a:off x="8275666" y="3007796"/>
            <a:ext cx="319198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Sale? 10 days to pay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pay? Re-list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sale? Re-list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 auction 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5" name="Graphic 14" descr="Violin">
            <a:extLst>
              <a:ext uri="{FF2B5EF4-FFF2-40B4-BE49-F238E27FC236}">
                <a16:creationId xmlns:a16="http://schemas.microsoft.com/office/drawing/2014/main" id="{F27100F4-5DB4-4FAF-BFC4-47CE55794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7622" y="5853764"/>
            <a:ext cx="914400" cy="914400"/>
          </a:xfrm>
          <a:prstGeom prst="rect">
            <a:avLst/>
          </a:prstGeom>
        </p:spPr>
      </p:pic>
      <p:pic>
        <p:nvPicPr>
          <p:cNvPr id="17" name="Graphic 16" descr="Tag">
            <a:extLst>
              <a:ext uri="{FF2B5EF4-FFF2-40B4-BE49-F238E27FC236}">
                <a16:creationId xmlns:a16="http://schemas.microsoft.com/office/drawing/2014/main" id="{465BB49A-0CF6-4147-92B4-39814FE33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28667" y="5960824"/>
            <a:ext cx="914400" cy="914400"/>
          </a:xfrm>
          <a:prstGeom prst="rect">
            <a:avLst/>
          </a:prstGeom>
        </p:spPr>
      </p:pic>
      <p:pic>
        <p:nvPicPr>
          <p:cNvPr id="19" name="Graphic 18" descr="Gavel">
            <a:extLst>
              <a:ext uri="{FF2B5EF4-FFF2-40B4-BE49-F238E27FC236}">
                <a16:creationId xmlns:a16="http://schemas.microsoft.com/office/drawing/2014/main" id="{3B603D61-2FE2-470E-912E-1885503786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9549" y="5782250"/>
            <a:ext cx="914400" cy="914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4EC3656-884B-469B-8F00-24021F8A3A63}"/>
              </a:ext>
            </a:extLst>
          </p:cNvPr>
          <p:cNvSpPr/>
          <p:nvPr/>
        </p:nvSpPr>
        <p:spPr>
          <a:xfrm>
            <a:off x="2774950" y="1257300"/>
            <a:ext cx="65405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776258-765B-4577-AB1F-338557735A87}"/>
              </a:ext>
            </a:extLst>
          </p:cNvPr>
          <p:cNvSpPr/>
          <p:nvPr/>
        </p:nvSpPr>
        <p:spPr>
          <a:xfrm>
            <a:off x="-113788" y="0"/>
            <a:ext cx="12369761" cy="1485899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588189-180C-401E-AB6A-39A8CDDADC40}"/>
              </a:ext>
            </a:extLst>
          </p:cNvPr>
          <p:cNvSpPr txBox="1"/>
          <p:nvPr/>
        </p:nvSpPr>
        <p:spPr>
          <a:xfrm>
            <a:off x="1" y="296608"/>
            <a:ext cx="12192000" cy="94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e-Comm: Timeline</a:t>
            </a:r>
            <a:endParaRPr lang="en-US" sz="5400" b="1" dirty="0">
              <a:solidFill>
                <a:schemeClr val="bg1"/>
              </a:solidFill>
              <a:latin typeface="Pacific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7440D3-0D01-4E9E-950A-84D48FCBC058}"/>
              </a:ext>
            </a:extLst>
          </p:cNvPr>
          <p:cNvSpPr txBox="1"/>
          <p:nvPr/>
        </p:nvSpPr>
        <p:spPr>
          <a:xfrm>
            <a:off x="10298953" y="6396335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075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318AC9-A0EA-B24D-8C20-68EF9AA91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334" y="6356350"/>
            <a:ext cx="855134" cy="365125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Brandon Grotesque" panose="020B0503020203060202" pitchFamily="34" charset="77"/>
              </a:defRPr>
            </a:lvl1pPr>
          </a:lstStyle>
          <a:p>
            <a:fld id="{50DFE84E-CD15-CD40-AAEF-146E622A85C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FAC37-FE9C-4146-B2C9-14DB85B0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Brandon Grotesque" panose="020B0503020203060202" pitchFamily="34" charset="77"/>
              </a:defRPr>
            </a:lvl1pPr>
          </a:lstStyle>
          <a:p>
            <a:fld id="{55779192-5ADE-574A-98E9-ACF3BA9DC2ED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66C5855-DD35-894B-8A54-2B98EC2007F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rgbClr val="FFFFFF"/>
                </a:solidFill>
                <a:latin typeface="Brandon Grotesque" panose="020B0503020203060202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Goodwill of Central &amp; Northern Arizona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98" y="2582765"/>
            <a:ext cx="7943572" cy="1680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7204" y="2657272"/>
            <a:ext cx="8678333" cy="11938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ea typeface="Pacifico" charset="0"/>
                <a:cs typeface="Arial" panose="020B0604020202020204" pitchFamily="34" charset="0"/>
              </a:rPr>
              <a:t>Why e-Comm?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749A37-DF0D-49B4-BEE7-B9087CF9F287}"/>
              </a:ext>
            </a:extLst>
          </p:cNvPr>
          <p:cNvSpPr/>
          <p:nvPr/>
        </p:nvSpPr>
        <p:spPr>
          <a:xfrm>
            <a:off x="131531" y="1180259"/>
            <a:ext cx="581980" cy="5677741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DA340-39A5-43D5-B06B-3E6198166C70}"/>
              </a:ext>
            </a:extLst>
          </p:cNvPr>
          <p:cNvSpPr/>
          <p:nvPr/>
        </p:nvSpPr>
        <p:spPr>
          <a:xfrm>
            <a:off x="0" y="1862431"/>
            <a:ext cx="234540" cy="4995569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0C1BBE-B08F-4377-9B9A-8A8B31C07E8E}"/>
              </a:ext>
            </a:extLst>
          </p:cNvPr>
          <p:cNvSpPr/>
          <p:nvPr/>
        </p:nvSpPr>
        <p:spPr>
          <a:xfrm>
            <a:off x="2698321" y="3883289"/>
            <a:ext cx="6243726" cy="963592"/>
          </a:xfrm>
          <a:prstGeom prst="rect">
            <a:avLst/>
          </a:prstGeom>
          <a:solidFill>
            <a:srgbClr val="1D376C"/>
          </a:solidFill>
          <a:ln>
            <a:solidFill>
              <a:srgbClr val="1D37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699C5-4AEF-4E9E-85D7-E8EFB22E9FE6}"/>
              </a:ext>
            </a:extLst>
          </p:cNvPr>
          <p:cNvSpPr txBox="1"/>
          <p:nvPr/>
        </p:nvSpPr>
        <p:spPr>
          <a:xfrm>
            <a:off x="2855397" y="4052745"/>
            <a:ext cx="5677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Pacifico" panose="02000000000000000000" pitchFamily="2" charset="0"/>
              </a:rPr>
              <a:t>Sales, Site, Strategy</a:t>
            </a:r>
            <a:endParaRPr lang="en-US" sz="3200" dirty="0">
              <a:solidFill>
                <a:schemeClr val="bg1"/>
              </a:solidFill>
              <a:latin typeface="Pacific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F838B-0A8C-4FAB-B124-8DDA91E29030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1728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655AA52-41C3-49E8-BC3C-B01BB389A688}"/>
              </a:ext>
            </a:extLst>
          </p:cNvPr>
          <p:cNvSpPr txBox="1"/>
          <p:nvPr/>
        </p:nvSpPr>
        <p:spPr>
          <a:xfrm>
            <a:off x="713511" y="547036"/>
            <a:ext cx="9840686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EC3656-884B-469B-8F00-24021F8A3A63}"/>
              </a:ext>
            </a:extLst>
          </p:cNvPr>
          <p:cNvSpPr/>
          <p:nvPr/>
        </p:nvSpPr>
        <p:spPr>
          <a:xfrm>
            <a:off x="2774950" y="1257300"/>
            <a:ext cx="65405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776258-765B-4577-AB1F-338557735A87}"/>
              </a:ext>
            </a:extLst>
          </p:cNvPr>
          <p:cNvSpPr/>
          <p:nvPr/>
        </p:nvSpPr>
        <p:spPr>
          <a:xfrm>
            <a:off x="-177761" y="285750"/>
            <a:ext cx="12369761" cy="1274109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588189-180C-401E-AB6A-39A8CDDADC40}"/>
              </a:ext>
            </a:extLst>
          </p:cNvPr>
          <p:cNvSpPr txBox="1"/>
          <p:nvPr/>
        </p:nvSpPr>
        <p:spPr>
          <a:xfrm>
            <a:off x="137460" y="547036"/>
            <a:ext cx="12192000" cy="94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e-Comm? </a:t>
            </a:r>
            <a:r>
              <a:rPr lang="en-US" sz="5400" b="1" dirty="0">
                <a:solidFill>
                  <a:schemeClr val="bg1"/>
                </a:solidFill>
                <a:latin typeface="Pacifico" panose="02000000000000000000" pitchFamily="2" charset="0"/>
                <a:cs typeface="Arial" panose="020B0604020202020204" pitchFamily="34" charset="0"/>
              </a:rPr>
              <a:t>Sales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FC3653-A7E6-4955-80C4-45C9D5AFE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8831" y="2364905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Wider audience than a single retail 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Higher selling price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Retail stores get credit for the selling price of e-Comm items </a:t>
            </a:r>
          </a:p>
        </p:txBody>
      </p:sp>
      <p:pic>
        <p:nvPicPr>
          <p:cNvPr id="24" name="Graphic 23" descr="Group of people">
            <a:extLst>
              <a:ext uri="{FF2B5EF4-FFF2-40B4-BE49-F238E27FC236}">
                <a16:creationId xmlns:a16="http://schemas.microsoft.com/office/drawing/2014/main" id="{9CC08C87-B943-460A-B0B9-0BE5027CB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5121" y="2198450"/>
            <a:ext cx="2788023" cy="2614980"/>
          </a:xfrm>
          <a:prstGeom prst="rect">
            <a:avLst/>
          </a:prstGeom>
        </p:spPr>
      </p:pic>
      <p:pic>
        <p:nvPicPr>
          <p:cNvPr id="26" name="Graphic 25" descr="Money">
            <a:extLst>
              <a:ext uri="{FF2B5EF4-FFF2-40B4-BE49-F238E27FC236}">
                <a16:creationId xmlns:a16="http://schemas.microsoft.com/office/drawing/2014/main" id="{2238930E-9A8C-441D-B92A-A9CA1AFC7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08976" y="5499847"/>
            <a:ext cx="914400" cy="914400"/>
          </a:xfrm>
          <a:prstGeom prst="rect">
            <a:avLst/>
          </a:prstGeom>
        </p:spPr>
      </p:pic>
      <p:pic>
        <p:nvPicPr>
          <p:cNvPr id="28" name="Graphic 27" descr="Coins">
            <a:extLst>
              <a:ext uri="{FF2B5EF4-FFF2-40B4-BE49-F238E27FC236}">
                <a16:creationId xmlns:a16="http://schemas.microsoft.com/office/drawing/2014/main" id="{D90DBEFD-8E0D-4CD0-9079-CE01CC8171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77479" y="5499847"/>
            <a:ext cx="914400" cy="914400"/>
          </a:xfrm>
          <a:prstGeom prst="rect">
            <a:avLst/>
          </a:prstGeom>
        </p:spPr>
      </p:pic>
      <p:pic>
        <p:nvPicPr>
          <p:cNvPr id="33" name="Graphic 32" descr="Shopping basket">
            <a:extLst>
              <a:ext uri="{FF2B5EF4-FFF2-40B4-BE49-F238E27FC236}">
                <a16:creationId xmlns:a16="http://schemas.microsoft.com/office/drawing/2014/main" id="{66696264-A675-4843-A714-9DE5A1A858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95614" y="5499847"/>
            <a:ext cx="914400" cy="914400"/>
          </a:xfrm>
          <a:prstGeom prst="rect">
            <a:avLst/>
          </a:prstGeom>
        </p:spPr>
      </p:pic>
      <p:sp>
        <p:nvSpPr>
          <p:cNvPr id="35" name="Equals 34">
            <a:extLst>
              <a:ext uri="{FF2B5EF4-FFF2-40B4-BE49-F238E27FC236}">
                <a16:creationId xmlns:a16="http://schemas.microsoft.com/office/drawing/2014/main" id="{6A5AD189-B7A5-46B1-9B0A-FEAF7801B335}"/>
              </a:ext>
            </a:extLst>
          </p:cNvPr>
          <p:cNvSpPr/>
          <p:nvPr/>
        </p:nvSpPr>
        <p:spPr>
          <a:xfrm>
            <a:off x="7042594" y="4816288"/>
            <a:ext cx="847165" cy="672353"/>
          </a:xfrm>
          <a:prstGeom prst="mathEqual">
            <a:avLst/>
          </a:prstGeom>
          <a:ln>
            <a:solidFill>
              <a:srgbClr val="00AD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46C67CD9-3D64-4A28-9731-F515EB8090AD}"/>
              </a:ext>
            </a:extLst>
          </p:cNvPr>
          <p:cNvSpPr/>
          <p:nvPr/>
        </p:nvSpPr>
        <p:spPr>
          <a:xfrm>
            <a:off x="5190565" y="2091017"/>
            <a:ext cx="4728882" cy="4417359"/>
          </a:xfrm>
          <a:prstGeom prst="flowChartProcess">
            <a:avLst/>
          </a:prstGeom>
          <a:noFill/>
          <a:ln w="76200">
            <a:solidFill>
              <a:srgbClr val="1D37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BC88F4-F471-43C6-B12C-52403656CAD3}"/>
              </a:ext>
            </a:extLst>
          </p:cNvPr>
          <p:cNvSpPr txBox="1"/>
          <p:nvPr/>
        </p:nvSpPr>
        <p:spPr>
          <a:xfrm>
            <a:off x="10007600" y="61157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0479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DESIGN_ID_OFFICE THEME" val="7HtEQAAw"/>
  <p:tag name="ARTICULATE_SLIDE_COUNT" val="3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oodwill_07_2021">
      <a:dk1>
        <a:sysClr val="windowText" lastClr="000000"/>
      </a:dk1>
      <a:lt1>
        <a:sysClr val="window" lastClr="FFFFFF"/>
      </a:lt1>
      <a:dk2>
        <a:srgbClr val="002D73"/>
      </a:dk2>
      <a:lt2>
        <a:srgbClr val="EEECE1"/>
      </a:lt2>
      <a:accent1>
        <a:srgbClr val="00ADBC"/>
      </a:accent1>
      <a:accent2>
        <a:srgbClr val="00C18C"/>
      </a:accent2>
      <a:accent3>
        <a:srgbClr val="FF9016"/>
      </a:accent3>
      <a:accent4>
        <a:srgbClr val="D02C30"/>
      </a:accent4>
      <a:accent5>
        <a:srgbClr val="B5ADA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3769</TotalTime>
  <Words>1077</Words>
  <Application>Microsoft Office PowerPoint</Application>
  <PresentationFormat>Widescreen</PresentationFormat>
  <Paragraphs>320</Paragraphs>
  <Slides>30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Brandon Grotesque</vt:lpstr>
      <vt:lpstr>Brandon Grotesque Black</vt:lpstr>
      <vt:lpstr>Brandon Grotesque Light</vt:lpstr>
      <vt:lpstr>Calibri</vt:lpstr>
      <vt:lpstr>Calibri Light</vt:lpstr>
      <vt:lpstr>Pacifico</vt:lpstr>
      <vt:lpstr>Office Theme</vt:lpstr>
      <vt:lpstr>PowerPoint Presentation</vt:lpstr>
      <vt:lpstr>PowerPoint Presentation</vt:lpstr>
      <vt:lpstr>PowerPoint Presentation</vt:lpstr>
      <vt:lpstr>Meet e-Comm:</vt:lpstr>
      <vt:lpstr>PowerPoint Presentation</vt:lpstr>
      <vt:lpstr>PowerPoint Presentation</vt:lpstr>
      <vt:lpstr>PowerPoint Presentation</vt:lpstr>
      <vt:lpstr>Why e-Comm?</vt:lpstr>
      <vt:lpstr>PowerPoint Presentation</vt:lpstr>
      <vt:lpstr>PowerPoint Presentation</vt:lpstr>
      <vt:lpstr>PowerPoint Presentation</vt:lpstr>
      <vt:lpstr>ReclaimedFashion.com</vt:lpstr>
      <vt:lpstr>Top Brands: Keyword</vt:lpstr>
      <vt:lpstr>Top Items: Keyword Search</vt:lpstr>
      <vt:lpstr>Handbag Sales</vt:lpstr>
      <vt:lpstr>Accessory/Shoe Sales</vt:lpstr>
      <vt:lpstr>Vintage Clothing Sales</vt:lpstr>
      <vt:lpstr>e-Commerce: Glass &amp; Pottery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Van Wave</dc:creator>
  <cp:lastModifiedBy>Andrea Longoria</cp:lastModifiedBy>
  <cp:revision>156</cp:revision>
  <cp:lastPrinted>2022-03-22T20:48:14Z</cp:lastPrinted>
  <dcterms:created xsi:type="dcterms:W3CDTF">2022-03-08T20:05:27Z</dcterms:created>
  <dcterms:modified xsi:type="dcterms:W3CDTF">2022-06-15T19:32:35Z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61ADE7A0-5575-4606-9B0F-24D524440910</vt:lpwstr>
  </property>
  <property fmtid="{D5CDD505-2E9C-101B-9397-08002B2CF9AE}" pid="3" name="ArticulatePath">
    <vt:lpwstr>Presentation1</vt:lpwstr>
  </property>
</Properties>
</file>