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ppt/tags/tag25.xml" ContentType="application/vnd.openxmlformats-officedocument.presentationml.tags+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tags/tag27.xml" ContentType="application/vnd.openxmlformats-officedocument.presentationml.tags+xml"/>
  <Override PartName="/ppt/notesSlides/notesSlide25.xml" ContentType="application/vnd.openxmlformats-officedocument.presentationml.notesSlide+xml"/>
  <Override PartName="/ppt/tags/tag28.xml" ContentType="application/vnd.openxmlformats-officedocument.presentationml.tags+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9.xml" ContentType="application/vnd.openxmlformats-officedocument.presentationml.tags+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sldIdLst>
    <p:sldId id="316" r:id="rId5"/>
    <p:sldId id="317" r:id="rId6"/>
    <p:sldId id="318" r:id="rId7"/>
    <p:sldId id="325" r:id="rId8"/>
    <p:sldId id="319" r:id="rId9"/>
    <p:sldId id="320" r:id="rId10"/>
    <p:sldId id="321" r:id="rId11"/>
    <p:sldId id="322" r:id="rId12"/>
    <p:sldId id="323" r:id="rId13"/>
    <p:sldId id="324" r:id="rId14"/>
    <p:sldId id="291" r:id="rId15"/>
    <p:sldId id="313" r:id="rId16"/>
    <p:sldId id="272" r:id="rId17"/>
    <p:sldId id="312" r:id="rId18"/>
    <p:sldId id="294" r:id="rId19"/>
    <p:sldId id="295" r:id="rId20"/>
    <p:sldId id="296" r:id="rId21"/>
    <p:sldId id="297" r:id="rId22"/>
    <p:sldId id="292" r:id="rId23"/>
    <p:sldId id="293" r:id="rId24"/>
    <p:sldId id="299" r:id="rId25"/>
    <p:sldId id="326" r:id="rId26"/>
    <p:sldId id="301" r:id="rId27"/>
    <p:sldId id="302" r:id="rId28"/>
    <p:sldId id="303" r:id="rId29"/>
    <p:sldId id="304" r:id="rId30"/>
    <p:sldId id="315" r:id="rId31"/>
    <p:sldId id="314" r:id="rId32"/>
  </p:sldIdLst>
  <p:sldSz cx="12192000" cy="6858000"/>
  <p:notesSz cx="7010400" cy="92964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son Edelman" initials="JE" lastIdx="13" clrIdx="0">
    <p:extLst>
      <p:ext uri="{19B8F6BF-5375-455C-9EA6-DF929625EA0E}">
        <p15:presenceInfo xmlns:p15="http://schemas.microsoft.com/office/powerpoint/2012/main" userId="Jason Edelm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DBC"/>
    <a:srgbClr val="1D376C"/>
    <a:srgbClr val="B5ADA5"/>
    <a:srgbClr val="B5ADBC"/>
    <a:srgbClr val="00AD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3860" autoAdjust="0"/>
  </p:normalViewPr>
  <p:slideViewPr>
    <p:cSldViewPr snapToGrid="0">
      <p:cViewPr varScale="1">
        <p:scale>
          <a:sx n="72" d="100"/>
          <a:sy n="72" d="100"/>
        </p:scale>
        <p:origin x="1056" y="91"/>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E4B326-B3F8-42D6-8C63-D5089C033E0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DBA6503A-5D61-4AC9-BA18-45D592A7BBC6}">
      <dgm:prSet phldrT="[Text]"/>
      <dgm:spPr>
        <a:solidFill>
          <a:srgbClr val="1D376C"/>
        </a:solidFill>
      </dgm:spPr>
      <dgm:t>
        <a:bodyPr/>
        <a:lstStyle/>
        <a:p>
          <a:r>
            <a:rPr lang="en-US" dirty="0">
              <a:latin typeface="Brandon Grotesque Regular" panose="020B0503020203060202" pitchFamily="34" charset="0"/>
            </a:rPr>
            <a:t>Determine the Progressive Path</a:t>
          </a:r>
        </a:p>
      </dgm:t>
    </dgm:pt>
    <dgm:pt modelId="{53964FF6-F428-41CB-B767-A2C552DE267D}" type="parTrans" cxnId="{80E55BA3-3DD3-4E65-B1DD-9DCC86E82BAB}">
      <dgm:prSet/>
      <dgm:spPr/>
      <dgm:t>
        <a:bodyPr/>
        <a:lstStyle/>
        <a:p>
          <a:endParaRPr lang="en-US"/>
        </a:p>
      </dgm:t>
    </dgm:pt>
    <dgm:pt modelId="{743AE005-03A5-4860-B97E-DC734052403F}" type="sibTrans" cxnId="{80E55BA3-3DD3-4E65-B1DD-9DCC86E82BAB}">
      <dgm:prSet/>
      <dgm:spPr/>
      <dgm:t>
        <a:bodyPr/>
        <a:lstStyle/>
        <a:p>
          <a:endParaRPr lang="en-US"/>
        </a:p>
      </dgm:t>
    </dgm:pt>
    <dgm:pt modelId="{15A68372-8C42-4381-9A0D-24FFB041801A}">
      <dgm:prSet phldrT="[Text]"/>
      <dgm:spPr>
        <a:solidFill>
          <a:srgbClr val="B5ADA5"/>
        </a:solidFill>
      </dgm:spPr>
      <dgm:t>
        <a:bodyPr/>
        <a:lstStyle/>
        <a:p>
          <a:r>
            <a:rPr lang="en-US" dirty="0">
              <a:latin typeface="Brandon Grotesque Regular" panose="020B0503020203060202" pitchFamily="34" charset="0"/>
            </a:rPr>
            <a:t>Identify CA/PIP Differences</a:t>
          </a:r>
        </a:p>
      </dgm:t>
    </dgm:pt>
    <dgm:pt modelId="{0CC9B645-0322-465E-9734-7C602EE89ECB}" type="parTrans" cxnId="{D238C875-33D2-4715-818D-31248EEBE486}">
      <dgm:prSet/>
      <dgm:spPr/>
      <dgm:t>
        <a:bodyPr/>
        <a:lstStyle/>
        <a:p>
          <a:endParaRPr lang="en-US"/>
        </a:p>
      </dgm:t>
    </dgm:pt>
    <dgm:pt modelId="{41957A8B-574A-4ED7-BCDA-F4F78B2D5146}" type="sibTrans" cxnId="{D238C875-33D2-4715-818D-31248EEBE486}">
      <dgm:prSet/>
      <dgm:spPr/>
      <dgm:t>
        <a:bodyPr/>
        <a:lstStyle/>
        <a:p>
          <a:endParaRPr lang="en-US"/>
        </a:p>
      </dgm:t>
    </dgm:pt>
    <dgm:pt modelId="{C87C53A0-6765-4E36-A110-95EB507BE086}">
      <dgm:prSet phldrT="[Text]"/>
      <dgm:spPr/>
      <dgm:t>
        <a:bodyPr/>
        <a:lstStyle/>
        <a:p>
          <a:r>
            <a:rPr lang="en-US" dirty="0">
              <a:latin typeface="Brandon Grotesque Regular" panose="020B0503020203060202" pitchFamily="34" charset="0"/>
            </a:rPr>
            <a:t>Demonstrate CA/PIP Writing Process </a:t>
          </a:r>
        </a:p>
      </dgm:t>
    </dgm:pt>
    <dgm:pt modelId="{1FE954C6-1689-4C94-BB6E-1DE87C484F2D}" type="parTrans" cxnId="{CE02BE5D-7349-41AF-ACA8-BDAE817A93A7}">
      <dgm:prSet/>
      <dgm:spPr/>
      <dgm:t>
        <a:bodyPr/>
        <a:lstStyle/>
        <a:p>
          <a:endParaRPr lang="en-US"/>
        </a:p>
      </dgm:t>
    </dgm:pt>
    <dgm:pt modelId="{E786DDA4-8FD0-4210-BB1B-CF1189D44C4D}" type="sibTrans" cxnId="{CE02BE5D-7349-41AF-ACA8-BDAE817A93A7}">
      <dgm:prSet/>
      <dgm:spPr/>
      <dgm:t>
        <a:bodyPr/>
        <a:lstStyle/>
        <a:p>
          <a:endParaRPr lang="en-US"/>
        </a:p>
      </dgm:t>
    </dgm:pt>
    <dgm:pt modelId="{237F76CF-F88A-4497-9204-2D26DFBFC967}" type="pres">
      <dgm:prSet presAssocID="{F6E4B326-B3F8-42D6-8C63-D5089C033E03}" presName="linear" presStyleCnt="0">
        <dgm:presLayoutVars>
          <dgm:dir/>
          <dgm:animLvl val="lvl"/>
          <dgm:resizeHandles val="exact"/>
        </dgm:presLayoutVars>
      </dgm:prSet>
      <dgm:spPr/>
    </dgm:pt>
    <dgm:pt modelId="{7C02A03E-5A3C-4AB2-AE49-737B53A2842E}" type="pres">
      <dgm:prSet presAssocID="{DBA6503A-5D61-4AC9-BA18-45D592A7BBC6}" presName="parentLin" presStyleCnt="0"/>
      <dgm:spPr/>
    </dgm:pt>
    <dgm:pt modelId="{8B973E4E-565A-450F-90DB-1FE1E5864D83}" type="pres">
      <dgm:prSet presAssocID="{DBA6503A-5D61-4AC9-BA18-45D592A7BBC6}" presName="parentLeftMargin" presStyleLbl="node1" presStyleIdx="0" presStyleCnt="3"/>
      <dgm:spPr/>
    </dgm:pt>
    <dgm:pt modelId="{269D1CB0-C297-4789-9FAC-C0AE2C2C786A}" type="pres">
      <dgm:prSet presAssocID="{DBA6503A-5D61-4AC9-BA18-45D592A7BBC6}" presName="parentText" presStyleLbl="node1" presStyleIdx="0" presStyleCnt="3">
        <dgm:presLayoutVars>
          <dgm:chMax val="0"/>
          <dgm:bulletEnabled val="1"/>
        </dgm:presLayoutVars>
      </dgm:prSet>
      <dgm:spPr/>
    </dgm:pt>
    <dgm:pt modelId="{0201CC89-427B-4A8B-94CB-A44F72DE0A3B}" type="pres">
      <dgm:prSet presAssocID="{DBA6503A-5D61-4AC9-BA18-45D592A7BBC6}" presName="negativeSpace" presStyleCnt="0"/>
      <dgm:spPr/>
    </dgm:pt>
    <dgm:pt modelId="{927C95E2-6246-4519-9443-F6E75F90FDA6}" type="pres">
      <dgm:prSet presAssocID="{DBA6503A-5D61-4AC9-BA18-45D592A7BBC6}" presName="childText" presStyleLbl="conFgAcc1" presStyleIdx="0" presStyleCnt="3">
        <dgm:presLayoutVars>
          <dgm:bulletEnabled val="1"/>
        </dgm:presLayoutVars>
      </dgm:prSet>
      <dgm:spPr/>
    </dgm:pt>
    <dgm:pt modelId="{D7679260-F744-4248-A362-1B752A3CE090}" type="pres">
      <dgm:prSet presAssocID="{743AE005-03A5-4860-B97E-DC734052403F}" presName="spaceBetweenRectangles" presStyleCnt="0"/>
      <dgm:spPr/>
    </dgm:pt>
    <dgm:pt modelId="{8E4E181D-8EF4-4E02-B83C-9A732656168E}" type="pres">
      <dgm:prSet presAssocID="{15A68372-8C42-4381-9A0D-24FFB041801A}" presName="parentLin" presStyleCnt="0"/>
      <dgm:spPr/>
    </dgm:pt>
    <dgm:pt modelId="{E0C56CCF-3764-4642-8124-366EC8B812E9}" type="pres">
      <dgm:prSet presAssocID="{15A68372-8C42-4381-9A0D-24FFB041801A}" presName="parentLeftMargin" presStyleLbl="node1" presStyleIdx="0" presStyleCnt="3"/>
      <dgm:spPr/>
    </dgm:pt>
    <dgm:pt modelId="{667EFEF0-0B97-4770-951A-7C4E84A0F8BE}" type="pres">
      <dgm:prSet presAssocID="{15A68372-8C42-4381-9A0D-24FFB041801A}" presName="parentText" presStyleLbl="node1" presStyleIdx="1" presStyleCnt="3">
        <dgm:presLayoutVars>
          <dgm:chMax val="0"/>
          <dgm:bulletEnabled val="1"/>
        </dgm:presLayoutVars>
      </dgm:prSet>
      <dgm:spPr/>
    </dgm:pt>
    <dgm:pt modelId="{FA7D15DA-882D-487B-A14D-D772311ECC43}" type="pres">
      <dgm:prSet presAssocID="{15A68372-8C42-4381-9A0D-24FFB041801A}" presName="negativeSpace" presStyleCnt="0"/>
      <dgm:spPr/>
    </dgm:pt>
    <dgm:pt modelId="{F2BABB19-7046-4719-B795-90F48DF89321}" type="pres">
      <dgm:prSet presAssocID="{15A68372-8C42-4381-9A0D-24FFB041801A}" presName="childText" presStyleLbl="conFgAcc1" presStyleIdx="1" presStyleCnt="3">
        <dgm:presLayoutVars>
          <dgm:bulletEnabled val="1"/>
        </dgm:presLayoutVars>
      </dgm:prSet>
      <dgm:spPr/>
    </dgm:pt>
    <dgm:pt modelId="{14E2393C-99DE-486F-B3E1-B6E5A4B3D989}" type="pres">
      <dgm:prSet presAssocID="{41957A8B-574A-4ED7-BCDA-F4F78B2D5146}" presName="spaceBetweenRectangles" presStyleCnt="0"/>
      <dgm:spPr/>
    </dgm:pt>
    <dgm:pt modelId="{CF2639B5-52D6-44B7-BE49-3262A0313DEC}" type="pres">
      <dgm:prSet presAssocID="{C87C53A0-6765-4E36-A110-95EB507BE086}" presName="parentLin" presStyleCnt="0"/>
      <dgm:spPr/>
    </dgm:pt>
    <dgm:pt modelId="{8610B4F4-AA07-4047-AA26-11D2236A447E}" type="pres">
      <dgm:prSet presAssocID="{C87C53A0-6765-4E36-A110-95EB507BE086}" presName="parentLeftMargin" presStyleLbl="node1" presStyleIdx="1" presStyleCnt="3"/>
      <dgm:spPr/>
    </dgm:pt>
    <dgm:pt modelId="{1DB801F5-3FCF-4D0C-9D34-19CDACAE45EA}" type="pres">
      <dgm:prSet presAssocID="{C87C53A0-6765-4E36-A110-95EB507BE086}" presName="parentText" presStyleLbl="node1" presStyleIdx="2" presStyleCnt="3">
        <dgm:presLayoutVars>
          <dgm:chMax val="0"/>
          <dgm:bulletEnabled val="1"/>
        </dgm:presLayoutVars>
      </dgm:prSet>
      <dgm:spPr/>
    </dgm:pt>
    <dgm:pt modelId="{4CA246F5-A0CF-4DCA-9699-189452BCA21F}" type="pres">
      <dgm:prSet presAssocID="{C87C53A0-6765-4E36-A110-95EB507BE086}" presName="negativeSpace" presStyleCnt="0"/>
      <dgm:spPr/>
    </dgm:pt>
    <dgm:pt modelId="{78369955-C08A-49A2-B0C1-3E8C92808689}" type="pres">
      <dgm:prSet presAssocID="{C87C53A0-6765-4E36-A110-95EB507BE086}" presName="childText" presStyleLbl="conFgAcc1" presStyleIdx="2" presStyleCnt="3">
        <dgm:presLayoutVars>
          <dgm:bulletEnabled val="1"/>
        </dgm:presLayoutVars>
      </dgm:prSet>
      <dgm:spPr/>
    </dgm:pt>
  </dgm:ptLst>
  <dgm:cxnLst>
    <dgm:cxn modelId="{CE02BE5D-7349-41AF-ACA8-BDAE817A93A7}" srcId="{F6E4B326-B3F8-42D6-8C63-D5089C033E03}" destId="{C87C53A0-6765-4E36-A110-95EB507BE086}" srcOrd="2" destOrd="0" parTransId="{1FE954C6-1689-4C94-BB6E-1DE87C484F2D}" sibTransId="{E786DDA4-8FD0-4210-BB1B-CF1189D44C4D}"/>
    <dgm:cxn modelId="{C96EFA72-B214-4F4E-BF9B-BD862AD64B9C}" type="presOf" srcId="{DBA6503A-5D61-4AC9-BA18-45D592A7BBC6}" destId="{269D1CB0-C297-4789-9FAC-C0AE2C2C786A}" srcOrd="1" destOrd="0" presId="urn:microsoft.com/office/officeart/2005/8/layout/list1"/>
    <dgm:cxn modelId="{D238C875-33D2-4715-818D-31248EEBE486}" srcId="{F6E4B326-B3F8-42D6-8C63-D5089C033E03}" destId="{15A68372-8C42-4381-9A0D-24FFB041801A}" srcOrd="1" destOrd="0" parTransId="{0CC9B645-0322-465E-9734-7C602EE89ECB}" sibTransId="{41957A8B-574A-4ED7-BCDA-F4F78B2D5146}"/>
    <dgm:cxn modelId="{1B58EF84-B34B-4066-B868-75587A662017}" type="presOf" srcId="{C87C53A0-6765-4E36-A110-95EB507BE086}" destId="{1DB801F5-3FCF-4D0C-9D34-19CDACAE45EA}" srcOrd="1" destOrd="0" presId="urn:microsoft.com/office/officeart/2005/8/layout/list1"/>
    <dgm:cxn modelId="{973D9D87-0B77-4AC7-B437-5296BD4C51DF}" type="presOf" srcId="{DBA6503A-5D61-4AC9-BA18-45D592A7BBC6}" destId="{8B973E4E-565A-450F-90DB-1FE1E5864D83}" srcOrd="0" destOrd="0" presId="urn:microsoft.com/office/officeart/2005/8/layout/list1"/>
    <dgm:cxn modelId="{80E55BA3-3DD3-4E65-B1DD-9DCC86E82BAB}" srcId="{F6E4B326-B3F8-42D6-8C63-D5089C033E03}" destId="{DBA6503A-5D61-4AC9-BA18-45D592A7BBC6}" srcOrd="0" destOrd="0" parTransId="{53964FF6-F428-41CB-B767-A2C552DE267D}" sibTransId="{743AE005-03A5-4860-B97E-DC734052403F}"/>
    <dgm:cxn modelId="{F4EE72A3-817F-49F0-94BF-FDFEC94585C7}" type="presOf" srcId="{C87C53A0-6765-4E36-A110-95EB507BE086}" destId="{8610B4F4-AA07-4047-AA26-11D2236A447E}" srcOrd="0" destOrd="0" presId="urn:microsoft.com/office/officeart/2005/8/layout/list1"/>
    <dgm:cxn modelId="{AF9F23BE-BCC7-461D-B399-F3DC0193602D}" type="presOf" srcId="{F6E4B326-B3F8-42D6-8C63-D5089C033E03}" destId="{237F76CF-F88A-4497-9204-2D26DFBFC967}" srcOrd="0" destOrd="0" presId="urn:microsoft.com/office/officeart/2005/8/layout/list1"/>
    <dgm:cxn modelId="{30E7B9C2-5DAC-4BBA-BF62-B49FBF6A7E7E}" type="presOf" srcId="{15A68372-8C42-4381-9A0D-24FFB041801A}" destId="{667EFEF0-0B97-4770-951A-7C4E84A0F8BE}" srcOrd="1" destOrd="0" presId="urn:microsoft.com/office/officeart/2005/8/layout/list1"/>
    <dgm:cxn modelId="{33BAFAFA-935C-4B9D-A417-1CCE8721779A}" type="presOf" srcId="{15A68372-8C42-4381-9A0D-24FFB041801A}" destId="{E0C56CCF-3764-4642-8124-366EC8B812E9}" srcOrd="0" destOrd="0" presId="urn:microsoft.com/office/officeart/2005/8/layout/list1"/>
    <dgm:cxn modelId="{E343113F-8F47-463F-8142-B9978CF1973D}" type="presParOf" srcId="{237F76CF-F88A-4497-9204-2D26DFBFC967}" destId="{7C02A03E-5A3C-4AB2-AE49-737B53A2842E}" srcOrd="0" destOrd="0" presId="urn:microsoft.com/office/officeart/2005/8/layout/list1"/>
    <dgm:cxn modelId="{75D075CD-A940-4482-8B3C-BA2FB320AFF0}" type="presParOf" srcId="{7C02A03E-5A3C-4AB2-AE49-737B53A2842E}" destId="{8B973E4E-565A-450F-90DB-1FE1E5864D83}" srcOrd="0" destOrd="0" presId="urn:microsoft.com/office/officeart/2005/8/layout/list1"/>
    <dgm:cxn modelId="{A3242C88-6296-4901-9768-5866F48264F4}" type="presParOf" srcId="{7C02A03E-5A3C-4AB2-AE49-737B53A2842E}" destId="{269D1CB0-C297-4789-9FAC-C0AE2C2C786A}" srcOrd="1" destOrd="0" presId="urn:microsoft.com/office/officeart/2005/8/layout/list1"/>
    <dgm:cxn modelId="{E9EB0259-7761-4EC0-A870-B661083FBA5C}" type="presParOf" srcId="{237F76CF-F88A-4497-9204-2D26DFBFC967}" destId="{0201CC89-427B-4A8B-94CB-A44F72DE0A3B}" srcOrd="1" destOrd="0" presId="urn:microsoft.com/office/officeart/2005/8/layout/list1"/>
    <dgm:cxn modelId="{C58637A5-2E71-4C12-8339-42284B0A5887}" type="presParOf" srcId="{237F76CF-F88A-4497-9204-2D26DFBFC967}" destId="{927C95E2-6246-4519-9443-F6E75F90FDA6}" srcOrd="2" destOrd="0" presId="urn:microsoft.com/office/officeart/2005/8/layout/list1"/>
    <dgm:cxn modelId="{CB44B1FB-C970-48CF-B258-99F1F9C53270}" type="presParOf" srcId="{237F76CF-F88A-4497-9204-2D26DFBFC967}" destId="{D7679260-F744-4248-A362-1B752A3CE090}" srcOrd="3" destOrd="0" presId="urn:microsoft.com/office/officeart/2005/8/layout/list1"/>
    <dgm:cxn modelId="{4FBF1AB1-1910-42F5-8FE0-A978FE9966FD}" type="presParOf" srcId="{237F76CF-F88A-4497-9204-2D26DFBFC967}" destId="{8E4E181D-8EF4-4E02-B83C-9A732656168E}" srcOrd="4" destOrd="0" presId="urn:microsoft.com/office/officeart/2005/8/layout/list1"/>
    <dgm:cxn modelId="{E2856BD7-24E2-4825-9AEB-CB4A2F327184}" type="presParOf" srcId="{8E4E181D-8EF4-4E02-B83C-9A732656168E}" destId="{E0C56CCF-3764-4642-8124-366EC8B812E9}" srcOrd="0" destOrd="0" presId="urn:microsoft.com/office/officeart/2005/8/layout/list1"/>
    <dgm:cxn modelId="{E5AC46A5-58F7-485C-A323-D1F5866085E7}" type="presParOf" srcId="{8E4E181D-8EF4-4E02-B83C-9A732656168E}" destId="{667EFEF0-0B97-4770-951A-7C4E84A0F8BE}" srcOrd="1" destOrd="0" presId="urn:microsoft.com/office/officeart/2005/8/layout/list1"/>
    <dgm:cxn modelId="{2EC0F9FF-C6C8-46D7-A051-8380F4F5E4F8}" type="presParOf" srcId="{237F76CF-F88A-4497-9204-2D26DFBFC967}" destId="{FA7D15DA-882D-487B-A14D-D772311ECC43}" srcOrd="5" destOrd="0" presId="urn:microsoft.com/office/officeart/2005/8/layout/list1"/>
    <dgm:cxn modelId="{B4F8B3D3-8AC2-4096-8DFB-E8A755E15A20}" type="presParOf" srcId="{237F76CF-F88A-4497-9204-2D26DFBFC967}" destId="{F2BABB19-7046-4719-B795-90F48DF89321}" srcOrd="6" destOrd="0" presId="urn:microsoft.com/office/officeart/2005/8/layout/list1"/>
    <dgm:cxn modelId="{78814BB9-B1E2-463C-BA4C-0A916030BA49}" type="presParOf" srcId="{237F76CF-F88A-4497-9204-2D26DFBFC967}" destId="{14E2393C-99DE-486F-B3E1-B6E5A4B3D989}" srcOrd="7" destOrd="0" presId="urn:microsoft.com/office/officeart/2005/8/layout/list1"/>
    <dgm:cxn modelId="{0F00982F-3380-4B26-BA6A-C379BD591EFC}" type="presParOf" srcId="{237F76CF-F88A-4497-9204-2D26DFBFC967}" destId="{CF2639B5-52D6-44B7-BE49-3262A0313DEC}" srcOrd="8" destOrd="0" presId="urn:microsoft.com/office/officeart/2005/8/layout/list1"/>
    <dgm:cxn modelId="{A718D1B9-706D-4EBE-B7D8-BF38700C87B4}" type="presParOf" srcId="{CF2639B5-52D6-44B7-BE49-3262A0313DEC}" destId="{8610B4F4-AA07-4047-AA26-11D2236A447E}" srcOrd="0" destOrd="0" presId="urn:microsoft.com/office/officeart/2005/8/layout/list1"/>
    <dgm:cxn modelId="{CFE746B8-4F2F-41C8-BA4A-36CD9428EE55}" type="presParOf" srcId="{CF2639B5-52D6-44B7-BE49-3262A0313DEC}" destId="{1DB801F5-3FCF-4D0C-9D34-19CDACAE45EA}" srcOrd="1" destOrd="0" presId="urn:microsoft.com/office/officeart/2005/8/layout/list1"/>
    <dgm:cxn modelId="{23657799-8450-476F-A564-7AE578803219}" type="presParOf" srcId="{237F76CF-F88A-4497-9204-2D26DFBFC967}" destId="{4CA246F5-A0CF-4DCA-9699-189452BCA21F}" srcOrd="9" destOrd="0" presId="urn:microsoft.com/office/officeart/2005/8/layout/list1"/>
    <dgm:cxn modelId="{387F5E5E-CCD4-4E94-869B-D098E162A51F}" type="presParOf" srcId="{237F76CF-F88A-4497-9204-2D26DFBFC967}" destId="{78369955-C08A-49A2-B0C1-3E8C92808689}"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BB756C-9319-4AFD-84EC-809F1F59DFD7}"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n-US"/>
        </a:p>
      </dgm:t>
    </dgm:pt>
    <dgm:pt modelId="{470B9493-D053-4F01-AF57-78F437659519}">
      <dgm:prSet phldrT="[Text]"/>
      <dgm:spPr/>
      <dgm:t>
        <a:bodyPr/>
        <a:lstStyle/>
        <a:p>
          <a:r>
            <a:rPr lang="en-US" dirty="0">
              <a:latin typeface="Brandon Grotesque Regular" panose="020B0503020203060202" pitchFamily="34" charset="0"/>
            </a:rPr>
            <a:t>Corrective Action</a:t>
          </a:r>
        </a:p>
      </dgm:t>
    </dgm:pt>
    <dgm:pt modelId="{FB3D817B-3307-4972-9880-7B7119859D04}" type="parTrans" cxnId="{F950917C-E8D7-43D2-A5C8-6EDA97F9BFE6}">
      <dgm:prSet/>
      <dgm:spPr/>
      <dgm:t>
        <a:bodyPr/>
        <a:lstStyle/>
        <a:p>
          <a:endParaRPr lang="en-US"/>
        </a:p>
      </dgm:t>
    </dgm:pt>
    <dgm:pt modelId="{F563C0D6-6AD7-48A2-AED0-68EFB45DBA40}" type="sibTrans" cxnId="{F950917C-E8D7-43D2-A5C8-6EDA97F9BFE6}">
      <dgm:prSet/>
      <dgm:spPr/>
      <dgm:t>
        <a:bodyPr/>
        <a:lstStyle/>
        <a:p>
          <a:endParaRPr lang="en-US"/>
        </a:p>
      </dgm:t>
    </dgm:pt>
    <dgm:pt modelId="{DAD74626-B8B5-4B3B-8FF1-0AF8A5FD6798}">
      <dgm:prSet phldrT="[Text]"/>
      <dgm:spPr/>
      <dgm:t>
        <a:bodyPr/>
        <a:lstStyle/>
        <a:p>
          <a:r>
            <a:rPr lang="en-US" dirty="0">
              <a:latin typeface="Brandon Grotesque Regular" panose="020B0503020203060202" pitchFamily="34" charset="0"/>
            </a:rPr>
            <a:t>Performance Improvement Plan</a:t>
          </a:r>
        </a:p>
      </dgm:t>
    </dgm:pt>
    <dgm:pt modelId="{95E5D574-3844-481A-80B4-43924DD7FCCD}" type="parTrans" cxnId="{ACF2238B-1C33-4539-A80E-ED74BDE6F62C}">
      <dgm:prSet/>
      <dgm:spPr/>
      <dgm:t>
        <a:bodyPr/>
        <a:lstStyle/>
        <a:p>
          <a:endParaRPr lang="en-US"/>
        </a:p>
      </dgm:t>
    </dgm:pt>
    <dgm:pt modelId="{602F84CC-7826-4049-B7AF-27C95D5DD731}" type="sibTrans" cxnId="{ACF2238B-1C33-4539-A80E-ED74BDE6F62C}">
      <dgm:prSet/>
      <dgm:spPr/>
      <dgm:t>
        <a:bodyPr/>
        <a:lstStyle/>
        <a:p>
          <a:endParaRPr lang="en-US"/>
        </a:p>
      </dgm:t>
    </dgm:pt>
    <dgm:pt modelId="{A298AE37-9DA0-41AA-8054-F197E2FDA2A2}">
      <dgm:prSet/>
      <dgm:spPr/>
      <dgm:t>
        <a:bodyPr anchor="b"/>
        <a:lstStyle/>
        <a:p>
          <a:r>
            <a:rPr lang="en-US" dirty="0">
              <a:latin typeface="Brandon Grotesque Regular" panose="020B0503020203060202" pitchFamily="34" charset="0"/>
            </a:rPr>
            <a:t>What is Corrective Action?</a:t>
          </a:r>
        </a:p>
      </dgm:t>
    </dgm:pt>
    <dgm:pt modelId="{E81C8D21-A683-45B4-A12D-2CD6A880F425}" type="parTrans" cxnId="{14AE5DC3-62C6-40DF-B6F0-78DCB9E332D7}">
      <dgm:prSet/>
      <dgm:spPr/>
      <dgm:t>
        <a:bodyPr/>
        <a:lstStyle/>
        <a:p>
          <a:endParaRPr lang="en-US"/>
        </a:p>
      </dgm:t>
    </dgm:pt>
    <dgm:pt modelId="{C567ECC1-F47C-42EA-B749-1C0ABA4C6C95}" type="sibTrans" cxnId="{14AE5DC3-62C6-40DF-B6F0-78DCB9E332D7}">
      <dgm:prSet/>
      <dgm:spPr/>
      <dgm:t>
        <a:bodyPr/>
        <a:lstStyle/>
        <a:p>
          <a:endParaRPr lang="en-US"/>
        </a:p>
      </dgm:t>
    </dgm:pt>
    <dgm:pt modelId="{3E011157-2424-4516-88EA-625A5F8EE98C}">
      <dgm:prSet/>
      <dgm:spPr/>
      <dgm:t>
        <a:bodyPr/>
        <a:lstStyle/>
        <a:p>
          <a:r>
            <a:rPr lang="en-US" dirty="0">
              <a:latin typeface="Brandon Grotesque Regular" panose="020B0503020203060202" pitchFamily="34" charset="0"/>
            </a:rPr>
            <a:t>What is it for?</a:t>
          </a:r>
        </a:p>
      </dgm:t>
    </dgm:pt>
    <dgm:pt modelId="{5C4E9BE8-F2B0-4A9F-8B82-F3468B4D571E}" type="parTrans" cxnId="{853FAE94-E110-4943-93A4-C70421269A9D}">
      <dgm:prSet/>
      <dgm:spPr/>
      <dgm:t>
        <a:bodyPr/>
        <a:lstStyle/>
        <a:p>
          <a:endParaRPr lang="en-US"/>
        </a:p>
      </dgm:t>
    </dgm:pt>
    <dgm:pt modelId="{FC857FA0-D0FE-499D-A1F9-82EA789E68BF}" type="sibTrans" cxnId="{853FAE94-E110-4943-93A4-C70421269A9D}">
      <dgm:prSet/>
      <dgm:spPr/>
      <dgm:t>
        <a:bodyPr/>
        <a:lstStyle/>
        <a:p>
          <a:endParaRPr lang="en-US"/>
        </a:p>
      </dgm:t>
    </dgm:pt>
    <dgm:pt modelId="{76582190-AB3E-4E9E-9831-9C8ED1537A12}">
      <dgm:prSet/>
      <dgm:spPr/>
      <dgm:t>
        <a:bodyPr/>
        <a:lstStyle/>
        <a:p>
          <a:r>
            <a:rPr lang="en-US" dirty="0">
              <a:latin typeface="Brandon Grotesque Regular" panose="020B0503020203060202" pitchFamily="34" charset="0"/>
            </a:rPr>
            <a:t>When do I use it?</a:t>
          </a:r>
        </a:p>
      </dgm:t>
    </dgm:pt>
    <dgm:pt modelId="{F486AF7E-F6EC-4548-B2DB-12C16A3CE882}" type="parTrans" cxnId="{1B0964D7-BD03-4EFC-A3B8-93CCC7F30593}">
      <dgm:prSet/>
      <dgm:spPr/>
      <dgm:t>
        <a:bodyPr/>
        <a:lstStyle/>
        <a:p>
          <a:endParaRPr lang="en-US"/>
        </a:p>
      </dgm:t>
    </dgm:pt>
    <dgm:pt modelId="{63AF62AE-B2DF-430D-8E6E-24D593C7F746}" type="sibTrans" cxnId="{1B0964D7-BD03-4EFC-A3B8-93CCC7F30593}">
      <dgm:prSet/>
      <dgm:spPr/>
      <dgm:t>
        <a:bodyPr/>
        <a:lstStyle/>
        <a:p>
          <a:endParaRPr lang="en-US"/>
        </a:p>
      </dgm:t>
    </dgm:pt>
    <dgm:pt modelId="{B1CD64AE-75F8-40CD-B61F-CD3AD1B1E7E0}">
      <dgm:prSet/>
      <dgm:spPr/>
      <dgm:t>
        <a:bodyPr/>
        <a:lstStyle/>
        <a:p>
          <a:r>
            <a:rPr lang="en-US" dirty="0">
              <a:latin typeface="Brandon Grotesque Regular" panose="020B0503020203060202" pitchFamily="34" charset="0"/>
            </a:rPr>
            <a:t>What is a PIP?</a:t>
          </a:r>
        </a:p>
      </dgm:t>
    </dgm:pt>
    <dgm:pt modelId="{83ABE8C5-818C-4885-8AE3-92D47C182F35}" type="parTrans" cxnId="{007E38DD-E7E8-4964-9E21-E484C4A8795E}">
      <dgm:prSet/>
      <dgm:spPr/>
      <dgm:t>
        <a:bodyPr/>
        <a:lstStyle/>
        <a:p>
          <a:endParaRPr lang="en-US"/>
        </a:p>
      </dgm:t>
    </dgm:pt>
    <dgm:pt modelId="{7C261D48-7EE0-40A3-908C-6B5532D5EF8D}" type="sibTrans" cxnId="{007E38DD-E7E8-4964-9E21-E484C4A8795E}">
      <dgm:prSet/>
      <dgm:spPr/>
      <dgm:t>
        <a:bodyPr/>
        <a:lstStyle/>
        <a:p>
          <a:endParaRPr lang="en-US"/>
        </a:p>
      </dgm:t>
    </dgm:pt>
    <dgm:pt modelId="{BF5B2E03-B519-4376-808F-A01765E3EFC3}">
      <dgm:prSet/>
      <dgm:spPr/>
      <dgm:t>
        <a:bodyPr/>
        <a:lstStyle/>
        <a:p>
          <a:r>
            <a:rPr lang="en-US" dirty="0">
              <a:latin typeface="Brandon Grotesque Regular" panose="020B0503020203060202" pitchFamily="34" charset="0"/>
            </a:rPr>
            <a:t>What is it for?</a:t>
          </a:r>
        </a:p>
      </dgm:t>
    </dgm:pt>
    <dgm:pt modelId="{FAF6D634-9041-4B35-9AE4-5C2C5FEBA69E}" type="parTrans" cxnId="{0E534886-635C-4969-B3CD-6F968E47F31F}">
      <dgm:prSet/>
      <dgm:spPr/>
      <dgm:t>
        <a:bodyPr/>
        <a:lstStyle/>
        <a:p>
          <a:endParaRPr lang="en-US"/>
        </a:p>
      </dgm:t>
    </dgm:pt>
    <dgm:pt modelId="{C269A15B-41DE-4162-9A46-D3A8AE9DAD42}" type="sibTrans" cxnId="{0E534886-635C-4969-B3CD-6F968E47F31F}">
      <dgm:prSet/>
      <dgm:spPr/>
      <dgm:t>
        <a:bodyPr/>
        <a:lstStyle/>
        <a:p>
          <a:endParaRPr lang="en-US"/>
        </a:p>
      </dgm:t>
    </dgm:pt>
    <dgm:pt modelId="{8F23E526-7E4A-4978-81D1-8D825B4B43D9}">
      <dgm:prSet/>
      <dgm:spPr/>
      <dgm:t>
        <a:bodyPr/>
        <a:lstStyle/>
        <a:p>
          <a:r>
            <a:rPr lang="en-US" dirty="0">
              <a:latin typeface="Brandon Grotesque Regular" panose="020B0503020203060202" pitchFamily="34" charset="0"/>
            </a:rPr>
            <a:t>When do I use it?</a:t>
          </a:r>
        </a:p>
      </dgm:t>
    </dgm:pt>
    <dgm:pt modelId="{DD702932-6D7F-42DC-BB01-72437307F2E3}" type="parTrans" cxnId="{6A3AC705-84C3-4609-AAAB-09D2D079427B}">
      <dgm:prSet/>
      <dgm:spPr/>
      <dgm:t>
        <a:bodyPr/>
        <a:lstStyle/>
        <a:p>
          <a:endParaRPr lang="en-US"/>
        </a:p>
      </dgm:t>
    </dgm:pt>
    <dgm:pt modelId="{3C8E435D-5F09-47F5-AA8C-3791FA87C6B1}" type="sibTrans" cxnId="{6A3AC705-84C3-4609-AAAB-09D2D079427B}">
      <dgm:prSet/>
      <dgm:spPr/>
      <dgm:t>
        <a:bodyPr/>
        <a:lstStyle/>
        <a:p>
          <a:endParaRPr lang="en-US"/>
        </a:p>
      </dgm:t>
    </dgm:pt>
    <dgm:pt modelId="{AFAC7CEE-1C63-447B-9042-D6E49F89E037}" type="pres">
      <dgm:prSet presAssocID="{BFBB756C-9319-4AFD-84EC-809F1F59DFD7}" presName="diagram" presStyleCnt="0">
        <dgm:presLayoutVars>
          <dgm:chPref val="1"/>
          <dgm:dir/>
          <dgm:animOne val="branch"/>
          <dgm:animLvl val="lvl"/>
          <dgm:resizeHandles/>
        </dgm:presLayoutVars>
      </dgm:prSet>
      <dgm:spPr/>
    </dgm:pt>
    <dgm:pt modelId="{56432164-9670-43A1-BFE0-658B0CB8BEBD}" type="pres">
      <dgm:prSet presAssocID="{470B9493-D053-4F01-AF57-78F437659519}" presName="root" presStyleCnt="0"/>
      <dgm:spPr/>
    </dgm:pt>
    <dgm:pt modelId="{91FCB85B-D558-4C72-86BF-7BFBE2B8F7F6}" type="pres">
      <dgm:prSet presAssocID="{470B9493-D053-4F01-AF57-78F437659519}" presName="rootComposite" presStyleCnt="0"/>
      <dgm:spPr/>
    </dgm:pt>
    <dgm:pt modelId="{98E76360-EA0F-4C32-A3B8-297FEC9930FB}" type="pres">
      <dgm:prSet presAssocID="{470B9493-D053-4F01-AF57-78F437659519}" presName="rootText" presStyleLbl="node1" presStyleIdx="0" presStyleCnt="2" custLinFactNeighborX="-487" custLinFactNeighborY="-54533"/>
      <dgm:spPr/>
    </dgm:pt>
    <dgm:pt modelId="{62E00BD0-DFFE-4B91-8940-3194DA934569}" type="pres">
      <dgm:prSet presAssocID="{470B9493-D053-4F01-AF57-78F437659519}" presName="rootConnector" presStyleLbl="node1" presStyleIdx="0" presStyleCnt="2"/>
      <dgm:spPr/>
    </dgm:pt>
    <dgm:pt modelId="{005EA330-3126-4F5B-A7D9-92AAA70C5DCA}" type="pres">
      <dgm:prSet presAssocID="{470B9493-D053-4F01-AF57-78F437659519}" presName="childShape" presStyleCnt="0"/>
      <dgm:spPr/>
    </dgm:pt>
    <dgm:pt modelId="{B20CC9E3-8DFD-45F6-B7D0-5B70D1AC744E}" type="pres">
      <dgm:prSet presAssocID="{E81C8D21-A683-45B4-A12D-2CD6A880F425}" presName="Name13" presStyleLbl="parChTrans1D2" presStyleIdx="0" presStyleCnt="6"/>
      <dgm:spPr/>
    </dgm:pt>
    <dgm:pt modelId="{BCE005D3-D0E6-424C-8252-BA70FB28CE72}" type="pres">
      <dgm:prSet presAssocID="{A298AE37-9DA0-41AA-8054-F197E2FDA2A2}" presName="childText" presStyleLbl="bgAcc1" presStyleIdx="0" presStyleCnt="6">
        <dgm:presLayoutVars>
          <dgm:bulletEnabled val="1"/>
        </dgm:presLayoutVars>
      </dgm:prSet>
      <dgm:spPr/>
    </dgm:pt>
    <dgm:pt modelId="{3BBC45C1-E335-49C0-A9DE-6BD702B7DC1B}" type="pres">
      <dgm:prSet presAssocID="{5C4E9BE8-F2B0-4A9F-8B82-F3468B4D571E}" presName="Name13" presStyleLbl="parChTrans1D2" presStyleIdx="1" presStyleCnt="6"/>
      <dgm:spPr/>
    </dgm:pt>
    <dgm:pt modelId="{F8A45B0B-D744-4BE9-A0CA-D3BDD74FB39D}" type="pres">
      <dgm:prSet presAssocID="{3E011157-2424-4516-88EA-625A5F8EE98C}" presName="childText" presStyleLbl="bgAcc1" presStyleIdx="1" presStyleCnt="6">
        <dgm:presLayoutVars>
          <dgm:bulletEnabled val="1"/>
        </dgm:presLayoutVars>
      </dgm:prSet>
      <dgm:spPr/>
    </dgm:pt>
    <dgm:pt modelId="{3ED9B580-4A31-41C9-BD99-61E247471C4A}" type="pres">
      <dgm:prSet presAssocID="{F486AF7E-F6EC-4548-B2DB-12C16A3CE882}" presName="Name13" presStyleLbl="parChTrans1D2" presStyleIdx="2" presStyleCnt="6"/>
      <dgm:spPr/>
    </dgm:pt>
    <dgm:pt modelId="{9C5DDD75-8239-40EA-87F6-23DF0C66FB85}" type="pres">
      <dgm:prSet presAssocID="{76582190-AB3E-4E9E-9831-9C8ED1537A12}" presName="childText" presStyleLbl="bgAcc1" presStyleIdx="2" presStyleCnt="6">
        <dgm:presLayoutVars>
          <dgm:bulletEnabled val="1"/>
        </dgm:presLayoutVars>
      </dgm:prSet>
      <dgm:spPr/>
    </dgm:pt>
    <dgm:pt modelId="{826071AB-C467-496C-A9EB-E39DB6E34100}" type="pres">
      <dgm:prSet presAssocID="{DAD74626-B8B5-4B3B-8FF1-0AF8A5FD6798}" presName="root" presStyleCnt="0"/>
      <dgm:spPr/>
    </dgm:pt>
    <dgm:pt modelId="{94020A29-7F64-4A65-89A3-128AB31AE354}" type="pres">
      <dgm:prSet presAssocID="{DAD74626-B8B5-4B3B-8FF1-0AF8A5FD6798}" presName="rootComposite" presStyleCnt="0"/>
      <dgm:spPr/>
    </dgm:pt>
    <dgm:pt modelId="{E8FDDC1C-A908-4C74-906D-54F8FB5F858E}" type="pres">
      <dgm:prSet presAssocID="{DAD74626-B8B5-4B3B-8FF1-0AF8A5FD6798}" presName="rootText" presStyleLbl="node1" presStyleIdx="1" presStyleCnt="2" custLinFactNeighborX="243" custLinFactNeighborY="-50000"/>
      <dgm:spPr/>
    </dgm:pt>
    <dgm:pt modelId="{5B4C9FB0-BC4C-440B-AF7D-452621B7A36D}" type="pres">
      <dgm:prSet presAssocID="{DAD74626-B8B5-4B3B-8FF1-0AF8A5FD6798}" presName="rootConnector" presStyleLbl="node1" presStyleIdx="1" presStyleCnt="2"/>
      <dgm:spPr/>
    </dgm:pt>
    <dgm:pt modelId="{CE394493-5E46-40C2-847F-EC37EED26DA1}" type="pres">
      <dgm:prSet presAssocID="{DAD74626-B8B5-4B3B-8FF1-0AF8A5FD6798}" presName="childShape" presStyleCnt="0"/>
      <dgm:spPr/>
    </dgm:pt>
    <dgm:pt modelId="{4C34936F-9FD6-4B95-96C2-DB2FBC13EF9D}" type="pres">
      <dgm:prSet presAssocID="{83ABE8C5-818C-4885-8AE3-92D47C182F35}" presName="Name13" presStyleLbl="parChTrans1D2" presStyleIdx="3" presStyleCnt="6"/>
      <dgm:spPr/>
    </dgm:pt>
    <dgm:pt modelId="{E4C94C3C-8097-4947-B673-C5C099512A2B}" type="pres">
      <dgm:prSet presAssocID="{B1CD64AE-75F8-40CD-B61F-CD3AD1B1E7E0}" presName="childText" presStyleLbl="bgAcc1" presStyleIdx="3" presStyleCnt="6">
        <dgm:presLayoutVars>
          <dgm:bulletEnabled val="1"/>
        </dgm:presLayoutVars>
      </dgm:prSet>
      <dgm:spPr/>
    </dgm:pt>
    <dgm:pt modelId="{229ABB5F-EB49-4E8B-AB73-ABA4BE3D9AC2}" type="pres">
      <dgm:prSet presAssocID="{FAF6D634-9041-4B35-9AE4-5C2C5FEBA69E}" presName="Name13" presStyleLbl="parChTrans1D2" presStyleIdx="4" presStyleCnt="6"/>
      <dgm:spPr/>
    </dgm:pt>
    <dgm:pt modelId="{4D38515B-5256-4E8A-9BF3-9C269468E9BF}" type="pres">
      <dgm:prSet presAssocID="{BF5B2E03-B519-4376-808F-A01765E3EFC3}" presName="childText" presStyleLbl="bgAcc1" presStyleIdx="4" presStyleCnt="6">
        <dgm:presLayoutVars>
          <dgm:bulletEnabled val="1"/>
        </dgm:presLayoutVars>
      </dgm:prSet>
      <dgm:spPr/>
    </dgm:pt>
    <dgm:pt modelId="{2D7E77E4-69D6-4C5A-8FD3-AE851228A483}" type="pres">
      <dgm:prSet presAssocID="{DD702932-6D7F-42DC-BB01-72437307F2E3}" presName="Name13" presStyleLbl="parChTrans1D2" presStyleIdx="5" presStyleCnt="6"/>
      <dgm:spPr/>
    </dgm:pt>
    <dgm:pt modelId="{4ED8DE9C-73AA-434C-B712-7EB53552508E}" type="pres">
      <dgm:prSet presAssocID="{8F23E526-7E4A-4978-81D1-8D825B4B43D9}" presName="childText" presStyleLbl="bgAcc1" presStyleIdx="5" presStyleCnt="6">
        <dgm:presLayoutVars>
          <dgm:bulletEnabled val="1"/>
        </dgm:presLayoutVars>
      </dgm:prSet>
      <dgm:spPr/>
    </dgm:pt>
  </dgm:ptLst>
  <dgm:cxnLst>
    <dgm:cxn modelId="{2A587800-F4A2-455D-AE86-2E71E4BCE716}" type="presOf" srcId="{83ABE8C5-818C-4885-8AE3-92D47C182F35}" destId="{4C34936F-9FD6-4B95-96C2-DB2FBC13EF9D}" srcOrd="0" destOrd="0" presId="urn:microsoft.com/office/officeart/2005/8/layout/hierarchy3"/>
    <dgm:cxn modelId="{6A3AC705-84C3-4609-AAAB-09D2D079427B}" srcId="{DAD74626-B8B5-4B3B-8FF1-0AF8A5FD6798}" destId="{8F23E526-7E4A-4978-81D1-8D825B4B43D9}" srcOrd="2" destOrd="0" parTransId="{DD702932-6D7F-42DC-BB01-72437307F2E3}" sibTransId="{3C8E435D-5F09-47F5-AA8C-3791FA87C6B1}"/>
    <dgm:cxn modelId="{E261940B-22DE-4996-8C87-5894B313C905}" type="presOf" srcId="{470B9493-D053-4F01-AF57-78F437659519}" destId="{98E76360-EA0F-4C32-A3B8-297FEC9930FB}" srcOrd="0" destOrd="0" presId="urn:microsoft.com/office/officeart/2005/8/layout/hierarchy3"/>
    <dgm:cxn modelId="{FB933723-78AD-4D3B-A16B-E7E78B4339FE}" type="presOf" srcId="{FAF6D634-9041-4B35-9AE4-5C2C5FEBA69E}" destId="{229ABB5F-EB49-4E8B-AB73-ABA4BE3D9AC2}" srcOrd="0" destOrd="0" presId="urn:microsoft.com/office/officeart/2005/8/layout/hierarchy3"/>
    <dgm:cxn modelId="{74560A34-1DB3-408C-A909-85E873FECBBC}" type="presOf" srcId="{A298AE37-9DA0-41AA-8054-F197E2FDA2A2}" destId="{BCE005D3-D0E6-424C-8252-BA70FB28CE72}" srcOrd="0" destOrd="0" presId="urn:microsoft.com/office/officeart/2005/8/layout/hierarchy3"/>
    <dgm:cxn modelId="{12BB383A-71B3-40E2-A63B-5D10A796A505}" type="presOf" srcId="{F486AF7E-F6EC-4548-B2DB-12C16A3CE882}" destId="{3ED9B580-4A31-41C9-BD99-61E247471C4A}" srcOrd="0" destOrd="0" presId="urn:microsoft.com/office/officeart/2005/8/layout/hierarchy3"/>
    <dgm:cxn modelId="{D328925F-26C4-4916-945B-366136CE59BB}" type="presOf" srcId="{B1CD64AE-75F8-40CD-B61F-CD3AD1B1E7E0}" destId="{E4C94C3C-8097-4947-B673-C5C099512A2B}" srcOrd="0" destOrd="0" presId="urn:microsoft.com/office/officeart/2005/8/layout/hierarchy3"/>
    <dgm:cxn modelId="{982D846D-2120-43F5-9E1D-E15880E4BE66}" type="presOf" srcId="{3E011157-2424-4516-88EA-625A5F8EE98C}" destId="{F8A45B0B-D744-4BE9-A0CA-D3BDD74FB39D}" srcOrd="0" destOrd="0" presId="urn:microsoft.com/office/officeart/2005/8/layout/hierarchy3"/>
    <dgm:cxn modelId="{D5521951-1123-4466-9465-C9B50F3867CB}" type="presOf" srcId="{DD702932-6D7F-42DC-BB01-72437307F2E3}" destId="{2D7E77E4-69D6-4C5A-8FD3-AE851228A483}" srcOrd="0" destOrd="0" presId="urn:microsoft.com/office/officeart/2005/8/layout/hierarchy3"/>
    <dgm:cxn modelId="{F950917C-E8D7-43D2-A5C8-6EDA97F9BFE6}" srcId="{BFBB756C-9319-4AFD-84EC-809F1F59DFD7}" destId="{470B9493-D053-4F01-AF57-78F437659519}" srcOrd="0" destOrd="0" parTransId="{FB3D817B-3307-4972-9880-7B7119859D04}" sibTransId="{F563C0D6-6AD7-48A2-AED0-68EFB45DBA40}"/>
    <dgm:cxn modelId="{0E534886-635C-4969-B3CD-6F968E47F31F}" srcId="{DAD74626-B8B5-4B3B-8FF1-0AF8A5FD6798}" destId="{BF5B2E03-B519-4376-808F-A01765E3EFC3}" srcOrd="1" destOrd="0" parTransId="{FAF6D634-9041-4B35-9AE4-5C2C5FEBA69E}" sibTransId="{C269A15B-41DE-4162-9A46-D3A8AE9DAD42}"/>
    <dgm:cxn modelId="{ACF2238B-1C33-4539-A80E-ED74BDE6F62C}" srcId="{BFBB756C-9319-4AFD-84EC-809F1F59DFD7}" destId="{DAD74626-B8B5-4B3B-8FF1-0AF8A5FD6798}" srcOrd="1" destOrd="0" parTransId="{95E5D574-3844-481A-80B4-43924DD7FCCD}" sibTransId="{602F84CC-7826-4049-B7AF-27C95D5DD731}"/>
    <dgm:cxn modelId="{853FAE94-E110-4943-93A4-C70421269A9D}" srcId="{470B9493-D053-4F01-AF57-78F437659519}" destId="{3E011157-2424-4516-88EA-625A5F8EE98C}" srcOrd="1" destOrd="0" parTransId="{5C4E9BE8-F2B0-4A9F-8B82-F3468B4D571E}" sibTransId="{FC857FA0-D0FE-499D-A1F9-82EA789E68BF}"/>
    <dgm:cxn modelId="{5E76B99E-EDA8-44B1-A021-98605A99122F}" type="presOf" srcId="{5C4E9BE8-F2B0-4A9F-8B82-F3468B4D571E}" destId="{3BBC45C1-E335-49C0-A9DE-6BD702B7DC1B}" srcOrd="0" destOrd="0" presId="urn:microsoft.com/office/officeart/2005/8/layout/hierarchy3"/>
    <dgm:cxn modelId="{692831A2-9B21-462D-B7E5-B7A884E5A6BD}" type="presOf" srcId="{BFBB756C-9319-4AFD-84EC-809F1F59DFD7}" destId="{AFAC7CEE-1C63-447B-9042-D6E49F89E037}" srcOrd="0" destOrd="0" presId="urn:microsoft.com/office/officeart/2005/8/layout/hierarchy3"/>
    <dgm:cxn modelId="{06B995AA-409B-40A0-8C6C-3F5153CEA978}" type="presOf" srcId="{DAD74626-B8B5-4B3B-8FF1-0AF8A5FD6798}" destId="{5B4C9FB0-BC4C-440B-AF7D-452621B7A36D}" srcOrd="1" destOrd="0" presId="urn:microsoft.com/office/officeart/2005/8/layout/hierarchy3"/>
    <dgm:cxn modelId="{9FA663B1-9DA2-42BA-9F46-96C96776A65D}" type="presOf" srcId="{BF5B2E03-B519-4376-808F-A01765E3EFC3}" destId="{4D38515B-5256-4E8A-9BF3-9C269468E9BF}" srcOrd="0" destOrd="0" presId="urn:microsoft.com/office/officeart/2005/8/layout/hierarchy3"/>
    <dgm:cxn modelId="{A5DF0EB2-6E1F-4B1E-9ECE-C31FC3113909}" type="presOf" srcId="{DAD74626-B8B5-4B3B-8FF1-0AF8A5FD6798}" destId="{E8FDDC1C-A908-4C74-906D-54F8FB5F858E}" srcOrd="0" destOrd="0" presId="urn:microsoft.com/office/officeart/2005/8/layout/hierarchy3"/>
    <dgm:cxn modelId="{14AE5DC3-62C6-40DF-B6F0-78DCB9E332D7}" srcId="{470B9493-D053-4F01-AF57-78F437659519}" destId="{A298AE37-9DA0-41AA-8054-F197E2FDA2A2}" srcOrd="0" destOrd="0" parTransId="{E81C8D21-A683-45B4-A12D-2CD6A880F425}" sibTransId="{C567ECC1-F47C-42EA-B749-1C0ABA4C6C95}"/>
    <dgm:cxn modelId="{1B0964D7-BD03-4EFC-A3B8-93CCC7F30593}" srcId="{470B9493-D053-4F01-AF57-78F437659519}" destId="{76582190-AB3E-4E9E-9831-9C8ED1537A12}" srcOrd="2" destOrd="0" parTransId="{F486AF7E-F6EC-4548-B2DB-12C16A3CE882}" sibTransId="{63AF62AE-B2DF-430D-8E6E-24D593C7F746}"/>
    <dgm:cxn modelId="{007E38DD-E7E8-4964-9E21-E484C4A8795E}" srcId="{DAD74626-B8B5-4B3B-8FF1-0AF8A5FD6798}" destId="{B1CD64AE-75F8-40CD-B61F-CD3AD1B1E7E0}" srcOrd="0" destOrd="0" parTransId="{83ABE8C5-818C-4885-8AE3-92D47C182F35}" sibTransId="{7C261D48-7EE0-40A3-908C-6B5532D5EF8D}"/>
    <dgm:cxn modelId="{654A00E2-789D-44B2-A6B2-B37A777A648B}" type="presOf" srcId="{470B9493-D053-4F01-AF57-78F437659519}" destId="{62E00BD0-DFFE-4B91-8940-3194DA934569}" srcOrd="1" destOrd="0" presId="urn:microsoft.com/office/officeart/2005/8/layout/hierarchy3"/>
    <dgm:cxn modelId="{700793E8-8388-41E5-A428-9A801DAD1B0F}" type="presOf" srcId="{76582190-AB3E-4E9E-9831-9C8ED1537A12}" destId="{9C5DDD75-8239-40EA-87F6-23DF0C66FB85}" srcOrd="0" destOrd="0" presId="urn:microsoft.com/office/officeart/2005/8/layout/hierarchy3"/>
    <dgm:cxn modelId="{5954C2E9-2377-4454-9268-14F7AAC3746D}" type="presOf" srcId="{E81C8D21-A683-45B4-A12D-2CD6A880F425}" destId="{B20CC9E3-8DFD-45F6-B7D0-5B70D1AC744E}" srcOrd="0" destOrd="0" presId="urn:microsoft.com/office/officeart/2005/8/layout/hierarchy3"/>
    <dgm:cxn modelId="{20505FEB-A078-4030-AB65-AC7AF7AFECF0}" type="presOf" srcId="{8F23E526-7E4A-4978-81D1-8D825B4B43D9}" destId="{4ED8DE9C-73AA-434C-B712-7EB53552508E}" srcOrd="0" destOrd="0" presId="urn:microsoft.com/office/officeart/2005/8/layout/hierarchy3"/>
    <dgm:cxn modelId="{6192C478-6F67-41D8-989A-3C6AAF5AD6AE}" type="presParOf" srcId="{AFAC7CEE-1C63-447B-9042-D6E49F89E037}" destId="{56432164-9670-43A1-BFE0-658B0CB8BEBD}" srcOrd="0" destOrd="0" presId="urn:microsoft.com/office/officeart/2005/8/layout/hierarchy3"/>
    <dgm:cxn modelId="{1655C02B-051D-420F-9E96-7E314F3BB50A}" type="presParOf" srcId="{56432164-9670-43A1-BFE0-658B0CB8BEBD}" destId="{91FCB85B-D558-4C72-86BF-7BFBE2B8F7F6}" srcOrd="0" destOrd="0" presId="urn:microsoft.com/office/officeart/2005/8/layout/hierarchy3"/>
    <dgm:cxn modelId="{D38C1D92-DE83-40BF-ACFB-64F102A128BD}" type="presParOf" srcId="{91FCB85B-D558-4C72-86BF-7BFBE2B8F7F6}" destId="{98E76360-EA0F-4C32-A3B8-297FEC9930FB}" srcOrd="0" destOrd="0" presId="urn:microsoft.com/office/officeart/2005/8/layout/hierarchy3"/>
    <dgm:cxn modelId="{6CCA18BD-0C69-4AFA-8AA6-F9A4E5B4DB65}" type="presParOf" srcId="{91FCB85B-D558-4C72-86BF-7BFBE2B8F7F6}" destId="{62E00BD0-DFFE-4B91-8940-3194DA934569}" srcOrd="1" destOrd="0" presId="urn:microsoft.com/office/officeart/2005/8/layout/hierarchy3"/>
    <dgm:cxn modelId="{98B9A4F5-C3D2-49A1-83B9-7EC5BD7B8401}" type="presParOf" srcId="{56432164-9670-43A1-BFE0-658B0CB8BEBD}" destId="{005EA330-3126-4F5B-A7D9-92AAA70C5DCA}" srcOrd="1" destOrd="0" presId="urn:microsoft.com/office/officeart/2005/8/layout/hierarchy3"/>
    <dgm:cxn modelId="{9B791644-8E0E-4C8E-B0D8-EFD5ED8FF775}" type="presParOf" srcId="{005EA330-3126-4F5B-A7D9-92AAA70C5DCA}" destId="{B20CC9E3-8DFD-45F6-B7D0-5B70D1AC744E}" srcOrd="0" destOrd="0" presId="urn:microsoft.com/office/officeart/2005/8/layout/hierarchy3"/>
    <dgm:cxn modelId="{05E88E99-3E9E-4592-8C2F-E3E5B47B8AB0}" type="presParOf" srcId="{005EA330-3126-4F5B-A7D9-92AAA70C5DCA}" destId="{BCE005D3-D0E6-424C-8252-BA70FB28CE72}" srcOrd="1" destOrd="0" presId="urn:microsoft.com/office/officeart/2005/8/layout/hierarchy3"/>
    <dgm:cxn modelId="{C38C2D93-EB4F-4A43-AACD-E5599982750B}" type="presParOf" srcId="{005EA330-3126-4F5B-A7D9-92AAA70C5DCA}" destId="{3BBC45C1-E335-49C0-A9DE-6BD702B7DC1B}" srcOrd="2" destOrd="0" presId="urn:microsoft.com/office/officeart/2005/8/layout/hierarchy3"/>
    <dgm:cxn modelId="{10693EEB-8B6E-427C-8650-009DFA2FBABF}" type="presParOf" srcId="{005EA330-3126-4F5B-A7D9-92AAA70C5DCA}" destId="{F8A45B0B-D744-4BE9-A0CA-D3BDD74FB39D}" srcOrd="3" destOrd="0" presId="urn:microsoft.com/office/officeart/2005/8/layout/hierarchy3"/>
    <dgm:cxn modelId="{3E288626-BCC2-489A-8B25-5C9F57125442}" type="presParOf" srcId="{005EA330-3126-4F5B-A7D9-92AAA70C5DCA}" destId="{3ED9B580-4A31-41C9-BD99-61E247471C4A}" srcOrd="4" destOrd="0" presId="urn:microsoft.com/office/officeart/2005/8/layout/hierarchy3"/>
    <dgm:cxn modelId="{923DE758-D2CA-4A9D-B40A-0F4D6D03E41D}" type="presParOf" srcId="{005EA330-3126-4F5B-A7D9-92AAA70C5DCA}" destId="{9C5DDD75-8239-40EA-87F6-23DF0C66FB85}" srcOrd="5" destOrd="0" presId="urn:microsoft.com/office/officeart/2005/8/layout/hierarchy3"/>
    <dgm:cxn modelId="{88B7E89D-0542-4E65-A7E5-DDDD822CD1AC}" type="presParOf" srcId="{AFAC7CEE-1C63-447B-9042-D6E49F89E037}" destId="{826071AB-C467-496C-A9EB-E39DB6E34100}" srcOrd="1" destOrd="0" presId="urn:microsoft.com/office/officeart/2005/8/layout/hierarchy3"/>
    <dgm:cxn modelId="{EE1341E6-93AD-4523-921D-A989DED839ED}" type="presParOf" srcId="{826071AB-C467-496C-A9EB-E39DB6E34100}" destId="{94020A29-7F64-4A65-89A3-128AB31AE354}" srcOrd="0" destOrd="0" presId="urn:microsoft.com/office/officeart/2005/8/layout/hierarchy3"/>
    <dgm:cxn modelId="{07C820A5-A500-4665-8129-EF4026683871}" type="presParOf" srcId="{94020A29-7F64-4A65-89A3-128AB31AE354}" destId="{E8FDDC1C-A908-4C74-906D-54F8FB5F858E}" srcOrd="0" destOrd="0" presId="urn:microsoft.com/office/officeart/2005/8/layout/hierarchy3"/>
    <dgm:cxn modelId="{32797253-D6F1-4470-9BF4-1DFDE3F7C918}" type="presParOf" srcId="{94020A29-7F64-4A65-89A3-128AB31AE354}" destId="{5B4C9FB0-BC4C-440B-AF7D-452621B7A36D}" srcOrd="1" destOrd="0" presId="urn:microsoft.com/office/officeart/2005/8/layout/hierarchy3"/>
    <dgm:cxn modelId="{1EEDD343-55F1-4D67-A905-0014DFAE0908}" type="presParOf" srcId="{826071AB-C467-496C-A9EB-E39DB6E34100}" destId="{CE394493-5E46-40C2-847F-EC37EED26DA1}" srcOrd="1" destOrd="0" presId="urn:microsoft.com/office/officeart/2005/8/layout/hierarchy3"/>
    <dgm:cxn modelId="{FADDB7A4-EC4A-42C4-A7A9-0585D691B9E1}" type="presParOf" srcId="{CE394493-5E46-40C2-847F-EC37EED26DA1}" destId="{4C34936F-9FD6-4B95-96C2-DB2FBC13EF9D}" srcOrd="0" destOrd="0" presId="urn:microsoft.com/office/officeart/2005/8/layout/hierarchy3"/>
    <dgm:cxn modelId="{3BF76ADF-5E12-4160-BAA5-109F01B7BDF8}" type="presParOf" srcId="{CE394493-5E46-40C2-847F-EC37EED26DA1}" destId="{E4C94C3C-8097-4947-B673-C5C099512A2B}" srcOrd="1" destOrd="0" presId="urn:microsoft.com/office/officeart/2005/8/layout/hierarchy3"/>
    <dgm:cxn modelId="{5E1DF80D-1F5D-401F-BDCE-D0FB928542AD}" type="presParOf" srcId="{CE394493-5E46-40C2-847F-EC37EED26DA1}" destId="{229ABB5F-EB49-4E8B-AB73-ABA4BE3D9AC2}" srcOrd="2" destOrd="0" presId="urn:microsoft.com/office/officeart/2005/8/layout/hierarchy3"/>
    <dgm:cxn modelId="{F1EC6729-6FD3-4895-BF0C-C6A7721242E5}" type="presParOf" srcId="{CE394493-5E46-40C2-847F-EC37EED26DA1}" destId="{4D38515B-5256-4E8A-9BF3-9C269468E9BF}" srcOrd="3" destOrd="0" presId="urn:microsoft.com/office/officeart/2005/8/layout/hierarchy3"/>
    <dgm:cxn modelId="{B84FD900-4618-4453-812C-61B09E62626C}" type="presParOf" srcId="{CE394493-5E46-40C2-847F-EC37EED26DA1}" destId="{2D7E77E4-69D6-4C5A-8FD3-AE851228A483}" srcOrd="4" destOrd="0" presId="urn:microsoft.com/office/officeart/2005/8/layout/hierarchy3"/>
    <dgm:cxn modelId="{7FCC66B9-DC49-4E55-B831-64AF121CB189}" type="presParOf" srcId="{CE394493-5E46-40C2-847F-EC37EED26DA1}" destId="{4ED8DE9C-73AA-434C-B712-7EB53552508E}" srcOrd="5"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6E4B326-B3F8-42D6-8C63-D5089C033E0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DBA6503A-5D61-4AC9-BA18-45D592A7BBC6}">
      <dgm:prSet phldrT="[Text]"/>
      <dgm:spPr>
        <a:solidFill>
          <a:srgbClr val="1D376C"/>
        </a:solidFill>
      </dgm:spPr>
      <dgm:t>
        <a:bodyPr/>
        <a:lstStyle/>
        <a:p>
          <a:r>
            <a:rPr lang="en-US" dirty="0">
              <a:latin typeface="Brandon Grotesque Regular" panose="020B0503020203060202" pitchFamily="34" charset="0"/>
            </a:rPr>
            <a:t>Determine the Progressive Path</a:t>
          </a:r>
        </a:p>
      </dgm:t>
    </dgm:pt>
    <dgm:pt modelId="{53964FF6-F428-41CB-B767-A2C552DE267D}" type="parTrans" cxnId="{80E55BA3-3DD3-4E65-B1DD-9DCC86E82BAB}">
      <dgm:prSet/>
      <dgm:spPr/>
      <dgm:t>
        <a:bodyPr/>
        <a:lstStyle/>
        <a:p>
          <a:endParaRPr lang="en-US"/>
        </a:p>
      </dgm:t>
    </dgm:pt>
    <dgm:pt modelId="{743AE005-03A5-4860-B97E-DC734052403F}" type="sibTrans" cxnId="{80E55BA3-3DD3-4E65-B1DD-9DCC86E82BAB}">
      <dgm:prSet/>
      <dgm:spPr/>
      <dgm:t>
        <a:bodyPr/>
        <a:lstStyle/>
        <a:p>
          <a:endParaRPr lang="en-US"/>
        </a:p>
      </dgm:t>
    </dgm:pt>
    <dgm:pt modelId="{15A68372-8C42-4381-9A0D-24FFB041801A}">
      <dgm:prSet phldrT="[Text]"/>
      <dgm:spPr>
        <a:solidFill>
          <a:srgbClr val="B5ADA5"/>
        </a:solidFill>
      </dgm:spPr>
      <dgm:t>
        <a:bodyPr/>
        <a:lstStyle/>
        <a:p>
          <a:r>
            <a:rPr lang="en-US" dirty="0">
              <a:latin typeface="Brandon Grotesque Regular" panose="020B0503020203060202" pitchFamily="34" charset="0"/>
            </a:rPr>
            <a:t>Identify CA/PIP Differences</a:t>
          </a:r>
        </a:p>
      </dgm:t>
    </dgm:pt>
    <dgm:pt modelId="{0CC9B645-0322-465E-9734-7C602EE89ECB}" type="parTrans" cxnId="{D238C875-33D2-4715-818D-31248EEBE486}">
      <dgm:prSet/>
      <dgm:spPr/>
      <dgm:t>
        <a:bodyPr/>
        <a:lstStyle/>
        <a:p>
          <a:endParaRPr lang="en-US"/>
        </a:p>
      </dgm:t>
    </dgm:pt>
    <dgm:pt modelId="{41957A8B-574A-4ED7-BCDA-F4F78B2D5146}" type="sibTrans" cxnId="{D238C875-33D2-4715-818D-31248EEBE486}">
      <dgm:prSet/>
      <dgm:spPr/>
      <dgm:t>
        <a:bodyPr/>
        <a:lstStyle/>
        <a:p>
          <a:endParaRPr lang="en-US"/>
        </a:p>
      </dgm:t>
    </dgm:pt>
    <dgm:pt modelId="{C87C53A0-6765-4E36-A110-95EB507BE086}">
      <dgm:prSet phldrT="[Text]"/>
      <dgm:spPr/>
      <dgm:t>
        <a:bodyPr/>
        <a:lstStyle/>
        <a:p>
          <a:r>
            <a:rPr lang="en-US" dirty="0">
              <a:latin typeface="Brandon Grotesque Regular" panose="020B0503020203060202" pitchFamily="34" charset="0"/>
            </a:rPr>
            <a:t>Demonstrate CA/PIP Writing Process </a:t>
          </a:r>
        </a:p>
      </dgm:t>
    </dgm:pt>
    <dgm:pt modelId="{1FE954C6-1689-4C94-BB6E-1DE87C484F2D}" type="parTrans" cxnId="{CE02BE5D-7349-41AF-ACA8-BDAE817A93A7}">
      <dgm:prSet/>
      <dgm:spPr/>
      <dgm:t>
        <a:bodyPr/>
        <a:lstStyle/>
        <a:p>
          <a:endParaRPr lang="en-US"/>
        </a:p>
      </dgm:t>
    </dgm:pt>
    <dgm:pt modelId="{E786DDA4-8FD0-4210-BB1B-CF1189D44C4D}" type="sibTrans" cxnId="{CE02BE5D-7349-41AF-ACA8-BDAE817A93A7}">
      <dgm:prSet/>
      <dgm:spPr/>
      <dgm:t>
        <a:bodyPr/>
        <a:lstStyle/>
        <a:p>
          <a:endParaRPr lang="en-US"/>
        </a:p>
      </dgm:t>
    </dgm:pt>
    <dgm:pt modelId="{237F76CF-F88A-4497-9204-2D26DFBFC967}" type="pres">
      <dgm:prSet presAssocID="{F6E4B326-B3F8-42D6-8C63-D5089C033E03}" presName="linear" presStyleCnt="0">
        <dgm:presLayoutVars>
          <dgm:dir/>
          <dgm:animLvl val="lvl"/>
          <dgm:resizeHandles val="exact"/>
        </dgm:presLayoutVars>
      </dgm:prSet>
      <dgm:spPr/>
    </dgm:pt>
    <dgm:pt modelId="{7C02A03E-5A3C-4AB2-AE49-737B53A2842E}" type="pres">
      <dgm:prSet presAssocID="{DBA6503A-5D61-4AC9-BA18-45D592A7BBC6}" presName="parentLin" presStyleCnt="0"/>
      <dgm:spPr/>
    </dgm:pt>
    <dgm:pt modelId="{8B973E4E-565A-450F-90DB-1FE1E5864D83}" type="pres">
      <dgm:prSet presAssocID="{DBA6503A-5D61-4AC9-BA18-45D592A7BBC6}" presName="parentLeftMargin" presStyleLbl="node1" presStyleIdx="0" presStyleCnt="3"/>
      <dgm:spPr/>
    </dgm:pt>
    <dgm:pt modelId="{269D1CB0-C297-4789-9FAC-C0AE2C2C786A}" type="pres">
      <dgm:prSet presAssocID="{DBA6503A-5D61-4AC9-BA18-45D592A7BBC6}" presName="parentText" presStyleLbl="node1" presStyleIdx="0" presStyleCnt="3">
        <dgm:presLayoutVars>
          <dgm:chMax val="0"/>
          <dgm:bulletEnabled val="1"/>
        </dgm:presLayoutVars>
      </dgm:prSet>
      <dgm:spPr/>
    </dgm:pt>
    <dgm:pt modelId="{0201CC89-427B-4A8B-94CB-A44F72DE0A3B}" type="pres">
      <dgm:prSet presAssocID="{DBA6503A-5D61-4AC9-BA18-45D592A7BBC6}" presName="negativeSpace" presStyleCnt="0"/>
      <dgm:spPr/>
    </dgm:pt>
    <dgm:pt modelId="{927C95E2-6246-4519-9443-F6E75F90FDA6}" type="pres">
      <dgm:prSet presAssocID="{DBA6503A-5D61-4AC9-BA18-45D592A7BBC6}" presName="childText" presStyleLbl="conFgAcc1" presStyleIdx="0" presStyleCnt="3">
        <dgm:presLayoutVars>
          <dgm:bulletEnabled val="1"/>
        </dgm:presLayoutVars>
      </dgm:prSet>
      <dgm:spPr/>
    </dgm:pt>
    <dgm:pt modelId="{D7679260-F744-4248-A362-1B752A3CE090}" type="pres">
      <dgm:prSet presAssocID="{743AE005-03A5-4860-B97E-DC734052403F}" presName="spaceBetweenRectangles" presStyleCnt="0"/>
      <dgm:spPr/>
    </dgm:pt>
    <dgm:pt modelId="{8E4E181D-8EF4-4E02-B83C-9A732656168E}" type="pres">
      <dgm:prSet presAssocID="{15A68372-8C42-4381-9A0D-24FFB041801A}" presName="parentLin" presStyleCnt="0"/>
      <dgm:spPr/>
    </dgm:pt>
    <dgm:pt modelId="{E0C56CCF-3764-4642-8124-366EC8B812E9}" type="pres">
      <dgm:prSet presAssocID="{15A68372-8C42-4381-9A0D-24FFB041801A}" presName="parentLeftMargin" presStyleLbl="node1" presStyleIdx="0" presStyleCnt="3"/>
      <dgm:spPr/>
    </dgm:pt>
    <dgm:pt modelId="{667EFEF0-0B97-4770-951A-7C4E84A0F8BE}" type="pres">
      <dgm:prSet presAssocID="{15A68372-8C42-4381-9A0D-24FFB041801A}" presName="parentText" presStyleLbl="node1" presStyleIdx="1" presStyleCnt="3">
        <dgm:presLayoutVars>
          <dgm:chMax val="0"/>
          <dgm:bulletEnabled val="1"/>
        </dgm:presLayoutVars>
      </dgm:prSet>
      <dgm:spPr/>
    </dgm:pt>
    <dgm:pt modelId="{FA7D15DA-882D-487B-A14D-D772311ECC43}" type="pres">
      <dgm:prSet presAssocID="{15A68372-8C42-4381-9A0D-24FFB041801A}" presName="negativeSpace" presStyleCnt="0"/>
      <dgm:spPr/>
    </dgm:pt>
    <dgm:pt modelId="{F2BABB19-7046-4719-B795-90F48DF89321}" type="pres">
      <dgm:prSet presAssocID="{15A68372-8C42-4381-9A0D-24FFB041801A}" presName="childText" presStyleLbl="conFgAcc1" presStyleIdx="1" presStyleCnt="3">
        <dgm:presLayoutVars>
          <dgm:bulletEnabled val="1"/>
        </dgm:presLayoutVars>
      </dgm:prSet>
      <dgm:spPr/>
    </dgm:pt>
    <dgm:pt modelId="{14E2393C-99DE-486F-B3E1-B6E5A4B3D989}" type="pres">
      <dgm:prSet presAssocID="{41957A8B-574A-4ED7-BCDA-F4F78B2D5146}" presName="spaceBetweenRectangles" presStyleCnt="0"/>
      <dgm:spPr/>
    </dgm:pt>
    <dgm:pt modelId="{CF2639B5-52D6-44B7-BE49-3262A0313DEC}" type="pres">
      <dgm:prSet presAssocID="{C87C53A0-6765-4E36-A110-95EB507BE086}" presName="parentLin" presStyleCnt="0"/>
      <dgm:spPr/>
    </dgm:pt>
    <dgm:pt modelId="{8610B4F4-AA07-4047-AA26-11D2236A447E}" type="pres">
      <dgm:prSet presAssocID="{C87C53A0-6765-4E36-A110-95EB507BE086}" presName="parentLeftMargin" presStyleLbl="node1" presStyleIdx="1" presStyleCnt="3"/>
      <dgm:spPr/>
    </dgm:pt>
    <dgm:pt modelId="{1DB801F5-3FCF-4D0C-9D34-19CDACAE45EA}" type="pres">
      <dgm:prSet presAssocID="{C87C53A0-6765-4E36-A110-95EB507BE086}" presName="parentText" presStyleLbl="node1" presStyleIdx="2" presStyleCnt="3">
        <dgm:presLayoutVars>
          <dgm:chMax val="0"/>
          <dgm:bulletEnabled val="1"/>
        </dgm:presLayoutVars>
      </dgm:prSet>
      <dgm:spPr/>
    </dgm:pt>
    <dgm:pt modelId="{4CA246F5-A0CF-4DCA-9699-189452BCA21F}" type="pres">
      <dgm:prSet presAssocID="{C87C53A0-6765-4E36-A110-95EB507BE086}" presName="negativeSpace" presStyleCnt="0"/>
      <dgm:spPr/>
    </dgm:pt>
    <dgm:pt modelId="{78369955-C08A-49A2-B0C1-3E8C92808689}" type="pres">
      <dgm:prSet presAssocID="{C87C53A0-6765-4E36-A110-95EB507BE086}" presName="childText" presStyleLbl="conFgAcc1" presStyleIdx="2" presStyleCnt="3">
        <dgm:presLayoutVars>
          <dgm:bulletEnabled val="1"/>
        </dgm:presLayoutVars>
      </dgm:prSet>
      <dgm:spPr/>
    </dgm:pt>
  </dgm:ptLst>
  <dgm:cxnLst>
    <dgm:cxn modelId="{CE02BE5D-7349-41AF-ACA8-BDAE817A93A7}" srcId="{F6E4B326-B3F8-42D6-8C63-D5089C033E03}" destId="{C87C53A0-6765-4E36-A110-95EB507BE086}" srcOrd="2" destOrd="0" parTransId="{1FE954C6-1689-4C94-BB6E-1DE87C484F2D}" sibTransId="{E786DDA4-8FD0-4210-BB1B-CF1189D44C4D}"/>
    <dgm:cxn modelId="{C96EFA72-B214-4F4E-BF9B-BD862AD64B9C}" type="presOf" srcId="{DBA6503A-5D61-4AC9-BA18-45D592A7BBC6}" destId="{269D1CB0-C297-4789-9FAC-C0AE2C2C786A}" srcOrd="1" destOrd="0" presId="urn:microsoft.com/office/officeart/2005/8/layout/list1"/>
    <dgm:cxn modelId="{D238C875-33D2-4715-818D-31248EEBE486}" srcId="{F6E4B326-B3F8-42D6-8C63-D5089C033E03}" destId="{15A68372-8C42-4381-9A0D-24FFB041801A}" srcOrd="1" destOrd="0" parTransId="{0CC9B645-0322-465E-9734-7C602EE89ECB}" sibTransId="{41957A8B-574A-4ED7-BCDA-F4F78B2D5146}"/>
    <dgm:cxn modelId="{1B58EF84-B34B-4066-B868-75587A662017}" type="presOf" srcId="{C87C53A0-6765-4E36-A110-95EB507BE086}" destId="{1DB801F5-3FCF-4D0C-9D34-19CDACAE45EA}" srcOrd="1" destOrd="0" presId="urn:microsoft.com/office/officeart/2005/8/layout/list1"/>
    <dgm:cxn modelId="{973D9D87-0B77-4AC7-B437-5296BD4C51DF}" type="presOf" srcId="{DBA6503A-5D61-4AC9-BA18-45D592A7BBC6}" destId="{8B973E4E-565A-450F-90DB-1FE1E5864D83}" srcOrd="0" destOrd="0" presId="urn:microsoft.com/office/officeart/2005/8/layout/list1"/>
    <dgm:cxn modelId="{80E55BA3-3DD3-4E65-B1DD-9DCC86E82BAB}" srcId="{F6E4B326-B3F8-42D6-8C63-D5089C033E03}" destId="{DBA6503A-5D61-4AC9-BA18-45D592A7BBC6}" srcOrd="0" destOrd="0" parTransId="{53964FF6-F428-41CB-B767-A2C552DE267D}" sibTransId="{743AE005-03A5-4860-B97E-DC734052403F}"/>
    <dgm:cxn modelId="{F4EE72A3-817F-49F0-94BF-FDFEC94585C7}" type="presOf" srcId="{C87C53A0-6765-4E36-A110-95EB507BE086}" destId="{8610B4F4-AA07-4047-AA26-11D2236A447E}" srcOrd="0" destOrd="0" presId="urn:microsoft.com/office/officeart/2005/8/layout/list1"/>
    <dgm:cxn modelId="{AF9F23BE-BCC7-461D-B399-F3DC0193602D}" type="presOf" srcId="{F6E4B326-B3F8-42D6-8C63-D5089C033E03}" destId="{237F76CF-F88A-4497-9204-2D26DFBFC967}" srcOrd="0" destOrd="0" presId="urn:microsoft.com/office/officeart/2005/8/layout/list1"/>
    <dgm:cxn modelId="{30E7B9C2-5DAC-4BBA-BF62-B49FBF6A7E7E}" type="presOf" srcId="{15A68372-8C42-4381-9A0D-24FFB041801A}" destId="{667EFEF0-0B97-4770-951A-7C4E84A0F8BE}" srcOrd="1" destOrd="0" presId="urn:microsoft.com/office/officeart/2005/8/layout/list1"/>
    <dgm:cxn modelId="{33BAFAFA-935C-4B9D-A417-1CCE8721779A}" type="presOf" srcId="{15A68372-8C42-4381-9A0D-24FFB041801A}" destId="{E0C56CCF-3764-4642-8124-366EC8B812E9}" srcOrd="0" destOrd="0" presId="urn:microsoft.com/office/officeart/2005/8/layout/list1"/>
    <dgm:cxn modelId="{E343113F-8F47-463F-8142-B9978CF1973D}" type="presParOf" srcId="{237F76CF-F88A-4497-9204-2D26DFBFC967}" destId="{7C02A03E-5A3C-4AB2-AE49-737B53A2842E}" srcOrd="0" destOrd="0" presId="urn:microsoft.com/office/officeart/2005/8/layout/list1"/>
    <dgm:cxn modelId="{75D075CD-A940-4482-8B3C-BA2FB320AFF0}" type="presParOf" srcId="{7C02A03E-5A3C-4AB2-AE49-737B53A2842E}" destId="{8B973E4E-565A-450F-90DB-1FE1E5864D83}" srcOrd="0" destOrd="0" presId="urn:microsoft.com/office/officeart/2005/8/layout/list1"/>
    <dgm:cxn modelId="{A3242C88-6296-4901-9768-5866F48264F4}" type="presParOf" srcId="{7C02A03E-5A3C-4AB2-AE49-737B53A2842E}" destId="{269D1CB0-C297-4789-9FAC-C0AE2C2C786A}" srcOrd="1" destOrd="0" presId="urn:microsoft.com/office/officeart/2005/8/layout/list1"/>
    <dgm:cxn modelId="{E9EB0259-7761-4EC0-A870-B661083FBA5C}" type="presParOf" srcId="{237F76CF-F88A-4497-9204-2D26DFBFC967}" destId="{0201CC89-427B-4A8B-94CB-A44F72DE0A3B}" srcOrd="1" destOrd="0" presId="urn:microsoft.com/office/officeart/2005/8/layout/list1"/>
    <dgm:cxn modelId="{C58637A5-2E71-4C12-8339-42284B0A5887}" type="presParOf" srcId="{237F76CF-F88A-4497-9204-2D26DFBFC967}" destId="{927C95E2-6246-4519-9443-F6E75F90FDA6}" srcOrd="2" destOrd="0" presId="urn:microsoft.com/office/officeart/2005/8/layout/list1"/>
    <dgm:cxn modelId="{CB44B1FB-C970-48CF-B258-99F1F9C53270}" type="presParOf" srcId="{237F76CF-F88A-4497-9204-2D26DFBFC967}" destId="{D7679260-F744-4248-A362-1B752A3CE090}" srcOrd="3" destOrd="0" presId="urn:microsoft.com/office/officeart/2005/8/layout/list1"/>
    <dgm:cxn modelId="{4FBF1AB1-1910-42F5-8FE0-A978FE9966FD}" type="presParOf" srcId="{237F76CF-F88A-4497-9204-2D26DFBFC967}" destId="{8E4E181D-8EF4-4E02-B83C-9A732656168E}" srcOrd="4" destOrd="0" presId="urn:microsoft.com/office/officeart/2005/8/layout/list1"/>
    <dgm:cxn modelId="{E2856BD7-24E2-4825-9AEB-CB4A2F327184}" type="presParOf" srcId="{8E4E181D-8EF4-4E02-B83C-9A732656168E}" destId="{E0C56CCF-3764-4642-8124-366EC8B812E9}" srcOrd="0" destOrd="0" presId="urn:microsoft.com/office/officeart/2005/8/layout/list1"/>
    <dgm:cxn modelId="{E5AC46A5-58F7-485C-A323-D1F5866085E7}" type="presParOf" srcId="{8E4E181D-8EF4-4E02-B83C-9A732656168E}" destId="{667EFEF0-0B97-4770-951A-7C4E84A0F8BE}" srcOrd="1" destOrd="0" presId="urn:microsoft.com/office/officeart/2005/8/layout/list1"/>
    <dgm:cxn modelId="{2EC0F9FF-C6C8-46D7-A051-8380F4F5E4F8}" type="presParOf" srcId="{237F76CF-F88A-4497-9204-2D26DFBFC967}" destId="{FA7D15DA-882D-487B-A14D-D772311ECC43}" srcOrd="5" destOrd="0" presId="urn:microsoft.com/office/officeart/2005/8/layout/list1"/>
    <dgm:cxn modelId="{B4F8B3D3-8AC2-4096-8DFB-E8A755E15A20}" type="presParOf" srcId="{237F76CF-F88A-4497-9204-2D26DFBFC967}" destId="{F2BABB19-7046-4719-B795-90F48DF89321}" srcOrd="6" destOrd="0" presId="urn:microsoft.com/office/officeart/2005/8/layout/list1"/>
    <dgm:cxn modelId="{78814BB9-B1E2-463C-BA4C-0A916030BA49}" type="presParOf" srcId="{237F76CF-F88A-4497-9204-2D26DFBFC967}" destId="{14E2393C-99DE-486F-B3E1-B6E5A4B3D989}" srcOrd="7" destOrd="0" presId="urn:microsoft.com/office/officeart/2005/8/layout/list1"/>
    <dgm:cxn modelId="{0F00982F-3380-4B26-BA6A-C379BD591EFC}" type="presParOf" srcId="{237F76CF-F88A-4497-9204-2D26DFBFC967}" destId="{CF2639B5-52D6-44B7-BE49-3262A0313DEC}" srcOrd="8" destOrd="0" presId="urn:microsoft.com/office/officeart/2005/8/layout/list1"/>
    <dgm:cxn modelId="{A718D1B9-706D-4EBE-B7D8-BF38700C87B4}" type="presParOf" srcId="{CF2639B5-52D6-44B7-BE49-3262A0313DEC}" destId="{8610B4F4-AA07-4047-AA26-11D2236A447E}" srcOrd="0" destOrd="0" presId="urn:microsoft.com/office/officeart/2005/8/layout/list1"/>
    <dgm:cxn modelId="{CFE746B8-4F2F-41C8-BA4A-36CD9428EE55}" type="presParOf" srcId="{CF2639B5-52D6-44B7-BE49-3262A0313DEC}" destId="{1DB801F5-3FCF-4D0C-9D34-19CDACAE45EA}" srcOrd="1" destOrd="0" presId="urn:microsoft.com/office/officeart/2005/8/layout/list1"/>
    <dgm:cxn modelId="{23657799-8450-476F-A564-7AE578803219}" type="presParOf" srcId="{237F76CF-F88A-4497-9204-2D26DFBFC967}" destId="{4CA246F5-A0CF-4DCA-9699-189452BCA21F}" srcOrd="9" destOrd="0" presId="urn:microsoft.com/office/officeart/2005/8/layout/list1"/>
    <dgm:cxn modelId="{387F5E5E-CCD4-4E94-869B-D098E162A51F}" type="presParOf" srcId="{237F76CF-F88A-4497-9204-2D26DFBFC967}" destId="{78369955-C08A-49A2-B0C1-3E8C92808689}"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7C95E2-6246-4519-9443-F6E75F90FDA6}">
      <dsp:nvSpPr>
        <dsp:cNvPr id="0" name=""/>
        <dsp:cNvSpPr/>
      </dsp:nvSpPr>
      <dsp:spPr>
        <a:xfrm>
          <a:off x="0" y="487464"/>
          <a:ext cx="9921347" cy="756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9D1CB0-C297-4789-9FAC-C0AE2C2C786A}">
      <dsp:nvSpPr>
        <dsp:cNvPr id="0" name=""/>
        <dsp:cNvSpPr/>
      </dsp:nvSpPr>
      <dsp:spPr>
        <a:xfrm>
          <a:off x="496067" y="44664"/>
          <a:ext cx="6944942" cy="885600"/>
        </a:xfrm>
        <a:prstGeom prst="roundRect">
          <a:avLst/>
        </a:prstGeom>
        <a:solidFill>
          <a:srgbClr val="1D376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2502" tIns="0" rIns="262502" bIns="0" numCol="1" spcCol="1270" anchor="ctr" anchorCtr="0">
          <a:noAutofit/>
        </a:bodyPr>
        <a:lstStyle/>
        <a:p>
          <a:pPr marL="0" lvl="0" indent="0" algn="l" defTabSz="1333500">
            <a:lnSpc>
              <a:spcPct val="90000"/>
            </a:lnSpc>
            <a:spcBef>
              <a:spcPct val="0"/>
            </a:spcBef>
            <a:spcAft>
              <a:spcPct val="35000"/>
            </a:spcAft>
            <a:buNone/>
          </a:pPr>
          <a:r>
            <a:rPr lang="en-US" sz="3000" kern="1200" dirty="0">
              <a:latin typeface="Brandon Grotesque Regular" panose="020B0503020203060202" pitchFamily="34" charset="0"/>
            </a:rPr>
            <a:t>Determine the Progressive Path</a:t>
          </a:r>
        </a:p>
      </dsp:txBody>
      <dsp:txXfrm>
        <a:off x="539298" y="87895"/>
        <a:ext cx="6858480" cy="799138"/>
      </dsp:txXfrm>
    </dsp:sp>
    <dsp:sp modelId="{F2BABB19-7046-4719-B795-90F48DF89321}">
      <dsp:nvSpPr>
        <dsp:cNvPr id="0" name=""/>
        <dsp:cNvSpPr/>
      </dsp:nvSpPr>
      <dsp:spPr>
        <a:xfrm>
          <a:off x="0" y="1848265"/>
          <a:ext cx="9921347" cy="756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7EFEF0-0B97-4770-951A-7C4E84A0F8BE}">
      <dsp:nvSpPr>
        <dsp:cNvPr id="0" name=""/>
        <dsp:cNvSpPr/>
      </dsp:nvSpPr>
      <dsp:spPr>
        <a:xfrm>
          <a:off x="496067" y="1405464"/>
          <a:ext cx="6944942" cy="885600"/>
        </a:xfrm>
        <a:prstGeom prst="roundRect">
          <a:avLst/>
        </a:prstGeom>
        <a:solidFill>
          <a:srgbClr val="B5AD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2502" tIns="0" rIns="262502" bIns="0" numCol="1" spcCol="1270" anchor="ctr" anchorCtr="0">
          <a:noAutofit/>
        </a:bodyPr>
        <a:lstStyle/>
        <a:p>
          <a:pPr marL="0" lvl="0" indent="0" algn="l" defTabSz="1333500">
            <a:lnSpc>
              <a:spcPct val="90000"/>
            </a:lnSpc>
            <a:spcBef>
              <a:spcPct val="0"/>
            </a:spcBef>
            <a:spcAft>
              <a:spcPct val="35000"/>
            </a:spcAft>
            <a:buNone/>
          </a:pPr>
          <a:r>
            <a:rPr lang="en-US" sz="3000" kern="1200" dirty="0">
              <a:latin typeface="Brandon Grotesque Regular" panose="020B0503020203060202" pitchFamily="34" charset="0"/>
            </a:rPr>
            <a:t>Identify CA/PIP Differences</a:t>
          </a:r>
        </a:p>
      </dsp:txBody>
      <dsp:txXfrm>
        <a:off x="539298" y="1448695"/>
        <a:ext cx="6858480" cy="799138"/>
      </dsp:txXfrm>
    </dsp:sp>
    <dsp:sp modelId="{78369955-C08A-49A2-B0C1-3E8C92808689}">
      <dsp:nvSpPr>
        <dsp:cNvPr id="0" name=""/>
        <dsp:cNvSpPr/>
      </dsp:nvSpPr>
      <dsp:spPr>
        <a:xfrm>
          <a:off x="0" y="3209065"/>
          <a:ext cx="9921347" cy="756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B801F5-3FCF-4D0C-9D34-19CDACAE45EA}">
      <dsp:nvSpPr>
        <dsp:cNvPr id="0" name=""/>
        <dsp:cNvSpPr/>
      </dsp:nvSpPr>
      <dsp:spPr>
        <a:xfrm>
          <a:off x="496067" y="2766264"/>
          <a:ext cx="6944942" cy="885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2502" tIns="0" rIns="262502" bIns="0" numCol="1" spcCol="1270" anchor="ctr" anchorCtr="0">
          <a:noAutofit/>
        </a:bodyPr>
        <a:lstStyle/>
        <a:p>
          <a:pPr marL="0" lvl="0" indent="0" algn="l" defTabSz="1333500">
            <a:lnSpc>
              <a:spcPct val="90000"/>
            </a:lnSpc>
            <a:spcBef>
              <a:spcPct val="0"/>
            </a:spcBef>
            <a:spcAft>
              <a:spcPct val="35000"/>
            </a:spcAft>
            <a:buNone/>
          </a:pPr>
          <a:r>
            <a:rPr lang="en-US" sz="3000" kern="1200" dirty="0">
              <a:latin typeface="Brandon Grotesque Regular" panose="020B0503020203060202" pitchFamily="34" charset="0"/>
            </a:rPr>
            <a:t>Demonstrate CA/PIP Writing Process </a:t>
          </a:r>
        </a:p>
      </dsp:txBody>
      <dsp:txXfrm>
        <a:off x="539298" y="2809495"/>
        <a:ext cx="6858480" cy="7991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E76360-EA0F-4C32-A3B8-297FEC9930FB}">
      <dsp:nvSpPr>
        <dsp:cNvPr id="0" name=""/>
        <dsp:cNvSpPr/>
      </dsp:nvSpPr>
      <dsp:spPr>
        <a:xfrm>
          <a:off x="1490085" y="0"/>
          <a:ext cx="2278062" cy="11390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Brandon Grotesque Regular" panose="020B0503020203060202" pitchFamily="34" charset="0"/>
            </a:rPr>
            <a:t>Corrective Action</a:t>
          </a:r>
        </a:p>
      </dsp:txBody>
      <dsp:txXfrm>
        <a:off x="1523446" y="33361"/>
        <a:ext cx="2211340" cy="1072309"/>
      </dsp:txXfrm>
    </dsp:sp>
    <dsp:sp modelId="{B20CC9E3-8DFD-45F6-B7D0-5B70D1AC744E}">
      <dsp:nvSpPr>
        <dsp:cNvPr id="0" name=""/>
        <dsp:cNvSpPr/>
      </dsp:nvSpPr>
      <dsp:spPr>
        <a:xfrm>
          <a:off x="1717891" y="1139031"/>
          <a:ext cx="238900" cy="858407"/>
        </a:xfrm>
        <a:custGeom>
          <a:avLst/>
          <a:gdLst/>
          <a:ahLst/>
          <a:cxnLst/>
          <a:rect l="0" t="0" r="0" b="0"/>
          <a:pathLst>
            <a:path>
              <a:moveTo>
                <a:pt x="0" y="0"/>
              </a:moveTo>
              <a:lnTo>
                <a:pt x="0" y="858407"/>
              </a:lnTo>
              <a:lnTo>
                <a:pt x="238900" y="8584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E005D3-D0E6-424C-8252-BA70FB28CE72}">
      <dsp:nvSpPr>
        <dsp:cNvPr id="0" name=""/>
        <dsp:cNvSpPr/>
      </dsp:nvSpPr>
      <dsp:spPr>
        <a:xfrm>
          <a:off x="1956792" y="1427923"/>
          <a:ext cx="1822450" cy="113903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b" anchorCtr="0">
          <a:noAutofit/>
        </a:bodyPr>
        <a:lstStyle/>
        <a:p>
          <a:pPr marL="0" lvl="0" indent="0" algn="ctr" defTabSz="889000">
            <a:lnSpc>
              <a:spcPct val="90000"/>
            </a:lnSpc>
            <a:spcBef>
              <a:spcPct val="0"/>
            </a:spcBef>
            <a:spcAft>
              <a:spcPct val="35000"/>
            </a:spcAft>
            <a:buNone/>
          </a:pPr>
          <a:r>
            <a:rPr lang="en-US" sz="2000" kern="1200" dirty="0">
              <a:latin typeface="Brandon Grotesque Regular" panose="020B0503020203060202" pitchFamily="34" charset="0"/>
            </a:rPr>
            <a:t>What is Corrective Action?</a:t>
          </a:r>
        </a:p>
      </dsp:txBody>
      <dsp:txXfrm>
        <a:off x="1990153" y="1461284"/>
        <a:ext cx="1755728" cy="1072309"/>
      </dsp:txXfrm>
    </dsp:sp>
    <dsp:sp modelId="{3BBC45C1-E335-49C0-A9DE-6BD702B7DC1B}">
      <dsp:nvSpPr>
        <dsp:cNvPr id="0" name=""/>
        <dsp:cNvSpPr/>
      </dsp:nvSpPr>
      <dsp:spPr>
        <a:xfrm>
          <a:off x="1717891" y="1139031"/>
          <a:ext cx="238900" cy="2282196"/>
        </a:xfrm>
        <a:custGeom>
          <a:avLst/>
          <a:gdLst/>
          <a:ahLst/>
          <a:cxnLst/>
          <a:rect l="0" t="0" r="0" b="0"/>
          <a:pathLst>
            <a:path>
              <a:moveTo>
                <a:pt x="0" y="0"/>
              </a:moveTo>
              <a:lnTo>
                <a:pt x="0" y="2282196"/>
              </a:lnTo>
              <a:lnTo>
                <a:pt x="238900" y="228219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8A45B0B-D744-4BE9-A0CA-D3BDD74FB39D}">
      <dsp:nvSpPr>
        <dsp:cNvPr id="0" name=""/>
        <dsp:cNvSpPr/>
      </dsp:nvSpPr>
      <dsp:spPr>
        <a:xfrm>
          <a:off x="1956792" y="2851712"/>
          <a:ext cx="1822450" cy="113903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Brandon Grotesque Regular" panose="020B0503020203060202" pitchFamily="34" charset="0"/>
            </a:rPr>
            <a:t>What is it for?</a:t>
          </a:r>
        </a:p>
      </dsp:txBody>
      <dsp:txXfrm>
        <a:off x="1990153" y="2885073"/>
        <a:ext cx="1755728" cy="1072309"/>
      </dsp:txXfrm>
    </dsp:sp>
    <dsp:sp modelId="{3ED9B580-4A31-41C9-BD99-61E247471C4A}">
      <dsp:nvSpPr>
        <dsp:cNvPr id="0" name=""/>
        <dsp:cNvSpPr/>
      </dsp:nvSpPr>
      <dsp:spPr>
        <a:xfrm>
          <a:off x="1717891" y="1139031"/>
          <a:ext cx="238900" cy="3705985"/>
        </a:xfrm>
        <a:custGeom>
          <a:avLst/>
          <a:gdLst/>
          <a:ahLst/>
          <a:cxnLst/>
          <a:rect l="0" t="0" r="0" b="0"/>
          <a:pathLst>
            <a:path>
              <a:moveTo>
                <a:pt x="0" y="0"/>
              </a:moveTo>
              <a:lnTo>
                <a:pt x="0" y="3705985"/>
              </a:lnTo>
              <a:lnTo>
                <a:pt x="238900" y="370598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C5DDD75-8239-40EA-87F6-23DF0C66FB85}">
      <dsp:nvSpPr>
        <dsp:cNvPr id="0" name=""/>
        <dsp:cNvSpPr/>
      </dsp:nvSpPr>
      <dsp:spPr>
        <a:xfrm>
          <a:off x="1956792" y="4275501"/>
          <a:ext cx="1822450" cy="113903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Brandon Grotesque Regular" panose="020B0503020203060202" pitchFamily="34" charset="0"/>
            </a:rPr>
            <a:t>When do I use it?</a:t>
          </a:r>
        </a:p>
      </dsp:txBody>
      <dsp:txXfrm>
        <a:off x="1990153" y="4308862"/>
        <a:ext cx="1755728" cy="1072309"/>
      </dsp:txXfrm>
    </dsp:sp>
    <dsp:sp modelId="{E8FDDC1C-A908-4C74-906D-54F8FB5F858E}">
      <dsp:nvSpPr>
        <dsp:cNvPr id="0" name=""/>
        <dsp:cNvSpPr/>
      </dsp:nvSpPr>
      <dsp:spPr>
        <a:xfrm>
          <a:off x="4354293" y="0"/>
          <a:ext cx="2278062" cy="11390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Brandon Grotesque Regular" panose="020B0503020203060202" pitchFamily="34" charset="0"/>
            </a:rPr>
            <a:t>Performance Improvement Plan</a:t>
          </a:r>
        </a:p>
      </dsp:txBody>
      <dsp:txXfrm>
        <a:off x="4387654" y="33361"/>
        <a:ext cx="2211340" cy="1072309"/>
      </dsp:txXfrm>
    </dsp:sp>
    <dsp:sp modelId="{4C34936F-9FD6-4B95-96C2-DB2FBC13EF9D}">
      <dsp:nvSpPr>
        <dsp:cNvPr id="0" name=""/>
        <dsp:cNvSpPr/>
      </dsp:nvSpPr>
      <dsp:spPr>
        <a:xfrm>
          <a:off x="4582099" y="1139031"/>
          <a:ext cx="222270" cy="858407"/>
        </a:xfrm>
        <a:custGeom>
          <a:avLst/>
          <a:gdLst/>
          <a:ahLst/>
          <a:cxnLst/>
          <a:rect l="0" t="0" r="0" b="0"/>
          <a:pathLst>
            <a:path>
              <a:moveTo>
                <a:pt x="0" y="0"/>
              </a:moveTo>
              <a:lnTo>
                <a:pt x="0" y="858407"/>
              </a:lnTo>
              <a:lnTo>
                <a:pt x="222270" y="8584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C94C3C-8097-4947-B673-C5C099512A2B}">
      <dsp:nvSpPr>
        <dsp:cNvPr id="0" name=""/>
        <dsp:cNvSpPr/>
      </dsp:nvSpPr>
      <dsp:spPr>
        <a:xfrm>
          <a:off x="4804370" y="1427923"/>
          <a:ext cx="1822450" cy="113903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Brandon Grotesque Regular" panose="020B0503020203060202" pitchFamily="34" charset="0"/>
            </a:rPr>
            <a:t>What is a PIP?</a:t>
          </a:r>
        </a:p>
      </dsp:txBody>
      <dsp:txXfrm>
        <a:off x="4837731" y="1461284"/>
        <a:ext cx="1755728" cy="1072309"/>
      </dsp:txXfrm>
    </dsp:sp>
    <dsp:sp modelId="{229ABB5F-EB49-4E8B-AB73-ABA4BE3D9AC2}">
      <dsp:nvSpPr>
        <dsp:cNvPr id="0" name=""/>
        <dsp:cNvSpPr/>
      </dsp:nvSpPr>
      <dsp:spPr>
        <a:xfrm>
          <a:off x="4582099" y="1139031"/>
          <a:ext cx="222270" cy="2282196"/>
        </a:xfrm>
        <a:custGeom>
          <a:avLst/>
          <a:gdLst/>
          <a:ahLst/>
          <a:cxnLst/>
          <a:rect l="0" t="0" r="0" b="0"/>
          <a:pathLst>
            <a:path>
              <a:moveTo>
                <a:pt x="0" y="0"/>
              </a:moveTo>
              <a:lnTo>
                <a:pt x="0" y="2282196"/>
              </a:lnTo>
              <a:lnTo>
                <a:pt x="222270" y="228219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D38515B-5256-4E8A-9BF3-9C269468E9BF}">
      <dsp:nvSpPr>
        <dsp:cNvPr id="0" name=""/>
        <dsp:cNvSpPr/>
      </dsp:nvSpPr>
      <dsp:spPr>
        <a:xfrm>
          <a:off x="4804370" y="2851712"/>
          <a:ext cx="1822450" cy="113903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Brandon Grotesque Regular" panose="020B0503020203060202" pitchFamily="34" charset="0"/>
            </a:rPr>
            <a:t>What is it for?</a:t>
          </a:r>
        </a:p>
      </dsp:txBody>
      <dsp:txXfrm>
        <a:off x="4837731" y="2885073"/>
        <a:ext cx="1755728" cy="1072309"/>
      </dsp:txXfrm>
    </dsp:sp>
    <dsp:sp modelId="{2D7E77E4-69D6-4C5A-8FD3-AE851228A483}">
      <dsp:nvSpPr>
        <dsp:cNvPr id="0" name=""/>
        <dsp:cNvSpPr/>
      </dsp:nvSpPr>
      <dsp:spPr>
        <a:xfrm>
          <a:off x="4582099" y="1139031"/>
          <a:ext cx="222270" cy="3705985"/>
        </a:xfrm>
        <a:custGeom>
          <a:avLst/>
          <a:gdLst/>
          <a:ahLst/>
          <a:cxnLst/>
          <a:rect l="0" t="0" r="0" b="0"/>
          <a:pathLst>
            <a:path>
              <a:moveTo>
                <a:pt x="0" y="0"/>
              </a:moveTo>
              <a:lnTo>
                <a:pt x="0" y="3705985"/>
              </a:lnTo>
              <a:lnTo>
                <a:pt x="222270" y="370598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D8DE9C-73AA-434C-B712-7EB53552508E}">
      <dsp:nvSpPr>
        <dsp:cNvPr id="0" name=""/>
        <dsp:cNvSpPr/>
      </dsp:nvSpPr>
      <dsp:spPr>
        <a:xfrm>
          <a:off x="4804370" y="4275501"/>
          <a:ext cx="1822450" cy="113903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Brandon Grotesque Regular" panose="020B0503020203060202" pitchFamily="34" charset="0"/>
            </a:rPr>
            <a:t>When do I use it?</a:t>
          </a:r>
        </a:p>
      </dsp:txBody>
      <dsp:txXfrm>
        <a:off x="4837731" y="4308862"/>
        <a:ext cx="1755728" cy="10723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7C95E2-6246-4519-9443-F6E75F90FDA6}">
      <dsp:nvSpPr>
        <dsp:cNvPr id="0" name=""/>
        <dsp:cNvSpPr/>
      </dsp:nvSpPr>
      <dsp:spPr>
        <a:xfrm>
          <a:off x="0" y="487464"/>
          <a:ext cx="9921347" cy="756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9D1CB0-C297-4789-9FAC-C0AE2C2C786A}">
      <dsp:nvSpPr>
        <dsp:cNvPr id="0" name=""/>
        <dsp:cNvSpPr/>
      </dsp:nvSpPr>
      <dsp:spPr>
        <a:xfrm>
          <a:off x="496067" y="44664"/>
          <a:ext cx="6944942" cy="885600"/>
        </a:xfrm>
        <a:prstGeom prst="roundRect">
          <a:avLst/>
        </a:prstGeom>
        <a:solidFill>
          <a:srgbClr val="1D376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2502" tIns="0" rIns="262502" bIns="0" numCol="1" spcCol="1270" anchor="ctr" anchorCtr="0">
          <a:noAutofit/>
        </a:bodyPr>
        <a:lstStyle/>
        <a:p>
          <a:pPr marL="0" lvl="0" indent="0" algn="l" defTabSz="1333500">
            <a:lnSpc>
              <a:spcPct val="90000"/>
            </a:lnSpc>
            <a:spcBef>
              <a:spcPct val="0"/>
            </a:spcBef>
            <a:spcAft>
              <a:spcPct val="35000"/>
            </a:spcAft>
            <a:buNone/>
          </a:pPr>
          <a:r>
            <a:rPr lang="en-US" sz="3000" kern="1200" dirty="0">
              <a:latin typeface="Brandon Grotesque Regular" panose="020B0503020203060202" pitchFamily="34" charset="0"/>
            </a:rPr>
            <a:t>Determine the Progressive Path</a:t>
          </a:r>
        </a:p>
      </dsp:txBody>
      <dsp:txXfrm>
        <a:off x="539298" y="87895"/>
        <a:ext cx="6858480" cy="799138"/>
      </dsp:txXfrm>
    </dsp:sp>
    <dsp:sp modelId="{F2BABB19-7046-4719-B795-90F48DF89321}">
      <dsp:nvSpPr>
        <dsp:cNvPr id="0" name=""/>
        <dsp:cNvSpPr/>
      </dsp:nvSpPr>
      <dsp:spPr>
        <a:xfrm>
          <a:off x="0" y="1848265"/>
          <a:ext cx="9921347" cy="756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7EFEF0-0B97-4770-951A-7C4E84A0F8BE}">
      <dsp:nvSpPr>
        <dsp:cNvPr id="0" name=""/>
        <dsp:cNvSpPr/>
      </dsp:nvSpPr>
      <dsp:spPr>
        <a:xfrm>
          <a:off x="496067" y="1405464"/>
          <a:ext cx="6944942" cy="885600"/>
        </a:xfrm>
        <a:prstGeom prst="roundRect">
          <a:avLst/>
        </a:prstGeom>
        <a:solidFill>
          <a:srgbClr val="B5AD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2502" tIns="0" rIns="262502" bIns="0" numCol="1" spcCol="1270" anchor="ctr" anchorCtr="0">
          <a:noAutofit/>
        </a:bodyPr>
        <a:lstStyle/>
        <a:p>
          <a:pPr marL="0" lvl="0" indent="0" algn="l" defTabSz="1333500">
            <a:lnSpc>
              <a:spcPct val="90000"/>
            </a:lnSpc>
            <a:spcBef>
              <a:spcPct val="0"/>
            </a:spcBef>
            <a:spcAft>
              <a:spcPct val="35000"/>
            </a:spcAft>
            <a:buNone/>
          </a:pPr>
          <a:r>
            <a:rPr lang="en-US" sz="3000" kern="1200" dirty="0">
              <a:latin typeface="Brandon Grotesque Regular" panose="020B0503020203060202" pitchFamily="34" charset="0"/>
            </a:rPr>
            <a:t>Identify CA/PIP Differences</a:t>
          </a:r>
        </a:p>
      </dsp:txBody>
      <dsp:txXfrm>
        <a:off x="539298" y="1448695"/>
        <a:ext cx="6858480" cy="799138"/>
      </dsp:txXfrm>
    </dsp:sp>
    <dsp:sp modelId="{78369955-C08A-49A2-B0C1-3E8C92808689}">
      <dsp:nvSpPr>
        <dsp:cNvPr id="0" name=""/>
        <dsp:cNvSpPr/>
      </dsp:nvSpPr>
      <dsp:spPr>
        <a:xfrm>
          <a:off x="0" y="3209065"/>
          <a:ext cx="9921347" cy="756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B801F5-3FCF-4D0C-9D34-19CDACAE45EA}">
      <dsp:nvSpPr>
        <dsp:cNvPr id="0" name=""/>
        <dsp:cNvSpPr/>
      </dsp:nvSpPr>
      <dsp:spPr>
        <a:xfrm>
          <a:off x="496067" y="2766264"/>
          <a:ext cx="6944942" cy="885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2502" tIns="0" rIns="262502" bIns="0" numCol="1" spcCol="1270" anchor="ctr" anchorCtr="0">
          <a:noAutofit/>
        </a:bodyPr>
        <a:lstStyle/>
        <a:p>
          <a:pPr marL="0" lvl="0" indent="0" algn="l" defTabSz="1333500">
            <a:lnSpc>
              <a:spcPct val="90000"/>
            </a:lnSpc>
            <a:spcBef>
              <a:spcPct val="0"/>
            </a:spcBef>
            <a:spcAft>
              <a:spcPct val="35000"/>
            </a:spcAft>
            <a:buNone/>
          </a:pPr>
          <a:r>
            <a:rPr lang="en-US" sz="3000" kern="1200" dirty="0">
              <a:latin typeface="Brandon Grotesque Regular" panose="020B0503020203060202" pitchFamily="34" charset="0"/>
            </a:rPr>
            <a:t>Demonstrate CA/PIP Writing Process </a:t>
          </a:r>
        </a:p>
      </dsp:txBody>
      <dsp:txXfrm>
        <a:off x="539298" y="2809495"/>
        <a:ext cx="6858480" cy="79913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61C8DC4-6DFA-47EF-85F5-3289E07F2DA0}" type="datetimeFigureOut">
              <a:rPr lang="en-US" smtClean="0"/>
              <a:t>3/3/2023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69DFD9-8705-40FE-9EC2-E29C4278365D}" type="slidenum">
              <a:rPr lang="en-US" smtClean="0"/>
              <a:t>‹#›</a:t>
            </a:fld>
            <a:endParaRPr lang="en-US"/>
          </a:p>
        </p:txBody>
      </p:sp>
    </p:spTree>
    <p:extLst>
      <p:ext uri="{BB962C8B-B14F-4D97-AF65-F5344CB8AC3E}">
        <p14:creationId xmlns:p14="http://schemas.microsoft.com/office/powerpoint/2010/main" val="3028007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Natalie Rodriguez will be main present GCNA</a:t>
            </a:r>
          </a:p>
          <a:p>
            <a:r>
              <a:rPr lang="en-US" dirty="0"/>
              <a:t>Jake to help facilitate GCNA</a:t>
            </a:r>
          </a:p>
          <a:p>
            <a:r>
              <a:rPr lang="en-US" dirty="0"/>
              <a:t>Kimberly Stouffer will be main presenter GIMV</a:t>
            </a:r>
          </a:p>
        </p:txBody>
      </p:sp>
      <p:sp>
        <p:nvSpPr>
          <p:cNvPr id="4" name="Slide Number Placeholder 3"/>
          <p:cNvSpPr>
            <a:spLocks noGrp="1"/>
          </p:cNvSpPr>
          <p:nvPr>
            <p:ph type="sldNum" sz="quarter" idx="5"/>
          </p:nvPr>
        </p:nvSpPr>
        <p:spPr/>
        <p:txBody>
          <a:bodyPr/>
          <a:lstStyle/>
          <a:p>
            <a:fld id="{916AC51E-0E53-48F8-8288-DF019B33F6FE}" type="slidenum">
              <a:rPr lang="en-US" smtClean="0"/>
              <a:t>2</a:t>
            </a:fld>
            <a:endParaRPr lang="en-US"/>
          </a:p>
        </p:txBody>
      </p:sp>
    </p:spTree>
    <p:extLst>
      <p:ext uri="{BB962C8B-B14F-4D97-AF65-F5344CB8AC3E}">
        <p14:creationId xmlns:p14="http://schemas.microsoft.com/office/powerpoint/2010/main" val="1834140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figure out what direction we are going…</a:t>
            </a:r>
          </a:p>
          <a:p>
            <a:endParaRPr lang="en-US" dirty="0"/>
          </a:p>
          <a:p>
            <a:r>
              <a:rPr lang="en-US" dirty="0"/>
              <a:t>1</a:t>
            </a:r>
            <a:r>
              <a:rPr lang="en-US" baseline="30000" dirty="0"/>
              <a:t>st</a:t>
            </a:r>
            <a:r>
              <a:rPr lang="en-US" dirty="0"/>
              <a:t> Click: Identify the Issue – What happened?</a:t>
            </a:r>
          </a:p>
          <a:p>
            <a:r>
              <a:rPr lang="en-US" dirty="0"/>
              <a:t>2</a:t>
            </a:r>
            <a:r>
              <a:rPr lang="en-US" baseline="30000" dirty="0"/>
              <a:t>nd</a:t>
            </a:r>
            <a:r>
              <a:rPr lang="en-US" dirty="0"/>
              <a:t> Click: Gather Information – Who was involved? When was the incident? Where did it take place? </a:t>
            </a:r>
          </a:p>
          <a:p>
            <a:r>
              <a:rPr lang="en-US" dirty="0"/>
              <a:t>3</a:t>
            </a:r>
            <a:r>
              <a:rPr lang="en-US" baseline="30000" dirty="0"/>
              <a:t>rd</a:t>
            </a:r>
            <a:r>
              <a:rPr lang="en-US" dirty="0"/>
              <a:t> Click: Behavior or Attitude? VS Performance Gap? Think will vs skill…</a:t>
            </a:r>
          </a:p>
          <a:p>
            <a:r>
              <a:rPr lang="en-US" dirty="0"/>
              <a:t>4</a:t>
            </a:r>
            <a:r>
              <a:rPr lang="en-US" baseline="30000" dirty="0"/>
              <a:t>th</a:t>
            </a:r>
            <a:r>
              <a:rPr lang="en-US" dirty="0"/>
              <a:t> Click: Is a coaching necessary or have we coached on the issue before?</a:t>
            </a:r>
          </a:p>
          <a:p>
            <a:r>
              <a:rPr lang="en-US" dirty="0"/>
              <a:t>5</a:t>
            </a:r>
            <a:r>
              <a:rPr lang="en-US" baseline="30000" dirty="0"/>
              <a:t>th</a:t>
            </a:r>
            <a:r>
              <a:rPr lang="en-US" dirty="0"/>
              <a:t> Click: Corrective Action or Performance Improvement Plan </a:t>
            </a:r>
          </a:p>
        </p:txBody>
      </p:sp>
      <p:sp>
        <p:nvSpPr>
          <p:cNvPr id="4" name="Slide Number Placeholder 3"/>
          <p:cNvSpPr>
            <a:spLocks noGrp="1"/>
          </p:cNvSpPr>
          <p:nvPr>
            <p:ph type="sldNum" sz="quarter" idx="5"/>
          </p:nvPr>
        </p:nvSpPr>
        <p:spPr/>
        <p:txBody>
          <a:bodyPr/>
          <a:lstStyle/>
          <a:p>
            <a:fld id="{916AC51E-0E53-48F8-8288-DF019B33F6FE}" type="slidenum">
              <a:rPr lang="en-US" smtClean="0"/>
              <a:t>11</a:t>
            </a:fld>
            <a:endParaRPr lang="en-US"/>
          </a:p>
        </p:txBody>
      </p:sp>
    </p:spTree>
    <p:extLst>
      <p:ext uri="{BB962C8B-B14F-4D97-AF65-F5344CB8AC3E}">
        <p14:creationId xmlns:p14="http://schemas.microsoft.com/office/powerpoint/2010/main" val="246714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“Corrective Action”?</a:t>
            </a:r>
          </a:p>
          <a:p>
            <a:r>
              <a:rPr lang="en-US" dirty="0"/>
              <a:t>What is it for?</a:t>
            </a:r>
          </a:p>
          <a:p>
            <a:r>
              <a:rPr lang="en-US" dirty="0"/>
              <a:t>When do I use it?</a:t>
            </a:r>
          </a:p>
          <a:p>
            <a:endParaRPr lang="en-US" dirty="0"/>
          </a:p>
          <a:p>
            <a:r>
              <a:rPr lang="en-US" dirty="0"/>
              <a:t>What is a PIP?</a:t>
            </a:r>
          </a:p>
          <a:p>
            <a:r>
              <a:rPr lang="en-US" dirty="0"/>
              <a:t>What is it for?</a:t>
            </a:r>
          </a:p>
          <a:p>
            <a:r>
              <a:rPr lang="en-US" dirty="0"/>
              <a:t>When do I use it? When reasonable time has passed and we’ve trained/coached the team member and are not getting the results. We can give structure and feedback to build the skill deficits.</a:t>
            </a:r>
          </a:p>
          <a:p>
            <a:r>
              <a:rPr lang="en-US" dirty="0"/>
              <a:t>Manager partners with team member. </a:t>
            </a:r>
          </a:p>
        </p:txBody>
      </p:sp>
      <p:sp>
        <p:nvSpPr>
          <p:cNvPr id="4" name="Slide Number Placeholder 3"/>
          <p:cNvSpPr>
            <a:spLocks noGrp="1"/>
          </p:cNvSpPr>
          <p:nvPr>
            <p:ph type="sldNum" sz="quarter" idx="5"/>
          </p:nvPr>
        </p:nvSpPr>
        <p:spPr/>
        <p:txBody>
          <a:bodyPr/>
          <a:lstStyle/>
          <a:p>
            <a:fld id="{916AC51E-0E53-48F8-8288-DF019B33F6FE}" type="slidenum">
              <a:rPr lang="en-US" smtClean="0"/>
              <a:t>12</a:t>
            </a:fld>
            <a:endParaRPr lang="en-US"/>
          </a:p>
        </p:txBody>
      </p:sp>
    </p:spTree>
    <p:extLst>
      <p:ext uri="{BB962C8B-B14F-4D97-AF65-F5344CB8AC3E}">
        <p14:creationId xmlns:p14="http://schemas.microsoft.com/office/powerpoint/2010/main" val="2138703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Scenario</a:t>
            </a:r>
          </a:p>
          <a:p>
            <a:endParaRPr lang="en-US" dirty="0"/>
          </a:p>
          <a:p>
            <a:r>
              <a:rPr lang="en-US" dirty="0"/>
              <a:t>Click 1: It’s Monday morning and RMP who we are going to call….”Shalimar” is working at the shoe station today and is not happy…</a:t>
            </a:r>
          </a:p>
          <a:p>
            <a:r>
              <a:rPr lang="en-US" dirty="0"/>
              <a:t>Click 2: As she’s checking on as-is gaylords, “Shalimar” stops her manager Gabby to show her why she’s unhappy…(The condition of her donation’s)</a:t>
            </a:r>
          </a:p>
          <a:p>
            <a:r>
              <a:rPr lang="en-US" dirty="0"/>
              <a:t>Click 3: “Shalimar” then starts to show her anger…</a:t>
            </a:r>
          </a:p>
          <a:p>
            <a:r>
              <a:rPr lang="en-US" dirty="0"/>
              <a:t>Click 4: …and starts using unprofessional language…..</a:t>
            </a:r>
          </a:p>
          <a:p>
            <a:r>
              <a:rPr lang="en-US" dirty="0"/>
              <a:t>Click 5:…and Gabby is appalled. </a:t>
            </a:r>
          </a:p>
        </p:txBody>
      </p:sp>
      <p:sp>
        <p:nvSpPr>
          <p:cNvPr id="4" name="Slide Number Placeholder 3"/>
          <p:cNvSpPr>
            <a:spLocks noGrp="1"/>
          </p:cNvSpPr>
          <p:nvPr>
            <p:ph type="sldNum" sz="quarter" idx="5"/>
          </p:nvPr>
        </p:nvSpPr>
        <p:spPr/>
        <p:txBody>
          <a:bodyPr/>
          <a:lstStyle/>
          <a:p>
            <a:fld id="{1A69DFD9-8705-40FE-9EC2-E29C4278365D}" type="slidenum">
              <a:rPr lang="en-US" smtClean="0"/>
              <a:t>13</a:t>
            </a:fld>
            <a:endParaRPr lang="en-US"/>
          </a:p>
        </p:txBody>
      </p:sp>
    </p:spTree>
    <p:extLst>
      <p:ext uri="{BB962C8B-B14F-4D97-AF65-F5344CB8AC3E}">
        <p14:creationId xmlns:p14="http://schemas.microsoft.com/office/powerpoint/2010/main" val="2384996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review the Progressive Action Tree</a:t>
            </a:r>
          </a:p>
          <a:p>
            <a:r>
              <a:rPr lang="en-US" dirty="0"/>
              <a:t>Click 1: Identify the issue. So what's the issue in this scenario?</a:t>
            </a:r>
          </a:p>
          <a:p>
            <a:r>
              <a:rPr lang="en-US" dirty="0"/>
              <a:t>Click 2: Gather Information. What's some information we need to know?</a:t>
            </a:r>
          </a:p>
          <a:p>
            <a:r>
              <a:rPr lang="en-US" dirty="0"/>
              <a:t>Click 3: Is it Behavior or Attitude? Or is it a Performance Issue?</a:t>
            </a:r>
          </a:p>
          <a:p>
            <a:r>
              <a:rPr lang="en-US" dirty="0"/>
              <a:t>Click 4: Its not performance…</a:t>
            </a:r>
          </a:p>
          <a:p>
            <a:r>
              <a:rPr lang="en-US" dirty="0"/>
              <a:t>Click 5: Should we coach or have we coached before? </a:t>
            </a:r>
          </a:p>
          <a:p>
            <a:r>
              <a:rPr lang="en-US" dirty="0"/>
              <a:t>Click 6: So now its corrective action right?</a:t>
            </a:r>
          </a:p>
        </p:txBody>
      </p:sp>
      <p:sp>
        <p:nvSpPr>
          <p:cNvPr id="4" name="Slide Number Placeholder 3"/>
          <p:cNvSpPr>
            <a:spLocks noGrp="1"/>
          </p:cNvSpPr>
          <p:nvPr>
            <p:ph type="sldNum" sz="quarter" idx="5"/>
          </p:nvPr>
        </p:nvSpPr>
        <p:spPr/>
        <p:txBody>
          <a:bodyPr/>
          <a:lstStyle/>
          <a:p>
            <a:fld id="{916AC51E-0E53-48F8-8288-DF019B33F6FE}" type="slidenum">
              <a:rPr lang="en-US" smtClean="0"/>
              <a:t>14</a:t>
            </a:fld>
            <a:endParaRPr lang="en-US"/>
          </a:p>
        </p:txBody>
      </p:sp>
    </p:spTree>
    <p:extLst>
      <p:ext uri="{BB962C8B-B14F-4D97-AF65-F5344CB8AC3E}">
        <p14:creationId xmlns:p14="http://schemas.microsoft.com/office/powerpoint/2010/main" val="273356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the difference between these two options? NOTHING. :P</a:t>
            </a:r>
          </a:p>
          <a:p>
            <a:endParaRPr lang="en-US" dirty="0"/>
          </a:p>
          <a:p>
            <a:r>
              <a:rPr lang="en-US" dirty="0"/>
              <a:t>They both are the same except that guided editor is one section at a time vs summary editor shows you the entire corrective action. </a:t>
            </a:r>
          </a:p>
        </p:txBody>
      </p:sp>
      <p:sp>
        <p:nvSpPr>
          <p:cNvPr id="4" name="Slide Number Placeholder 3"/>
          <p:cNvSpPr>
            <a:spLocks noGrp="1"/>
          </p:cNvSpPr>
          <p:nvPr>
            <p:ph type="sldNum" sz="quarter" idx="5"/>
          </p:nvPr>
        </p:nvSpPr>
        <p:spPr/>
        <p:txBody>
          <a:bodyPr/>
          <a:lstStyle/>
          <a:p>
            <a:fld id="{916AC51E-0E53-48F8-8288-DF019B33F6FE}" type="slidenum">
              <a:rPr lang="en-US" smtClean="0"/>
              <a:t>15</a:t>
            </a:fld>
            <a:endParaRPr lang="en-US"/>
          </a:p>
        </p:txBody>
      </p:sp>
    </p:spTree>
    <p:extLst>
      <p:ext uri="{BB962C8B-B14F-4D97-AF65-F5344CB8AC3E}">
        <p14:creationId xmlns:p14="http://schemas.microsoft.com/office/powerpoint/2010/main" val="3197858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Category</a:t>
            </a:r>
          </a:p>
          <a:p>
            <a:endParaRPr lang="en-US" dirty="0"/>
          </a:p>
          <a:p>
            <a:r>
              <a:rPr lang="en-US" dirty="0"/>
              <a:t>The first question is around expectation and the gap. What information should we be entering here?</a:t>
            </a:r>
          </a:p>
          <a:p>
            <a:endParaRPr lang="en-US" dirty="0"/>
          </a:p>
          <a:p>
            <a:r>
              <a:rPr lang="en-US" dirty="0"/>
              <a:t>When?</a:t>
            </a:r>
          </a:p>
          <a:p>
            <a:r>
              <a:rPr lang="en-US" dirty="0"/>
              <a:t>Who?</a:t>
            </a:r>
          </a:p>
          <a:p>
            <a:r>
              <a:rPr lang="en-US" dirty="0"/>
              <a:t>What?</a:t>
            </a:r>
          </a:p>
          <a:p>
            <a:r>
              <a:rPr lang="en-US" dirty="0"/>
              <a:t>Where?</a:t>
            </a:r>
          </a:p>
          <a:p>
            <a:r>
              <a:rPr lang="en-US" dirty="0"/>
              <a:t>*WHY or HOW?</a:t>
            </a:r>
          </a:p>
          <a:p>
            <a:r>
              <a:rPr lang="en-US" dirty="0"/>
              <a:t>*Specific incident</a:t>
            </a:r>
          </a:p>
          <a:p>
            <a:endParaRPr lang="en-US" dirty="0"/>
          </a:p>
          <a:p>
            <a:r>
              <a:rPr lang="en-US" dirty="0"/>
              <a:t>Second question is around documented coaching and/or corrective action. What information goes here?</a:t>
            </a:r>
          </a:p>
          <a:p>
            <a:r>
              <a:rPr lang="en-US" dirty="0"/>
              <a:t>What if the coaching that’s in workday has nothing to do with the issue that we are addressing?</a:t>
            </a:r>
          </a:p>
        </p:txBody>
      </p:sp>
      <p:sp>
        <p:nvSpPr>
          <p:cNvPr id="4" name="Slide Number Placeholder 3"/>
          <p:cNvSpPr>
            <a:spLocks noGrp="1"/>
          </p:cNvSpPr>
          <p:nvPr>
            <p:ph type="sldNum" sz="quarter" idx="5"/>
          </p:nvPr>
        </p:nvSpPr>
        <p:spPr/>
        <p:txBody>
          <a:bodyPr/>
          <a:lstStyle/>
          <a:p>
            <a:fld id="{916AC51E-0E53-48F8-8288-DF019B33F6FE}" type="slidenum">
              <a:rPr lang="en-US" smtClean="0"/>
              <a:t>16</a:t>
            </a:fld>
            <a:endParaRPr lang="en-US"/>
          </a:p>
        </p:txBody>
      </p:sp>
    </p:spTree>
    <p:extLst>
      <p:ext uri="{BB962C8B-B14F-4D97-AF65-F5344CB8AC3E}">
        <p14:creationId xmlns:p14="http://schemas.microsoft.com/office/powerpoint/2010/main" val="3185181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the team member need to do? </a:t>
            </a:r>
          </a:p>
          <a:p>
            <a:endParaRPr lang="en-US" dirty="0"/>
          </a:p>
          <a:p>
            <a:r>
              <a:rPr lang="en-US" dirty="0"/>
              <a:t>What are our expectations around what the team member needs to do going forward?</a:t>
            </a:r>
          </a:p>
        </p:txBody>
      </p:sp>
      <p:sp>
        <p:nvSpPr>
          <p:cNvPr id="4" name="Slide Number Placeholder 3"/>
          <p:cNvSpPr>
            <a:spLocks noGrp="1"/>
          </p:cNvSpPr>
          <p:nvPr>
            <p:ph type="sldNum" sz="quarter" idx="5"/>
          </p:nvPr>
        </p:nvSpPr>
        <p:spPr/>
        <p:txBody>
          <a:bodyPr/>
          <a:lstStyle/>
          <a:p>
            <a:fld id="{916AC51E-0E53-48F8-8288-DF019B33F6FE}" type="slidenum">
              <a:rPr lang="en-US" smtClean="0"/>
              <a:t>17</a:t>
            </a:fld>
            <a:endParaRPr lang="en-US"/>
          </a:p>
        </p:txBody>
      </p:sp>
    </p:spTree>
    <p:extLst>
      <p:ext uri="{BB962C8B-B14F-4D97-AF65-F5344CB8AC3E}">
        <p14:creationId xmlns:p14="http://schemas.microsoft.com/office/powerpoint/2010/main" val="3212926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section is auto generated. </a:t>
            </a:r>
          </a:p>
          <a:p>
            <a:endParaRPr lang="en-US" dirty="0"/>
          </a:p>
          <a:p>
            <a:r>
              <a:rPr lang="en-US" dirty="0"/>
              <a:t>Supporting Documents – What kind of documents can/should be attached? </a:t>
            </a:r>
          </a:p>
          <a:p>
            <a:endParaRPr lang="en-US" dirty="0"/>
          </a:p>
          <a:p>
            <a:r>
              <a:rPr lang="en-US" dirty="0"/>
              <a:t>What comment do you write in the enter your comment section?</a:t>
            </a:r>
          </a:p>
          <a:p>
            <a:endParaRPr lang="en-US" dirty="0"/>
          </a:p>
          <a:p>
            <a:r>
              <a:rPr lang="en-US" dirty="0"/>
              <a:t>Button options. “Save for later” and “close” are the same thing. They live in your inbox until you submit. </a:t>
            </a:r>
          </a:p>
          <a:p>
            <a:endParaRPr lang="en-US" dirty="0"/>
          </a:p>
          <a:p>
            <a:r>
              <a:rPr lang="en-US" dirty="0"/>
              <a:t>Can not cancel. Must partner HRBP. </a:t>
            </a:r>
          </a:p>
          <a:p>
            <a:endParaRPr lang="en-US" dirty="0"/>
          </a:p>
          <a:p>
            <a:r>
              <a:rPr lang="en-US" dirty="0"/>
              <a:t>*revisit to take out “approved by HRBP out of training materials”</a:t>
            </a:r>
          </a:p>
        </p:txBody>
      </p:sp>
      <p:sp>
        <p:nvSpPr>
          <p:cNvPr id="4" name="Slide Number Placeholder 3"/>
          <p:cNvSpPr>
            <a:spLocks noGrp="1"/>
          </p:cNvSpPr>
          <p:nvPr>
            <p:ph type="sldNum" sz="quarter" idx="5"/>
          </p:nvPr>
        </p:nvSpPr>
        <p:spPr/>
        <p:txBody>
          <a:bodyPr/>
          <a:lstStyle/>
          <a:p>
            <a:fld id="{916AC51E-0E53-48F8-8288-DF019B33F6FE}" type="slidenum">
              <a:rPr lang="en-US" smtClean="0"/>
              <a:t>18</a:t>
            </a:fld>
            <a:endParaRPr lang="en-US"/>
          </a:p>
        </p:txBody>
      </p:sp>
    </p:spTree>
    <p:extLst>
      <p:ext uri="{BB962C8B-B14F-4D97-AF65-F5344CB8AC3E}">
        <p14:creationId xmlns:p14="http://schemas.microsoft.com/office/powerpoint/2010/main" val="3526133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Scenario 2</a:t>
            </a:r>
          </a:p>
          <a:p>
            <a:r>
              <a:rPr lang="en-US" dirty="0"/>
              <a:t>Click 1: This is one of our processors….we are going to call her “</a:t>
            </a:r>
            <a:r>
              <a:rPr lang="en-US" dirty="0" err="1"/>
              <a:t>Bri</a:t>
            </a:r>
            <a:r>
              <a:rPr lang="en-US" dirty="0"/>
              <a:t>”. </a:t>
            </a:r>
          </a:p>
          <a:p>
            <a:r>
              <a:rPr lang="en-US" dirty="0"/>
              <a:t>Click 2: She’s got a great attuited, loves working for Goodwill, and wants to move up within the company!</a:t>
            </a:r>
          </a:p>
          <a:p>
            <a:r>
              <a:rPr lang="en-US" dirty="0"/>
              <a:t>Click 3: ***</a:t>
            </a:r>
          </a:p>
        </p:txBody>
      </p:sp>
      <p:sp>
        <p:nvSpPr>
          <p:cNvPr id="4" name="Slide Number Placeholder 3"/>
          <p:cNvSpPr>
            <a:spLocks noGrp="1"/>
          </p:cNvSpPr>
          <p:nvPr>
            <p:ph type="sldNum" sz="quarter" idx="5"/>
          </p:nvPr>
        </p:nvSpPr>
        <p:spPr/>
        <p:txBody>
          <a:bodyPr/>
          <a:lstStyle/>
          <a:p>
            <a:fld id="{1A69DFD9-8705-40FE-9EC2-E29C4278365D}" type="slidenum">
              <a:rPr lang="en-US" smtClean="0"/>
              <a:t>19</a:t>
            </a:fld>
            <a:endParaRPr lang="en-US"/>
          </a:p>
        </p:txBody>
      </p:sp>
    </p:spTree>
    <p:extLst>
      <p:ext uri="{BB962C8B-B14F-4D97-AF65-F5344CB8AC3E}">
        <p14:creationId xmlns:p14="http://schemas.microsoft.com/office/powerpoint/2010/main" val="33922793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review the Progressive Action Tree</a:t>
            </a:r>
          </a:p>
          <a:p>
            <a:r>
              <a:rPr lang="en-US" dirty="0"/>
              <a:t>Click 1: Identify the issue. So what's the issue in this scenario?</a:t>
            </a:r>
          </a:p>
          <a:p>
            <a:r>
              <a:rPr lang="en-US" dirty="0"/>
              <a:t>Click 2: Gather Information. What's some information we need to know?</a:t>
            </a:r>
          </a:p>
          <a:p>
            <a:r>
              <a:rPr lang="en-US" dirty="0"/>
              <a:t>Click 3: Is it Behavior or Attitude? Or is it a Performance Issue?</a:t>
            </a:r>
          </a:p>
          <a:p>
            <a:r>
              <a:rPr lang="en-US" dirty="0"/>
              <a:t>Click 4: Its not behavior or attitude…</a:t>
            </a:r>
          </a:p>
          <a:p>
            <a:r>
              <a:rPr lang="en-US" dirty="0"/>
              <a:t>Click 5: Should we coach or have we coached before? </a:t>
            </a:r>
          </a:p>
          <a:p>
            <a:r>
              <a:rPr lang="en-US" dirty="0"/>
              <a:t>Click 6: So now it’s a PIP right?</a:t>
            </a:r>
          </a:p>
          <a:p>
            <a:endParaRPr lang="en-US" dirty="0"/>
          </a:p>
        </p:txBody>
      </p:sp>
      <p:sp>
        <p:nvSpPr>
          <p:cNvPr id="4" name="Slide Number Placeholder 3"/>
          <p:cNvSpPr>
            <a:spLocks noGrp="1"/>
          </p:cNvSpPr>
          <p:nvPr>
            <p:ph type="sldNum" sz="quarter" idx="5"/>
          </p:nvPr>
        </p:nvSpPr>
        <p:spPr/>
        <p:txBody>
          <a:bodyPr/>
          <a:lstStyle/>
          <a:p>
            <a:fld id="{916AC51E-0E53-48F8-8288-DF019B33F6FE}" type="slidenum">
              <a:rPr lang="en-US" smtClean="0"/>
              <a:t>20</a:t>
            </a:fld>
            <a:endParaRPr lang="en-US"/>
          </a:p>
        </p:txBody>
      </p:sp>
    </p:spTree>
    <p:extLst>
      <p:ext uri="{BB962C8B-B14F-4D97-AF65-F5344CB8AC3E}">
        <p14:creationId xmlns:p14="http://schemas.microsoft.com/office/powerpoint/2010/main" val="2084875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Natalie Rodriguez will be main present GCNA</a:t>
            </a:r>
          </a:p>
          <a:p>
            <a:r>
              <a:rPr lang="en-US" dirty="0"/>
              <a:t>Jake to help facilitate GCNA</a:t>
            </a:r>
          </a:p>
          <a:p>
            <a:r>
              <a:rPr lang="en-US" dirty="0"/>
              <a:t>Tammy Gallagher will be main presenter GIMV</a:t>
            </a:r>
          </a:p>
        </p:txBody>
      </p:sp>
      <p:sp>
        <p:nvSpPr>
          <p:cNvPr id="4" name="Slide Number Placeholder 3"/>
          <p:cNvSpPr>
            <a:spLocks noGrp="1"/>
          </p:cNvSpPr>
          <p:nvPr>
            <p:ph type="sldNum" sz="quarter" idx="5"/>
          </p:nvPr>
        </p:nvSpPr>
        <p:spPr/>
        <p:txBody>
          <a:bodyPr/>
          <a:lstStyle/>
          <a:p>
            <a:fld id="{916AC51E-0E53-48F8-8288-DF019B33F6FE}" type="slidenum">
              <a:rPr lang="en-US" smtClean="0"/>
              <a:t>3</a:t>
            </a:fld>
            <a:endParaRPr lang="en-US"/>
          </a:p>
        </p:txBody>
      </p:sp>
    </p:spTree>
    <p:extLst>
      <p:ext uri="{BB962C8B-B14F-4D97-AF65-F5344CB8AC3E}">
        <p14:creationId xmlns:p14="http://schemas.microsoft.com/office/powerpoint/2010/main" val="30250633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Whats</a:t>
            </a:r>
            <a:r>
              <a:rPr lang="en-US" dirty="0"/>
              <a:t> the difference between these two options? NOTHING. :P</a:t>
            </a:r>
          </a:p>
        </p:txBody>
      </p:sp>
      <p:sp>
        <p:nvSpPr>
          <p:cNvPr id="4" name="Slide Number Placeholder 3"/>
          <p:cNvSpPr>
            <a:spLocks noGrp="1"/>
          </p:cNvSpPr>
          <p:nvPr>
            <p:ph type="sldNum" sz="quarter" idx="5"/>
          </p:nvPr>
        </p:nvSpPr>
        <p:spPr/>
        <p:txBody>
          <a:bodyPr/>
          <a:lstStyle/>
          <a:p>
            <a:fld id="{916AC51E-0E53-48F8-8288-DF019B33F6FE}" type="slidenum">
              <a:rPr lang="en-US" smtClean="0"/>
              <a:t>21</a:t>
            </a:fld>
            <a:endParaRPr lang="en-US"/>
          </a:p>
        </p:txBody>
      </p:sp>
    </p:spTree>
    <p:extLst>
      <p:ext uri="{BB962C8B-B14F-4D97-AF65-F5344CB8AC3E}">
        <p14:creationId xmlns:p14="http://schemas.microsoft.com/office/powerpoint/2010/main" val="18045965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Whats</a:t>
            </a:r>
            <a:r>
              <a:rPr lang="en-US" dirty="0"/>
              <a:t> the difference between these two options? NOTHING. :P</a:t>
            </a:r>
          </a:p>
        </p:txBody>
      </p:sp>
      <p:sp>
        <p:nvSpPr>
          <p:cNvPr id="4" name="Slide Number Placeholder 3"/>
          <p:cNvSpPr>
            <a:spLocks noGrp="1"/>
          </p:cNvSpPr>
          <p:nvPr>
            <p:ph type="sldNum" sz="quarter" idx="5"/>
          </p:nvPr>
        </p:nvSpPr>
        <p:spPr/>
        <p:txBody>
          <a:bodyPr/>
          <a:lstStyle/>
          <a:p>
            <a:fld id="{916AC51E-0E53-48F8-8288-DF019B33F6FE}" type="slidenum">
              <a:rPr lang="en-US" smtClean="0"/>
              <a:t>22</a:t>
            </a:fld>
            <a:endParaRPr lang="en-US"/>
          </a:p>
        </p:txBody>
      </p:sp>
    </p:spTree>
    <p:extLst>
      <p:ext uri="{BB962C8B-B14F-4D97-AF65-F5344CB8AC3E}">
        <p14:creationId xmlns:p14="http://schemas.microsoft.com/office/powerpoint/2010/main" val="41606198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PIP “DO” CATEGORY</a:t>
            </a:r>
          </a:p>
          <a:p>
            <a:endParaRPr lang="en-US" dirty="0"/>
          </a:p>
          <a:p>
            <a:r>
              <a:rPr lang="en-US" dirty="0"/>
              <a:t>Longest section (typically)</a:t>
            </a:r>
          </a:p>
          <a:p>
            <a:r>
              <a:rPr lang="en-US" dirty="0"/>
              <a:t>Talk about what the team member needs to do specifically. </a:t>
            </a:r>
          </a:p>
          <a:p>
            <a:r>
              <a:rPr lang="en-US" dirty="0"/>
              <a:t>Last slide we identified that she puts out too much “filler” so here we will talk about the next steps. </a:t>
            </a:r>
          </a:p>
          <a:p>
            <a:endParaRPr lang="en-US" dirty="0"/>
          </a:p>
          <a:p>
            <a:pPr marL="174708" indent="-174708">
              <a:buFontTx/>
              <a:buChar char="-"/>
            </a:pPr>
            <a:r>
              <a:rPr lang="en-US" dirty="0"/>
              <a:t>Train with leadership side by side</a:t>
            </a:r>
          </a:p>
          <a:p>
            <a:pPr marL="174708" indent="-174708">
              <a:buFontTx/>
              <a:buChar char="-"/>
            </a:pPr>
            <a:r>
              <a:rPr lang="en-US" dirty="0"/>
              <a:t>Identify barriers and address with leadership</a:t>
            </a:r>
          </a:p>
          <a:p>
            <a:pPr marL="174708" indent="-174708">
              <a:buFontTx/>
              <a:buChar char="-"/>
            </a:pPr>
            <a:r>
              <a:rPr lang="en-US" dirty="0"/>
              <a:t>Identify higher price product by asking leadership when unsure </a:t>
            </a:r>
          </a:p>
          <a:p>
            <a:pPr marL="174708" indent="-174708">
              <a:buFontTx/>
              <a:buChar char="-"/>
            </a:pPr>
            <a:r>
              <a:rPr lang="en-US" dirty="0"/>
              <a:t>Eliminate distractions during processing time</a:t>
            </a:r>
          </a:p>
          <a:p>
            <a:pPr marL="174708" indent="-174708">
              <a:buFontTx/>
              <a:buChar char="-"/>
            </a:pPr>
            <a:r>
              <a:rPr lang="en-US" dirty="0"/>
              <a:t>Roll carts after breaks to monitor rolling times</a:t>
            </a:r>
          </a:p>
          <a:p>
            <a:pPr marL="174708" indent="-174708">
              <a:buFontTx/>
              <a:buChar char="-"/>
            </a:pPr>
            <a:r>
              <a:rPr lang="en-US" dirty="0"/>
              <a:t>Use blanket pricing guides</a:t>
            </a:r>
          </a:p>
          <a:p>
            <a:pPr marL="174708" indent="-174708">
              <a:buFontTx/>
              <a:buChar char="-"/>
            </a:pPr>
            <a:r>
              <a:rPr lang="en-US" dirty="0"/>
              <a:t>Work on creating value through bagging items</a:t>
            </a:r>
          </a:p>
          <a:p>
            <a:pPr marL="174708" indent="-174708">
              <a:buFontTx/>
              <a:buChar char="-"/>
            </a:pPr>
            <a:r>
              <a:rPr lang="en-US" dirty="0" err="1"/>
              <a:t>etc</a:t>
            </a:r>
            <a:endParaRPr lang="en-US" dirty="0"/>
          </a:p>
        </p:txBody>
      </p:sp>
      <p:sp>
        <p:nvSpPr>
          <p:cNvPr id="4" name="Slide Number Placeholder 3"/>
          <p:cNvSpPr>
            <a:spLocks noGrp="1"/>
          </p:cNvSpPr>
          <p:nvPr>
            <p:ph type="sldNum" sz="quarter" idx="5"/>
          </p:nvPr>
        </p:nvSpPr>
        <p:spPr/>
        <p:txBody>
          <a:bodyPr/>
          <a:lstStyle/>
          <a:p>
            <a:fld id="{916AC51E-0E53-48F8-8288-DF019B33F6FE}" type="slidenum">
              <a:rPr lang="en-US" smtClean="0"/>
              <a:t>23</a:t>
            </a:fld>
            <a:endParaRPr lang="en-US"/>
          </a:p>
        </p:txBody>
      </p:sp>
    </p:spTree>
    <p:extLst>
      <p:ext uri="{BB962C8B-B14F-4D97-AF65-F5344CB8AC3E}">
        <p14:creationId xmlns:p14="http://schemas.microsoft.com/office/powerpoint/2010/main" val="5711547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PIP “Review” CATEGORY</a:t>
            </a:r>
          </a:p>
          <a:p>
            <a:endParaRPr lang="en-US" dirty="0"/>
          </a:p>
          <a:p>
            <a:r>
              <a:rPr lang="en-US" dirty="0"/>
              <a:t>Not auto generated</a:t>
            </a:r>
          </a:p>
          <a:p>
            <a:r>
              <a:rPr lang="en-US" dirty="0"/>
              <a:t>Progressive dates with benchmarks for each date</a:t>
            </a:r>
          </a:p>
          <a:p>
            <a:r>
              <a:rPr lang="en-US" dirty="0"/>
              <a:t>Example: 3.3.23 </a:t>
            </a:r>
            <a:r>
              <a:rPr lang="en-US" dirty="0" err="1"/>
              <a:t>Bri</a:t>
            </a:r>
            <a:r>
              <a:rPr lang="en-US" dirty="0"/>
              <a:t> is expected to have a daily avg of 400 pieces processed, a $3.20 price average, an IPG of 115 and roll time within 25 mins. </a:t>
            </a:r>
          </a:p>
          <a:p>
            <a:r>
              <a:rPr lang="en-US" dirty="0"/>
              <a:t>Build 2</a:t>
            </a:r>
            <a:r>
              <a:rPr lang="en-US" baseline="30000" dirty="0"/>
              <a:t>nn </a:t>
            </a:r>
            <a:r>
              <a:rPr lang="en-US" dirty="0"/>
              <a:t> benchmark with class</a:t>
            </a:r>
          </a:p>
          <a:p>
            <a:r>
              <a:rPr lang="en-US" dirty="0"/>
              <a:t>Build 3</a:t>
            </a:r>
            <a:r>
              <a:rPr lang="en-US" baseline="30000" dirty="0"/>
              <a:t>rd</a:t>
            </a:r>
            <a:r>
              <a:rPr lang="en-US" dirty="0"/>
              <a:t> benchmark with class</a:t>
            </a:r>
          </a:p>
          <a:p>
            <a:endParaRPr lang="en-US" dirty="0"/>
          </a:p>
          <a:p>
            <a:r>
              <a:rPr lang="en-US" dirty="0"/>
              <a:t>Completion date</a:t>
            </a:r>
          </a:p>
          <a:p>
            <a:r>
              <a:rPr lang="en-US" dirty="0"/>
              <a:t>Date </a:t>
            </a:r>
            <a:r>
              <a:rPr lang="en-US" dirty="0" err="1"/>
              <a:t>Bri</a:t>
            </a:r>
            <a:r>
              <a:rPr lang="en-US" dirty="0"/>
              <a:t> should be </a:t>
            </a:r>
            <a:r>
              <a:rPr lang="en-US" dirty="0" err="1"/>
              <a:t>performaning</a:t>
            </a:r>
            <a:r>
              <a:rPr lang="en-US" dirty="0"/>
              <a:t> </a:t>
            </a:r>
          </a:p>
        </p:txBody>
      </p:sp>
      <p:sp>
        <p:nvSpPr>
          <p:cNvPr id="4" name="Slide Number Placeholder 3"/>
          <p:cNvSpPr>
            <a:spLocks noGrp="1"/>
          </p:cNvSpPr>
          <p:nvPr>
            <p:ph type="sldNum" sz="quarter" idx="5"/>
          </p:nvPr>
        </p:nvSpPr>
        <p:spPr/>
        <p:txBody>
          <a:bodyPr/>
          <a:lstStyle/>
          <a:p>
            <a:fld id="{916AC51E-0E53-48F8-8288-DF019B33F6FE}" type="slidenum">
              <a:rPr lang="en-US" smtClean="0"/>
              <a:t>24</a:t>
            </a:fld>
            <a:endParaRPr lang="en-US"/>
          </a:p>
        </p:txBody>
      </p:sp>
    </p:spTree>
    <p:extLst>
      <p:ext uri="{BB962C8B-B14F-4D97-AF65-F5344CB8AC3E}">
        <p14:creationId xmlns:p14="http://schemas.microsoft.com/office/powerpoint/2010/main" val="23114617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PIP Supporting Documents – Production Summaries? Supporting production reports?</a:t>
            </a:r>
          </a:p>
          <a:p>
            <a:r>
              <a:rPr lang="en-US" dirty="0"/>
              <a:t>PIP Enter your comment – Store #</a:t>
            </a:r>
          </a:p>
          <a:p>
            <a:r>
              <a:rPr lang="en-US" dirty="0"/>
              <a:t>Button Options – same as corrective action</a:t>
            </a:r>
          </a:p>
          <a:p>
            <a:endParaRPr lang="en-US" dirty="0"/>
          </a:p>
        </p:txBody>
      </p:sp>
      <p:sp>
        <p:nvSpPr>
          <p:cNvPr id="4" name="Slide Number Placeholder 3"/>
          <p:cNvSpPr>
            <a:spLocks noGrp="1"/>
          </p:cNvSpPr>
          <p:nvPr>
            <p:ph type="sldNum" sz="quarter" idx="5"/>
          </p:nvPr>
        </p:nvSpPr>
        <p:spPr/>
        <p:txBody>
          <a:bodyPr/>
          <a:lstStyle/>
          <a:p>
            <a:fld id="{916AC51E-0E53-48F8-8288-DF019B33F6FE}" type="slidenum">
              <a:rPr lang="en-US" smtClean="0"/>
              <a:t>25</a:t>
            </a:fld>
            <a:endParaRPr lang="en-US"/>
          </a:p>
        </p:txBody>
      </p:sp>
    </p:spTree>
    <p:extLst>
      <p:ext uri="{BB962C8B-B14F-4D97-AF65-F5344CB8AC3E}">
        <p14:creationId xmlns:p14="http://schemas.microsoft.com/office/powerpoint/2010/main" val="21113642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PIP Supporting Documents</a:t>
            </a:r>
          </a:p>
          <a:p>
            <a:r>
              <a:rPr lang="en-US" dirty="0"/>
              <a:t>PIP Enter your comment</a:t>
            </a:r>
          </a:p>
          <a:p>
            <a:r>
              <a:rPr lang="en-US" dirty="0"/>
              <a:t>Button Options</a:t>
            </a:r>
          </a:p>
        </p:txBody>
      </p:sp>
      <p:sp>
        <p:nvSpPr>
          <p:cNvPr id="4" name="Slide Number Placeholder 3"/>
          <p:cNvSpPr>
            <a:spLocks noGrp="1"/>
          </p:cNvSpPr>
          <p:nvPr>
            <p:ph type="sldNum" sz="quarter" idx="5"/>
          </p:nvPr>
        </p:nvSpPr>
        <p:spPr/>
        <p:txBody>
          <a:bodyPr/>
          <a:lstStyle/>
          <a:p>
            <a:fld id="{916AC51E-0E53-48F8-8288-DF019B33F6FE}" type="slidenum">
              <a:rPr lang="en-US" smtClean="0"/>
              <a:t>26</a:t>
            </a:fld>
            <a:endParaRPr lang="en-US"/>
          </a:p>
        </p:txBody>
      </p:sp>
    </p:spTree>
    <p:extLst>
      <p:ext uri="{BB962C8B-B14F-4D97-AF65-F5344CB8AC3E}">
        <p14:creationId xmlns:p14="http://schemas.microsoft.com/office/powerpoint/2010/main" val="14993219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objectives with class to get agreement that objectives were met. </a:t>
            </a:r>
          </a:p>
        </p:txBody>
      </p:sp>
      <p:sp>
        <p:nvSpPr>
          <p:cNvPr id="4" name="Slide Number Placeholder 3"/>
          <p:cNvSpPr>
            <a:spLocks noGrp="1"/>
          </p:cNvSpPr>
          <p:nvPr>
            <p:ph type="sldNum" sz="quarter" idx="5"/>
          </p:nvPr>
        </p:nvSpPr>
        <p:spPr/>
        <p:txBody>
          <a:bodyPr/>
          <a:lstStyle/>
          <a:p>
            <a:fld id="{916AC51E-0E53-48F8-8288-DF019B33F6FE}" type="slidenum">
              <a:rPr lang="en-US" smtClean="0"/>
              <a:t>27</a:t>
            </a:fld>
            <a:endParaRPr lang="en-US"/>
          </a:p>
        </p:txBody>
      </p:sp>
    </p:spTree>
    <p:extLst>
      <p:ext uri="{BB962C8B-B14F-4D97-AF65-F5344CB8AC3E}">
        <p14:creationId xmlns:p14="http://schemas.microsoft.com/office/powerpoint/2010/main" val="31765100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Arial" panose="020B0604020202020204" pitchFamily="34" charset="0"/>
                <a:cs typeface="Arial" panose="020B0604020202020204" pitchFamily="34" charset="0"/>
              </a:rPr>
              <a:t>What are some key takeaways from the session?</a:t>
            </a:r>
          </a:p>
          <a:p>
            <a:endParaRPr lang="en-US" dirty="0"/>
          </a:p>
        </p:txBody>
      </p:sp>
      <p:sp>
        <p:nvSpPr>
          <p:cNvPr id="4" name="Slide Number Placeholder 3"/>
          <p:cNvSpPr>
            <a:spLocks noGrp="1"/>
          </p:cNvSpPr>
          <p:nvPr>
            <p:ph type="sldNum" sz="quarter" idx="5"/>
          </p:nvPr>
        </p:nvSpPr>
        <p:spPr/>
        <p:txBody>
          <a:bodyPr/>
          <a:lstStyle/>
          <a:p>
            <a:fld id="{8DA3E553-9945-4A78-92F1-C3FDEC36BA83}" type="slidenum">
              <a:rPr lang="en-US" smtClean="0"/>
              <a:t>28</a:t>
            </a:fld>
            <a:endParaRPr lang="en-US"/>
          </a:p>
        </p:txBody>
      </p:sp>
    </p:spTree>
    <p:extLst>
      <p:ext uri="{BB962C8B-B14F-4D97-AF65-F5344CB8AC3E}">
        <p14:creationId xmlns:p14="http://schemas.microsoft.com/office/powerpoint/2010/main" val="2080211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notes. Need to wordsmith</a:t>
            </a:r>
          </a:p>
        </p:txBody>
      </p:sp>
      <p:sp>
        <p:nvSpPr>
          <p:cNvPr id="4" name="Slide Number Placeholder 3"/>
          <p:cNvSpPr>
            <a:spLocks noGrp="1"/>
          </p:cNvSpPr>
          <p:nvPr>
            <p:ph type="sldNum" sz="quarter" idx="5"/>
          </p:nvPr>
        </p:nvSpPr>
        <p:spPr/>
        <p:txBody>
          <a:bodyPr/>
          <a:lstStyle/>
          <a:p>
            <a:fld id="{916AC51E-0E53-48F8-8288-DF019B33F6FE}" type="slidenum">
              <a:rPr lang="en-US" smtClean="0"/>
              <a:t>4</a:t>
            </a:fld>
            <a:endParaRPr lang="en-US"/>
          </a:p>
        </p:txBody>
      </p:sp>
    </p:spTree>
    <p:extLst>
      <p:ext uri="{BB962C8B-B14F-4D97-AF65-F5344CB8AC3E}">
        <p14:creationId xmlns:p14="http://schemas.microsoft.com/office/powerpoint/2010/main" val="1373842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a:p>
            <a:pPr lvl="0"/>
            <a:endParaRPr lang="en-US" sz="1100" kern="1200" dirty="0">
              <a:solidFill>
                <a:schemeClr val="tx1"/>
              </a:solidFill>
              <a:effectLst/>
              <a:latin typeface="+mn-lt"/>
              <a:ea typeface="+mn-ea"/>
              <a:cs typeface="+mn-cs"/>
            </a:endParaRPr>
          </a:p>
          <a:p>
            <a:r>
              <a:rPr lang="en-US" dirty="0"/>
              <a:t>Skill or Will? </a:t>
            </a:r>
          </a:p>
          <a:p>
            <a:endParaRPr lang="en-US" dirty="0"/>
          </a:p>
          <a:p>
            <a:r>
              <a:rPr lang="en-US" dirty="0"/>
              <a:t>Video Scenarios (4)</a:t>
            </a:r>
          </a:p>
          <a:p>
            <a:endParaRPr lang="en-US" dirty="0"/>
          </a:p>
          <a:p>
            <a:r>
              <a:rPr lang="en-US" dirty="0"/>
              <a:t>Scenarios will be presented and participants will step to one side of the room or the other depending on their belief if the scenario is skill or will based. See next slide.</a:t>
            </a:r>
          </a:p>
          <a:p>
            <a:endParaRPr lang="en-US" dirty="0"/>
          </a:p>
        </p:txBody>
      </p:sp>
      <p:sp>
        <p:nvSpPr>
          <p:cNvPr id="4" name="Slide Number Placeholder 3"/>
          <p:cNvSpPr>
            <a:spLocks noGrp="1"/>
          </p:cNvSpPr>
          <p:nvPr>
            <p:ph type="sldNum" sz="quarter" idx="5"/>
          </p:nvPr>
        </p:nvSpPr>
        <p:spPr/>
        <p:txBody>
          <a:bodyPr/>
          <a:lstStyle/>
          <a:p>
            <a:fld id="{916AC51E-0E53-48F8-8288-DF019B33F6FE}" type="slidenum">
              <a:rPr lang="en-US" smtClean="0"/>
              <a:t>5</a:t>
            </a:fld>
            <a:endParaRPr lang="en-US"/>
          </a:p>
        </p:txBody>
      </p:sp>
    </p:spTree>
    <p:extLst>
      <p:ext uri="{BB962C8B-B14F-4D97-AF65-F5344CB8AC3E}">
        <p14:creationId xmlns:p14="http://schemas.microsoft.com/office/powerpoint/2010/main" val="1838459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the difference between Will (Behavior/Attitude) and Skill (Performance).</a:t>
            </a:r>
          </a:p>
        </p:txBody>
      </p:sp>
      <p:sp>
        <p:nvSpPr>
          <p:cNvPr id="4" name="Slide Number Placeholder 3"/>
          <p:cNvSpPr>
            <a:spLocks noGrp="1"/>
          </p:cNvSpPr>
          <p:nvPr>
            <p:ph type="sldNum" sz="quarter" idx="5"/>
          </p:nvPr>
        </p:nvSpPr>
        <p:spPr/>
        <p:txBody>
          <a:bodyPr/>
          <a:lstStyle/>
          <a:p>
            <a:fld id="{916AC51E-0E53-48F8-8288-DF019B33F6FE}" type="slidenum">
              <a:rPr lang="en-US" smtClean="0"/>
              <a:t>6</a:t>
            </a:fld>
            <a:endParaRPr lang="en-US"/>
          </a:p>
        </p:txBody>
      </p:sp>
    </p:spTree>
    <p:extLst>
      <p:ext uri="{BB962C8B-B14F-4D97-AF65-F5344CB8AC3E}">
        <p14:creationId xmlns:p14="http://schemas.microsoft.com/office/powerpoint/2010/main" val="1512480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Short Video. </a:t>
            </a:r>
          </a:p>
          <a:p>
            <a:endParaRPr lang="en-US" dirty="0"/>
          </a:p>
          <a:p>
            <a:r>
              <a:rPr lang="en-US" dirty="0"/>
              <a:t>Subject is the sloth. </a:t>
            </a:r>
          </a:p>
        </p:txBody>
      </p:sp>
      <p:sp>
        <p:nvSpPr>
          <p:cNvPr id="4" name="Slide Number Placeholder 3"/>
          <p:cNvSpPr>
            <a:spLocks noGrp="1"/>
          </p:cNvSpPr>
          <p:nvPr>
            <p:ph type="sldNum" sz="quarter" idx="5"/>
          </p:nvPr>
        </p:nvSpPr>
        <p:spPr/>
        <p:txBody>
          <a:bodyPr/>
          <a:lstStyle/>
          <a:p>
            <a:fld id="{916AC51E-0E53-48F8-8288-DF019B33F6FE}" type="slidenum">
              <a:rPr lang="en-US" smtClean="0"/>
              <a:t>7</a:t>
            </a:fld>
            <a:endParaRPr lang="en-US"/>
          </a:p>
        </p:txBody>
      </p:sp>
    </p:spTree>
    <p:extLst>
      <p:ext uri="{BB962C8B-B14F-4D97-AF65-F5344CB8AC3E}">
        <p14:creationId xmlns:p14="http://schemas.microsoft.com/office/powerpoint/2010/main" val="2154055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Short video. </a:t>
            </a:r>
          </a:p>
          <a:p>
            <a:endParaRPr lang="en-US" dirty="0"/>
          </a:p>
          <a:p>
            <a:r>
              <a:rPr lang="en-US" dirty="0"/>
              <a:t>Subject is the chefs. </a:t>
            </a:r>
          </a:p>
        </p:txBody>
      </p:sp>
      <p:sp>
        <p:nvSpPr>
          <p:cNvPr id="4" name="Slide Number Placeholder 3"/>
          <p:cNvSpPr>
            <a:spLocks noGrp="1"/>
          </p:cNvSpPr>
          <p:nvPr>
            <p:ph type="sldNum" sz="quarter" idx="5"/>
          </p:nvPr>
        </p:nvSpPr>
        <p:spPr/>
        <p:txBody>
          <a:bodyPr/>
          <a:lstStyle/>
          <a:p>
            <a:fld id="{916AC51E-0E53-48F8-8288-DF019B33F6FE}" type="slidenum">
              <a:rPr lang="en-US" smtClean="0"/>
              <a:t>8</a:t>
            </a:fld>
            <a:endParaRPr lang="en-US"/>
          </a:p>
        </p:txBody>
      </p:sp>
    </p:spTree>
    <p:extLst>
      <p:ext uri="{BB962C8B-B14F-4D97-AF65-F5344CB8AC3E}">
        <p14:creationId xmlns:p14="http://schemas.microsoft.com/office/powerpoint/2010/main" val="4202164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Short video.</a:t>
            </a:r>
          </a:p>
          <a:p>
            <a:endParaRPr lang="en-US" dirty="0"/>
          </a:p>
          <a:p>
            <a:r>
              <a:rPr lang="en-US" dirty="0"/>
              <a:t>Subject is the cashier. </a:t>
            </a:r>
          </a:p>
        </p:txBody>
      </p:sp>
      <p:sp>
        <p:nvSpPr>
          <p:cNvPr id="4" name="Slide Number Placeholder 3"/>
          <p:cNvSpPr>
            <a:spLocks noGrp="1"/>
          </p:cNvSpPr>
          <p:nvPr>
            <p:ph type="sldNum" sz="quarter" idx="5"/>
          </p:nvPr>
        </p:nvSpPr>
        <p:spPr/>
        <p:txBody>
          <a:bodyPr/>
          <a:lstStyle/>
          <a:p>
            <a:fld id="{916AC51E-0E53-48F8-8288-DF019B33F6FE}" type="slidenum">
              <a:rPr lang="en-US" smtClean="0"/>
              <a:t>9</a:t>
            </a:fld>
            <a:endParaRPr lang="en-US"/>
          </a:p>
        </p:txBody>
      </p:sp>
    </p:spTree>
    <p:extLst>
      <p:ext uri="{BB962C8B-B14F-4D97-AF65-F5344CB8AC3E}">
        <p14:creationId xmlns:p14="http://schemas.microsoft.com/office/powerpoint/2010/main" val="1944133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Short video. </a:t>
            </a:r>
          </a:p>
          <a:p>
            <a:endParaRPr lang="en-US" dirty="0"/>
          </a:p>
          <a:p>
            <a:r>
              <a:rPr lang="en-US" dirty="0"/>
              <a:t>Answer is will because its Will Farrell. </a:t>
            </a:r>
          </a:p>
        </p:txBody>
      </p:sp>
      <p:sp>
        <p:nvSpPr>
          <p:cNvPr id="4" name="Slide Number Placeholder 3"/>
          <p:cNvSpPr>
            <a:spLocks noGrp="1"/>
          </p:cNvSpPr>
          <p:nvPr>
            <p:ph type="sldNum" sz="quarter" idx="5"/>
          </p:nvPr>
        </p:nvSpPr>
        <p:spPr/>
        <p:txBody>
          <a:bodyPr/>
          <a:lstStyle/>
          <a:p>
            <a:fld id="{916AC51E-0E53-48F8-8288-DF019B33F6FE}" type="slidenum">
              <a:rPr lang="en-US" smtClean="0"/>
              <a:t>10</a:t>
            </a:fld>
            <a:endParaRPr lang="en-US"/>
          </a:p>
        </p:txBody>
      </p:sp>
    </p:spTree>
    <p:extLst>
      <p:ext uri="{BB962C8B-B14F-4D97-AF65-F5344CB8AC3E}">
        <p14:creationId xmlns:p14="http://schemas.microsoft.com/office/powerpoint/2010/main" val="277206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F3887-F3D6-445D-B3BD-0B4FD70B95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D79CB8-F670-4DF8-9632-B9B43A8566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92F2D6-5110-48E6-8A2A-A55F3CE9453B}"/>
              </a:ext>
            </a:extLst>
          </p:cNvPr>
          <p:cNvSpPr>
            <a:spLocks noGrp="1"/>
          </p:cNvSpPr>
          <p:nvPr>
            <p:ph type="dt" sz="half" idx="10"/>
          </p:nvPr>
        </p:nvSpPr>
        <p:spPr/>
        <p:txBody>
          <a:bodyPr/>
          <a:lstStyle/>
          <a:p>
            <a:fld id="{557A0C43-AA2E-4B82-A866-D84E895E4AFC}" type="datetimeFigureOut">
              <a:rPr lang="en-US" smtClean="0"/>
              <a:t>3/3/2023</a:t>
            </a:fld>
            <a:endParaRPr lang="en-US"/>
          </a:p>
        </p:txBody>
      </p:sp>
      <p:sp>
        <p:nvSpPr>
          <p:cNvPr id="5" name="Footer Placeholder 4">
            <a:extLst>
              <a:ext uri="{FF2B5EF4-FFF2-40B4-BE49-F238E27FC236}">
                <a16:creationId xmlns:a16="http://schemas.microsoft.com/office/drawing/2014/main" id="{17A8703C-057F-463B-93B0-CCA80FED4E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198394-B821-4602-8724-6FB7FD7D42CB}"/>
              </a:ext>
            </a:extLst>
          </p:cNvPr>
          <p:cNvSpPr>
            <a:spLocks noGrp="1"/>
          </p:cNvSpPr>
          <p:nvPr>
            <p:ph type="sldNum" sz="quarter" idx="12"/>
          </p:nvPr>
        </p:nvSpPr>
        <p:spPr/>
        <p:txBody>
          <a:bodyPr/>
          <a:lstStyle/>
          <a:p>
            <a:fld id="{F8752A6C-B330-472C-9234-39965A55C16F}" type="slidenum">
              <a:rPr lang="en-US" smtClean="0"/>
              <a:t>‹#›</a:t>
            </a:fld>
            <a:endParaRPr lang="en-US"/>
          </a:p>
        </p:txBody>
      </p:sp>
    </p:spTree>
    <p:extLst>
      <p:ext uri="{BB962C8B-B14F-4D97-AF65-F5344CB8AC3E}">
        <p14:creationId xmlns:p14="http://schemas.microsoft.com/office/powerpoint/2010/main" val="4166832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82E14-7BA2-495B-AA4B-54E8C1D064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17C996-8FBA-4298-8CC3-413F9E3EBF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6C0A3F-C112-49BD-8FA9-ED6933C6D578}"/>
              </a:ext>
            </a:extLst>
          </p:cNvPr>
          <p:cNvSpPr>
            <a:spLocks noGrp="1"/>
          </p:cNvSpPr>
          <p:nvPr>
            <p:ph type="dt" sz="half" idx="10"/>
          </p:nvPr>
        </p:nvSpPr>
        <p:spPr/>
        <p:txBody>
          <a:bodyPr/>
          <a:lstStyle/>
          <a:p>
            <a:fld id="{557A0C43-AA2E-4B82-A866-D84E895E4AFC}" type="datetimeFigureOut">
              <a:rPr lang="en-US" smtClean="0"/>
              <a:t>3/3/2023</a:t>
            </a:fld>
            <a:endParaRPr lang="en-US"/>
          </a:p>
        </p:txBody>
      </p:sp>
      <p:sp>
        <p:nvSpPr>
          <p:cNvPr id="5" name="Footer Placeholder 4">
            <a:extLst>
              <a:ext uri="{FF2B5EF4-FFF2-40B4-BE49-F238E27FC236}">
                <a16:creationId xmlns:a16="http://schemas.microsoft.com/office/drawing/2014/main" id="{3EB5FD95-72AA-4A87-A72C-476954BDF9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6598A0-CA9E-42F9-8DC6-52275AAB6B7D}"/>
              </a:ext>
            </a:extLst>
          </p:cNvPr>
          <p:cNvSpPr>
            <a:spLocks noGrp="1"/>
          </p:cNvSpPr>
          <p:nvPr>
            <p:ph type="sldNum" sz="quarter" idx="12"/>
          </p:nvPr>
        </p:nvSpPr>
        <p:spPr/>
        <p:txBody>
          <a:bodyPr/>
          <a:lstStyle/>
          <a:p>
            <a:fld id="{F8752A6C-B330-472C-9234-39965A55C16F}" type="slidenum">
              <a:rPr lang="en-US" smtClean="0"/>
              <a:t>‹#›</a:t>
            </a:fld>
            <a:endParaRPr lang="en-US"/>
          </a:p>
        </p:txBody>
      </p:sp>
    </p:spTree>
    <p:extLst>
      <p:ext uri="{BB962C8B-B14F-4D97-AF65-F5344CB8AC3E}">
        <p14:creationId xmlns:p14="http://schemas.microsoft.com/office/powerpoint/2010/main" val="1806338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B17484-0F47-40FA-B17A-41CBEBF0AE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1EDABE-4D31-4EBA-AB5D-9C9FB7C348F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EDAEAE-1FF7-41A2-B659-78520AEAFBB8}"/>
              </a:ext>
            </a:extLst>
          </p:cNvPr>
          <p:cNvSpPr>
            <a:spLocks noGrp="1"/>
          </p:cNvSpPr>
          <p:nvPr>
            <p:ph type="dt" sz="half" idx="10"/>
          </p:nvPr>
        </p:nvSpPr>
        <p:spPr/>
        <p:txBody>
          <a:bodyPr/>
          <a:lstStyle/>
          <a:p>
            <a:fld id="{557A0C43-AA2E-4B82-A866-D84E895E4AFC}" type="datetimeFigureOut">
              <a:rPr lang="en-US" smtClean="0"/>
              <a:t>3/3/2023</a:t>
            </a:fld>
            <a:endParaRPr lang="en-US"/>
          </a:p>
        </p:txBody>
      </p:sp>
      <p:sp>
        <p:nvSpPr>
          <p:cNvPr id="5" name="Footer Placeholder 4">
            <a:extLst>
              <a:ext uri="{FF2B5EF4-FFF2-40B4-BE49-F238E27FC236}">
                <a16:creationId xmlns:a16="http://schemas.microsoft.com/office/drawing/2014/main" id="{A54A38EA-755E-4FF6-B18B-8E1E347467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A94DBB-0AE0-4083-A401-41EFBC3FFF24}"/>
              </a:ext>
            </a:extLst>
          </p:cNvPr>
          <p:cNvSpPr>
            <a:spLocks noGrp="1"/>
          </p:cNvSpPr>
          <p:nvPr>
            <p:ph type="sldNum" sz="quarter" idx="12"/>
          </p:nvPr>
        </p:nvSpPr>
        <p:spPr/>
        <p:txBody>
          <a:bodyPr/>
          <a:lstStyle/>
          <a:p>
            <a:fld id="{F8752A6C-B330-472C-9234-39965A55C16F}" type="slidenum">
              <a:rPr lang="en-US" smtClean="0"/>
              <a:t>‹#›</a:t>
            </a:fld>
            <a:endParaRPr lang="en-US"/>
          </a:p>
        </p:txBody>
      </p:sp>
    </p:spTree>
    <p:extLst>
      <p:ext uri="{BB962C8B-B14F-4D97-AF65-F5344CB8AC3E}">
        <p14:creationId xmlns:p14="http://schemas.microsoft.com/office/powerpoint/2010/main" val="998444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73B93-B568-4232-A188-E997CC5D8A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2E7798-BE90-4EC9-93F1-DA2C7A3E737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E7EB1B-BDB4-46FE-A19B-286141DACCF7}"/>
              </a:ext>
            </a:extLst>
          </p:cNvPr>
          <p:cNvSpPr>
            <a:spLocks noGrp="1"/>
          </p:cNvSpPr>
          <p:nvPr>
            <p:ph type="dt" sz="half" idx="10"/>
          </p:nvPr>
        </p:nvSpPr>
        <p:spPr/>
        <p:txBody>
          <a:bodyPr/>
          <a:lstStyle/>
          <a:p>
            <a:fld id="{557A0C43-AA2E-4B82-A866-D84E895E4AFC}" type="datetimeFigureOut">
              <a:rPr lang="en-US" smtClean="0"/>
              <a:t>3/3/2023</a:t>
            </a:fld>
            <a:endParaRPr lang="en-US"/>
          </a:p>
        </p:txBody>
      </p:sp>
      <p:sp>
        <p:nvSpPr>
          <p:cNvPr id="5" name="Footer Placeholder 4">
            <a:extLst>
              <a:ext uri="{FF2B5EF4-FFF2-40B4-BE49-F238E27FC236}">
                <a16:creationId xmlns:a16="http://schemas.microsoft.com/office/drawing/2014/main" id="{E9F2F423-0546-48E3-8553-00FF9EBEE4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A42325-4C46-471D-B76E-A83E716C754F}"/>
              </a:ext>
            </a:extLst>
          </p:cNvPr>
          <p:cNvSpPr>
            <a:spLocks noGrp="1"/>
          </p:cNvSpPr>
          <p:nvPr>
            <p:ph type="sldNum" sz="quarter" idx="12"/>
          </p:nvPr>
        </p:nvSpPr>
        <p:spPr/>
        <p:txBody>
          <a:bodyPr/>
          <a:lstStyle/>
          <a:p>
            <a:fld id="{F8752A6C-B330-472C-9234-39965A55C16F}" type="slidenum">
              <a:rPr lang="en-US" smtClean="0"/>
              <a:t>‹#›</a:t>
            </a:fld>
            <a:endParaRPr lang="en-US"/>
          </a:p>
        </p:txBody>
      </p:sp>
    </p:spTree>
    <p:extLst>
      <p:ext uri="{BB962C8B-B14F-4D97-AF65-F5344CB8AC3E}">
        <p14:creationId xmlns:p14="http://schemas.microsoft.com/office/powerpoint/2010/main" val="1422634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81941-6CF2-47DE-B628-E890F144A3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F08F4F-BBC6-480A-BFCD-B5231BE73C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AB26115-EB52-4E3C-9C71-A383F7D8D326}"/>
              </a:ext>
            </a:extLst>
          </p:cNvPr>
          <p:cNvSpPr>
            <a:spLocks noGrp="1"/>
          </p:cNvSpPr>
          <p:nvPr>
            <p:ph type="dt" sz="half" idx="10"/>
          </p:nvPr>
        </p:nvSpPr>
        <p:spPr/>
        <p:txBody>
          <a:bodyPr/>
          <a:lstStyle/>
          <a:p>
            <a:fld id="{557A0C43-AA2E-4B82-A866-D84E895E4AFC}" type="datetimeFigureOut">
              <a:rPr lang="en-US" smtClean="0"/>
              <a:t>3/3/2023</a:t>
            </a:fld>
            <a:endParaRPr lang="en-US"/>
          </a:p>
        </p:txBody>
      </p:sp>
      <p:sp>
        <p:nvSpPr>
          <p:cNvPr id="5" name="Footer Placeholder 4">
            <a:extLst>
              <a:ext uri="{FF2B5EF4-FFF2-40B4-BE49-F238E27FC236}">
                <a16:creationId xmlns:a16="http://schemas.microsoft.com/office/drawing/2014/main" id="{CD98AFE8-53B6-4585-8A36-2CF406AD50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FE183E-C95A-4A71-BEE0-FF98E3C5BC7B}"/>
              </a:ext>
            </a:extLst>
          </p:cNvPr>
          <p:cNvSpPr>
            <a:spLocks noGrp="1"/>
          </p:cNvSpPr>
          <p:nvPr>
            <p:ph type="sldNum" sz="quarter" idx="12"/>
          </p:nvPr>
        </p:nvSpPr>
        <p:spPr/>
        <p:txBody>
          <a:bodyPr/>
          <a:lstStyle/>
          <a:p>
            <a:fld id="{F8752A6C-B330-472C-9234-39965A55C16F}" type="slidenum">
              <a:rPr lang="en-US" smtClean="0"/>
              <a:t>‹#›</a:t>
            </a:fld>
            <a:endParaRPr lang="en-US"/>
          </a:p>
        </p:txBody>
      </p:sp>
    </p:spTree>
    <p:extLst>
      <p:ext uri="{BB962C8B-B14F-4D97-AF65-F5344CB8AC3E}">
        <p14:creationId xmlns:p14="http://schemas.microsoft.com/office/powerpoint/2010/main" val="3125600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26E91-CDB4-4198-8D3F-CEE2C47AAF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DF1B2C-E50B-427A-9A19-36AB96F9143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11E6C9-9EA9-4C88-B211-2A7687DEBAB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74CA78-09E6-41A4-8B76-14E8F50F9091}"/>
              </a:ext>
            </a:extLst>
          </p:cNvPr>
          <p:cNvSpPr>
            <a:spLocks noGrp="1"/>
          </p:cNvSpPr>
          <p:nvPr>
            <p:ph type="dt" sz="half" idx="10"/>
          </p:nvPr>
        </p:nvSpPr>
        <p:spPr/>
        <p:txBody>
          <a:bodyPr/>
          <a:lstStyle/>
          <a:p>
            <a:fld id="{557A0C43-AA2E-4B82-A866-D84E895E4AFC}" type="datetimeFigureOut">
              <a:rPr lang="en-US" smtClean="0"/>
              <a:t>3/3/2023</a:t>
            </a:fld>
            <a:endParaRPr lang="en-US"/>
          </a:p>
        </p:txBody>
      </p:sp>
      <p:sp>
        <p:nvSpPr>
          <p:cNvPr id="6" name="Footer Placeholder 5">
            <a:extLst>
              <a:ext uri="{FF2B5EF4-FFF2-40B4-BE49-F238E27FC236}">
                <a16:creationId xmlns:a16="http://schemas.microsoft.com/office/drawing/2014/main" id="{6758DF19-1519-4606-AC88-CAAC83BA9C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C68FFC-0DCD-482D-AF86-CB94C029319F}"/>
              </a:ext>
            </a:extLst>
          </p:cNvPr>
          <p:cNvSpPr>
            <a:spLocks noGrp="1"/>
          </p:cNvSpPr>
          <p:nvPr>
            <p:ph type="sldNum" sz="quarter" idx="12"/>
          </p:nvPr>
        </p:nvSpPr>
        <p:spPr/>
        <p:txBody>
          <a:bodyPr/>
          <a:lstStyle/>
          <a:p>
            <a:fld id="{F8752A6C-B330-472C-9234-39965A55C16F}" type="slidenum">
              <a:rPr lang="en-US" smtClean="0"/>
              <a:t>‹#›</a:t>
            </a:fld>
            <a:endParaRPr lang="en-US"/>
          </a:p>
        </p:txBody>
      </p:sp>
    </p:spTree>
    <p:extLst>
      <p:ext uri="{BB962C8B-B14F-4D97-AF65-F5344CB8AC3E}">
        <p14:creationId xmlns:p14="http://schemas.microsoft.com/office/powerpoint/2010/main" val="1698398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9B830-CDBB-4145-8F80-C6904A3207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884038-2E07-46D4-BF33-B506A71747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EA69038-50C1-45B0-8102-C7E623D951D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BA3804-C0B7-4C79-80D4-EB940CF647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22E325B-01CD-4DB5-B762-1A28CF7C6F5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74CCFC-6EDC-4872-8A0E-344D6781411E}"/>
              </a:ext>
            </a:extLst>
          </p:cNvPr>
          <p:cNvSpPr>
            <a:spLocks noGrp="1"/>
          </p:cNvSpPr>
          <p:nvPr>
            <p:ph type="dt" sz="half" idx="10"/>
          </p:nvPr>
        </p:nvSpPr>
        <p:spPr/>
        <p:txBody>
          <a:bodyPr/>
          <a:lstStyle/>
          <a:p>
            <a:fld id="{557A0C43-AA2E-4B82-A866-D84E895E4AFC}" type="datetimeFigureOut">
              <a:rPr lang="en-US" smtClean="0"/>
              <a:t>3/3/2023</a:t>
            </a:fld>
            <a:endParaRPr lang="en-US"/>
          </a:p>
        </p:txBody>
      </p:sp>
      <p:sp>
        <p:nvSpPr>
          <p:cNvPr id="8" name="Footer Placeholder 7">
            <a:extLst>
              <a:ext uri="{FF2B5EF4-FFF2-40B4-BE49-F238E27FC236}">
                <a16:creationId xmlns:a16="http://schemas.microsoft.com/office/drawing/2014/main" id="{2727A148-ECDC-4A25-B92E-983D90A7B7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120AC1-773A-4470-B26D-581A41E94570}"/>
              </a:ext>
            </a:extLst>
          </p:cNvPr>
          <p:cNvSpPr>
            <a:spLocks noGrp="1"/>
          </p:cNvSpPr>
          <p:nvPr>
            <p:ph type="sldNum" sz="quarter" idx="12"/>
          </p:nvPr>
        </p:nvSpPr>
        <p:spPr/>
        <p:txBody>
          <a:bodyPr/>
          <a:lstStyle/>
          <a:p>
            <a:fld id="{F8752A6C-B330-472C-9234-39965A55C16F}" type="slidenum">
              <a:rPr lang="en-US" smtClean="0"/>
              <a:t>‹#›</a:t>
            </a:fld>
            <a:endParaRPr lang="en-US"/>
          </a:p>
        </p:txBody>
      </p:sp>
    </p:spTree>
    <p:extLst>
      <p:ext uri="{BB962C8B-B14F-4D97-AF65-F5344CB8AC3E}">
        <p14:creationId xmlns:p14="http://schemas.microsoft.com/office/powerpoint/2010/main" val="2005746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DE357-A0BC-417D-8DBA-F3D6BEBDD8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5D49F9-6E50-46CE-B06B-A93DC5869C4F}"/>
              </a:ext>
            </a:extLst>
          </p:cNvPr>
          <p:cNvSpPr>
            <a:spLocks noGrp="1"/>
          </p:cNvSpPr>
          <p:nvPr>
            <p:ph type="dt" sz="half" idx="10"/>
          </p:nvPr>
        </p:nvSpPr>
        <p:spPr/>
        <p:txBody>
          <a:bodyPr/>
          <a:lstStyle/>
          <a:p>
            <a:fld id="{557A0C43-AA2E-4B82-A866-D84E895E4AFC}" type="datetimeFigureOut">
              <a:rPr lang="en-US" smtClean="0"/>
              <a:t>3/3/2023</a:t>
            </a:fld>
            <a:endParaRPr lang="en-US"/>
          </a:p>
        </p:txBody>
      </p:sp>
      <p:sp>
        <p:nvSpPr>
          <p:cNvPr id="4" name="Footer Placeholder 3">
            <a:extLst>
              <a:ext uri="{FF2B5EF4-FFF2-40B4-BE49-F238E27FC236}">
                <a16:creationId xmlns:a16="http://schemas.microsoft.com/office/drawing/2014/main" id="{07C0E9C8-FA6E-4E99-ABFE-59B95951970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54594F-49A5-45BB-96B6-CEAE712AD4EE}"/>
              </a:ext>
            </a:extLst>
          </p:cNvPr>
          <p:cNvSpPr>
            <a:spLocks noGrp="1"/>
          </p:cNvSpPr>
          <p:nvPr>
            <p:ph type="sldNum" sz="quarter" idx="12"/>
          </p:nvPr>
        </p:nvSpPr>
        <p:spPr/>
        <p:txBody>
          <a:bodyPr/>
          <a:lstStyle/>
          <a:p>
            <a:fld id="{F8752A6C-B330-472C-9234-39965A55C16F}" type="slidenum">
              <a:rPr lang="en-US" smtClean="0"/>
              <a:t>‹#›</a:t>
            </a:fld>
            <a:endParaRPr lang="en-US"/>
          </a:p>
        </p:txBody>
      </p:sp>
    </p:spTree>
    <p:extLst>
      <p:ext uri="{BB962C8B-B14F-4D97-AF65-F5344CB8AC3E}">
        <p14:creationId xmlns:p14="http://schemas.microsoft.com/office/powerpoint/2010/main" val="1800214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DC16BA-3BEB-478A-87BC-5FC93E8ACA55}"/>
              </a:ext>
            </a:extLst>
          </p:cNvPr>
          <p:cNvSpPr>
            <a:spLocks noGrp="1"/>
          </p:cNvSpPr>
          <p:nvPr>
            <p:ph type="dt" sz="half" idx="10"/>
          </p:nvPr>
        </p:nvSpPr>
        <p:spPr/>
        <p:txBody>
          <a:bodyPr/>
          <a:lstStyle/>
          <a:p>
            <a:fld id="{557A0C43-AA2E-4B82-A866-D84E895E4AFC}" type="datetimeFigureOut">
              <a:rPr lang="en-US" smtClean="0"/>
              <a:t>3/3/2023</a:t>
            </a:fld>
            <a:endParaRPr lang="en-US"/>
          </a:p>
        </p:txBody>
      </p:sp>
      <p:sp>
        <p:nvSpPr>
          <p:cNvPr id="3" name="Footer Placeholder 2">
            <a:extLst>
              <a:ext uri="{FF2B5EF4-FFF2-40B4-BE49-F238E27FC236}">
                <a16:creationId xmlns:a16="http://schemas.microsoft.com/office/drawing/2014/main" id="{3863557F-5CCE-4596-AFBE-47D1B12B9D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97B108-8E45-450F-ABAE-64AB94439E20}"/>
              </a:ext>
            </a:extLst>
          </p:cNvPr>
          <p:cNvSpPr>
            <a:spLocks noGrp="1"/>
          </p:cNvSpPr>
          <p:nvPr>
            <p:ph type="sldNum" sz="quarter" idx="12"/>
          </p:nvPr>
        </p:nvSpPr>
        <p:spPr/>
        <p:txBody>
          <a:bodyPr/>
          <a:lstStyle/>
          <a:p>
            <a:fld id="{F8752A6C-B330-472C-9234-39965A55C16F}" type="slidenum">
              <a:rPr lang="en-US" smtClean="0"/>
              <a:t>‹#›</a:t>
            </a:fld>
            <a:endParaRPr lang="en-US"/>
          </a:p>
        </p:txBody>
      </p:sp>
    </p:spTree>
    <p:extLst>
      <p:ext uri="{BB962C8B-B14F-4D97-AF65-F5344CB8AC3E}">
        <p14:creationId xmlns:p14="http://schemas.microsoft.com/office/powerpoint/2010/main" val="667015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C9FA9-7767-4A9E-A9AC-F3F235D0B0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2BCBB4-9E35-44B0-B3C2-49A0394FF1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3BB66D-1900-4C96-BC5D-955E3B32AB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7B32A6D-7BA6-499D-844A-8215537E60A6}"/>
              </a:ext>
            </a:extLst>
          </p:cNvPr>
          <p:cNvSpPr>
            <a:spLocks noGrp="1"/>
          </p:cNvSpPr>
          <p:nvPr>
            <p:ph type="dt" sz="half" idx="10"/>
          </p:nvPr>
        </p:nvSpPr>
        <p:spPr/>
        <p:txBody>
          <a:bodyPr/>
          <a:lstStyle/>
          <a:p>
            <a:fld id="{557A0C43-AA2E-4B82-A866-D84E895E4AFC}" type="datetimeFigureOut">
              <a:rPr lang="en-US" smtClean="0"/>
              <a:t>3/3/2023</a:t>
            </a:fld>
            <a:endParaRPr lang="en-US"/>
          </a:p>
        </p:txBody>
      </p:sp>
      <p:sp>
        <p:nvSpPr>
          <p:cNvPr id="6" name="Footer Placeholder 5">
            <a:extLst>
              <a:ext uri="{FF2B5EF4-FFF2-40B4-BE49-F238E27FC236}">
                <a16:creationId xmlns:a16="http://schemas.microsoft.com/office/drawing/2014/main" id="{AF168DB9-1572-4049-AF9A-D26DB9E174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7274A8-FD7B-403D-9270-6D51A7CE14C6}"/>
              </a:ext>
            </a:extLst>
          </p:cNvPr>
          <p:cNvSpPr>
            <a:spLocks noGrp="1"/>
          </p:cNvSpPr>
          <p:nvPr>
            <p:ph type="sldNum" sz="quarter" idx="12"/>
          </p:nvPr>
        </p:nvSpPr>
        <p:spPr/>
        <p:txBody>
          <a:bodyPr/>
          <a:lstStyle/>
          <a:p>
            <a:fld id="{F8752A6C-B330-472C-9234-39965A55C16F}" type="slidenum">
              <a:rPr lang="en-US" smtClean="0"/>
              <a:t>‹#›</a:t>
            </a:fld>
            <a:endParaRPr lang="en-US"/>
          </a:p>
        </p:txBody>
      </p:sp>
    </p:spTree>
    <p:extLst>
      <p:ext uri="{BB962C8B-B14F-4D97-AF65-F5344CB8AC3E}">
        <p14:creationId xmlns:p14="http://schemas.microsoft.com/office/powerpoint/2010/main" val="1117412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87C0E-22F1-4CFE-A57B-2865925456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A3DF09-D5C5-4337-AC68-6D586DB742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C4824C-08D8-4AF5-B5F6-F1F3AE0991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899B745-75D0-43F1-8150-CB0966310F8A}"/>
              </a:ext>
            </a:extLst>
          </p:cNvPr>
          <p:cNvSpPr>
            <a:spLocks noGrp="1"/>
          </p:cNvSpPr>
          <p:nvPr>
            <p:ph type="dt" sz="half" idx="10"/>
          </p:nvPr>
        </p:nvSpPr>
        <p:spPr/>
        <p:txBody>
          <a:bodyPr/>
          <a:lstStyle/>
          <a:p>
            <a:fld id="{557A0C43-AA2E-4B82-A866-D84E895E4AFC}" type="datetimeFigureOut">
              <a:rPr lang="en-US" smtClean="0"/>
              <a:t>3/3/2023</a:t>
            </a:fld>
            <a:endParaRPr lang="en-US"/>
          </a:p>
        </p:txBody>
      </p:sp>
      <p:sp>
        <p:nvSpPr>
          <p:cNvPr id="6" name="Footer Placeholder 5">
            <a:extLst>
              <a:ext uri="{FF2B5EF4-FFF2-40B4-BE49-F238E27FC236}">
                <a16:creationId xmlns:a16="http://schemas.microsoft.com/office/drawing/2014/main" id="{86D3CF38-7B53-43FC-88EF-A0F6BBCF2E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3D2798-484D-4166-8726-C541B20E4BD7}"/>
              </a:ext>
            </a:extLst>
          </p:cNvPr>
          <p:cNvSpPr>
            <a:spLocks noGrp="1"/>
          </p:cNvSpPr>
          <p:nvPr>
            <p:ph type="sldNum" sz="quarter" idx="12"/>
          </p:nvPr>
        </p:nvSpPr>
        <p:spPr/>
        <p:txBody>
          <a:bodyPr/>
          <a:lstStyle/>
          <a:p>
            <a:fld id="{F8752A6C-B330-472C-9234-39965A55C16F}" type="slidenum">
              <a:rPr lang="en-US" smtClean="0"/>
              <a:t>‹#›</a:t>
            </a:fld>
            <a:endParaRPr lang="en-US"/>
          </a:p>
        </p:txBody>
      </p:sp>
    </p:spTree>
    <p:extLst>
      <p:ext uri="{BB962C8B-B14F-4D97-AF65-F5344CB8AC3E}">
        <p14:creationId xmlns:p14="http://schemas.microsoft.com/office/powerpoint/2010/main" val="47843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6BE925-9C90-438C-9720-D7067B752C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3F351A-12E7-4A78-8B9F-603C1AA45A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B5BFEE-4E3F-460E-BF4B-38061E97B1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7A0C43-AA2E-4B82-A866-D84E895E4AFC}" type="datetimeFigureOut">
              <a:rPr lang="en-US" smtClean="0"/>
              <a:t>3/3/2023</a:t>
            </a:fld>
            <a:endParaRPr lang="en-US"/>
          </a:p>
        </p:txBody>
      </p:sp>
      <p:sp>
        <p:nvSpPr>
          <p:cNvPr id="5" name="Footer Placeholder 4">
            <a:extLst>
              <a:ext uri="{FF2B5EF4-FFF2-40B4-BE49-F238E27FC236}">
                <a16:creationId xmlns:a16="http://schemas.microsoft.com/office/drawing/2014/main" id="{90C642AC-C3EF-41F6-B263-03FE18F912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1B1647-25E8-490A-8CD2-5FE87FE60C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752A6C-B330-472C-9234-39965A55C16F}" type="slidenum">
              <a:rPr lang="en-US" smtClean="0"/>
              <a:t>‹#›</a:t>
            </a:fld>
            <a:endParaRPr lang="en-US"/>
          </a:p>
        </p:txBody>
      </p:sp>
    </p:spTree>
    <p:extLst>
      <p:ext uri="{BB962C8B-B14F-4D97-AF65-F5344CB8AC3E}">
        <p14:creationId xmlns:p14="http://schemas.microsoft.com/office/powerpoint/2010/main" val="34780051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video" Target="../media/media4.mov"/><Relationship Id="rId2" Type="http://schemas.microsoft.com/office/2007/relationships/media" Target="../media/media4.mov"/><Relationship Id="rId1" Type="http://schemas.openxmlformats.org/officeDocument/2006/relationships/tags" Target="../tags/tag11.xml"/><Relationship Id="rId6" Type="http://schemas.openxmlformats.org/officeDocument/2006/relationships/image" Target="../media/image7.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1.xml"/><Relationship Id="rId7" Type="http://schemas.openxmlformats.org/officeDocument/2006/relationships/diagramColors" Target="../diagrams/colors2.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3.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notesSlide" Target="../notesSlides/notesSlide12.xml"/><Relationship Id="rId7" Type="http://schemas.openxmlformats.org/officeDocument/2006/relationships/image" Target="../media/image11.jp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10.jpeg"/><Relationship Id="rId5" Type="http://schemas.openxmlformats.org/officeDocument/2006/relationships/image" Target="../media/image9.jp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6.xml"/><Relationship Id="rId5" Type="http://schemas.microsoft.com/office/2007/relationships/hdphoto" Target="../media/hdphoto1.wdp"/><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18.jpe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17.xml"/><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21.PNG"/><Relationship Id="rId5" Type="http://schemas.openxmlformats.org/officeDocument/2006/relationships/image" Target="../media/image20.jpg"/><Relationship Id="rId10" Type="http://schemas.microsoft.com/office/2007/relationships/hdphoto" Target="../media/hdphoto2.wdp"/><Relationship Id="rId4" Type="http://schemas.openxmlformats.org/officeDocument/2006/relationships/image" Target="../media/image19.jpg"/><Relationship Id="rId9"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27.jp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2.JP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2.xml"/><Relationship Id="rId5" Type="http://schemas.microsoft.com/office/2007/relationships/hdphoto" Target="../media/hdphoto1.wdp"/><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38.PNG"/><Relationship Id="rId5" Type="http://schemas.openxmlformats.org/officeDocument/2006/relationships/image" Target="../media/image21.PNG"/><Relationship Id="rId4" Type="http://schemas.openxmlformats.org/officeDocument/2006/relationships/image" Target="../media/image37.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40.jpg"/></Relationships>
</file>

<file path=ppt/slides/_rels/slide2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26.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3.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video" Target="../media/media1.mov"/><Relationship Id="rId2" Type="http://schemas.microsoft.com/office/2007/relationships/media" Target="../media/media1.mov"/><Relationship Id="rId1" Type="http://schemas.openxmlformats.org/officeDocument/2006/relationships/tags" Target="../tags/tag8.xml"/><Relationship Id="rId6" Type="http://schemas.openxmlformats.org/officeDocument/2006/relationships/image" Target="../media/image4.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video" Target="../media/media2.mov"/><Relationship Id="rId2" Type="http://schemas.microsoft.com/office/2007/relationships/media" Target="../media/media2.mov"/><Relationship Id="rId1" Type="http://schemas.openxmlformats.org/officeDocument/2006/relationships/tags" Target="../tags/tag9.xml"/><Relationship Id="rId6" Type="http://schemas.openxmlformats.org/officeDocument/2006/relationships/image" Target="../media/image5.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video" Target="../media/media3.mov"/><Relationship Id="rId2" Type="http://schemas.microsoft.com/office/2007/relationships/media" Target="../media/media3.mov"/><Relationship Id="rId1" Type="http://schemas.openxmlformats.org/officeDocument/2006/relationships/tags" Target="../tags/tag10.xml"/><Relationship Id="rId6" Type="http://schemas.openxmlformats.org/officeDocument/2006/relationships/image" Target="../media/image6.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236FAD-41FB-4D1B-BFCC-198C60057BF2}"/>
              </a:ext>
            </a:extLst>
          </p:cNvPr>
          <p:cNvSpPr/>
          <p:nvPr/>
        </p:nvSpPr>
        <p:spPr>
          <a:xfrm>
            <a:off x="698500" y="2516174"/>
            <a:ext cx="4279900" cy="44185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2B6AA35-A3EE-42E8-9524-69E64B4AC6E8}"/>
              </a:ext>
            </a:extLst>
          </p:cNvPr>
          <p:cNvSpPr/>
          <p:nvPr/>
        </p:nvSpPr>
        <p:spPr>
          <a:xfrm>
            <a:off x="-127001" y="2516174"/>
            <a:ext cx="2755902" cy="5847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4421B04-E176-423C-8967-43E052D32EA7}"/>
              </a:ext>
            </a:extLst>
          </p:cNvPr>
          <p:cNvSpPr/>
          <p:nvPr/>
        </p:nvSpPr>
        <p:spPr>
          <a:xfrm>
            <a:off x="0" y="5686752"/>
            <a:ext cx="12192000" cy="1279258"/>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D376C"/>
              </a:solidFill>
            </a:endParaRPr>
          </a:p>
        </p:txBody>
      </p:sp>
      <p:sp>
        <p:nvSpPr>
          <p:cNvPr id="4" name="TextBox 3">
            <a:extLst>
              <a:ext uri="{FF2B5EF4-FFF2-40B4-BE49-F238E27FC236}">
                <a16:creationId xmlns:a16="http://schemas.microsoft.com/office/drawing/2014/main" id="{35391FEF-4612-4674-91FD-6332F01F8A3D}"/>
              </a:ext>
            </a:extLst>
          </p:cNvPr>
          <p:cNvSpPr txBox="1"/>
          <p:nvPr/>
        </p:nvSpPr>
        <p:spPr>
          <a:xfrm>
            <a:off x="1155700" y="768856"/>
            <a:ext cx="11036300" cy="1759456"/>
          </a:xfrm>
          <a:prstGeom prst="rect">
            <a:avLst/>
          </a:prstGeom>
          <a:noFill/>
        </p:spPr>
        <p:txBody>
          <a:bodyPr wrap="square" rtlCol="0">
            <a:spAutoFit/>
          </a:bodyPr>
          <a:lstStyle/>
          <a:p>
            <a:pPr>
              <a:lnSpc>
                <a:spcPts val="6500"/>
              </a:lnSpc>
            </a:pPr>
            <a:r>
              <a:rPr lang="en-US" sz="6000" b="1" dirty="0">
                <a:latin typeface="Arial" panose="020B0604020202020204" pitchFamily="34" charset="0"/>
                <a:cs typeface="Arial" panose="020B0604020202020204" pitchFamily="34" charset="0"/>
              </a:rPr>
              <a:t>Retail</a:t>
            </a:r>
          </a:p>
          <a:p>
            <a:pPr>
              <a:lnSpc>
                <a:spcPts val="6500"/>
              </a:lnSpc>
            </a:pPr>
            <a:r>
              <a:rPr lang="en-US" sz="6000" b="1" dirty="0">
                <a:latin typeface="Arial" panose="020B0604020202020204" pitchFamily="34" charset="0"/>
                <a:cs typeface="Arial" panose="020B0604020202020204" pitchFamily="34" charset="0"/>
              </a:rPr>
              <a:t>Culture &amp;</a:t>
            </a:r>
          </a:p>
        </p:txBody>
      </p:sp>
      <p:sp>
        <p:nvSpPr>
          <p:cNvPr id="7" name="TextBox 6">
            <a:extLst>
              <a:ext uri="{FF2B5EF4-FFF2-40B4-BE49-F238E27FC236}">
                <a16:creationId xmlns:a16="http://schemas.microsoft.com/office/drawing/2014/main" id="{1CA7C044-0A90-4BE4-9E0E-988245A6FC35}"/>
              </a:ext>
            </a:extLst>
          </p:cNvPr>
          <p:cNvSpPr txBox="1"/>
          <p:nvPr/>
        </p:nvSpPr>
        <p:spPr>
          <a:xfrm>
            <a:off x="1155700" y="2430247"/>
            <a:ext cx="10947400" cy="584775"/>
          </a:xfrm>
          <a:prstGeom prst="rect">
            <a:avLst/>
          </a:prstGeom>
          <a:noFill/>
        </p:spPr>
        <p:txBody>
          <a:bodyPr wrap="square" rtlCol="0">
            <a:spAutoFit/>
          </a:bodyPr>
          <a:lstStyle/>
          <a:p>
            <a:r>
              <a:rPr lang="en-US" sz="3200" b="1" spc="300" dirty="0">
                <a:solidFill>
                  <a:schemeClr val="bg1"/>
                </a:solidFill>
                <a:latin typeface="Arial" panose="020B0604020202020204" pitchFamily="34" charset="0"/>
                <a:cs typeface="Arial" panose="020B0604020202020204" pitchFamily="34" charset="0"/>
              </a:rPr>
              <a:t>C O N </a:t>
            </a:r>
            <a:r>
              <a:rPr lang="en-US" sz="3200" b="1" spc="300" dirty="0" err="1">
                <a:solidFill>
                  <a:schemeClr val="bg1"/>
                </a:solidFill>
                <a:latin typeface="Arial" panose="020B0604020202020204" pitchFamily="34" charset="0"/>
                <a:cs typeface="Arial" panose="020B0604020202020204" pitchFamily="34" charset="0"/>
              </a:rPr>
              <a:t>N</a:t>
            </a:r>
            <a:r>
              <a:rPr lang="en-US" sz="3200" b="1" spc="300" dirty="0">
                <a:solidFill>
                  <a:schemeClr val="bg1"/>
                </a:solidFill>
                <a:latin typeface="Arial" panose="020B0604020202020204" pitchFamily="34" charset="0"/>
                <a:cs typeface="Arial" panose="020B0604020202020204" pitchFamily="34" charset="0"/>
              </a:rPr>
              <a:t> E C T</a:t>
            </a:r>
          </a:p>
        </p:txBody>
      </p:sp>
      <p:sp>
        <p:nvSpPr>
          <p:cNvPr id="12" name="TextBox 11">
            <a:extLst>
              <a:ext uri="{FF2B5EF4-FFF2-40B4-BE49-F238E27FC236}">
                <a16:creationId xmlns:a16="http://schemas.microsoft.com/office/drawing/2014/main" id="{F5F7B4FC-1D2B-4FBC-82C7-FAC7412BD339}"/>
              </a:ext>
            </a:extLst>
          </p:cNvPr>
          <p:cNvSpPr txBox="1"/>
          <p:nvPr/>
        </p:nvSpPr>
        <p:spPr>
          <a:xfrm>
            <a:off x="10007600" y="6115700"/>
            <a:ext cx="2006600" cy="461665"/>
          </a:xfrm>
          <a:prstGeom prst="rect">
            <a:avLst/>
          </a:prstGeom>
          <a:noFill/>
        </p:spPr>
        <p:txBody>
          <a:bodyPr wrap="square" rtlCol="0">
            <a:spAutoFit/>
          </a:bodyPr>
          <a:lstStyle/>
          <a:p>
            <a:pPr algn="ctr"/>
            <a:r>
              <a:rPr lang="en-US" sz="2400" dirty="0">
                <a:solidFill>
                  <a:schemeClr val="bg1"/>
                </a:solidFill>
                <a:latin typeface="Pacifico" panose="00000500000000000000" pitchFamily="2" charset="0"/>
              </a:rPr>
              <a:t>Goodwill</a:t>
            </a:r>
          </a:p>
        </p:txBody>
      </p:sp>
      <p:sp>
        <p:nvSpPr>
          <p:cNvPr id="10" name="TextBox 9">
            <a:extLst>
              <a:ext uri="{FF2B5EF4-FFF2-40B4-BE49-F238E27FC236}">
                <a16:creationId xmlns:a16="http://schemas.microsoft.com/office/drawing/2014/main" id="{156C6459-6C82-403D-A6CF-088DC95E8880}"/>
              </a:ext>
            </a:extLst>
          </p:cNvPr>
          <p:cNvSpPr txBox="1"/>
          <p:nvPr/>
        </p:nvSpPr>
        <p:spPr>
          <a:xfrm>
            <a:off x="5063169" y="2813226"/>
            <a:ext cx="7084381" cy="1759456"/>
          </a:xfrm>
          <a:prstGeom prst="rect">
            <a:avLst/>
          </a:prstGeom>
          <a:noFill/>
        </p:spPr>
        <p:txBody>
          <a:bodyPr wrap="square" rtlCol="0">
            <a:spAutoFit/>
          </a:bodyPr>
          <a:lstStyle/>
          <a:p>
            <a:pPr algn="ctr">
              <a:lnSpc>
                <a:spcPts val="6500"/>
              </a:lnSpc>
            </a:pPr>
            <a:r>
              <a:rPr lang="en-US" sz="6000" b="1" dirty="0">
                <a:latin typeface="Arial" panose="020B0604020202020204" pitchFamily="34" charset="0"/>
                <a:cs typeface="Arial" panose="020B0604020202020204" pitchFamily="34" charset="0"/>
              </a:rPr>
              <a:t>Corrective Action Basics</a:t>
            </a:r>
          </a:p>
        </p:txBody>
      </p:sp>
    </p:spTree>
    <p:custDataLst>
      <p:tags r:id="rId1"/>
    </p:custDataLst>
    <p:extLst>
      <p:ext uri="{BB962C8B-B14F-4D97-AF65-F5344CB8AC3E}">
        <p14:creationId xmlns:p14="http://schemas.microsoft.com/office/powerpoint/2010/main" val="1728927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88386A0-A8AA-4A84-8D33-F3179DF7D291}"/>
              </a:ext>
            </a:extLst>
          </p:cNvPr>
          <p:cNvSpPr/>
          <p:nvPr/>
        </p:nvSpPr>
        <p:spPr>
          <a:xfrm>
            <a:off x="-45655" y="0"/>
            <a:ext cx="660252" cy="6858000"/>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9B23B37-F3D6-4892-ABCB-5B44E8CEE9A4}"/>
              </a:ext>
            </a:extLst>
          </p:cNvPr>
          <p:cNvSpPr/>
          <p:nvPr/>
        </p:nvSpPr>
        <p:spPr>
          <a:xfrm>
            <a:off x="380057" y="1862431"/>
            <a:ext cx="234540" cy="4995569"/>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th">
            <a:hlinkClick r:id="" action="ppaction://media"/>
            <a:extLst>
              <a:ext uri="{FF2B5EF4-FFF2-40B4-BE49-F238E27FC236}">
                <a16:creationId xmlns:a16="http://schemas.microsoft.com/office/drawing/2014/main" id="{15C84681-20B2-42B4-9336-906148A7FDA6}"/>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2824040" y="1584569"/>
            <a:ext cx="6543919" cy="3688861"/>
          </a:xfrm>
          <a:prstGeom prst="rect">
            <a:avLst/>
          </a:prstGeom>
        </p:spPr>
      </p:pic>
      <p:sp>
        <p:nvSpPr>
          <p:cNvPr id="10" name="TextBox 9">
            <a:extLst>
              <a:ext uri="{FF2B5EF4-FFF2-40B4-BE49-F238E27FC236}">
                <a16:creationId xmlns:a16="http://schemas.microsoft.com/office/drawing/2014/main" id="{A3C89F77-8BB7-4CA6-B8C5-236A5DA8CD18}"/>
              </a:ext>
            </a:extLst>
          </p:cNvPr>
          <p:cNvSpPr txBox="1"/>
          <p:nvPr/>
        </p:nvSpPr>
        <p:spPr>
          <a:xfrm>
            <a:off x="696686" y="142113"/>
            <a:ext cx="10798628" cy="925894"/>
          </a:xfrm>
          <a:prstGeom prst="rect">
            <a:avLst/>
          </a:prstGeom>
          <a:noFill/>
        </p:spPr>
        <p:txBody>
          <a:bodyPr wrap="square" rtlCol="0">
            <a:spAutoFit/>
          </a:bodyPr>
          <a:lstStyle/>
          <a:p>
            <a:pPr>
              <a:lnSpc>
                <a:spcPts val="6500"/>
              </a:lnSpc>
            </a:pPr>
            <a:r>
              <a:rPr lang="en-US" sz="6000" b="1" dirty="0">
                <a:solidFill>
                  <a:srgbClr val="1D376C"/>
                </a:solidFill>
                <a:latin typeface="Arial" panose="020B0604020202020204" pitchFamily="34" charset="0"/>
                <a:cs typeface="Arial" panose="020B0604020202020204" pitchFamily="34" charset="0"/>
              </a:rPr>
              <a:t>Will or Skill?</a:t>
            </a:r>
          </a:p>
        </p:txBody>
      </p:sp>
      <p:sp>
        <p:nvSpPr>
          <p:cNvPr id="9" name="TextBox 8">
            <a:extLst>
              <a:ext uri="{FF2B5EF4-FFF2-40B4-BE49-F238E27FC236}">
                <a16:creationId xmlns:a16="http://schemas.microsoft.com/office/drawing/2014/main" id="{D738B2E3-4E86-4828-A4FE-91D9E41663FF}"/>
              </a:ext>
            </a:extLst>
          </p:cNvPr>
          <p:cNvSpPr txBox="1"/>
          <p:nvPr/>
        </p:nvSpPr>
        <p:spPr>
          <a:xfrm>
            <a:off x="10007600" y="6115700"/>
            <a:ext cx="2006600" cy="461665"/>
          </a:xfrm>
          <a:prstGeom prst="rect">
            <a:avLst/>
          </a:prstGeom>
          <a:noFill/>
        </p:spPr>
        <p:txBody>
          <a:bodyPr wrap="square" rtlCol="0">
            <a:spAutoFit/>
          </a:bodyPr>
          <a:lstStyle/>
          <a:p>
            <a:pPr algn="ctr"/>
            <a:r>
              <a:rPr lang="en-US" sz="2400" dirty="0">
                <a:solidFill>
                  <a:srgbClr val="1D376C"/>
                </a:solidFill>
                <a:latin typeface="Pacifico" panose="00000500000000000000" pitchFamily="2" charset="0"/>
              </a:rPr>
              <a:t>Goodwill</a:t>
            </a:r>
          </a:p>
        </p:txBody>
      </p:sp>
      <p:sp>
        <p:nvSpPr>
          <p:cNvPr id="11" name="Freeform: Shape 10">
            <a:extLst>
              <a:ext uri="{FF2B5EF4-FFF2-40B4-BE49-F238E27FC236}">
                <a16:creationId xmlns:a16="http://schemas.microsoft.com/office/drawing/2014/main" id="{6C0FFFDF-E76F-4BCC-AD82-8A4757ADFF2F}"/>
              </a:ext>
            </a:extLst>
          </p:cNvPr>
          <p:cNvSpPr/>
          <p:nvPr/>
        </p:nvSpPr>
        <p:spPr>
          <a:xfrm>
            <a:off x="1014476" y="2711684"/>
            <a:ext cx="1636179" cy="1636179"/>
          </a:xfrm>
          <a:custGeom>
            <a:avLst/>
            <a:gdLst>
              <a:gd name="connsiteX0" fmla="*/ 0 w 1636179"/>
              <a:gd name="connsiteY0" fmla="*/ 572663 h 1636179"/>
              <a:gd name="connsiteX1" fmla="*/ 818090 w 1636179"/>
              <a:gd name="connsiteY1" fmla="*/ 0 h 1636179"/>
              <a:gd name="connsiteX2" fmla="*/ 1636179 w 1636179"/>
              <a:gd name="connsiteY2" fmla="*/ 572663 h 1636179"/>
              <a:gd name="connsiteX3" fmla="*/ 1227134 w 1636179"/>
              <a:gd name="connsiteY3" fmla="*/ 572663 h 1636179"/>
              <a:gd name="connsiteX4" fmla="*/ 1227134 w 1636179"/>
              <a:gd name="connsiteY4" fmla="*/ 1636179 h 1636179"/>
              <a:gd name="connsiteX5" fmla="*/ 409045 w 1636179"/>
              <a:gd name="connsiteY5" fmla="*/ 1636179 h 1636179"/>
              <a:gd name="connsiteX6" fmla="*/ 409045 w 1636179"/>
              <a:gd name="connsiteY6" fmla="*/ 572663 h 1636179"/>
              <a:gd name="connsiteX7" fmla="*/ 0 w 1636179"/>
              <a:gd name="connsiteY7" fmla="*/ 572663 h 1636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179" h="1636179">
                <a:moveTo>
                  <a:pt x="572663" y="1636179"/>
                </a:moveTo>
                <a:lnTo>
                  <a:pt x="0" y="818089"/>
                </a:lnTo>
                <a:lnTo>
                  <a:pt x="572663" y="0"/>
                </a:lnTo>
                <a:lnTo>
                  <a:pt x="572663" y="409045"/>
                </a:lnTo>
                <a:lnTo>
                  <a:pt x="1636179" y="409045"/>
                </a:lnTo>
                <a:lnTo>
                  <a:pt x="1636179" y="1227134"/>
                </a:lnTo>
                <a:lnTo>
                  <a:pt x="572663" y="1227134"/>
                </a:lnTo>
                <a:lnTo>
                  <a:pt x="572663" y="163617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71244" tIns="593956" rIns="184911" bIns="593958"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Brandon Grotesque Regular" panose="020B0503020203060202" pitchFamily="34" charset="0"/>
              </a:rPr>
              <a:t>WILL</a:t>
            </a:r>
          </a:p>
        </p:txBody>
      </p:sp>
      <p:sp>
        <p:nvSpPr>
          <p:cNvPr id="12" name="Freeform: Shape 11">
            <a:extLst>
              <a:ext uri="{FF2B5EF4-FFF2-40B4-BE49-F238E27FC236}">
                <a16:creationId xmlns:a16="http://schemas.microsoft.com/office/drawing/2014/main" id="{F1413EB6-67B8-4C4F-B0D2-D092E41D4710}"/>
              </a:ext>
            </a:extLst>
          </p:cNvPr>
          <p:cNvSpPr/>
          <p:nvPr/>
        </p:nvSpPr>
        <p:spPr>
          <a:xfrm>
            <a:off x="9541345" y="2711682"/>
            <a:ext cx="1636179" cy="1636179"/>
          </a:xfrm>
          <a:custGeom>
            <a:avLst/>
            <a:gdLst>
              <a:gd name="connsiteX0" fmla="*/ 0 w 1636179"/>
              <a:gd name="connsiteY0" fmla="*/ 572663 h 1636179"/>
              <a:gd name="connsiteX1" fmla="*/ 818090 w 1636179"/>
              <a:gd name="connsiteY1" fmla="*/ 0 h 1636179"/>
              <a:gd name="connsiteX2" fmla="*/ 1636179 w 1636179"/>
              <a:gd name="connsiteY2" fmla="*/ 572663 h 1636179"/>
              <a:gd name="connsiteX3" fmla="*/ 1227134 w 1636179"/>
              <a:gd name="connsiteY3" fmla="*/ 572663 h 1636179"/>
              <a:gd name="connsiteX4" fmla="*/ 1227134 w 1636179"/>
              <a:gd name="connsiteY4" fmla="*/ 1636179 h 1636179"/>
              <a:gd name="connsiteX5" fmla="*/ 409045 w 1636179"/>
              <a:gd name="connsiteY5" fmla="*/ 1636179 h 1636179"/>
              <a:gd name="connsiteX6" fmla="*/ 409045 w 1636179"/>
              <a:gd name="connsiteY6" fmla="*/ 572663 h 1636179"/>
              <a:gd name="connsiteX7" fmla="*/ 0 w 1636179"/>
              <a:gd name="connsiteY7" fmla="*/ 572663 h 1636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179" h="1636179">
                <a:moveTo>
                  <a:pt x="1063516" y="0"/>
                </a:moveTo>
                <a:lnTo>
                  <a:pt x="1636179" y="818090"/>
                </a:lnTo>
                <a:lnTo>
                  <a:pt x="1063516" y="1636179"/>
                </a:lnTo>
                <a:lnTo>
                  <a:pt x="1063516" y="1227134"/>
                </a:lnTo>
                <a:lnTo>
                  <a:pt x="0" y="1227134"/>
                </a:lnTo>
                <a:lnTo>
                  <a:pt x="0" y="409045"/>
                </a:lnTo>
                <a:lnTo>
                  <a:pt x="1063516" y="409045"/>
                </a:lnTo>
                <a:lnTo>
                  <a:pt x="1063516"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4913" tIns="593957" rIns="471242" bIns="593957"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Brandon Grotesque Regular" panose="020B0503020203060202" pitchFamily="34" charset="0"/>
              </a:rPr>
              <a:t>SKILL</a:t>
            </a:r>
          </a:p>
        </p:txBody>
      </p:sp>
    </p:spTree>
    <p:custDataLst>
      <p:tags r:id="rId1"/>
    </p:custDataLst>
    <p:extLst>
      <p:ext uri="{BB962C8B-B14F-4D97-AF65-F5344CB8AC3E}">
        <p14:creationId xmlns:p14="http://schemas.microsoft.com/office/powerpoint/2010/main" val="66658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88386A0-A8AA-4A84-8D33-F3179DF7D291}"/>
              </a:ext>
            </a:extLst>
          </p:cNvPr>
          <p:cNvSpPr/>
          <p:nvPr/>
        </p:nvSpPr>
        <p:spPr>
          <a:xfrm>
            <a:off x="-45655" y="0"/>
            <a:ext cx="660252" cy="6858000"/>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9B23B37-F3D6-4892-ABCB-5B44E8CEE9A4}"/>
              </a:ext>
            </a:extLst>
          </p:cNvPr>
          <p:cNvSpPr/>
          <p:nvPr/>
        </p:nvSpPr>
        <p:spPr>
          <a:xfrm>
            <a:off x="380057" y="1862431"/>
            <a:ext cx="234540" cy="4995569"/>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55734BA-4821-4FBB-AD75-D095D74D08FB}"/>
              </a:ext>
            </a:extLst>
          </p:cNvPr>
          <p:cNvGrpSpPr/>
          <p:nvPr/>
        </p:nvGrpSpPr>
        <p:grpSpPr>
          <a:xfrm>
            <a:off x="5280283" y="1742207"/>
            <a:ext cx="1990725" cy="904876"/>
            <a:chOff x="5280283" y="1742207"/>
            <a:chExt cx="1990725" cy="904876"/>
          </a:xfrm>
        </p:grpSpPr>
        <p:cxnSp>
          <p:nvCxnSpPr>
            <p:cNvPr id="22" name="Straight Arrow Connector 21">
              <a:extLst>
                <a:ext uri="{FF2B5EF4-FFF2-40B4-BE49-F238E27FC236}">
                  <a16:creationId xmlns:a16="http://schemas.microsoft.com/office/drawing/2014/main" id="{22D32A2E-6B6E-4A69-A454-2BCEB8F36976}"/>
                </a:ext>
              </a:extLst>
            </p:cNvPr>
            <p:cNvCxnSpPr>
              <a:stCxn id="45" idx="2"/>
              <a:endCxn id="46" idx="0"/>
            </p:cNvCxnSpPr>
            <p:nvPr/>
          </p:nvCxnSpPr>
          <p:spPr>
            <a:xfrm>
              <a:off x="6275645" y="2351808"/>
              <a:ext cx="0" cy="295275"/>
            </a:xfrm>
            <a:prstGeom prst="straightConnector1">
              <a:avLst/>
            </a:prstGeom>
            <a:ln w="19050">
              <a:solidFill>
                <a:srgbClr val="1D376C"/>
              </a:solidFill>
              <a:tailEnd type="arrow"/>
            </a:ln>
          </p:spPr>
          <p:style>
            <a:lnRef idx="1">
              <a:schemeClr val="dk1"/>
            </a:lnRef>
            <a:fillRef idx="0">
              <a:schemeClr val="dk1"/>
            </a:fillRef>
            <a:effectRef idx="0">
              <a:schemeClr val="dk1"/>
            </a:effectRef>
            <a:fontRef idx="minor">
              <a:schemeClr val="tx1"/>
            </a:fontRef>
          </p:style>
        </p:cxnSp>
        <p:sp>
          <p:nvSpPr>
            <p:cNvPr id="45" name="Flowchart: Process 44">
              <a:extLst>
                <a:ext uri="{FF2B5EF4-FFF2-40B4-BE49-F238E27FC236}">
                  <a16:creationId xmlns:a16="http://schemas.microsoft.com/office/drawing/2014/main" id="{1AA761BE-5895-42DD-B594-5B36F1FD5EEA}"/>
                </a:ext>
              </a:extLst>
            </p:cNvPr>
            <p:cNvSpPr/>
            <p:nvPr/>
          </p:nvSpPr>
          <p:spPr>
            <a:xfrm>
              <a:off x="5280283" y="1742207"/>
              <a:ext cx="1990725" cy="609600"/>
            </a:xfrm>
            <a:prstGeom prst="flowChartProcess">
              <a:avLst/>
            </a:prstGeom>
            <a:solidFill>
              <a:srgbClr val="1D376C"/>
            </a:solidFill>
            <a:ln>
              <a:solidFill>
                <a:srgbClr val="1D376C"/>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bg1"/>
                  </a:solidFill>
                  <a:latin typeface="Brandon Grotesque Bold" panose="020B0803020203060202" pitchFamily="34" charset="0"/>
                </a:rPr>
                <a:t>Issue Identified</a:t>
              </a:r>
            </a:p>
          </p:txBody>
        </p:sp>
      </p:grpSp>
      <p:grpSp>
        <p:nvGrpSpPr>
          <p:cNvPr id="9" name="Group 8">
            <a:extLst>
              <a:ext uri="{FF2B5EF4-FFF2-40B4-BE49-F238E27FC236}">
                <a16:creationId xmlns:a16="http://schemas.microsoft.com/office/drawing/2014/main" id="{0377284B-B9C9-43B4-A08A-13E78F25CC0A}"/>
              </a:ext>
            </a:extLst>
          </p:cNvPr>
          <p:cNvGrpSpPr/>
          <p:nvPr/>
        </p:nvGrpSpPr>
        <p:grpSpPr>
          <a:xfrm>
            <a:off x="2418020" y="4266331"/>
            <a:ext cx="1990725" cy="832771"/>
            <a:chOff x="2418020" y="4266331"/>
            <a:chExt cx="1990725" cy="832771"/>
          </a:xfrm>
        </p:grpSpPr>
        <p:cxnSp>
          <p:nvCxnSpPr>
            <p:cNvPr id="29" name="Straight Arrow Connector 28">
              <a:extLst>
                <a:ext uri="{FF2B5EF4-FFF2-40B4-BE49-F238E27FC236}">
                  <a16:creationId xmlns:a16="http://schemas.microsoft.com/office/drawing/2014/main" id="{D9A32B47-0B90-49D0-BB8E-8D9EC6263CEC}"/>
                </a:ext>
              </a:extLst>
            </p:cNvPr>
            <p:cNvCxnSpPr>
              <a:cxnSpLocks/>
              <a:stCxn id="47" idx="2"/>
              <a:endCxn id="48" idx="0"/>
            </p:cNvCxnSpPr>
            <p:nvPr/>
          </p:nvCxnSpPr>
          <p:spPr>
            <a:xfrm>
              <a:off x="3413383" y="4875929"/>
              <a:ext cx="56" cy="223173"/>
            </a:xfrm>
            <a:prstGeom prst="straightConnector1">
              <a:avLst/>
            </a:prstGeom>
            <a:ln w="19050">
              <a:solidFill>
                <a:srgbClr val="1D376C"/>
              </a:solidFill>
              <a:tailEnd type="arrow"/>
            </a:ln>
          </p:spPr>
          <p:style>
            <a:lnRef idx="1">
              <a:schemeClr val="dk1"/>
            </a:lnRef>
            <a:fillRef idx="0">
              <a:schemeClr val="dk1"/>
            </a:fillRef>
            <a:effectRef idx="0">
              <a:schemeClr val="dk1"/>
            </a:effectRef>
            <a:fontRef idx="minor">
              <a:schemeClr val="tx1"/>
            </a:fontRef>
          </p:style>
        </p:cxnSp>
        <p:sp>
          <p:nvSpPr>
            <p:cNvPr id="47" name="Flowchart: Process 46">
              <a:extLst>
                <a:ext uri="{FF2B5EF4-FFF2-40B4-BE49-F238E27FC236}">
                  <a16:creationId xmlns:a16="http://schemas.microsoft.com/office/drawing/2014/main" id="{60EFBAC0-98BE-40A5-AB79-1A5B7C57DF6F}"/>
                </a:ext>
              </a:extLst>
            </p:cNvPr>
            <p:cNvSpPr/>
            <p:nvPr/>
          </p:nvSpPr>
          <p:spPr>
            <a:xfrm>
              <a:off x="2418020" y="4266331"/>
              <a:ext cx="1990725" cy="609598"/>
            </a:xfrm>
            <a:prstGeom prst="flowChartProcess">
              <a:avLst/>
            </a:prstGeom>
            <a:solidFill>
              <a:srgbClr val="04B085"/>
            </a:solidFill>
            <a:ln>
              <a:solidFill>
                <a:srgbClr val="04B085"/>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bg1"/>
                  </a:solidFill>
                  <a:latin typeface="Brandon Grotesque Bold" panose="020B0803020203060202" pitchFamily="34" charset="0"/>
                </a:rPr>
                <a:t>Behavior </a:t>
              </a:r>
            </a:p>
            <a:p>
              <a:pPr algn="ctr"/>
              <a:r>
                <a:rPr lang="en-US" dirty="0">
                  <a:solidFill>
                    <a:schemeClr val="bg1"/>
                  </a:solidFill>
                  <a:latin typeface="Brandon Grotesque Bold" panose="020B0803020203060202" pitchFamily="34" charset="0"/>
                </a:rPr>
                <a:t>Coaching</a:t>
              </a:r>
            </a:p>
          </p:txBody>
        </p:sp>
      </p:grpSp>
      <p:sp>
        <p:nvSpPr>
          <p:cNvPr id="48" name="Flowchart: Process 47">
            <a:extLst>
              <a:ext uri="{FF2B5EF4-FFF2-40B4-BE49-F238E27FC236}">
                <a16:creationId xmlns:a16="http://schemas.microsoft.com/office/drawing/2014/main" id="{9E51785A-92AD-47EC-AE2A-84B67DF4F976}"/>
              </a:ext>
            </a:extLst>
          </p:cNvPr>
          <p:cNvSpPr/>
          <p:nvPr/>
        </p:nvSpPr>
        <p:spPr>
          <a:xfrm>
            <a:off x="2418076" y="5099102"/>
            <a:ext cx="1990725" cy="847725"/>
          </a:xfrm>
          <a:prstGeom prst="flowChartProcess">
            <a:avLst/>
          </a:prstGeom>
          <a:solidFill>
            <a:srgbClr val="04B085"/>
          </a:solidFill>
          <a:ln>
            <a:solidFill>
              <a:srgbClr val="04B085"/>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bg1"/>
                </a:solidFill>
                <a:latin typeface="Brandon Grotesque Bold" panose="020B0803020203060202" pitchFamily="34" charset="0"/>
              </a:rPr>
              <a:t>Disciplinary </a:t>
            </a:r>
          </a:p>
          <a:p>
            <a:pPr algn="ctr"/>
            <a:r>
              <a:rPr lang="en-US" dirty="0">
                <a:solidFill>
                  <a:schemeClr val="bg1"/>
                </a:solidFill>
                <a:latin typeface="Brandon Grotesque Bold" panose="020B0803020203060202" pitchFamily="34" charset="0"/>
              </a:rPr>
              <a:t>Action</a:t>
            </a:r>
          </a:p>
        </p:txBody>
      </p:sp>
      <p:sp>
        <p:nvSpPr>
          <p:cNvPr id="49" name="Flowchart: Process 48">
            <a:extLst>
              <a:ext uri="{FF2B5EF4-FFF2-40B4-BE49-F238E27FC236}">
                <a16:creationId xmlns:a16="http://schemas.microsoft.com/office/drawing/2014/main" id="{A15E9CA3-1A25-4791-956C-074DAECC9E97}"/>
              </a:ext>
            </a:extLst>
          </p:cNvPr>
          <p:cNvSpPr/>
          <p:nvPr/>
        </p:nvSpPr>
        <p:spPr>
          <a:xfrm>
            <a:off x="8122388" y="5099102"/>
            <a:ext cx="1990725" cy="847725"/>
          </a:xfrm>
          <a:prstGeom prst="flowChartProcess">
            <a:avLst/>
          </a:prstGeom>
          <a:solidFill>
            <a:srgbClr val="00ACBB"/>
          </a:solidFill>
          <a:ln>
            <a:solidFill>
              <a:srgbClr val="00ACBB"/>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bg1"/>
                </a:solidFill>
                <a:latin typeface="Brandon Grotesque Bold" panose="020B0803020203060202" pitchFamily="34" charset="0"/>
              </a:rPr>
              <a:t>Performance Improvement Plan (PIP)</a:t>
            </a:r>
          </a:p>
        </p:txBody>
      </p:sp>
      <p:grpSp>
        <p:nvGrpSpPr>
          <p:cNvPr id="10" name="Group 9">
            <a:extLst>
              <a:ext uri="{FF2B5EF4-FFF2-40B4-BE49-F238E27FC236}">
                <a16:creationId xmlns:a16="http://schemas.microsoft.com/office/drawing/2014/main" id="{5CFEEDE2-3959-4FEA-AD52-25CD71750A61}"/>
              </a:ext>
            </a:extLst>
          </p:cNvPr>
          <p:cNvGrpSpPr/>
          <p:nvPr/>
        </p:nvGrpSpPr>
        <p:grpSpPr>
          <a:xfrm>
            <a:off x="8122389" y="4266330"/>
            <a:ext cx="1990725" cy="832772"/>
            <a:chOff x="8122389" y="4266330"/>
            <a:chExt cx="1990725" cy="832772"/>
          </a:xfrm>
        </p:grpSpPr>
        <p:cxnSp>
          <p:nvCxnSpPr>
            <p:cNvPr id="31" name="Straight Arrow Connector 30">
              <a:extLst>
                <a:ext uri="{FF2B5EF4-FFF2-40B4-BE49-F238E27FC236}">
                  <a16:creationId xmlns:a16="http://schemas.microsoft.com/office/drawing/2014/main" id="{F15D1A7D-BE4B-4666-BF40-D8A7C9EA93BA}"/>
                </a:ext>
              </a:extLst>
            </p:cNvPr>
            <p:cNvCxnSpPr>
              <a:stCxn id="50" idx="2"/>
              <a:endCxn id="49" idx="0"/>
            </p:cNvCxnSpPr>
            <p:nvPr/>
          </p:nvCxnSpPr>
          <p:spPr>
            <a:xfrm flipH="1">
              <a:off x="9117751" y="4875930"/>
              <a:ext cx="1" cy="223172"/>
            </a:xfrm>
            <a:prstGeom prst="straightConnector1">
              <a:avLst/>
            </a:prstGeom>
            <a:ln w="19050">
              <a:solidFill>
                <a:srgbClr val="1D376C"/>
              </a:solidFill>
              <a:tailEnd type="arrow"/>
            </a:ln>
          </p:spPr>
          <p:style>
            <a:lnRef idx="1">
              <a:schemeClr val="dk1"/>
            </a:lnRef>
            <a:fillRef idx="0">
              <a:schemeClr val="dk1"/>
            </a:fillRef>
            <a:effectRef idx="0">
              <a:schemeClr val="dk1"/>
            </a:effectRef>
            <a:fontRef idx="minor">
              <a:schemeClr val="tx1"/>
            </a:fontRef>
          </p:style>
        </p:cxnSp>
        <p:sp>
          <p:nvSpPr>
            <p:cNvPr id="50" name="Flowchart: Process 49">
              <a:extLst>
                <a:ext uri="{FF2B5EF4-FFF2-40B4-BE49-F238E27FC236}">
                  <a16:creationId xmlns:a16="http://schemas.microsoft.com/office/drawing/2014/main" id="{ECF8E375-5D4D-4E1B-B901-5B4D10E7C4F0}"/>
                </a:ext>
              </a:extLst>
            </p:cNvPr>
            <p:cNvSpPr/>
            <p:nvPr/>
          </p:nvSpPr>
          <p:spPr>
            <a:xfrm>
              <a:off x="8122389" y="4266330"/>
              <a:ext cx="1990725" cy="609600"/>
            </a:xfrm>
            <a:prstGeom prst="flowChartProcess">
              <a:avLst/>
            </a:prstGeom>
            <a:solidFill>
              <a:srgbClr val="00ACBB"/>
            </a:solidFill>
            <a:ln>
              <a:solidFill>
                <a:srgbClr val="00ACBB"/>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bg1"/>
                  </a:solidFill>
                  <a:latin typeface="Brandon Grotesque Bold" panose="020B0803020203060202" pitchFamily="34" charset="0"/>
                </a:rPr>
                <a:t>Performance Coaching</a:t>
              </a:r>
            </a:p>
          </p:txBody>
        </p:sp>
      </p:grpSp>
      <p:grpSp>
        <p:nvGrpSpPr>
          <p:cNvPr id="5" name="Group 4">
            <a:extLst>
              <a:ext uri="{FF2B5EF4-FFF2-40B4-BE49-F238E27FC236}">
                <a16:creationId xmlns:a16="http://schemas.microsoft.com/office/drawing/2014/main" id="{05612B0E-1960-4D3F-AA19-077A7D345395}"/>
              </a:ext>
            </a:extLst>
          </p:cNvPr>
          <p:cNvGrpSpPr/>
          <p:nvPr/>
        </p:nvGrpSpPr>
        <p:grpSpPr>
          <a:xfrm>
            <a:off x="2003683" y="2809007"/>
            <a:ext cx="2819401" cy="1457324"/>
            <a:chOff x="2003683" y="2809007"/>
            <a:chExt cx="2819401" cy="1457324"/>
          </a:xfrm>
        </p:grpSpPr>
        <p:cxnSp>
          <p:nvCxnSpPr>
            <p:cNvPr id="33" name="Straight Arrow Connector 32">
              <a:extLst>
                <a:ext uri="{FF2B5EF4-FFF2-40B4-BE49-F238E27FC236}">
                  <a16:creationId xmlns:a16="http://schemas.microsoft.com/office/drawing/2014/main" id="{9387AF52-50EF-4964-95A8-E5B7BFD17A8B}"/>
                </a:ext>
              </a:extLst>
            </p:cNvPr>
            <p:cNvCxnSpPr>
              <a:cxnSpLocks/>
              <a:stCxn id="51" idx="2"/>
              <a:endCxn id="47" idx="0"/>
            </p:cNvCxnSpPr>
            <p:nvPr/>
          </p:nvCxnSpPr>
          <p:spPr>
            <a:xfrm flipH="1">
              <a:off x="3413383" y="3875807"/>
              <a:ext cx="1" cy="390524"/>
            </a:xfrm>
            <a:prstGeom prst="straightConnector1">
              <a:avLst/>
            </a:prstGeom>
            <a:ln w="19050">
              <a:solidFill>
                <a:srgbClr val="1D376C"/>
              </a:solidFill>
              <a:tailEnd type="arrow"/>
            </a:ln>
          </p:spPr>
          <p:style>
            <a:lnRef idx="1">
              <a:schemeClr val="dk1"/>
            </a:lnRef>
            <a:fillRef idx="0">
              <a:schemeClr val="dk1"/>
            </a:fillRef>
            <a:effectRef idx="0">
              <a:schemeClr val="dk1"/>
            </a:effectRef>
            <a:fontRef idx="minor">
              <a:schemeClr val="tx1"/>
            </a:fontRef>
          </p:style>
        </p:cxnSp>
        <p:sp>
          <p:nvSpPr>
            <p:cNvPr id="51" name="Flowchart: Decision 50">
              <a:extLst>
                <a:ext uri="{FF2B5EF4-FFF2-40B4-BE49-F238E27FC236}">
                  <a16:creationId xmlns:a16="http://schemas.microsoft.com/office/drawing/2014/main" id="{CF6902D0-021D-4B4B-8FEB-A3C20AE41D2A}"/>
                </a:ext>
              </a:extLst>
            </p:cNvPr>
            <p:cNvSpPr/>
            <p:nvPr/>
          </p:nvSpPr>
          <p:spPr>
            <a:xfrm>
              <a:off x="2003683" y="2809007"/>
              <a:ext cx="2819401" cy="1066800"/>
            </a:xfrm>
            <a:prstGeom prst="flowChartDecision">
              <a:avLst/>
            </a:prstGeom>
            <a:solidFill>
              <a:srgbClr val="04B085"/>
            </a:solidFill>
            <a:ln>
              <a:solidFill>
                <a:srgbClr val="04B085"/>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bg1"/>
                  </a:solidFill>
                  <a:latin typeface="Brandon Grotesque Bold" panose="020B0803020203060202" pitchFamily="34" charset="0"/>
                </a:rPr>
                <a:t>Behavior or Attitude?</a:t>
              </a:r>
            </a:p>
          </p:txBody>
        </p:sp>
      </p:grpSp>
      <p:grpSp>
        <p:nvGrpSpPr>
          <p:cNvPr id="6" name="Group 5">
            <a:extLst>
              <a:ext uri="{FF2B5EF4-FFF2-40B4-BE49-F238E27FC236}">
                <a16:creationId xmlns:a16="http://schemas.microsoft.com/office/drawing/2014/main" id="{FC0F4ADA-4266-4D92-A7DC-F6027B42D7B4}"/>
              </a:ext>
            </a:extLst>
          </p:cNvPr>
          <p:cNvGrpSpPr/>
          <p:nvPr/>
        </p:nvGrpSpPr>
        <p:grpSpPr>
          <a:xfrm>
            <a:off x="7709159" y="2809007"/>
            <a:ext cx="2819400" cy="1457323"/>
            <a:chOff x="7709159" y="2809007"/>
            <a:chExt cx="2819400" cy="1457323"/>
          </a:xfrm>
        </p:grpSpPr>
        <p:sp>
          <p:nvSpPr>
            <p:cNvPr id="52" name="Flowchart: Decision 51">
              <a:extLst>
                <a:ext uri="{FF2B5EF4-FFF2-40B4-BE49-F238E27FC236}">
                  <a16:creationId xmlns:a16="http://schemas.microsoft.com/office/drawing/2014/main" id="{491BA6D3-160F-4CBB-9D6A-2BE9B3168396}"/>
                </a:ext>
              </a:extLst>
            </p:cNvPr>
            <p:cNvSpPr/>
            <p:nvPr/>
          </p:nvSpPr>
          <p:spPr>
            <a:xfrm>
              <a:off x="7709159" y="2809007"/>
              <a:ext cx="2819400" cy="1066800"/>
            </a:xfrm>
            <a:prstGeom prst="flowChartDecision">
              <a:avLst/>
            </a:prstGeom>
            <a:solidFill>
              <a:srgbClr val="00ACBB"/>
            </a:solidFill>
            <a:ln>
              <a:solidFill>
                <a:srgbClr val="00ACBB"/>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bg1"/>
                  </a:solidFill>
                  <a:latin typeface="Brandon Grotesque Bold" panose="020B0803020203060202" pitchFamily="34" charset="0"/>
                </a:rPr>
                <a:t>Performance Gap?</a:t>
              </a:r>
            </a:p>
          </p:txBody>
        </p:sp>
        <p:cxnSp>
          <p:nvCxnSpPr>
            <p:cNvPr id="41" name="Straight Arrow Connector 40">
              <a:extLst>
                <a:ext uri="{FF2B5EF4-FFF2-40B4-BE49-F238E27FC236}">
                  <a16:creationId xmlns:a16="http://schemas.microsoft.com/office/drawing/2014/main" id="{C6ABB474-3BF3-4303-A5C2-1D7C35EDC1A1}"/>
                </a:ext>
              </a:extLst>
            </p:cNvPr>
            <p:cNvCxnSpPr>
              <a:stCxn id="52" idx="2"/>
              <a:endCxn id="50" idx="0"/>
            </p:cNvCxnSpPr>
            <p:nvPr/>
          </p:nvCxnSpPr>
          <p:spPr>
            <a:xfrm flipH="1">
              <a:off x="9117752" y="3875807"/>
              <a:ext cx="1107" cy="390523"/>
            </a:xfrm>
            <a:prstGeom prst="straightConnector1">
              <a:avLst/>
            </a:prstGeom>
            <a:ln w="19050">
              <a:solidFill>
                <a:srgbClr val="1D376C"/>
              </a:solidFill>
              <a:tailEnd type="arrow"/>
            </a:ln>
          </p:spPr>
          <p:style>
            <a:lnRef idx="1">
              <a:schemeClr val="dk1"/>
            </a:lnRef>
            <a:fillRef idx="0">
              <a:schemeClr val="dk1"/>
            </a:fillRef>
            <a:effectRef idx="0">
              <a:schemeClr val="dk1"/>
            </a:effectRef>
            <a:fontRef idx="minor">
              <a:schemeClr val="tx1"/>
            </a:fontRef>
          </p:style>
        </p:cxnSp>
      </p:grpSp>
      <p:grpSp>
        <p:nvGrpSpPr>
          <p:cNvPr id="3" name="Group 2">
            <a:extLst>
              <a:ext uri="{FF2B5EF4-FFF2-40B4-BE49-F238E27FC236}">
                <a16:creationId xmlns:a16="http://schemas.microsoft.com/office/drawing/2014/main" id="{4347487C-DEDD-4F17-9FC1-A8F48BCF2044}"/>
              </a:ext>
            </a:extLst>
          </p:cNvPr>
          <p:cNvGrpSpPr/>
          <p:nvPr/>
        </p:nvGrpSpPr>
        <p:grpSpPr>
          <a:xfrm>
            <a:off x="4823084" y="2647082"/>
            <a:ext cx="2886075" cy="1390650"/>
            <a:chOff x="4823084" y="2647082"/>
            <a:chExt cx="2886075" cy="1390650"/>
          </a:xfrm>
        </p:grpSpPr>
        <p:cxnSp>
          <p:nvCxnSpPr>
            <p:cNvPr id="23" name="Straight Arrow Connector 22">
              <a:extLst>
                <a:ext uri="{FF2B5EF4-FFF2-40B4-BE49-F238E27FC236}">
                  <a16:creationId xmlns:a16="http://schemas.microsoft.com/office/drawing/2014/main" id="{81397C77-927C-43D3-9CB3-23C7F06BAF9B}"/>
                </a:ext>
              </a:extLst>
            </p:cNvPr>
            <p:cNvCxnSpPr>
              <a:stCxn id="46" idx="1"/>
              <a:endCxn id="51" idx="3"/>
            </p:cNvCxnSpPr>
            <p:nvPr/>
          </p:nvCxnSpPr>
          <p:spPr>
            <a:xfrm flipH="1">
              <a:off x="4823084" y="3342407"/>
              <a:ext cx="457199" cy="0"/>
            </a:xfrm>
            <a:prstGeom prst="straightConnector1">
              <a:avLst/>
            </a:prstGeom>
            <a:ln w="19050">
              <a:solidFill>
                <a:srgbClr val="1D376C"/>
              </a:solidFill>
              <a:tailEnd type="arrow"/>
            </a:ln>
          </p:spPr>
          <p:style>
            <a:lnRef idx="1">
              <a:schemeClr val="dk1"/>
            </a:lnRef>
            <a:fillRef idx="0">
              <a:schemeClr val="dk1"/>
            </a:fillRef>
            <a:effectRef idx="0">
              <a:schemeClr val="dk1"/>
            </a:effectRef>
            <a:fontRef idx="minor">
              <a:schemeClr val="tx1"/>
            </a:fontRef>
          </p:style>
        </p:cxnSp>
        <p:sp>
          <p:nvSpPr>
            <p:cNvPr id="46" name="Flowchart: Process 45">
              <a:extLst>
                <a:ext uri="{FF2B5EF4-FFF2-40B4-BE49-F238E27FC236}">
                  <a16:creationId xmlns:a16="http://schemas.microsoft.com/office/drawing/2014/main" id="{E11F923B-04E1-4AFD-8F18-0DAA34B6ABFA}"/>
                </a:ext>
              </a:extLst>
            </p:cNvPr>
            <p:cNvSpPr/>
            <p:nvPr/>
          </p:nvSpPr>
          <p:spPr>
            <a:xfrm>
              <a:off x="5280283" y="2647082"/>
              <a:ext cx="1990725" cy="1390650"/>
            </a:xfrm>
            <a:prstGeom prst="flowChartProcess">
              <a:avLst/>
            </a:prstGeom>
            <a:solidFill>
              <a:srgbClr val="1D376C"/>
            </a:solidFill>
            <a:ln>
              <a:solidFill>
                <a:srgbClr val="1D376C"/>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bg1"/>
                  </a:solidFill>
                  <a:latin typeface="Brandon Grotesque Bold" panose="020B0803020203060202" pitchFamily="34" charset="0"/>
                </a:rPr>
                <a:t>Gather Information</a:t>
              </a:r>
            </a:p>
          </p:txBody>
        </p:sp>
        <p:cxnSp>
          <p:nvCxnSpPr>
            <p:cNvPr id="42" name="Straight Arrow Connector 14">
              <a:extLst>
                <a:ext uri="{FF2B5EF4-FFF2-40B4-BE49-F238E27FC236}">
                  <a16:creationId xmlns:a16="http://schemas.microsoft.com/office/drawing/2014/main" id="{EBED6A00-A010-4306-A224-252C2536464D}"/>
                </a:ext>
              </a:extLst>
            </p:cNvPr>
            <p:cNvCxnSpPr/>
            <p:nvPr/>
          </p:nvCxnSpPr>
          <p:spPr>
            <a:xfrm>
              <a:off x="7271008" y="3342407"/>
              <a:ext cx="438151" cy="0"/>
            </a:xfrm>
            <a:prstGeom prst="straightConnector1">
              <a:avLst/>
            </a:prstGeom>
            <a:ln w="19050">
              <a:solidFill>
                <a:srgbClr val="1D376C"/>
              </a:solidFill>
              <a:tailEnd type="arrow"/>
            </a:ln>
          </p:spPr>
          <p:style>
            <a:lnRef idx="1">
              <a:schemeClr val="dk1"/>
            </a:lnRef>
            <a:fillRef idx="0">
              <a:schemeClr val="dk1"/>
            </a:fillRef>
            <a:effectRef idx="0">
              <a:schemeClr val="dk1"/>
            </a:effectRef>
            <a:fontRef idx="minor">
              <a:schemeClr val="tx1"/>
            </a:fontRef>
          </p:style>
        </p:cxnSp>
      </p:grpSp>
      <p:sp>
        <p:nvSpPr>
          <p:cNvPr id="26" name="TextBox 25">
            <a:extLst>
              <a:ext uri="{FF2B5EF4-FFF2-40B4-BE49-F238E27FC236}">
                <a16:creationId xmlns:a16="http://schemas.microsoft.com/office/drawing/2014/main" id="{64ED193D-5D48-4829-B20D-3BCEECBB7B3E}"/>
              </a:ext>
            </a:extLst>
          </p:cNvPr>
          <p:cNvSpPr txBox="1"/>
          <p:nvPr/>
        </p:nvSpPr>
        <p:spPr>
          <a:xfrm>
            <a:off x="696686" y="142113"/>
            <a:ext cx="10798628" cy="925894"/>
          </a:xfrm>
          <a:prstGeom prst="rect">
            <a:avLst/>
          </a:prstGeom>
          <a:noFill/>
        </p:spPr>
        <p:txBody>
          <a:bodyPr wrap="square" rtlCol="0">
            <a:spAutoFit/>
          </a:bodyPr>
          <a:lstStyle/>
          <a:p>
            <a:pPr>
              <a:lnSpc>
                <a:spcPts val="6500"/>
              </a:lnSpc>
            </a:pPr>
            <a:r>
              <a:rPr lang="en-US" sz="6000" b="1" dirty="0">
                <a:solidFill>
                  <a:srgbClr val="1D376C"/>
                </a:solidFill>
                <a:latin typeface="Arial" panose="020B0604020202020204" pitchFamily="34" charset="0"/>
                <a:cs typeface="Arial" panose="020B0604020202020204" pitchFamily="34" charset="0"/>
              </a:rPr>
              <a:t>Progressive Action Tree</a:t>
            </a:r>
          </a:p>
        </p:txBody>
      </p:sp>
      <p:sp>
        <p:nvSpPr>
          <p:cNvPr id="24" name="TextBox 23">
            <a:extLst>
              <a:ext uri="{FF2B5EF4-FFF2-40B4-BE49-F238E27FC236}">
                <a16:creationId xmlns:a16="http://schemas.microsoft.com/office/drawing/2014/main" id="{7526A8C7-8011-4B37-84DD-5D8582ECFE79}"/>
              </a:ext>
            </a:extLst>
          </p:cNvPr>
          <p:cNvSpPr txBox="1"/>
          <p:nvPr/>
        </p:nvSpPr>
        <p:spPr>
          <a:xfrm>
            <a:off x="10007600" y="6115700"/>
            <a:ext cx="2006600" cy="461665"/>
          </a:xfrm>
          <a:prstGeom prst="rect">
            <a:avLst/>
          </a:prstGeom>
          <a:noFill/>
        </p:spPr>
        <p:txBody>
          <a:bodyPr wrap="square" rtlCol="0">
            <a:spAutoFit/>
          </a:bodyPr>
          <a:lstStyle/>
          <a:p>
            <a:pPr algn="ctr"/>
            <a:r>
              <a:rPr lang="en-US" sz="2400" dirty="0">
                <a:solidFill>
                  <a:srgbClr val="1D376C"/>
                </a:solidFill>
                <a:latin typeface="Pacifico" panose="00000500000000000000" pitchFamily="2" charset="0"/>
              </a:rPr>
              <a:t>Goodwill</a:t>
            </a:r>
          </a:p>
        </p:txBody>
      </p:sp>
    </p:spTree>
    <p:custDataLst>
      <p:tags r:id="rId1"/>
    </p:custDataLst>
    <p:extLst>
      <p:ext uri="{BB962C8B-B14F-4D97-AF65-F5344CB8AC3E}">
        <p14:creationId xmlns:p14="http://schemas.microsoft.com/office/powerpoint/2010/main" val="143018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style.rotation</p:attrName>
                                        </p:attrNameLst>
                                      </p:cBhvr>
                                      <p:tavLst>
                                        <p:tav tm="0">
                                          <p:val>
                                            <p:fltVal val="90"/>
                                          </p:val>
                                        </p:tav>
                                        <p:tav tm="100000">
                                          <p:val>
                                            <p:fltVal val="0"/>
                                          </p:val>
                                        </p:tav>
                                      </p:tavLst>
                                    </p:anim>
                                    <p:animEffect transition="in" filter="fade">
                                      <p:cBhvr>
                                        <p:cTn id="26" dur="1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1000" fill="hold"/>
                                        <p:tgtEl>
                                          <p:spTgt spid="9"/>
                                        </p:tgtEl>
                                        <p:attrNameLst>
                                          <p:attrName>ppt_w</p:attrName>
                                        </p:attrNameLst>
                                      </p:cBhvr>
                                      <p:tavLst>
                                        <p:tav tm="0">
                                          <p:val>
                                            <p:fltVal val="0"/>
                                          </p:val>
                                        </p:tav>
                                        <p:tav tm="100000">
                                          <p:val>
                                            <p:strVal val="#ppt_w"/>
                                          </p:val>
                                        </p:tav>
                                      </p:tavLst>
                                    </p:anim>
                                    <p:anim calcmode="lin" valueType="num">
                                      <p:cBhvr>
                                        <p:cTn id="40" dur="1000" fill="hold"/>
                                        <p:tgtEl>
                                          <p:spTgt spid="9"/>
                                        </p:tgtEl>
                                        <p:attrNameLst>
                                          <p:attrName>ppt_h</p:attrName>
                                        </p:attrNameLst>
                                      </p:cBhvr>
                                      <p:tavLst>
                                        <p:tav tm="0">
                                          <p:val>
                                            <p:fltVal val="0"/>
                                          </p:val>
                                        </p:tav>
                                        <p:tav tm="100000">
                                          <p:val>
                                            <p:strVal val="#ppt_h"/>
                                          </p:val>
                                        </p:tav>
                                      </p:tavLst>
                                    </p:anim>
                                    <p:anim calcmode="lin" valueType="num">
                                      <p:cBhvr>
                                        <p:cTn id="41" dur="1000" fill="hold"/>
                                        <p:tgtEl>
                                          <p:spTgt spid="9"/>
                                        </p:tgtEl>
                                        <p:attrNameLst>
                                          <p:attrName>style.rotation</p:attrName>
                                        </p:attrNameLst>
                                      </p:cBhvr>
                                      <p:tavLst>
                                        <p:tav tm="0">
                                          <p:val>
                                            <p:fltVal val="90"/>
                                          </p:val>
                                        </p:tav>
                                        <p:tav tm="100000">
                                          <p:val>
                                            <p:fltVal val="0"/>
                                          </p:val>
                                        </p:tav>
                                      </p:tavLst>
                                    </p:anim>
                                    <p:animEffect transition="in" filter="fade">
                                      <p:cBhvr>
                                        <p:cTn id="42" dur="1000"/>
                                        <p:tgtEl>
                                          <p:spTgt spid="9"/>
                                        </p:tgtEl>
                                      </p:cBhvr>
                                    </p:animEffect>
                                  </p:childTnLst>
                                </p:cTn>
                              </p:par>
                              <p:par>
                                <p:cTn id="43" presetID="31" presetClass="entr" presetSubtype="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1000" fill="hold"/>
                                        <p:tgtEl>
                                          <p:spTgt spid="10"/>
                                        </p:tgtEl>
                                        <p:attrNameLst>
                                          <p:attrName>ppt_w</p:attrName>
                                        </p:attrNameLst>
                                      </p:cBhvr>
                                      <p:tavLst>
                                        <p:tav tm="0">
                                          <p:val>
                                            <p:fltVal val="0"/>
                                          </p:val>
                                        </p:tav>
                                        <p:tav tm="100000">
                                          <p:val>
                                            <p:strVal val="#ppt_w"/>
                                          </p:val>
                                        </p:tav>
                                      </p:tavLst>
                                    </p:anim>
                                    <p:anim calcmode="lin" valueType="num">
                                      <p:cBhvr>
                                        <p:cTn id="46" dur="1000" fill="hold"/>
                                        <p:tgtEl>
                                          <p:spTgt spid="10"/>
                                        </p:tgtEl>
                                        <p:attrNameLst>
                                          <p:attrName>ppt_h</p:attrName>
                                        </p:attrNameLst>
                                      </p:cBhvr>
                                      <p:tavLst>
                                        <p:tav tm="0">
                                          <p:val>
                                            <p:fltVal val="0"/>
                                          </p:val>
                                        </p:tav>
                                        <p:tav tm="100000">
                                          <p:val>
                                            <p:strVal val="#ppt_h"/>
                                          </p:val>
                                        </p:tav>
                                      </p:tavLst>
                                    </p:anim>
                                    <p:anim calcmode="lin" valueType="num">
                                      <p:cBhvr>
                                        <p:cTn id="47" dur="1000" fill="hold"/>
                                        <p:tgtEl>
                                          <p:spTgt spid="10"/>
                                        </p:tgtEl>
                                        <p:attrNameLst>
                                          <p:attrName>style.rotation</p:attrName>
                                        </p:attrNameLst>
                                      </p:cBhvr>
                                      <p:tavLst>
                                        <p:tav tm="0">
                                          <p:val>
                                            <p:fltVal val="90"/>
                                          </p:val>
                                        </p:tav>
                                        <p:tav tm="100000">
                                          <p:val>
                                            <p:fltVal val="0"/>
                                          </p:val>
                                        </p:tav>
                                      </p:tavLst>
                                    </p:anim>
                                    <p:animEffect transition="in" filter="fade">
                                      <p:cBhvr>
                                        <p:cTn id="48" dur="10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grpId="0" nodeType="clickEffect">
                                  <p:stCondLst>
                                    <p:cond delay="0"/>
                                  </p:stCondLst>
                                  <p:childTnLst>
                                    <p:set>
                                      <p:cBhvr>
                                        <p:cTn id="52" dur="1" fill="hold">
                                          <p:stCondLst>
                                            <p:cond delay="0"/>
                                          </p:stCondLst>
                                        </p:cTn>
                                        <p:tgtEl>
                                          <p:spTgt spid="48"/>
                                        </p:tgtEl>
                                        <p:attrNameLst>
                                          <p:attrName>style.visibility</p:attrName>
                                        </p:attrNameLst>
                                      </p:cBhvr>
                                      <p:to>
                                        <p:strVal val="visible"/>
                                      </p:to>
                                    </p:set>
                                    <p:anim calcmode="lin" valueType="num">
                                      <p:cBhvr>
                                        <p:cTn id="53" dur="1000" fill="hold"/>
                                        <p:tgtEl>
                                          <p:spTgt spid="48"/>
                                        </p:tgtEl>
                                        <p:attrNameLst>
                                          <p:attrName>ppt_w</p:attrName>
                                        </p:attrNameLst>
                                      </p:cBhvr>
                                      <p:tavLst>
                                        <p:tav tm="0">
                                          <p:val>
                                            <p:fltVal val="0"/>
                                          </p:val>
                                        </p:tav>
                                        <p:tav tm="100000">
                                          <p:val>
                                            <p:strVal val="#ppt_w"/>
                                          </p:val>
                                        </p:tav>
                                      </p:tavLst>
                                    </p:anim>
                                    <p:anim calcmode="lin" valueType="num">
                                      <p:cBhvr>
                                        <p:cTn id="54" dur="1000" fill="hold"/>
                                        <p:tgtEl>
                                          <p:spTgt spid="48"/>
                                        </p:tgtEl>
                                        <p:attrNameLst>
                                          <p:attrName>ppt_h</p:attrName>
                                        </p:attrNameLst>
                                      </p:cBhvr>
                                      <p:tavLst>
                                        <p:tav tm="0">
                                          <p:val>
                                            <p:fltVal val="0"/>
                                          </p:val>
                                        </p:tav>
                                        <p:tav tm="100000">
                                          <p:val>
                                            <p:strVal val="#ppt_h"/>
                                          </p:val>
                                        </p:tav>
                                      </p:tavLst>
                                    </p:anim>
                                    <p:anim calcmode="lin" valueType="num">
                                      <p:cBhvr>
                                        <p:cTn id="55" dur="1000" fill="hold"/>
                                        <p:tgtEl>
                                          <p:spTgt spid="48"/>
                                        </p:tgtEl>
                                        <p:attrNameLst>
                                          <p:attrName>style.rotation</p:attrName>
                                        </p:attrNameLst>
                                      </p:cBhvr>
                                      <p:tavLst>
                                        <p:tav tm="0">
                                          <p:val>
                                            <p:fltVal val="90"/>
                                          </p:val>
                                        </p:tav>
                                        <p:tav tm="100000">
                                          <p:val>
                                            <p:fltVal val="0"/>
                                          </p:val>
                                        </p:tav>
                                      </p:tavLst>
                                    </p:anim>
                                    <p:animEffect transition="in" filter="fade">
                                      <p:cBhvr>
                                        <p:cTn id="56" dur="1000"/>
                                        <p:tgtEl>
                                          <p:spTgt spid="48"/>
                                        </p:tgtEl>
                                      </p:cBhvr>
                                    </p:animEffect>
                                  </p:childTnLst>
                                </p:cTn>
                              </p:par>
                              <p:par>
                                <p:cTn id="57" presetID="31" presetClass="entr" presetSubtype="0" fill="hold" grpId="0" nodeType="withEffect">
                                  <p:stCondLst>
                                    <p:cond delay="0"/>
                                  </p:stCondLst>
                                  <p:childTnLst>
                                    <p:set>
                                      <p:cBhvr>
                                        <p:cTn id="58" dur="1" fill="hold">
                                          <p:stCondLst>
                                            <p:cond delay="0"/>
                                          </p:stCondLst>
                                        </p:cTn>
                                        <p:tgtEl>
                                          <p:spTgt spid="49"/>
                                        </p:tgtEl>
                                        <p:attrNameLst>
                                          <p:attrName>style.visibility</p:attrName>
                                        </p:attrNameLst>
                                      </p:cBhvr>
                                      <p:to>
                                        <p:strVal val="visible"/>
                                      </p:to>
                                    </p:set>
                                    <p:anim calcmode="lin" valueType="num">
                                      <p:cBhvr>
                                        <p:cTn id="59" dur="1000" fill="hold"/>
                                        <p:tgtEl>
                                          <p:spTgt spid="49"/>
                                        </p:tgtEl>
                                        <p:attrNameLst>
                                          <p:attrName>ppt_w</p:attrName>
                                        </p:attrNameLst>
                                      </p:cBhvr>
                                      <p:tavLst>
                                        <p:tav tm="0">
                                          <p:val>
                                            <p:fltVal val="0"/>
                                          </p:val>
                                        </p:tav>
                                        <p:tav tm="100000">
                                          <p:val>
                                            <p:strVal val="#ppt_w"/>
                                          </p:val>
                                        </p:tav>
                                      </p:tavLst>
                                    </p:anim>
                                    <p:anim calcmode="lin" valueType="num">
                                      <p:cBhvr>
                                        <p:cTn id="60" dur="1000" fill="hold"/>
                                        <p:tgtEl>
                                          <p:spTgt spid="49"/>
                                        </p:tgtEl>
                                        <p:attrNameLst>
                                          <p:attrName>ppt_h</p:attrName>
                                        </p:attrNameLst>
                                      </p:cBhvr>
                                      <p:tavLst>
                                        <p:tav tm="0">
                                          <p:val>
                                            <p:fltVal val="0"/>
                                          </p:val>
                                        </p:tav>
                                        <p:tav tm="100000">
                                          <p:val>
                                            <p:strVal val="#ppt_h"/>
                                          </p:val>
                                        </p:tav>
                                      </p:tavLst>
                                    </p:anim>
                                    <p:anim calcmode="lin" valueType="num">
                                      <p:cBhvr>
                                        <p:cTn id="61" dur="1000" fill="hold"/>
                                        <p:tgtEl>
                                          <p:spTgt spid="49"/>
                                        </p:tgtEl>
                                        <p:attrNameLst>
                                          <p:attrName>style.rotation</p:attrName>
                                        </p:attrNameLst>
                                      </p:cBhvr>
                                      <p:tavLst>
                                        <p:tav tm="0">
                                          <p:val>
                                            <p:fltVal val="90"/>
                                          </p:val>
                                        </p:tav>
                                        <p:tav tm="100000">
                                          <p:val>
                                            <p:fltVal val="0"/>
                                          </p:val>
                                        </p:tav>
                                      </p:tavLst>
                                    </p:anim>
                                    <p:animEffect transition="in" filter="fade">
                                      <p:cBhvr>
                                        <p:cTn id="62"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88386A0-A8AA-4A84-8D33-F3179DF7D291}"/>
              </a:ext>
            </a:extLst>
          </p:cNvPr>
          <p:cNvSpPr/>
          <p:nvPr/>
        </p:nvSpPr>
        <p:spPr>
          <a:xfrm>
            <a:off x="-45655" y="0"/>
            <a:ext cx="660252" cy="6858000"/>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9B23B37-F3D6-4892-ABCB-5B44E8CEE9A4}"/>
              </a:ext>
            </a:extLst>
          </p:cNvPr>
          <p:cNvSpPr/>
          <p:nvPr/>
        </p:nvSpPr>
        <p:spPr>
          <a:xfrm>
            <a:off x="380057" y="1862431"/>
            <a:ext cx="234540" cy="4995569"/>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Diagram 2">
            <a:extLst>
              <a:ext uri="{FF2B5EF4-FFF2-40B4-BE49-F238E27FC236}">
                <a16:creationId xmlns:a16="http://schemas.microsoft.com/office/drawing/2014/main" id="{618EDD1E-9293-495E-827E-C03279F8C1B3}"/>
              </a:ext>
            </a:extLst>
          </p:cNvPr>
          <p:cNvGraphicFramePr/>
          <p:nvPr>
            <p:extLst>
              <p:ext uri="{D42A27DB-BD31-4B8C-83A1-F6EECF244321}">
                <p14:modId xmlns:p14="http://schemas.microsoft.com/office/powerpoint/2010/main" val="406946599"/>
              </p:ext>
            </p:extLst>
          </p:nvPr>
        </p:nvGraphicFramePr>
        <p:xfrm>
          <a:off x="2032000" y="1158698"/>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a:extLst>
              <a:ext uri="{FF2B5EF4-FFF2-40B4-BE49-F238E27FC236}">
                <a16:creationId xmlns:a16="http://schemas.microsoft.com/office/drawing/2014/main" id="{351BA031-6F82-4CD0-A4AC-5A06B733B484}"/>
              </a:ext>
            </a:extLst>
          </p:cNvPr>
          <p:cNvSpPr txBox="1"/>
          <p:nvPr/>
        </p:nvSpPr>
        <p:spPr>
          <a:xfrm>
            <a:off x="10007600" y="6115700"/>
            <a:ext cx="2006600" cy="461665"/>
          </a:xfrm>
          <a:prstGeom prst="rect">
            <a:avLst/>
          </a:prstGeom>
          <a:noFill/>
        </p:spPr>
        <p:txBody>
          <a:bodyPr wrap="square" rtlCol="0">
            <a:spAutoFit/>
          </a:bodyPr>
          <a:lstStyle/>
          <a:p>
            <a:pPr algn="ctr"/>
            <a:r>
              <a:rPr lang="en-US" sz="2400" dirty="0">
                <a:solidFill>
                  <a:srgbClr val="1D376C"/>
                </a:solidFill>
                <a:latin typeface="Pacifico" panose="00000500000000000000" pitchFamily="2" charset="0"/>
              </a:rPr>
              <a:t>Goodwill</a:t>
            </a:r>
          </a:p>
        </p:txBody>
      </p:sp>
      <p:sp>
        <p:nvSpPr>
          <p:cNvPr id="11" name="TextBox 10">
            <a:extLst>
              <a:ext uri="{FF2B5EF4-FFF2-40B4-BE49-F238E27FC236}">
                <a16:creationId xmlns:a16="http://schemas.microsoft.com/office/drawing/2014/main" id="{C43CE39D-B981-47F0-B141-1CEB4DC47779}"/>
              </a:ext>
            </a:extLst>
          </p:cNvPr>
          <p:cNvSpPr txBox="1"/>
          <p:nvPr/>
        </p:nvSpPr>
        <p:spPr>
          <a:xfrm>
            <a:off x="696686" y="142113"/>
            <a:ext cx="10798628" cy="925894"/>
          </a:xfrm>
          <a:prstGeom prst="rect">
            <a:avLst/>
          </a:prstGeom>
          <a:noFill/>
        </p:spPr>
        <p:txBody>
          <a:bodyPr wrap="square" rtlCol="0">
            <a:spAutoFit/>
          </a:bodyPr>
          <a:lstStyle/>
          <a:p>
            <a:pPr>
              <a:lnSpc>
                <a:spcPts val="6500"/>
              </a:lnSpc>
            </a:pPr>
            <a:r>
              <a:rPr lang="en-US" sz="6000" b="1" dirty="0">
                <a:solidFill>
                  <a:srgbClr val="1D376C"/>
                </a:solidFill>
                <a:latin typeface="Arial" panose="020B0604020202020204" pitchFamily="34" charset="0"/>
                <a:cs typeface="Arial" panose="020B0604020202020204" pitchFamily="34" charset="0"/>
              </a:rPr>
              <a:t>Which one do I choose?</a:t>
            </a:r>
          </a:p>
        </p:txBody>
      </p:sp>
    </p:spTree>
    <p:custDataLst>
      <p:tags r:id="rId1"/>
    </p:custDataLst>
    <p:extLst>
      <p:ext uri="{BB962C8B-B14F-4D97-AF65-F5344CB8AC3E}">
        <p14:creationId xmlns:p14="http://schemas.microsoft.com/office/powerpoint/2010/main" val="36410552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93BDAFF-297E-43CC-AECD-7EEC5A2F0297}"/>
              </a:ext>
            </a:extLst>
          </p:cNvPr>
          <p:cNvSpPr txBox="1"/>
          <p:nvPr/>
        </p:nvSpPr>
        <p:spPr>
          <a:xfrm>
            <a:off x="10007600" y="6115700"/>
            <a:ext cx="2006600" cy="461665"/>
          </a:xfrm>
          <a:prstGeom prst="rect">
            <a:avLst/>
          </a:prstGeom>
          <a:noFill/>
        </p:spPr>
        <p:txBody>
          <a:bodyPr wrap="square" rtlCol="0">
            <a:spAutoFit/>
          </a:bodyPr>
          <a:lstStyle/>
          <a:p>
            <a:pPr algn="ctr"/>
            <a:r>
              <a:rPr lang="en-US" sz="2400" dirty="0">
                <a:solidFill>
                  <a:srgbClr val="1D376C"/>
                </a:solidFill>
                <a:latin typeface="Pacifico" panose="00000500000000000000" pitchFamily="2" charset="0"/>
              </a:rPr>
              <a:t>Goodwill</a:t>
            </a:r>
          </a:p>
        </p:txBody>
      </p:sp>
      <p:sp>
        <p:nvSpPr>
          <p:cNvPr id="6" name="TextBox 5">
            <a:extLst>
              <a:ext uri="{FF2B5EF4-FFF2-40B4-BE49-F238E27FC236}">
                <a16:creationId xmlns:a16="http://schemas.microsoft.com/office/drawing/2014/main" id="{A5DD9506-B58A-485F-8ABF-87459FD5E0BE}"/>
              </a:ext>
            </a:extLst>
          </p:cNvPr>
          <p:cNvSpPr txBox="1"/>
          <p:nvPr/>
        </p:nvSpPr>
        <p:spPr>
          <a:xfrm>
            <a:off x="621803" y="868932"/>
            <a:ext cx="10798628" cy="925894"/>
          </a:xfrm>
          <a:prstGeom prst="rect">
            <a:avLst/>
          </a:prstGeom>
          <a:noFill/>
        </p:spPr>
        <p:txBody>
          <a:bodyPr wrap="square" rtlCol="0">
            <a:spAutoFit/>
          </a:bodyPr>
          <a:lstStyle/>
          <a:p>
            <a:pPr>
              <a:lnSpc>
                <a:spcPts val="6500"/>
              </a:lnSpc>
            </a:pPr>
            <a:r>
              <a:rPr lang="en-US" sz="6000" b="1" dirty="0">
                <a:solidFill>
                  <a:srgbClr val="1D376C"/>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488386A0-A8AA-4A84-8D33-F3179DF7D291}"/>
              </a:ext>
            </a:extLst>
          </p:cNvPr>
          <p:cNvSpPr/>
          <p:nvPr/>
        </p:nvSpPr>
        <p:spPr>
          <a:xfrm>
            <a:off x="753334" y="1180259"/>
            <a:ext cx="581980" cy="5677741"/>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9B23B37-F3D6-4892-ABCB-5B44E8CEE9A4}"/>
              </a:ext>
            </a:extLst>
          </p:cNvPr>
          <p:cNvSpPr/>
          <p:nvPr/>
        </p:nvSpPr>
        <p:spPr>
          <a:xfrm>
            <a:off x="621803" y="1862431"/>
            <a:ext cx="234540" cy="4995569"/>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B28FF9A-9C19-4995-A722-38982BC971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6094" y="1618922"/>
            <a:ext cx="352425" cy="1581150"/>
          </a:xfrm>
          <a:prstGeom prst="rect">
            <a:avLst/>
          </a:prstGeom>
        </p:spPr>
      </p:pic>
      <p:pic>
        <p:nvPicPr>
          <p:cNvPr id="19" name="Picture 18">
            <a:extLst>
              <a:ext uri="{FF2B5EF4-FFF2-40B4-BE49-F238E27FC236}">
                <a16:creationId xmlns:a16="http://schemas.microsoft.com/office/drawing/2014/main" id="{09D588E7-1F78-4B69-8EAB-18A20D8765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7814" y="1351349"/>
            <a:ext cx="4198186" cy="3697445"/>
          </a:xfrm>
          <a:prstGeom prst="rect">
            <a:avLst/>
          </a:prstGeom>
          <a:ln w="127000" cap="sq">
            <a:solidFill>
              <a:srgbClr val="1D376C"/>
            </a:solidFill>
            <a:miter lim="800000"/>
          </a:ln>
          <a:effectLst>
            <a:outerShdw blurRad="57150" dist="50800" dir="2700000" algn="tl" rotWithShape="0">
              <a:srgbClr val="000000">
                <a:alpha val="40000"/>
              </a:srgbClr>
            </a:outerShdw>
          </a:effectLst>
        </p:spPr>
      </p:pic>
      <p:pic>
        <p:nvPicPr>
          <p:cNvPr id="23" name="Picture 22">
            <a:extLst>
              <a:ext uri="{FF2B5EF4-FFF2-40B4-BE49-F238E27FC236}">
                <a16:creationId xmlns:a16="http://schemas.microsoft.com/office/drawing/2014/main" id="{48A71C38-82B0-4642-A9F1-34372D58E5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8500" y="1345223"/>
            <a:ext cx="2909402" cy="4167554"/>
          </a:xfrm>
          <a:prstGeom prst="rect">
            <a:avLst/>
          </a:prstGeom>
          <a:ln w="127000" cap="sq">
            <a:solidFill>
              <a:srgbClr val="1D376C"/>
            </a:solidFill>
            <a:miter lim="800000"/>
          </a:ln>
          <a:effectLst>
            <a:outerShdw blurRad="57150" dist="50800" dir="2700000" algn="tl" rotWithShape="0">
              <a:srgbClr val="000000">
                <a:alpha val="40000"/>
              </a:srgbClr>
            </a:outerShdw>
          </a:effectLst>
        </p:spPr>
      </p:pic>
      <p:pic>
        <p:nvPicPr>
          <p:cNvPr id="25" name="Picture 24">
            <a:extLst>
              <a:ext uri="{FF2B5EF4-FFF2-40B4-BE49-F238E27FC236}">
                <a16:creationId xmlns:a16="http://schemas.microsoft.com/office/drawing/2014/main" id="{2A98B264-9A2F-4E2F-B096-D71545472D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33298" y="2426194"/>
            <a:ext cx="5659009" cy="3920338"/>
          </a:xfrm>
          <a:prstGeom prst="rect">
            <a:avLst/>
          </a:prstGeom>
          <a:ln w="127000" cap="sq">
            <a:solidFill>
              <a:srgbClr val="1D376C"/>
            </a:solidFill>
            <a:miter lim="800000"/>
          </a:ln>
          <a:effectLst>
            <a:outerShdw blurRad="57150" dist="50800" dir="2700000" algn="tl" rotWithShape="0">
              <a:srgbClr val="000000">
                <a:alpha val="40000"/>
              </a:srgbClr>
            </a:outerShdw>
          </a:effectLst>
        </p:spPr>
      </p:pic>
      <p:sp>
        <p:nvSpPr>
          <p:cNvPr id="26" name="Speech Bubble: Oval 25">
            <a:extLst>
              <a:ext uri="{FF2B5EF4-FFF2-40B4-BE49-F238E27FC236}">
                <a16:creationId xmlns:a16="http://schemas.microsoft.com/office/drawing/2014/main" id="{DDF5D35C-1F2C-4228-8187-C27F7C827B82}"/>
              </a:ext>
            </a:extLst>
          </p:cNvPr>
          <p:cNvSpPr/>
          <p:nvPr/>
        </p:nvSpPr>
        <p:spPr>
          <a:xfrm>
            <a:off x="6179529" y="2496688"/>
            <a:ext cx="1283677" cy="756138"/>
          </a:xfrm>
          <a:prstGeom prst="wedgeEllipseCallout">
            <a:avLst/>
          </a:prstGeom>
          <a:solidFill>
            <a:schemeClr val="bg1"/>
          </a:solidFill>
          <a:ln>
            <a:solidFill>
              <a:srgbClr val="1D37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a:solidFill>
                    <a:sysClr val="windowText" lastClr="000000"/>
                  </a:solidFill>
                </a:ln>
                <a:solidFill>
                  <a:sysClr val="windowText" lastClr="000000"/>
                </a:solidFill>
              </a:rPr>
              <a:t>&amp;%$#</a:t>
            </a:r>
          </a:p>
        </p:txBody>
      </p:sp>
      <p:sp>
        <p:nvSpPr>
          <p:cNvPr id="27" name="Speech Bubble: Oval 26">
            <a:extLst>
              <a:ext uri="{FF2B5EF4-FFF2-40B4-BE49-F238E27FC236}">
                <a16:creationId xmlns:a16="http://schemas.microsoft.com/office/drawing/2014/main" id="{A93DF9ED-26B4-4D5A-883F-6AD92EADCC83}"/>
              </a:ext>
            </a:extLst>
          </p:cNvPr>
          <p:cNvSpPr/>
          <p:nvPr/>
        </p:nvSpPr>
        <p:spPr>
          <a:xfrm flipH="1">
            <a:off x="3818688" y="2782272"/>
            <a:ext cx="1705708" cy="835597"/>
          </a:xfrm>
          <a:prstGeom prst="wedgeEllipseCallout">
            <a:avLst/>
          </a:prstGeom>
          <a:solidFill>
            <a:schemeClr val="bg1"/>
          </a:solidFill>
          <a:ln>
            <a:solidFill>
              <a:srgbClr val="1D37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a:solidFill>
                    <a:sysClr val="windowText" lastClr="000000"/>
                  </a:solidFill>
                </a:ln>
                <a:solidFill>
                  <a:sysClr val="windowText" lastClr="000000"/>
                </a:solidFill>
              </a:rPr>
              <a:t>@#$% &amp;$%@!*</a:t>
            </a:r>
          </a:p>
        </p:txBody>
      </p:sp>
      <p:sp>
        <p:nvSpPr>
          <p:cNvPr id="30" name="Speech Bubble: Oval 29">
            <a:extLst>
              <a:ext uri="{FF2B5EF4-FFF2-40B4-BE49-F238E27FC236}">
                <a16:creationId xmlns:a16="http://schemas.microsoft.com/office/drawing/2014/main" id="{C48F3766-505B-4233-AD53-E931E53BEEDA}"/>
              </a:ext>
            </a:extLst>
          </p:cNvPr>
          <p:cNvSpPr/>
          <p:nvPr/>
        </p:nvSpPr>
        <p:spPr>
          <a:xfrm flipV="1">
            <a:off x="5648138" y="4751160"/>
            <a:ext cx="2245845" cy="1028856"/>
          </a:xfrm>
          <a:prstGeom prst="wedgeEllipseCallout">
            <a:avLst/>
          </a:prstGeom>
          <a:solidFill>
            <a:schemeClr val="bg1"/>
          </a:solidFill>
          <a:ln>
            <a:solidFill>
              <a:srgbClr val="1D37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a:solidFill>
                    <a:sysClr val="windowText" lastClr="000000"/>
                  </a:solidFill>
                </a:ln>
                <a:solidFill>
                  <a:sysClr val="windowText" lastClr="000000"/>
                </a:solidFill>
              </a:rPr>
              <a:t>&amp;#@! </a:t>
            </a:r>
          </a:p>
          <a:p>
            <a:pPr algn="ctr"/>
            <a:r>
              <a:rPr lang="en-US" dirty="0">
                <a:ln>
                  <a:solidFill>
                    <a:sysClr val="windowText" lastClr="000000"/>
                  </a:solidFill>
                </a:ln>
                <a:solidFill>
                  <a:sysClr val="windowText" lastClr="000000"/>
                </a:solidFill>
              </a:rPr>
              <a:t>%@(*$%#</a:t>
            </a:r>
          </a:p>
        </p:txBody>
      </p:sp>
      <p:pic>
        <p:nvPicPr>
          <p:cNvPr id="32" name="Picture 31">
            <a:extLst>
              <a:ext uri="{FF2B5EF4-FFF2-40B4-BE49-F238E27FC236}">
                <a16:creationId xmlns:a16="http://schemas.microsoft.com/office/drawing/2014/main" id="{0C19DCDA-193D-4FBD-A440-8639B852A3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51329" y="2726983"/>
            <a:ext cx="2930487" cy="3202672"/>
          </a:xfrm>
          <a:prstGeom prst="rect">
            <a:avLst/>
          </a:prstGeom>
          <a:ln w="127000" cap="sq">
            <a:solidFill>
              <a:srgbClr val="1D376C"/>
            </a:solidFill>
            <a:miter lim="800000"/>
          </a:ln>
          <a:effectLst>
            <a:outerShdw blurRad="57150" dist="50800" dir="2700000" algn="tl" rotWithShape="0">
              <a:srgbClr val="000000">
                <a:alpha val="40000"/>
              </a:srgbClr>
            </a:outerShdw>
          </a:effectLst>
        </p:spPr>
      </p:pic>
      <p:sp>
        <p:nvSpPr>
          <p:cNvPr id="14" name="TextBox 13">
            <a:extLst>
              <a:ext uri="{FF2B5EF4-FFF2-40B4-BE49-F238E27FC236}">
                <a16:creationId xmlns:a16="http://schemas.microsoft.com/office/drawing/2014/main" id="{4C3CC3A9-9B88-48F1-A612-F14DD26C5681}"/>
              </a:ext>
            </a:extLst>
          </p:cNvPr>
          <p:cNvSpPr txBox="1"/>
          <p:nvPr/>
        </p:nvSpPr>
        <p:spPr>
          <a:xfrm>
            <a:off x="696686" y="142113"/>
            <a:ext cx="10798628" cy="925894"/>
          </a:xfrm>
          <a:prstGeom prst="rect">
            <a:avLst/>
          </a:prstGeom>
          <a:noFill/>
        </p:spPr>
        <p:txBody>
          <a:bodyPr wrap="square" rtlCol="0">
            <a:spAutoFit/>
          </a:bodyPr>
          <a:lstStyle/>
          <a:p>
            <a:pPr>
              <a:lnSpc>
                <a:spcPts val="6500"/>
              </a:lnSpc>
            </a:pPr>
            <a:r>
              <a:rPr lang="en-US" sz="6000" b="1" dirty="0">
                <a:solidFill>
                  <a:srgbClr val="1D376C"/>
                </a:solidFill>
                <a:latin typeface="Arial" panose="020B0604020202020204" pitchFamily="34" charset="0"/>
                <a:cs typeface="Arial" panose="020B0604020202020204" pitchFamily="34" charset="0"/>
              </a:rPr>
              <a:t>Scenario</a:t>
            </a:r>
          </a:p>
        </p:txBody>
      </p:sp>
    </p:spTree>
    <p:custDataLst>
      <p:tags r:id="rId1"/>
    </p:custDataLst>
    <p:extLst>
      <p:ext uri="{BB962C8B-B14F-4D97-AF65-F5344CB8AC3E}">
        <p14:creationId xmlns:p14="http://schemas.microsoft.com/office/powerpoint/2010/main" val="299914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fltVal val="0"/>
                                          </p:val>
                                        </p:tav>
                                        <p:tav tm="100000">
                                          <p:val>
                                            <p:strVal val="#ppt_h"/>
                                          </p:val>
                                        </p:tav>
                                      </p:tavLst>
                                    </p:anim>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500" fill="hold"/>
                                        <p:tgtEl>
                                          <p:spTgt spid="27"/>
                                        </p:tgtEl>
                                        <p:attrNameLst>
                                          <p:attrName>ppt_w</p:attrName>
                                        </p:attrNameLst>
                                      </p:cBhvr>
                                      <p:tavLst>
                                        <p:tav tm="0">
                                          <p:val>
                                            <p:fltVal val="0"/>
                                          </p:val>
                                        </p:tav>
                                        <p:tav tm="100000">
                                          <p:val>
                                            <p:strVal val="#ppt_w"/>
                                          </p:val>
                                        </p:tav>
                                      </p:tavLst>
                                    </p:anim>
                                    <p:anim calcmode="lin" valueType="num">
                                      <p:cBhvr>
                                        <p:cTn id="32" dur="500" fill="hold"/>
                                        <p:tgtEl>
                                          <p:spTgt spid="27"/>
                                        </p:tgtEl>
                                        <p:attrNameLst>
                                          <p:attrName>ppt_h</p:attrName>
                                        </p:attrNameLst>
                                      </p:cBhvr>
                                      <p:tavLst>
                                        <p:tav tm="0">
                                          <p:val>
                                            <p:fltVal val="0"/>
                                          </p:val>
                                        </p:tav>
                                        <p:tav tm="100000">
                                          <p:val>
                                            <p:strVal val="#ppt_h"/>
                                          </p:val>
                                        </p:tav>
                                      </p:tavLst>
                                    </p:anim>
                                    <p:animEffect transition="in" filter="fade">
                                      <p:cBhvr>
                                        <p:cTn id="33" dur="500"/>
                                        <p:tgtEl>
                                          <p:spTgt spid="27"/>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 calcmode="lin" valueType="num">
                                      <p:cBhvr>
                                        <p:cTn id="36" dur="500" fill="hold"/>
                                        <p:tgtEl>
                                          <p:spTgt spid="30"/>
                                        </p:tgtEl>
                                        <p:attrNameLst>
                                          <p:attrName>ppt_w</p:attrName>
                                        </p:attrNameLst>
                                      </p:cBhvr>
                                      <p:tavLst>
                                        <p:tav tm="0">
                                          <p:val>
                                            <p:fltVal val="0"/>
                                          </p:val>
                                        </p:tav>
                                        <p:tav tm="100000">
                                          <p:val>
                                            <p:strVal val="#ppt_w"/>
                                          </p:val>
                                        </p:tav>
                                      </p:tavLst>
                                    </p:anim>
                                    <p:anim calcmode="lin" valueType="num">
                                      <p:cBhvr>
                                        <p:cTn id="37" dur="500" fill="hold"/>
                                        <p:tgtEl>
                                          <p:spTgt spid="30"/>
                                        </p:tgtEl>
                                        <p:attrNameLst>
                                          <p:attrName>ppt_h</p:attrName>
                                        </p:attrNameLst>
                                      </p:cBhvr>
                                      <p:tavLst>
                                        <p:tav tm="0">
                                          <p:val>
                                            <p:fltVal val="0"/>
                                          </p:val>
                                        </p:tav>
                                        <p:tav tm="100000">
                                          <p:val>
                                            <p:strVal val="#ppt_h"/>
                                          </p:val>
                                        </p:tav>
                                      </p:tavLst>
                                    </p:anim>
                                    <p:animEffect transition="in" filter="fade">
                                      <p:cBhvr>
                                        <p:cTn id="38" dur="5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p:cTn id="43" dur="1000" fill="hold"/>
                                        <p:tgtEl>
                                          <p:spTgt spid="32"/>
                                        </p:tgtEl>
                                        <p:attrNameLst>
                                          <p:attrName>ppt_w</p:attrName>
                                        </p:attrNameLst>
                                      </p:cBhvr>
                                      <p:tavLst>
                                        <p:tav tm="0">
                                          <p:val>
                                            <p:fltVal val="0"/>
                                          </p:val>
                                        </p:tav>
                                        <p:tav tm="100000">
                                          <p:val>
                                            <p:strVal val="#ppt_w"/>
                                          </p:val>
                                        </p:tav>
                                      </p:tavLst>
                                    </p:anim>
                                    <p:anim calcmode="lin" valueType="num">
                                      <p:cBhvr>
                                        <p:cTn id="44" dur="1000" fill="hold"/>
                                        <p:tgtEl>
                                          <p:spTgt spid="32"/>
                                        </p:tgtEl>
                                        <p:attrNameLst>
                                          <p:attrName>ppt_h</p:attrName>
                                        </p:attrNameLst>
                                      </p:cBhvr>
                                      <p:tavLst>
                                        <p:tav tm="0">
                                          <p:val>
                                            <p:fltVal val="0"/>
                                          </p:val>
                                        </p:tav>
                                        <p:tav tm="100000">
                                          <p:val>
                                            <p:strVal val="#ppt_h"/>
                                          </p:val>
                                        </p:tav>
                                      </p:tavLst>
                                    </p:anim>
                                    <p:anim calcmode="lin" valueType="num">
                                      <p:cBhvr>
                                        <p:cTn id="45" dur="1000" fill="hold"/>
                                        <p:tgtEl>
                                          <p:spTgt spid="32"/>
                                        </p:tgtEl>
                                        <p:attrNameLst>
                                          <p:attrName>style.rotation</p:attrName>
                                        </p:attrNameLst>
                                      </p:cBhvr>
                                      <p:tavLst>
                                        <p:tav tm="0">
                                          <p:val>
                                            <p:fltVal val="90"/>
                                          </p:val>
                                        </p:tav>
                                        <p:tav tm="100000">
                                          <p:val>
                                            <p:fltVal val="0"/>
                                          </p:val>
                                        </p:tav>
                                      </p:tavLst>
                                    </p:anim>
                                    <p:animEffect transition="in" filter="fade">
                                      <p:cBhvr>
                                        <p:cTn id="46"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88386A0-A8AA-4A84-8D33-F3179DF7D291}"/>
              </a:ext>
            </a:extLst>
          </p:cNvPr>
          <p:cNvSpPr/>
          <p:nvPr/>
        </p:nvSpPr>
        <p:spPr>
          <a:xfrm>
            <a:off x="-45655" y="0"/>
            <a:ext cx="660252" cy="6858000"/>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9B23B37-F3D6-4892-ABCB-5B44E8CEE9A4}"/>
              </a:ext>
            </a:extLst>
          </p:cNvPr>
          <p:cNvSpPr/>
          <p:nvPr/>
        </p:nvSpPr>
        <p:spPr>
          <a:xfrm>
            <a:off x="380057" y="1862431"/>
            <a:ext cx="234540" cy="4995569"/>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Arrow Connector 44">
            <a:extLst>
              <a:ext uri="{FF2B5EF4-FFF2-40B4-BE49-F238E27FC236}">
                <a16:creationId xmlns:a16="http://schemas.microsoft.com/office/drawing/2014/main" id="{F1ABA423-ABFC-40F7-A110-3A504FDC9B07}"/>
              </a:ext>
            </a:extLst>
          </p:cNvPr>
          <p:cNvCxnSpPr>
            <a:stCxn id="55" idx="2"/>
            <a:endCxn id="54" idx="0"/>
          </p:cNvCxnSpPr>
          <p:nvPr/>
        </p:nvCxnSpPr>
        <p:spPr>
          <a:xfrm flipH="1">
            <a:off x="9117751" y="4875930"/>
            <a:ext cx="1" cy="223172"/>
          </a:xfrm>
          <a:prstGeom prst="straightConnector1">
            <a:avLst/>
          </a:prstGeom>
          <a:ln w="19050">
            <a:solidFill>
              <a:srgbClr val="1D376C"/>
            </a:solidFill>
            <a:tailEnd type="arrow"/>
          </a:ln>
        </p:spPr>
        <p:style>
          <a:lnRef idx="1">
            <a:schemeClr val="dk1"/>
          </a:lnRef>
          <a:fillRef idx="0">
            <a:schemeClr val="dk1"/>
          </a:fillRef>
          <a:effectRef idx="0">
            <a:schemeClr val="dk1"/>
          </a:effectRef>
          <a:fontRef idx="minor">
            <a:schemeClr val="tx1"/>
          </a:fontRef>
        </p:style>
      </p:cxnSp>
      <p:grpSp>
        <p:nvGrpSpPr>
          <p:cNvPr id="2" name="Group 1">
            <a:extLst>
              <a:ext uri="{FF2B5EF4-FFF2-40B4-BE49-F238E27FC236}">
                <a16:creationId xmlns:a16="http://schemas.microsoft.com/office/drawing/2014/main" id="{CF030F76-4AC2-4582-872F-D0BC34003596}"/>
              </a:ext>
            </a:extLst>
          </p:cNvPr>
          <p:cNvGrpSpPr/>
          <p:nvPr/>
        </p:nvGrpSpPr>
        <p:grpSpPr>
          <a:xfrm>
            <a:off x="5280283" y="1742207"/>
            <a:ext cx="1990725" cy="904876"/>
            <a:chOff x="5280283" y="1742207"/>
            <a:chExt cx="1990725" cy="904876"/>
          </a:xfrm>
        </p:grpSpPr>
        <p:cxnSp>
          <p:nvCxnSpPr>
            <p:cNvPr id="31" name="Straight Arrow Connector 30">
              <a:extLst>
                <a:ext uri="{FF2B5EF4-FFF2-40B4-BE49-F238E27FC236}">
                  <a16:creationId xmlns:a16="http://schemas.microsoft.com/office/drawing/2014/main" id="{40D3D259-0888-4735-B08D-5DB26C344C0F}"/>
                </a:ext>
              </a:extLst>
            </p:cNvPr>
            <p:cNvCxnSpPr>
              <a:stCxn id="50" idx="2"/>
              <a:endCxn id="51" idx="0"/>
            </p:cNvCxnSpPr>
            <p:nvPr/>
          </p:nvCxnSpPr>
          <p:spPr>
            <a:xfrm>
              <a:off x="6275645" y="2351808"/>
              <a:ext cx="0" cy="295275"/>
            </a:xfrm>
            <a:prstGeom prst="straightConnector1">
              <a:avLst/>
            </a:prstGeom>
            <a:ln w="19050">
              <a:solidFill>
                <a:srgbClr val="1D376C"/>
              </a:solidFill>
              <a:tailEnd type="arrow"/>
            </a:ln>
          </p:spPr>
          <p:style>
            <a:lnRef idx="1">
              <a:schemeClr val="dk1"/>
            </a:lnRef>
            <a:fillRef idx="0">
              <a:schemeClr val="dk1"/>
            </a:fillRef>
            <a:effectRef idx="0">
              <a:schemeClr val="dk1"/>
            </a:effectRef>
            <a:fontRef idx="minor">
              <a:schemeClr val="tx1"/>
            </a:fontRef>
          </p:style>
        </p:cxnSp>
        <p:sp>
          <p:nvSpPr>
            <p:cNvPr id="50" name="Flowchart: Process 49">
              <a:extLst>
                <a:ext uri="{FF2B5EF4-FFF2-40B4-BE49-F238E27FC236}">
                  <a16:creationId xmlns:a16="http://schemas.microsoft.com/office/drawing/2014/main" id="{2C68D2A8-D1D6-42A9-862D-FA5794F47857}"/>
                </a:ext>
              </a:extLst>
            </p:cNvPr>
            <p:cNvSpPr/>
            <p:nvPr/>
          </p:nvSpPr>
          <p:spPr>
            <a:xfrm>
              <a:off x="5280283" y="1742207"/>
              <a:ext cx="1990725" cy="609600"/>
            </a:xfrm>
            <a:prstGeom prst="flowChartProcess">
              <a:avLst/>
            </a:prstGeom>
            <a:solidFill>
              <a:srgbClr val="1D376C"/>
            </a:solidFill>
            <a:ln>
              <a:solidFill>
                <a:srgbClr val="1D376C"/>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bg1"/>
                  </a:solidFill>
                  <a:latin typeface="Brandon Grotesque Bold" panose="020B0803020203060202" pitchFamily="34" charset="0"/>
                </a:rPr>
                <a:t>Issue Identified</a:t>
              </a:r>
            </a:p>
          </p:txBody>
        </p:sp>
      </p:grpSp>
      <p:grpSp>
        <p:nvGrpSpPr>
          <p:cNvPr id="9" name="Group 8">
            <a:extLst>
              <a:ext uri="{FF2B5EF4-FFF2-40B4-BE49-F238E27FC236}">
                <a16:creationId xmlns:a16="http://schemas.microsoft.com/office/drawing/2014/main" id="{492A1BA2-7999-4B1D-A1E4-7ACA6963DE37}"/>
              </a:ext>
            </a:extLst>
          </p:cNvPr>
          <p:cNvGrpSpPr/>
          <p:nvPr/>
        </p:nvGrpSpPr>
        <p:grpSpPr>
          <a:xfrm>
            <a:off x="2418020" y="4266331"/>
            <a:ext cx="1990725" cy="832771"/>
            <a:chOff x="2418020" y="4266331"/>
            <a:chExt cx="1990725" cy="832771"/>
          </a:xfrm>
        </p:grpSpPr>
        <p:cxnSp>
          <p:nvCxnSpPr>
            <p:cNvPr id="35" name="Straight Arrow Connector 34">
              <a:extLst>
                <a:ext uri="{FF2B5EF4-FFF2-40B4-BE49-F238E27FC236}">
                  <a16:creationId xmlns:a16="http://schemas.microsoft.com/office/drawing/2014/main" id="{73AD7C0D-C7C6-4C05-BF4C-9688A664B398}"/>
                </a:ext>
              </a:extLst>
            </p:cNvPr>
            <p:cNvCxnSpPr>
              <a:cxnSpLocks/>
              <a:stCxn id="52" idx="2"/>
              <a:endCxn id="53" idx="0"/>
            </p:cNvCxnSpPr>
            <p:nvPr/>
          </p:nvCxnSpPr>
          <p:spPr>
            <a:xfrm>
              <a:off x="3413383" y="4875929"/>
              <a:ext cx="56" cy="223173"/>
            </a:xfrm>
            <a:prstGeom prst="straightConnector1">
              <a:avLst/>
            </a:prstGeom>
            <a:ln w="19050">
              <a:solidFill>
                <a:srgbClr val="1D376C"/>
              </a:solidFill>
              <a:tailEnd type="arrow"/>
            </a:ln>
          </p:spPr>
          <p:style>
            <a:lnRef idx="1">
              <a:schemeClr val="dk1"/>
            </a:lnRef>
            <a:fillRef idx="0">
              <a:schemeClr val="dk1"/>
            </a:fillRef>
            <a:effectRef idx="0">
              <a:schemeClr val="dk1"/>
            </a:effectRef>
            <a:fontRef idx="minor">
              <a:schemeClr val="tx1"/>
            </a:fontRef>
          </p:style>
        </p:cxnSp>
        <p:sp>
          <p:nvSpPr>
            <p:cNvPr id="52" name="Flowchart: Process 51">
              <a:extLst>
                <a:ext uri="{FF2B5EF4-FFF2-40B4-BE49-F238E27FC236}">
                  <a16:creationId xmlns:a16="http://schemas.microsoft.com/office/drawing/2014/main" id="{5A169CB3-F7C6-49D7-8E75-1C37CA103178}"/>
                </a:ext>
              </a:extLst>
            </p:cNvPr>
            <p:cNvSpPr/>
            <p:nvPr/>
          </p:nvSpPr>
          <p:spPr>
            <a:xfrm>
              <a:off x="2418020" y="4266331"/>
              <a:ext cx="1990725" cy="609598"/>
            </a:xfrm>
            <a:prstGeom prst="flowChartProcess">
              <a:avLst/>
            </a:prstGeom>
            <a:solidFill>
              <a:srgbClr val="04B085"/>
            </a:solidFill>
            <a:ln>
              <a:solidFill>
                <a:srgbClr val="04B085"/>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bg1"/>
                  </a:solidFill>
                  <a:latin typeface="Brandon Grotesque Bold" panose="020B0803020203060202" pitchFamily="34" charset="0"/>
                </a:rPr>
                <a:t>Behavior </a:t>
              </a:r>
            </a:p>
            <a:p>
              <a:pPr algn="ctr"/>
              <a:r>
                <a:rPr lang="en-US" dirty="0">
                  <a:solidFill>
                    <a:schemeClr val="bg1"/>
                  </a:solidFill>
                  <a:latin typeface="Brandon Grotesque Bold" panose="020B0803020203060202" pitchFamily="34" charset="0"/>
                </a:rPr>
                <a:t>Coaching</a:t>
              </a:r>
            </a:p>
          </p:txBody>
        </p:sp>
      </p:grpSp>
      <p:sp>
        <p:nvSpPr>
          <p:cNvPr id="53" name="Flowchart: Process 52">
            <a:extLst>
              <a:ext uri="{FF2B5EF4-FFF2-40B4-BE49-F238E27FC236}">
                <a16:creationId xmlns:a16="http://schemas.microsoft.com/office/drawing/2014/main" id="{75C8FBDC-0188-4220-A45F-CACE049B35F0}"/>
              </a:ext>
            </a:extLst>
          </p:cNvPr>
          <p:cNvSpPr/>
          <p:nvPr/>
        </p:nvSpPr>
        <p:spPr>
          <a:xfrm>
            <a:off x="2418076" y="5099102"/>
            <a:ext cx="1990725" cy="847725"/>
          </a:xfrm>
          <a:prstGeom prst="flowChartProcess">
            <a:avLst/>
          </a:prstGeom>
          <a:solidFill>
            <a:srgbClr val="04B085"/>
          </a:solidFill>
          <a:ln>
            <a:solidFill>
              <a:srgbClr val="04B085"/>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bg1"/>
                </a:solidFill>
                <a:latin typeface="Brandon Grotesque Bold" panose="020B0803020203060202" pitchFamily="34" charset="0"/>
              </a:rPr>
              <a:t>Disciplinary </a:t>
            </a:r>
          </a:p>
          <a:p>
            <a:pPr algn="ctr"/>
            <a:r>
              <a:rPr lang="en-US" dirty="0">
                <a:solidFill>
                  <a:schemeClr val="bg1"/>
                </a:solidFill>
                <a:latin typeface="Brandon Grotesque Bold" panose="020B0803020203060202" pitchFamily="34" charset="0"/>
              </a:rPr>
              <a:t>Action</a:t>
            </a:r>
          </a:p>
        </p:txBody>
      </p:sp>
      <p:sp>
        <p:nvSpPr>
          <p:cNvPr id="54" name="Flowchart: Process 53">
            <a:extLst>
              <a:ext uri="{FF2B5EF4-FFF2-40B4-BE49-F238E27FC236}">
                <a16:creationId xmlns:a16="http://schemas.microsoft.com/office/drawing/2014/main" id="{C1571315-8F15-44A9-B89C-5B5D87E18A17}"/>
              </a:ext>
            </a:extLst>
          </p:cNvPr>
          <p:cNvSpPr/>
          <p:nvPr/>
        </p:nvSpPr>
        <p:spPr>
          <a:xfrm>
            <a:off x="8122388" y="5099102"/>
            <a:ext cx="1990725" cy="847725"/>
          </a:xfrm>
          <a:prstGeom prst="flowChartProcess">
            <a:avLst/>
          </a:prstGeom>
          <a:solidFill>
            <a:srgbClr val="00ACBB"/>
          </a:solidFill>
          <a:ln>
            <a:solidFill>
              <a:srgbClr val="00ACBB"/>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bg1"/>
                </a:solidFill>
                <a:latin typeface="Brandon Grotesque Bold" panose="020B0803020203060202" pitchFamily="34" charset="0"/>
              </a:rPr>
              <a:t>Performance Improvement Plan (PIP)</a:t>
            </a:r>
          </a:p>
        </p:txBody>
      </p:sp>
      <p:sp>
        <p:nvSpPr>
          <p:cNvPr id="55" name="Flowchart: Process 54">
            <a:extLst>
              <a:ext uri="{FF2B5EF4-FFF2-40B4-BE49-F238E27FC236}">
                <a16:creationId xmlns:a16="http://schemas.microsoft.com/office/drawing/2014/main" id="{8918DC03-2377-4A2B-8C61-4057650D8544}"/>
              </a:ext>
            </a:extLst>
          </p:cNvPr>
          <p:cNvSpPr/>
          <p:nvPr/>
        </p:nvSpPr>
        <p:spPr>
          <a:xfrm>
            <a:off x="8122389" y="4266330"/>
            <a:ext cx="1990725" cy="609600"/>
          </a:xfrm>
          <a:prstGeom prst="flowChartProcess">
            <a:avLst/>
          </a:prstGeom>
          <a:solidFill>
            <a:srgbClr val="00ACBB"/>
          </a:solidFill>
          <a:ln>
            <a:solidFill>
              <a:srgbClr val="00ACBB"/>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bg1"/>
                </a:solidFill>
                <a:latin typeface="Brandon Grotesque Bold" panose="020B0803020203060202" pitchFamily="34" charset="0"/>
              </a:rPr>
              <a:t>Performance Coaching</a:t>
            </a:r>
          </a:p>
        </p:txBody>
      </p:sp>
      <p:grpSp>
        <p:nvGrpSpPr>
          <p:cNvPr id="5" name="Group 4">
            <a:extLst>
              <a:ext uri="{FF2B5EF4-FFF2-40B4-BE49-F238E27FC236}">
                <a16:creationId xmlns:a16="http://schemas.microsoft.com/office/drawing/2014/main" id="{251AC499-DB0F-4EE9-94DD-94FA649D2245}"/>
              </a:ext>
            </a:extLst>
          </p:cNvPr>
          <p:cNvGrpSpPr/>
          <p:nvPr/>
        </p:nvGrpSpPr>
        <p:grpSpPr>
          <a:xfrm>
            <a:off x="2003683" y="2809007"/>
            <a:ext cx="2819401" cy="1457324"/>
            <a:chOff x="2003683" y="2809007"/>
            <a:chExt cx="2819401" cy="1457324"/>
          </a:xfrm>
        </p:grpSpPr>
        <p:cxnSp>
          <p:nvCxnSpPr>
            <p:cNvPr id="46" name="Straight Arrow Connector 45">
              <a:extLst>
                <a:ext uri="{FF2B5EF4-FFF2-40B4-BE49-F238E27FC236}">
                  <a16:creationId xmlns:a16="http://schemas.microsoft.com/office/drawing/2014/main" id="{81330878-1FC1-4960-A6AA-23E3E6710316}"/>
                </a:ext>
              </a:extLst>
            </p:cNvPr>
            <p:cNvCxnSpPr>
              <a:cxnSpLocks/>
              <a:stCxn id="56" idx="2"/>
              <a:endCxn id="52" idx="0"/>
            </p:cNvCxnSpPr>
            <p:nvPr/>
          </p:nvCxnSpPr>
          <p:spPr>
            <a:xfrm flipH="1">
              <a:off x="3413383" y="3875807"/>
              <a:ext cx="1" cy="390524"/>
            </a:xfrm>
            <a:prstGeom prst="straightConnector1">
              <a:avLst/>
            </a:prstGeom>
            <a:ln w="19050">
              <a:solidFill>
                <a:srgbClr val="1D376C"/>
              </a:solidFill>
              <a:tailEnd type="arrow"/>
            </a:ln>
          </p:spPr>
          <p:style>
            <a:lnRef idx="1">
              <a:schemeClr val="dk1"/>
            </a:lnRef>
            <a:fillRef idx="0">
              <a:schemeClr val="dk1"/>
            </a:fillRef>
            <a:effectRef idx="0">
              <a:schemeClr val="dk1"/>
            </a:effectRef>
            <a:fontRef idx="minor">
              <a:schemeClr val="tx1"/>
            </a:fontRef>
          </p:style>
        </p:cxnSp>
        <p:sp>
          <p:nvSpPr>
            <p:cNvPr id="56" name="Flowchart: Decision 55">
              <a:extLst>
                <a:ext uri="{FF2B5EF4-FFF2-40B4-BE49-F238E27FC236}">
                  <a16:creationId xmlns:a16="http://schemas.microsoft.com/office/drawing/2014/main" id="{67C5A334-B75B-41AB-93A2-E79CC56B85FE}"/>
                </a:ext>
              </a:extLst>
            </p:cNvPr>
            <p:cNvSpPr/>
            <p:nvPr/>
          </p:nvSpPr>
          <p:spPr>
            <a:xfrm>
              <a:off x="2003683" y="2809007"/>
              <a:ext cx="2819401" cy="1066800"/>
            </a:xfrm>
            <a:prstGeom prst="flowChartDecision">
              <a:avLst/>
            </a:prstGeom>
            <a:solidFill>
              <a:srgbClr val="04B085"/>
            </a:solidFill>
            <a:ln>
              <a:solidFill>
                <a:srgbClr val="04B085"/>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bg1"/>
                  </a:solidFill>
                  <a:latin typeface="Brandon Grotesque Bold" panose="020B0803020203060202" pitchFamily="34" charset="0"/>
                </a:rPr>
                <a:t>Behavior or Attitude?</a:t>
              </a:r>
            </a:p>
          </p:txBody>
        </p:sp>
      </p:grpSp>
      <p:grpSp>
        <p:nvGrpSpPr>
          <p:cNvPr id="6" name="Group 5">
            <a:extLst>
              <a:ext uri="{FF2B5EF4-FFF2-40B4-BE49-F238E27FC236}">
                <a16:creationId xmlns:a16="http://schemas.microsoft.com/office/drawing/2014/main" id="{C4DBA1A4-47A3-49AB-8D01-06BA8A15F63D}"/>
              </a:ext>
            </a:extLst>
          </p:cNvPr>
          <p:cNvGrpSpPr/>
          <p:nvPr/>
        </p:nvGrpSpPr>
        <p:grpSpPr>
          <a:xfrm>
            <a:off x="7709159" y="2809007"/>
            <a:ext cx="2819400" cy="1457323"/>
            <a:chOff x="7709159" y="2809007"/>
            <a:chExt cx="2819400" cy="1457323"/>
          </a:xfrm>
        </p:grpSpPr>
        <p:sp>
          <p:nvSpPr>
            <p:cNvPr id="57" name="Flowchart: Decision 56">
              <a:extLst>
                <a:ext uri="{FF2B5EF4-FFF2-40B4-BE49-F238E27FC236}">
                  <a16:creationId xmlns:a16="http://schemas.microsoft.com/office/drawing/2014/main" id="{D7C0DBCF-5DE5-41E5-89F4-8067D0A8C863}"/>
                </a:ext>
              </a:extLst>
            </p:cNvPr>
            <p:cNvSpPr/>
            <p:nvPr/>
          </p:nvSpPr>
          <p:spPr>
            <a:xfrm>
              <a:off x="7709159" y="2809007"/>
              <a:ext cx="2819400" cy="1066800"/>
            </a:xfrm>
            <a:prstGeom prst="flowChartDecision">
              <a:avLst/>
            </a:prstGeom>
            <a:solidFill>
              <a:srgbClr val="00ACBB"/>
            </a:solidFill>
            <a:ln>
              <a:solidFill>
                <a:srgbClr val="00ACBB"/>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bg1"/>
                  </a:solidFill>
                  <a:latin typeface="Brandon Grotesque Bold" panose="020B0803020203060202" pitchFamily="34" charset="0"/>
                </a:rPr>
                <a:t>Performance Gap?</a:t>
              </a:r>
            </a:p>
          </p:txBody>
        </p:sp>
        <p:cxnSp>
          <p:nvCxnSpPr>
            <p:cNvPr id="48" name="Straight Arrow Connector 47">
              <a:extLst>
                <a:ext uri="{FF2B5EF4-FFF2-40B4-BE49-F238E27FC236}">
                  <a16:creationId xmlns:a16="http://schemas.microsoft.com/office/drawing/2014/main" id="{4CA34161-F831-45B0-BABB-4E0F33DCC1CB}"/>
                </a:ext>
              </a:extLst>
            </p:cNvPr>
            <p:cNvCxnSpPr>
              <a:stCxn id="57" idx="2"/>
              <a:endCxn id="55" idx="0"/>
            </p:cNvCxnSpPr>
            <p:nvPr/>
          </p:nvCxnSpPr>
          <p:spPr>
            <a:xfrm flipH="1">
              <a:off x="9117752" y="3875807"/>
              <a:ext cx="1107" cy="390523"/>
            </a:xfrm>
            <a:prstGeom prst="straightConnector1">
              <a:avLst/>
            </a:prstGeom>
            <a:ln w="19050">
              <a:solidFill>
                <a:srgbClr val="1D376C"/>
              </a:solidFill>
              <a:tailEnd type="arrow"/>
            </a:ln>
          </p:spPr>
          <p:style>
            <a:lnRef idx="1">
              <a:schemeClr val="dk1"/>
            </a:lnRef>
            <a:fillRef idx="0">
              <a:schemeClr val="dk1"/>
            </a:fillRef>
            <a:effectRef idx="0">
              <a:schemeClr val="dk1"/>
            </a:effectRef>
            <a:fontRef idx="minor">
              <a:schemeClr val="tx1"/>
            </a:fontRef>
          </p:style>
        </p:cxnSp>
      </p:grpSp>
      <p:grpSp>
        <p:nvGrpSpPr>
          <p:cNvPr id="3" name="Group 2">
            <a:extLst>
              <a:ext uri="{FF2B5EF4-FFF2-40B4-BE49-F238E27FC236}">
                <a16:creationId xmlns:a16="http://schemas.microsoft.com/office/drawing/2014/main" id="{20BC54DE-D562-43D5-A051-1BFF820A54D9}"/>
              </a:ext>
            </a:extLst>
          </p:cNvPr>
          <p:cNvGrpSpPr/>
          <p:nvPr/>
        </p:nvGrpSpPr>
        <p:grpSpPr>
          <a:xfrm>
            <a:off x="4823084" y="2647082"/>
            <a:ext cx="2886075" cy="1390650"/>
            <a:chOff x="4823084" y="2647082"/>
            <a:chExt cx="2886075" cy="1390650"/>
          </a:xfrm>
        </p:grpSpPr>
        <p:cxnSp>
          <p:nvCxnSpPr>
            <p:cNvPr id="33" name="Straight Arrow Connector 32">
              <a:extLst>
                <a:ext uri="{FF2B5EF4-FFF2-40B4-BE49-F238E27FC236}">
                  <a16:creationId xmlns:a16="http://schemas.microsoft.com/office/drawing/2014/main" id="{05A5F7DC-F9A1-4D14-B8E9-8E47063EF121}"/>
                </a:ext>
              </a:extLst>
            </p:cNvPr>
            <p:cNvCxnSpPr>
              <a:stCxn id="51" idx="1"/>
              <a:endCxn id="56" idx="3"/>
            </p:cNvCxnSpPr>
            <p:nvPr/>
          </p:nvCxnSpPr>
          <p:spPr>
            <a:xfrm flipH="1">
              <a:off x="4823084" y="3342407"/>
              <a:ext cx="457199" cy="0"/>
            </a:xfrm>
            <a:prstGeom prst="straightConnector1">
              <a:avLst/>
            </a:prstGeom>
            <a:ln w="19050">
              <a:solidFill>
                <a:srgbClr val="1D376C"/>
              </a:solidFill>
              <a:tailEnd type="arrow"/>
            </a:ln>
          </p:spPr>
          <p:style>
            <a:lnRef idx="1">
              <a:schemeClr val="dk1"/>
            </a:lnRef>
            <a:fillRef idx="0">
              <a:schemeClr val="dk1"/>
            </a:fillRef>
            <a:effectRef idx="0">
              <a:schemeClr val="dk1"/>
            </a:effectRef>
            <a:fontRef idx="minor">
              <a:schemeClr val="tx1"/>
            </a:fontRef>
          </p:style>
        </p:cxnSp>
        <p:sp>
          <p:nvSpPr>
            <p:cNvPr id="51" name="Flowchart: Process 50">
              <a:extLst>
                <a:ext uri="{FF2B5EF4-FFF2-40B4-BE49-F238E27FC236}">
                  <a16:creationId xmlns:a16="http://schemas.microsoft.com/office/drawing/2014/main" id="{B392FEDF-AED4-498E-88F1-761243A6CF81}"/>
                </a:ext>
              </a:extLst>
            </p:cNvPr>
            <p:cNvSpPr/>
            <p:nvPr/>
          </p:nvSpPr>
          <p:spPr>
            <a:xfrm>
              <a:off x="5280283" y="2647082"/>
              <a:ext cx="1990725" cy="1390650"/>
            </a:xfrm>
            <a:prstGeom prst="flowChartProcess">
              <a:avLst/>
            </a:prstGeom>
            <a:solidFill>
              <a:srgbClr val="1D376C"/>
            </a:solidFill>
            <a:ln>
              <a:solidFill>
                <a:srgbClr val="1D376C"/>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bg1"/>
                  </a:solidFill>
                  <a:latin typeface="Brandon Grotesque Bold" panose="020B0803020203060202" pitchFamily="34" charset="0"/>
                </a:rPr>
                <a:t>Gather Information</a:t>
              </a:r>
            </a:p>
          </p:txBody>
        </p:sp>
        <p:cxnSp>
          <p:nvCxnSpPr>
            <p:cNvPr id="49" name="Straight Arrow Connector 14">
              <a:extLst>
                <a:ext uri="{FF2B5EF4-FFF2-40B4-BE49-F238E27FC236}">
                  <a16:creationId xmlns:a16="http://schemas.microsoft.com/office/drawing/2014/main" id="{92ED74EE-05B0-48DE-AA80-B40ACBC62871}"/>
                </a:ext>
              </a:extLst>
            </p:cNvPr>
            <p:cNvCxnSpPr/>
            <p:nvPr/>
          </p:nvCxnSpPr>
          <p:spPr>
            <a:xfrm>
              <a:off x="7271008" y="3342407"/>
              <a:ext cx="438151" cy="0"/>
            </a:xfrm>
            <a:prstGeom prst="straightConnector1">
              <a:avLst/>
            </a:prstGeom>
            <a:ln w="19050">
              <a:solidFill>
                <a:srgbClr val="1D376C"/>
              </a:solidFill>
              <a:tailEnd type="arrow"/>
            </a:ln>
          </p:spPr>
          <p:style>
            <a:lnRef idx="1">
              <a:schemeClr val="dk1"/>
            </a:lnRef>
            <a:fillRef idx="0">
              <a:schemeClr val="dk1"/>
            </a:fillRef>
            <a:effectRef idx="0">
              <a:schemeClr val="dk1"/>
            </a:effectRef>
            <a:fontRef idx="minor">
              <a:schemeClr val="tx1"/>
            </a:fontRef>
          </p:style>
        </p:cxnSp>
      </p:grpSp>
      <p:sp>
        <p:nvSpPr>
          <p:cNvPr id="60" name="Multiplication Sign 59">
            <a:extLst>
              <a:ext uri="{FF2B5EF4-FFF2-40B4-BE49-F238E27FC236}">
                <a16:creationId xmlns:a16="http://schemas.microsoft.com/office/drawing/2014/main" id="{B1CBE12A-6D9B-4A5B-99A6-6087B05BC70E}"/>
              </a:ext>
            </a:extLst>
          </p:cNvPr>
          <p:cNvSpPr/>
          <p:nvPr/>
        </p:nvSpPr>
        <p:spPr>
          <a:xfrm>
            <a:off x="8250608" y="2532462"/>
            <a:ext cx="1734286" cy="1502776"/>
          </a:xfrm>
          <a:prstGeom prst="mathMultiply">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Multiplication Sign 62">
            <a:extLst>
              <a:ext uri="{FF2B5EF4-FFF2-40B4-BE49-F238E27FC236}">
                <a16:creationId xmlns:a16="http://schemas.microsoft.com/office/drawing/2014/main" id="{1F5728B9-D8F2-4D32-8244-117731093FE8}"/>
              </a:ext>
            </a:extLst>
          </p:cNvPr>
          <p:cNvSpPr/>
          <p:nvPr/>
        </p:nvSpPr>
        <p:spPr>
          <a:xfrm>
            <a:off x="8270764" y="3735211"/>
            <a:ext cx="1734286" cy="1502776"/>
          </a:xfrm>
          <a:prstGeom prst="mathMultiply">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Multiplication Sign 63">
            <a:extLst>
              <a:ext uri="{FF2B5EF4-FFF2-40B4-BE49-F238E27FC236}">
                <a16:creationId xmlns:a16="http://schemas.microsoft.com/office/drawing/2014/main" id="{34D2E938-93E4-410B-936D-51238C606064}"/>
              </a:ext>
            </a:extLst>
          </p:cNvPr>
          <p:cNvSpPr/>
          <p:nvPr/>
        </p:nvSpPr>
        <p:spPr>
          <a:xfrm>
            <a:off x="8270764" y="4834167"/>
            <a:ext cx="1734286" cy="1502776"/>
          </a:xfrm>
          <a:prstGeom prst="mathMultiply">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267E7B77-C6AA-4CD7-BEDE-2C81EC206284}"/>
              </a:ext>
            </a:extLst>
          </p:cNvPr>
          <p:cNvSpPr txBox="1"/>
          <p:nvPr/>
        </p:nvSpPr>
        <p:spPr>
          <a:xfrm>
            <a:off x="696686" y="142113"/>
            <a:ext cx="10798628" cy="925894"/>
          </a:xfrm>
          <a:prstGeom prst="rect">
            <a:avLst/>
          </a:prstGeom>
          <a:noFill/>
        </p:spPr>
        <p:txBody>
          <a:bodyPr wrap="square" rtlCol="0">
            <a:spAutoFit/>
          </a:bodyPr>
          <a:lstStyle/>
          <a:p>
            <a:pPr>
              <a:lnSpc>
                <a:spcPts val="6500"/>
              </a:lnSpc>
            </a:pPr>
            <a:r>
              <a:rPr lang="en-US" sz="6000" b="1" dirty="0">
                <a:solidFill>
                  <a:srgbClr val="1D376C"/>
                </a:solidFill>
                <a:latin typeface="Arial" panose="020B0604020202020204" pitchFamily="34" charset="0"/>
                <a:cs typeface="Arial" panose="020B0604020202020204" pitchFamily="34" charset="0"/>
              </a:rPr>
              <a:t>Progressive Action Tree</a:t>
            </a:r>
          </a:p>
        </p:txBody>
      </p:sp>
      <p:sp>
        <p:nvSpPr>
          <p:cNvPr id="27" name="TextBox 26">
            <a:extLst>
              <a:ext uri="{FF2B5EF4-FFF2-40B4-BE49-F238E27FC236}">
                <a16:creationId xmlns:a16="http://schemas.microsoft.com/office/drawing/2014/main" id="{AC3EAFD3-1BF3-4612-8008-5BD19236A15C}"/>
              </a:ext>
            </a:extLst>
          </p:cNvPr>
          <p:cNvSpPr txBox="1"/>
          <p:nvPr/>
        </p:nvSpPr>
        <p:spPr>
          <a:xfrm>
            <a:off x="10007600" y="6115700"/>
            <a:ext cx="2006600" cy="461665"/>
          </a:xfrm>
          <a:prstGeom prst="rect">
            <a:avLst/>
          </a:prstGeom>
          <a:noFill/>
        </p:spPr>
        <p:txBody>
          <a:bodyPr wrap="square" rtlCol="0">
            <a:spAutoFit/>
          </a:bodyPr>
          <a:lstStyle/>
          <a:p>
            <a:pPr algn="ctr"/>
            <a:r>
              <a:rPr lang="en-US" sz="2400" dirty="0">
                <a:solidFill>
                  <a:srgbClr val="1D376C"/>
                </a:solidFill>
                <a:latin typeface="Pacifico" panose="00000500000000000000" pitchFamily="2" charset="0"/>
              </a:rPr>
              <a:t>Goodwill</a:t>
            </a:r>
          </a:p>
        </p:txBody>
      </p:sp>
    </p:spTree>
    <p:custDataLst>
      <p:tags r:id="rId1"/>
    </p:custDataLst>
    <p:extLst>
      <p:ext uri="{BB962C8B-B14F-4D97-AF65-F5344CB8AC3E}">
        <p14:creationId xmlns:p14="http://schemas.microsoft.com/office/powerpoint/2010/main" val="201614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style.rotation</p:attrName>
                                        </p:attrNameLst>
                                      </p:cBhvr>
                                      <p:tavLst>
                                        <p:tav tm="0">
                                          <p:val>
                                            <p:fltVal val="90"/>
                                          </p:val>
                                        </p:tav>
                                        <p:tav tm="100000">
                                          <p:val>
                                            <p:fltVal val="0"/>
                                          </p:val>
                                        </p:tav>
                                      </p:tavLst>
                                    </p:anim>
                                    <p:animEffect transition="in" filter="fade">
                                      <p:cBhvr>
                                        <p:cTn id="26" dur="1000"/>
                                        <p:tgtEl>
                                          <p:spTgt spid="5"/>
                                        </p:tgtEl>
                                      </p:cBhvr>
                                    </p:animEffect>
                                  </p:childTnLst>
                                </p:cTn>
                              </p:par>
                              <p:par>
                                <p:cTn id="27" presetID="3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1000" fill="hold"/>
                                        <p:tgtEl>
                                          <p:spTgt spid="6"/>
                                        </p:tgtEl>
                                        <p:attrNameLst>
                                          <p:attrName>ppt_w</p:attrName>
                                        </p:attrNameLst>
                                      </p:cBhvr>
                                      <p:tavLst>
                                        <p:tav tm="0">
                                          <p:val>
                                            <p:fltVal val="0"/>
                                          </p:val>
                                        </p:tav>
                                        <p:tav tm="100000">
                                          <p:val>
                                            <p:strVal val="#ppt_w"/>
                                          </p:val>
                                        </p:tav>
                                      </p:tavLst>
                                    </p:anim>
                                    <p:anim calcmode="lin" valueType="num">
                                      <p:cBhvr>
                                        <p:cTn id="30" dur="1000" fill="hold"/>
                                        <p:tgtEl>
                                          <p:spTgt spid="6"/>
                                        </p:tgtEl>
                                        <p:attrNameLst>
                                          <p:attrName>ppt_h</p:attrName>
                                        </p:attrNameLst>
                                      </p:cBhvr>
                                      <p:tavLst>
                                        <p:tav tm="0">
                                          <p:val>
                                            <p:fltVal val="0"/>
                                          </p:val>
                                        </p:tav>
                                        <p:tav tm="100000">
                                          <p:val>
                                            <p:strVal val="#ppt_h"/>
                                          </p:val>
                                        </p:tav>
                                      </p:tavLst>
                                    </p:anim>
                                    <p:anim calcmode="lin" valueType="num">
                                      <p:cBhvr>
                                        <p:cTn id="31" dur="1000" fill="hold"/>
                                        <p:tgtEl>
                                          <p:spTgt spid="6"/>
                                        </p:tgtEl>
                                        <p:attrNameLst>
                                          <p:attrName>style.rotation</p:attrName>
                                        </p:attrNameLst>
                                      </p:cBhvr>
                                      <p:tavLst>
                                        <p:tav tm="0">
                                          <p:val>
                                            <p:fltVal val="90"/>
                                          </p:val>
                                        </p:tav>
                                        <p:tav tm="100000">
                                          <p:val>
                                            <p:fltVal val="0"/>
                                          </p:val>
                                        </p:tav>
                                      </p:tavLst>
                                    </p:anim>
                                    <p:animEffect transition="in" filter="fade">
                                      <p:cBhvr>
                                        <p:cTn id="32" dur="1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barn(inVertical)">
                                      <p:cBhvr>
                                        <p:cTn id="37" dur="500"/>
                                        <p:tgtEl>
                                          <p:spTgt spid="6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63"/>
                                        </p:tgtEl>
                                        <p:attrNameLst>
                                          <p:attrName>style.visibility</p:attrName>
                                        </p:attrNameLst>
                                      </p:cBhvr>
                                      <p:to>
                                        <p:strVal val="visible"/>
                                      </p:to>
                                    </p:set>
                                    <p:animEffect transition="in" filter="barn(inVertical)">
                                      <p:cBhvr>
                                        <p:cTn id="40" dur="500"/>
                                        <p:tgtEl>
                                          <p:spTgt spid="6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barn(inVertical)">
                                      <p:cBhvr>
                                        <p:cTn id="43" dur="500"/>
                                        <p:tgtEl>
                                          <p:spTgt spid="64"/>
                                        </p:tgtEl>
                                      </p:cBhvr>
                                    </p:animEffect>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1000" fill="hold"/>
                                        <p:tgtEl>
                                          <p:spTgt spid="9"/>
                                        </p:tgtEl>
                                        <p:attrNameLst>
                                          <p:attrName>ppt_w</p:attrName>
                                        </p:attrNameLst>
                                      </p:cBhvr>
                                      <p:tavLst>
                                        <p:tav tm="0">
                                          <p:val>
                                            <p:fltVal val="0"/>
                                          </p:val>
                                        </p:tav>
                                        <p:tav tm="100000">
                                          <p:val>
                                            <p:strVal val="#ppt_w"/>
                                          </p:val>
                                        </p:tav>
                                      </p:tavLst>
                                    </p:anim>
                                    <p:anim calcmode="lin" valueType="num">
                                      <p:cBhvr>
                                        <p:cTn id="49" dur="1000" fill="hold"/>
                                        <p:tgtEl>
                                          <p:spTgt spid="9"/>
                                        </p:tgtEl>
                                        <p:attrNameLst>
                                          <p:attrName>ppt_h</p:attrName>
                                        </p:attrNameLst>
                                      </p:cBhvr>
                                      <p:tavLst>
                                        <p:tav tm="0">
                                          <p:val>
                                            <p:fltVal val="0"/>
                                          </p:val>
                                        </p:tav>
                                        <p:tav tm="100000">
                                          <p:val>
                                            <p:strVal val="#ppt_h"/>
                                          </p:val>
                                        </p:tav>
                                      </p:tavLst>
                                    </p:anim>
                                    <p:anim calcmode="lin" valueType="num">
                                      <p:cBhvr>
                                        <p:cTn id="50" dur="1000" fill="hold"/>
                                        <p:tgtEl>
                                          <p:spTgt spid="9"/>
                                        </p:tgtEl>
                                        <p:attrNameLst>
                                          <p:attrName>style.rotation</p:attrName>
                                        </p:attrNameLst>
                                      </p:cBhvr>
                                      <p:tavLst>
                                        <p:tav tm="0">
                                          <p:val>
                                            <p:fltVal val="90"/>
                                          </p:val>
                                        </p:tav>
                                        <p:tav tm="100000">
                                          <p:val>
                                            <p:fltVal val="0"/>
                                          </p:val>
                                        </p:tav>
                                      </p:tavLst>
                                    </p:anim>
                                    <p:animEffect transition="in" filter="fade">
                                      <p:cBhvr>
                                        <p:cTn id="51" dur="10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53"/>
                                        </p:tgtEl>
                                        <p:attrNameLst>
                                          <p:attrName>style.visibility</p:attrName>
                                        </p:attrNameLst>
                                      </p:cBhvr>
                                      <p:to>
                                        <p:strVal val="visible"/>
                                      </p:to>
                                    </p:set>
                                    <p:anim calcmode="lin" valueType="num">
                                      <p:cBhvr>
                                        <p:cTn id="56" dur="1000" fill="hold"/>
                                        <p:tgtEl>
                                          <p:spTgt spid="53"/>
                                        </p:tgtEl>
                                        <p:attrNameLst>
                                          <p:attrName>ppt_w</p:attrName>
                                        </p:attrNameLst>
                                      </p:cBhvr>
                                      <p:tavLst>
                                        <p:tav tm="0">
                                          <p:val>
                                            <p:fltVal val="0"/>
                                          </p:val>
                                        </p:tav>
                                        <p:tav tm="100000">
                                          <p:val>
                                            <p:strVal val="#ppt_w"/>
                                          </p:val>
                                        </p:tav>
                                      </p:tavLst>
                                    </p:anim>
                                    <p:anim calcmode="lin" valueType="num">
                                      <p:cBhvr>
                                        <p:cTn id="57" dur="1000" fill="hold"/>
                                        <p:tgtEl>
                                          <p:spTgt spid="53"/>
                                        </p:tgtEl>
                                        <p:attrNameLst>
                                          <p:attrName>ppt_h</p:attrName>
                                        </p:attrNameLst>
                                      </p:cBhvr>
                                      <p:tavLst>
                                        <p:tav tm="0">
                                          <p:val>
                                            <p:fltVal val="0"/>
                                          </p:val>
                                        </p:tav>
                                        <p:tav tm="100000">
                                          <p:val>
                                            <p:strVal val="#ppt_h"/>
                                          </p:val>
                                        </p:tav>
                                      </p:tavLst>
                                    </p:anim>
                                    <p:anim calcmode="lin" valueType="num">
                                      <p:cBhvr>
                                        <p:cTn id="58" dur="1000" fill="hold"/>
                                        <p:tgtEl>
                                          <p:spTgt spid="53"/>
                                        </p:tgtEl>
                                        <p:attrNameLst>
                                          <p:attrName>style.rotation</p:attrName>
                                        </p:attrNameLst>
                                      </p:cBhvr>
                                      <p:tavLst>
                                        <p:tav tm="0">
                                          <p:val>
                                            <p:fltVal val="90"/>
                                          </p:val>
                                        </p:tav>
                                        <p:tav tm="100000">
                                          <p:val>
                                            <p:fltVal val="0"/>
                                          </p:val>
                                        </p:tav>
                                      </p:tavLst>
                                    </p:anim>
                                    <p:animEffect transition="in" filter="fade">
                                      <p:cBhvr>
                                        <p:cTn id="59"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60" grpId="0" animBg="1"/>
      <p:bldP spid="63" grpId="0" animBg="1"/>
      <p:bldP spid="6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88386A0-A8AA-4A84-8D33-F3179DF7D291}"/>
              </a:ext>
            </a:extLst>
          </p:cNvPr>
          <p:cNvSpPr/>
          <p:nvPr/>
        </p:nvSpPr>
        <p:spPr>
          <a:xfrm>
            <a:off x="-45655" y="0"/>
            <a:ext cx="660252" cy="6858000"/>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9B23B37-F3D6-4892-ABCB-5B44E8CEE9A4}"/>
              </a:ext>
            </a:extLst>
          </p:cNvPr>
          <p:cNvSpPr/>
          <p:nvPr/>
        </p:nvSpPr>
        <p:spPr>
          <a:xfrm>
            <a:off x="380057" y="1862431"/>
            <a:ext cx="234540" cy="4995569"/>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2867816-1BD1-4928-A008-71A7E633D928}"/>
              </a:ext>
            </a:extLst>
          </p:cNvPr>
          <p:cNvSpPr txBox="1"/>
          <p:nvPr/>
        </p:nvSpPr>
        <p:spPr>
          <a:xfrm>
            <a:off x="696686" y="142113"/>
            <a:ext cx="10798628" cy="925894"/>
          </a:xfrm>
          <a:prstGeom prst="rect">
            <a:avLst/>
          </a:prstGeom>
          <a:noFill/>
        </p:spPr>
        <p:txBody>
          <a:bodyPr wrap="square" rtlCol="0">
            <a:spAutoFit/>
          </a:bodyPr>
          <a:lstStyle/>
          <a:p>
            <a:pPr>
              <a:lnSpc>
                <a:spcPts val="6500"/>
              </a:lnSpc>
            </a:pPr>
            <a:r>
              <a:rPr lang="en-US" sz="6000" b="1" dirty="0">
                <a:solidFill>
                  <a:srgbClr val="1D376C"/>
                </a:solidFill>
                <a:latin typeface="Arial" panose="020B0604020202020204" pitchFamily="34" charset="0"/>
                <a:cs typeface="Arial" panose="020B0604020202020204" pitchFamily="34" charset="0"/>
              </a:rPr>
              <a:t>Corrective Action</a:t>
            </a:r>
          </a:p>
        </p:txBody>
      </p:sp>
      <p:pic>
        <p:nvPicPr>
          <p:cNvPr id="9" name="Picture 8">
            <a:extLst>
              <a:ext uri="{FF2B5EF4-FFF2-40B4-BE49-F238E27FC236}">
                <a16:creationId xmlns:a16="http://schemas.microsoft.com/office/drawing/2014/main" id="{3CA2C2E6-2C6B-4A7D-9669-A884CDC5729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051225" y="1256167"/>
            <a:ext cx="8089550" cy="4894304"/>
          </a:xfrm>
          <a:prstGeom prst="rect">
            <a:avLst/>
          </a:prstGeom>
          <a:ln>
            <a:solidFill>
              <a:srgbClr val="1D376C"/>
            </a:solidFill>
          </a:ln>
        </p:spPr>
      </p:pic>
      <p:sp>
        <p:nvSpPr>
          <p:cNvPr id="10" name="TextBox 9">
            <a:extLst>
              <a:ext uri="{FF2B5EF4-FFF2-40B4-BE49-F238E27FC236}">
                <a16:creationId xmlns:a16="http://schemas.microsoft.com/office/drawing/2014/main" id="{81C252BA-1BBD-49FA-876F-2C5A99008FA1}"/>
              </a:ext>
            </a:extLst>
          </p:cNvPr>
          <p:cNvSpPr txBox="1"/>
          <p:nvPr/>
        </p:nvSpPr>
        <p:spPr>
          <a:xfrm>
            <a:off x="10007600" y="6115700"/>
            <a:ext cx="2006600" cy="461665"/>
          </a:xfrm>
          <a:prstGeom prst="rect">
            <a:avLst/>
          </a:prstGeom>
          <a:noFill/>
        </p:spPr>
        <p:txBody>
          <a:bodyPr wrap="square" rtlCol="0">
            <a:spAutoFit/>
          </a:bodyPr>
          <a:lstStyle/>
          <a:p>
            <a:pPr algn="ctr"/>
            <a:r>
              <a:rPr lang="en-US" sz="2400" dirty="0">
                <a:solidFill>
                  <a:srgbClr val="1D376C"/>
                </a:solidFill>
                <a:latin typeface="Pacifico" panose="00000500000000000000" pitchFamily="2" charset="0"/>
              </a:rPr>
              <a:t>Goodwill</a:t>
            </a:r>
          </a:p>
        </p:txBody>
      </p:sp>
    </p:spTree>
    <p:custDataLst>
      <p:tags r:id="rId1"/>
    </p:custDataLst>
    <p:extLst>
      <p:ext uri="{BB962C8B-B14F-4D97-AF65-F5344CB8AC3E}">
        <p14:creationId xmlns:p14="http://schemas.microsoft.com/office/powerpoint/2010/main" val="16304437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01BB0DB-EA96-4B5F-8907-F52F914202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06425">
            <a:off x="1040309" y="1946614"/>
            <a:ext cx="2307128" cy="3429000"/>
          </a:xfrm>
          <a:prstGeom prst="rect">
            <a:avLst/>
          </a:prstGeom>
          <a:ln w="127000" cap="sq">
            <a:solidFill>
              <a:srgbClr val="1D376C"/>
            </a:solidFill>
            <a:miter lim="800000"/>
          </a:ln>
          <a:effectLst>
            <a:outerShdw blurRad="57150" dist="50800" dir="2700000" algn="tl" rotWithShape="0">
              <a:srgbClr val="000000">
                <a:alpha val="40000"/>
              </a:srgbClr>
            </a:outerShdw>
          </a:effectLst>
        </p:spPr>
      </p:pic>
      <p:sp>
        <p:nvSpPr>
          <p:cNvPr id="7" name="Rectangle 6">
            <a:extLst>
              <a:ext uri="{FF2B5EF4-FFF2-40B4-BE49-F238E27FC236}">
                <a16:creationId xmlns:a16="http://schemas.microsoft.com/office/drawing/2014/main" id="{488386A0-A8AA-4A84-8D33-F3179DF7D291}"/>
              </a:ext>
            </a:extLst>
          </p:cNvPr>
          <p:cNvSpPr/>
          <p:nvPr/>
        </p:nvSpPr>
        <p:spPr>
          <a:xfrm>
            <a:off x="-45655" y="0"/>
            <a:ext cx="660252" cy="6858000"/>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9B23B37-F3D6-4892-ABCB-5B44E8CEE9A4}"/>
              </a:ext>
            </a:extLst>
          </p:cNvPr>
          <p:cNvSpPr/>
          <p:nvPr/>
        </p:nvSpPr>
        <p:spPr>
          <a:xfrm>
            <a:off x="380057" y="1862431"/>
            <a:ext cx="234540" cy="4995569"/>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B2EE373-1BEA-4C8B-8579-9C7A1F3D3B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6202">
            <a:off x="9103772" y="257924"/>
            <a:ext cx="2164723" cy="5622421"/>
          </a:xfrm>
          <a:prstGeom prst="rect">
            <a:avLst/>
          </a:prstGeom>
          <a:ln w="127000" cap="sq">
            <a:solidFill>
              <a:srgbClr val="1D376C"/>
            </a:solidFill>
            <a:miter lim="800000"/>
          </a:ln>
          <a:effectLst>
            <a:outerShdw blurRad="57150" dist="50800" dir="2700000" algn="tl" rotWithShape="0">
              <a:srgbClr val="000000">
                <a:alpha val="40000"/>
              </a:srgbClr>
            </a:outerShdw>
          </a:effectLst>
        </p:spPr>
      </p:pic>
      <p:pic>
        <p:nvPicPr>
          <p:cNvPr id="5" name="Picture 4">
            <a:extLst>
              <a:ext uri="{FF2B5EF4-FFF2-40B4-BE49-F238E27FC236}">
                <a16:creationId xmlns:a16="http://schemas.microsoft.com/office/drawing/2014/main" id="{8FFEA6D9-0898-495D-978F-3C110F9AC5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47522" y="1127111"/>
            <a:ext cx="6496957" cy="5068007"/>
          </a:xfrm>
          <a:prstGeom prst="rect">
            <a:avLst/>
          </a:prstGeom>
          <a:ln>
            <a:solidFill>
              <a:srgbClr val="1D376C"/>
            </a:solidFill>
          </a:ln>
        </p:spPr>
      </p:pic>
      <p:sp>
        <p:nvSpPr>
          <p:cNvPr id="13" name="Speech Bubble: Oval 12">
            <a:extLst>
              <a:ext uri="{FF2B5EF4-FFF2-40B4-BE49-F238E27FC236}">
                <a16:creationId xmlns:a16="http://schemas.microsoft.com/office/drawing/2014/main" id="{1E909115-7261-4911-94A5-970750B611A6}"/>
              </a:ext>
            </a:extLst>
          </p:cNvPr>
          <p:cNvSpPr/>
          <p:nvPr/>
        </p:nvSpPr>
        <p:spPr>
          <a:xfrm>
            <a:off x="10278794" y="925894"/>
            <a:ext cx="922606" cy="662882"/>
          </a:xfrm>
          <a:prstGeom prst="wedgeEllipseCallout">
            <a:avLst/>
          </a:prstGeom>
          <a:solidFill>
            <a:schemeClr val="bg1"/>
          </a:solidFill>
          <a:ln>
            <a:solidFill>
              <a:srgbClr val="1D37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a:solidFill>
                    <a:sysClr val="windowText" lastClr="000000"/>
                  </a:solidFill>
                </a:ln>
                <a:solidFill>
                  <a:sysClr val="windowText" lastClr="000000"/>
                </a:solidFill>
              </a:rPr>
              <a:t>%$&amp;</a:t>
            </a:r>
          </a:p>
        </p:txBody>
      </p:sp>
      <p:sp>
        <p:nvSpPr>
          <p:cNvPr id="11" name="TextBox 10">
            <a:extLst>
              <a:ext uri="{FF2B5EF4-FFF2-40B4-BE49-F238E27FC236}">
                <a16:creationId xmlns:a16="http://schemas.microsoft.com/office/drawing/2014/main" id="{848DE8C9-6D72-4B90-B355-A7B085A69F94}"/>
              </a:ext>
            </a:extLst>
          </p:cNvPr>
          <p:cNvSpPr txBox="1"/>
          <p:nvPr/>
        </p:nvSpPr>
        <p:spPr>
          <a:xfrm>
            <a:off x="696686" y="142113"/>
            <a:ext cx="10798628" cy="925894"/>
          </a:xfrm>
          <a:prstGeom prst="rect">
            <a:avLst/>
          </a:prstGeom>
          <a:noFill/>
        </p:spPr>
        <p:txBody>
          <a:bodyPr wrap="square" rtlCol="0">
            <a:spAutoFit/>
          </a:bodyPr>
          <a:lstStyle/>
          <a:p>
            <a:pPr>
              <a:lnSpc>
                <a:spcPts val="6500"/>
              </a:lnSpc>
            </a:pPr>
            <a:r>
              <a:rPr lang="en-US" sz="6000" b="1" dirty="0">
                <a:solidFill>
                  <a:srgbClr val="1D376C"/>
                </a:solidFill>
                <a:latin typeface="Arial" panose="020B0604020202020204" pitchFamily="34" charset="0"/>
                <a:cs typeface="Arial" panose="020B0604020202020204" pitchFamily="34" charset="0"/>
              </a:rPr>
              <a:t>Corrective Action</a:t>
            </a:r>
          </a:p>
        </p:txBody>
      </p:sp>
      <p:sp>
        <p:nvSpPr>
          <p:cNvPr id="14" name="TextBox 13">
            <a:extLst>
              <a:ext uri="{FF2B5EF4-FFF2-40B4-BE49-F238E27FC236}">
                <a16:creationId xmlns:a16="http://schemas.microsoft.com/office/drawing/2014/main" id="{5619725A-8585-4DBE-BB81-48B621BDBF6D}"/>
              </a:ext>
            </a:extLst>
          </p:cNvPr>
          <p:cNvSpPr txBox="1"/>
          <p:nvPr/>
        </p:nvSpPr>
        <p:spPr>
          <a:xfrm>
            <a:off x="10007600" y="6115700"/>
            <a:ext cx="2006600" cy="461665"/>
          </a:xfrm>
          <a:prstGeom prst="rect">
            <a:avLst/>
          </a:prstGeom>
          <a:noFill/>
        </p:spPr>
        <p:txBody>
          <a:bodyPr wrap="square" rtlCol="0">
            <a:spAutoFit/>
          </a:bodyPr>
          <a:lstStyle/>
          <a:p>
            <a:pPr algn="ctr"/>
            <a:r>
              <a:rPr lang="en-US" sz="2400" dirty="0">
                <a:solidFill>
                  <a:srgbClr val="1D376C"/>
                </a:solidFill>
                <a:latin typeface="Pacifico" panose="00000500000000000000" pitchFamily="2" charset="0"/>
              </a:rPr>
              <a:t>Goodwill</a:t>
            </a:r>
          </a:p>
        </p:txBody>
      </p:sp>
    </p:spTree>
    <p:custDataLst>
      <p:tags r:id="rId1"/>
    </p:custDataLst>
    <p:extLst>
      <p:ext uri="{BB962C8B-B14F-4D97-AF65-F5344CB8AC3E}">
        <p14:creationId xmlns:p14="http://schemas.microsoft.com/office/powerpoint/2010/main" val="31664732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88386A0-A8AA-4A84-8D33-F3179DF7D291}"/>
              </a:ext>
            </a:extLst>
          </p:cNvPr>
          <p:cNvSpPr/>
          <p:nvPr/>
        </p:nvSpPr>
        <p:spPr>
          <a:xfrm>
            <a:off x="-45655" y="0"/>
            <a:ext cx="660252" cy="6858000"/>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9B23B37-F3D6-4892-ABCB-5B44E8CEE9A4}"/>
              </a:ext>
            </a:extLst>
          </p:cNvPr>
          <p:cNvSpPr/>
          <p:nvPr/>
        </p:nvSpPr>
        <p:spPr>
          <a:xfrm>
            <a:off x="380057" y="1862431"/>
            <a:ext cx="234540" cy="4995569"/>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3885CFE-420D-4A91-9A76-4555112083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671" y="1474504"/>
            <a:ext cx="7965059" cy="3780810"/>
          </a:xfrm>
          <a:prstGeom prst="rect">
            <a:avLst/>
          </a:prstGeom>
          <a:ln>
            <a:solidFill>
              <a:srgbClr val="1D376C"/>
            </a:solidFill>
          </a:ln>
        </p:spPr>
      </p:pic>
      <p:grpSp>
        <p:nvGrpSpPr>
          <p:cNvPr id="2" name="Group 1">
            <a:extLst>
              <a:ext uri="{FF2B5EF4-FFF2-40B4-BE49-F238E27FC236}">
                <a16:creationId xmlns:a16="http://schemas.microsoft.com/office/drawing/2014/main" id="{06C78D00-0F3F-45EB-90CC-DA7C3EA277F9}"/>
              </a:ext>
            </a:extLst>
          </p:cNvPr>
          <p:cNvGrpSpPr/>
          <p:nvPr/>
        </p:nvGrpSpPr>
        <p:grpSpPr>
          <a:xfrm rot="20813912">
            <a:off x="7827790" y="3255331"/>
            <a:ext cx="3421232" cy="2565924"/>
            <a:chOff x="5441414" y="3773731"/>
            <a:chExt cx="3421232" cy="2565924"/>
          </a:xfrm>
        </p:grpSpPr>
        <p:pic>
          <p:nvPicPr>
            <p:cNvPr id="15" name="Picture 14">
              <a:extLst>
                <a:ext uri="{FF2B5EF4-FFF2-40B4-BE49-F238E27FC236}">
                  <a16:creationId xmlns:a16="http://schemas.microsoft.com/office/drawing/2014/main" id="{E26413BC-C7E5-4A43-B433-DC8BCB8892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1339">
              <a:off x="5441414" y="3773731"/>
              <a:ext cx="3421232" cy="2565924"/>
            </a:xfrm>
            <a:prstGeom prst="rect">
              <a:avLst/>
            </a:prstGeom>
            <a:ln w="127000" cap="sq">
              <a:solidFill>
                <a:srgbClr val="1D376C"/>
              </a:solidFill>
              <a:miter lim="800000"/>
            </a:ln>
            <a:effectLst>
              <a:outerShdw blurRad="57150" dist="50800" dir="2700000" algn="tl" rotWithShape="0">
                <a:srgbClr val="000000">
                  <a:alpha val="40000"/>
                </a:srgbClr>
              </a:outerShdw>
            </a:effectLst>
          </p:spPr>
        </p:pic>
        <p:sp>
          <p:nvSpPr>
            <p:cNvPr id="16" name="Speech Bubble: Oval 15">
              <a:extLst>
                <a:ext uri="{FF2B5EF4-FFF2-40B4-BE49-F238E27FC236}">
                  <a16:creationId xmlns:a16="http://schemas.microsoft.com/office/drawing/2014/main" id="{584CCCF9-7EC2-48B5-A28F-821348507F55}"/>
                </a:ext>
              </a:extLst>
            </p:cNvPr>
            <p:cNvSpPr/>
            <p:nvPr/>
          </p:nvSpPr>
          <p:spPr>
            <a:xfrm flipH="1">
              <a:off x="5763709" y="4230285"/>
              <a:ext cx="1032652" cy="633046"/>
            </a:xfrm>
            <a:prstGeom prst="wedgeEllipseCallout">
              <a:avLst/>
            </a:prstGeom>
            <a:solidFill>
              <a:schemeClr val="bg1"/>
            </a:solidFill>
            <a:ln>
              <a:solidFill>
                <a:srgbClr val="1D37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a:solidFill>
                      <a:sysClr val="windowText" lastClr="000000"/>
                    </a:solidFill>
                  </a:ln>
                  <a:solidFill>
                    <a:sysClr val="windowText" lastClr="000000"/>
                  </a:solidFill>
                </a:rPr>
                <a:t>%$#&amp;@%</a:t>
              </a:r>
            </a:p>
          </p:txBody>
        </p:sp>
      </p:grpSp>
      <p:sp>
        <p:nvSpPr>
          <p:cNvPr id="10" name="TextBox 9">
            <a:extLst>
              <a:ext uri="{FF2B5EF4-FFF2-40B4-BE49-F238E27FC236}">
                <a16:creationId xmlns:a16="http://schemas.microsoft.com/office/drawing/2014/main" id="{B2B14940-53D9-4275-B461-36D1C7AD6F87}"/>
              </a:ext>
            </a:extLst>
          </p:cNvPr>
          <p:cNvSpPr txBox="1"/>
          <p:nvPr/>
        </p:nvSpPr>
        <p:spPr>
          <a:xfrm>
            <a:off x="696686" y="142113"/>
            <a:ext cx="10798628" cy="925894"/>
          </a:xfrm>
          <a:prstGeom prst="rect">
            <a:avLst/>
          </a:prstGeom>
          <a:noFill/>
        </p:spPr>
        <p:txBody>
          <a:bodyPr wrap="square" rtlCol="0">
            <a:spAutoFit/>
          </a:bodyPr>
          <a:lstStyle/>
          <a:p>
            <a:pPr>
              <a:lnSpc>
                <a:spcPts val="6500"/>
              </a:lnSpc>
            </a:pPr>
            <a:r>
              <a:rPr lang="en-US" sz="6000" b="1" dirty="0">
                <a:solidFill>
                  <a:srgbClr val="1D376C"/>
                </a:solidFill>
                <a:latin typeface="Arial" panose="020B0604020202020204" pitchFamily="34" charset="0"/>
                <a:cs typeface="Arial" panose="020B0604020202020204" pitchFamily="34" charset="0"/>
              </a:rPr>
              <a:t>Corrective Action</a:t>
            </a:r>
          </a:p>
        </p:txBody>
      </p:sp>
      <p:sp>
        <p:nvSpPr>
          <p:cNvPr id="11" name="TextBox 10">
            <a:extLst>
              <a:ext uri="{FF2B5EF4-FFF2-40B4-BE49-F238E27FC236}">
                <a16:creationId xmlns:a16="http://schemas.microsoft.com/office/drawing/2014/main" id="{A591BAE1-B58B-4782-B06C-C1AB8A432080}"/>
              </a:ext>
            </a:extLst>
          </p:cNvPr>
          <p:cNvSpPr txBox="1"/>
          <p:nvPr/>
        </p:nvSpPr>
        <p:spPr>
          <a:xfrm>
            <a:off x="10007600" y="6115700"/>
            <a:ext cx="2006600" cy="461665"/>
          </a:xfrm>
          <a:prstGeom prst="rect">
            <a:avLst/>
          </a:prstGeom>
          <a:noFill/>
        </p:spPr>
        <p:txBody>
          <a:bodyPr wrap="square" rtlCol="0">
            <a:spAutoFit/>
          </a:bodyPr>
          <a:lstStyle/>
          <a:p>
            <a:pPr algn="ctr"/>
            <a:r>
              <a:rPr lang="en-US" sz="2400" dirty="0">
                <a:solidFill>
                  <a:srgbClr val="1D376C"/>
                </a:solidFill>
                <a:latin typeface="Pacifico" panose="00000500000000000000" pitchFamily="2" charset="0"/>
              </a:rPr>
              <a:t>Goodwill</a:t>
            </a:r>
          </a:p>
        </p:txBody>
      </p:sp>
    </p:spTree>
    <p:custDataLst>
      <p:tags r:id="rId1"/>
    </p:custDataLst>
    <p:extLst>
      <p:ext uri="{BB962C8B-B14F-4D97-AF65-F5344CB8AC3E}">
        <p14:creationId xmlns:p14="http://schemas.microsoft.com/office/powerpoint/2010/main" val="3231289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8509DF-2217-4201-9BAF-4AEBE5AB61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7948" y="380891"/>
            <a:ext cx="2986762" cy="3895351"/>
          </a:xfrm>
          <a:prstGeom prst="rect">
            <a:avLst/>
          </a:prstGeom>
          <a:ln w="127000" cap="sq">
            <a:solidFill>
              <a:srgbClr val="1D376C"/>
            </a:solidFill>
            <a:miter lim="800000"/>
          </a:ln>
          <a:effectLst>
            <a:outerShdw blurRad="57150" dist="50800" dir="2700000" algn="tl" rotWithShape="0">
              <a:srgbClr val="000000">
                <a:alpha val="40000"/>
              </a:srgbClr>
            </a:outerShdw>
          </a:effectLst>
        </p:spPr>
      </p:pic>
      <p:sp>
        <p:nvSpPr>
          <p:cNvPr id="7" name="Rectangle 6">
            <a:extLst>
              <a:ext uri="{FF2B5EF4-FFF2-40B4-BE49-F238E27FC236}">
                <a16:creationId xmlns:a16="http://schemas.microsoft.com/office/drawing/2014/main" id="{488386A0-A8AA-4A84-8D33-F3179DF7D291}"/>
              </a:ext>
            </a:extLst>
          </p:cNvPr>
          <p:cNvSpPr/>
          <p:nvPr/>
        </p:nvSpPr>
        <p:spPr>
          <a:xfrm>
            <a:off x="-45655" y="0"/>
            <a:ext cx="660252" cy="6858000"/>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9B23B37-F3D6-4892-ABCB-5B44E8CEE9A4}"/>
              </a:ext>
            </a:extLst>
          </p:cNvPr>
          <p:cNvSpPr/>
          <p:nvPr/>
        </p:nvSpPr>
        <p:spPr>
          <a:xfrm>
            <a:off x="380057" y="1862431"/>
            <a:ext cx="234540" cy="4995569"/>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B67A80D-1547-4727-97CC-120181C1C3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79054">
            <a:off x="995472" y="2085816"/>
            <a:ext cx="3491868" cy="4202723"/>
          </a:xfrm>
          <a:prstGeom prst="rect">
            <a:avLst/>
          </a:prstGeom>
          <a:ln w="127000" cap="sq">
            <a:solidFill>
              <a:srgbClr val="1D376C"/>
            </a:solidFill>
            <a:miter lim="800000"/>
          </a:ln>
          <a:effectLst>
            <a:outerShdw blurRad="57150" dist="50800" dir="2700000" algn="tl" rotWithShape="0">
              <a:srgbClr val="000000">
                <a:alpha val="40000"/>
              </a:srgbClr>
            </a:outerShdw>
          </a:effectLst>
        </p:spPr>
      </p:pic>
      <p:pic>
        <p:nvPicPr>
          <p:cNvPr id="3" name="Picture 2">
            <a:extLst>
              <a:ext uri="{FF2B5EF4-FFF2-40B4-BE49-F238E27FC236}">
                <a16:creationId xmlns:a16="http://schemas.microsoft.com/office/drawing/2014/main" id="{90113B49-9477-4DF8-8CC6-1B21EE3AE9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4654" y="3190510"/>
            <a:ext cx="6582693" cy="1933845"/>
          </a:xfrm>
          <a:prstGeom prst="rect">
            <a:avLst/>
          </a:prstGeom>
          <a:ln>
            <a:solidFill>
              <a:srgbClr val="1D376C"/>
            </a:solidFill>
          </a:ln>
        </p:spPr>
      </p:pic>
      <p:pic>
        <p:nvPicPr>
          <p:cNvPr id="9" name="Picture 8">
            <a:extLst>
              <a:ext uri="{FF2B5EF4-FFF2-40B4-BE49-F238E27FC236}">
                <a16:creationId xmlns:a16="http://schemas.microsoft.com/office/drawing/2014/main" id="{6818D4E2-0053-4504-835A-2FD670E708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04653" y="1249570"/>
            <a:ext cx="6582694" cy="1914792"/>
          </a:xfrm>
          <a:prstGeom prst="rect">
            <a:avLst/>
          </a:prstGeom>
          <a:ln w="9525" cap="sq">
            <a:solidFill>
              <a:srgbClr val="1D376C"/>
            </a:solidFill>
            <a:miter lim="800000"/>
          </a:ln>
          <a:effectLst/>
        </p:spPr>
      </p:pic>
      <p:pic>
        <p:nvPicPr>
          <p:cNvPr id="10" name="Picture 9">
            <a:extLst>
              <a:ext uri="{FF2B5EF4-FFF2-40B4-BE49-F238E27FC236}">
                <a16:creationId xmlns:a16="http://schemas.microsoft.com/office/drawing/2014/main" id="{BAB5EEB0-AA6F-4C23-81E8-048E14BDF00A}"/>
              </a:ext>
            </a:extLst>
          </p:cNvPr>
          <p:cNvPicPr>
            <a:picLocks noChangeAspect="1"/>
          </p:cNvPicPr>
          <p:nvPr/>
        </p:nvPicPr>
        <p:blipFill>
          <a:blip r:embed="rId8"/>
          <a:stretch>
            <a:fillRect/>
          </a:stretch>
        </p:blipFill>
        <p:spPr>
          <a:xfrm>
            <a:off x="2804654" y="5150503"/>
            <a:ext cx="6582693" cy="828675"/>
          </a:xfrm>
          <a:prstGeom prst="rect">
            <a:avLst/>
          </a:prstGeom>
          <a:ln>
            <a:solidFill>
              <a:srgbClr val="1D376C"/>
            </a:solidFill>
          </a:ln>
        </p:spPr>
      </p:pic>
      <p:pic>
        <p:nvPicPr>
          <p:cNvPr id="13" name="Picture 12">
            <a:extLst>
              <a:ext uri="{FF2B5EF4-FFF2-40B4-BE49-F238E27FC236}">
                <a16:creationId xmlns:a16="http://schemas.microsoft.com/office/drawing/2014/main" id="{FC32C652-1C8E-4A3E-A9BD-06C5B88EC81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8696" b="88406" l="4969" r="85300">
                        <a14:foregroundMark x1="4969" y1="60870" x2="5590" y2="50725"/>
                        <a14:foregroundMark x1="5176" y1="50725" x2="7453" y2="42029"/>
                        <a14:foregroundMark x1="7453" y1="42029" x2="16770" y2="42029"/>
                        <a14:foregroundMark x1="71843" y1="46377" x2="79710" y2="53623"/>
                        <a14:foregroundMark x1="78882" y1="53623" x2="68944" y2="62319"/>
                        <a14:foregroundMark x1="81988" y1="44928" x2="85300" y2="55072"/>
                        <a14:foregroundMark x1="34161" y1="44928" x2="38716" y2="43478"/>
                        <a14:foregroundMark x1="36439" y1="31884" x2="40787" y2="30435"/>
                        <a14:foregroundMark x1="51346" y1="27536" x2="51346" y2="27536"/>
                        <a14:foregroundMark x1="48861" y1="28986" x2="48861" y2="28986"/>
                        <a14:foregroundMark x1="48654" y1="27536" x2="48654" y2="27536"/>
                        <a14:foregroundMark x1="47205" y1="27536" x2="47205" y2="27536"/>
                        <a14:foregroundMark x1="46377" y1="26087" x2="46377" y2="26087"/>
                        <a14:foregroundMark x1="34783" y1="26087" x2="34783" y2="26087"/>
                        <a14:foregroundMark x1="33126" y1="27536" x2="33126" y2="27536"/>
                        <a14:foregroundMark x1="32091" y1="27536" x2="32091" y2="27536"/>
                        <a14:foregroundMark x1="31470" y1="27536" x2="31470" y2="27536"/>
                        <a14:foregroundMark x1="31056" y1="30435" x2="31056" y2="30435"/>
                        <a14:foregroundMark x1="32505" y1="75362" x2="32505" y2="75362"/>
                        <a14:foregroundMark x1="34161" y1="73913" x2="34990" y2="72464"/>
                        <a14:foregroundMark x1="36025" y1="73913" x2="41822" y2="73913"/>
                        <a14:foregroundMark x1="43478" y1="73913" x2="49068" y2="75362"/>
                        <a14:foregroundMark x1="50311" y1="73913" x2="56936" y2="71014"/>
                        <a14:foregroundMark x1="55487" y1="73913" x2="53416" y2="75362"/>
                        <a14:foregroundMark x1="56315" y1="73913" x2="56936" y2="73913"/>
                        <a14:foregroundMark x1="57350" y1="72464" x2="58592" y2="62319"/>
                        <a14:foregroundMark x1="34896" y1="24773" x2="32712" y2="24638"/>
                        <a14:foregroundMark x1="56108" y1="26087" x2="46117" y2="25468"/>
                        <a14:foregroundMark x1="33126" y1="73913" x2="33126" y2="73913"/>
                        <a14:foregroundMark x1="30849" y1="27536" x2="30228" y2="37681"/>
                        <a14:foregroundMark x1="66874" y1="27536" x2="69772" y2="24638"/>
                        <a14:foregroundMark x1="69772" y1="24638" x2="77640" y2="27536"/>
                        <a14:foregroundMark x1="78261" y1="27536" x2="82609" y2="30435"/>
                        <a14:foregroundMark x1="81159" y1="24638" x2="83230" y2="26087"/>
                        <a14:foregroundMark x1="73312" y1="75981" x2="75983" y2="76812"/>
                        <a14:foregroundMark x1="66667" y1="73913" x2="72103" y2="75605"/>
                        <a14:foregroundMark x1="76398" y1="73913" x2="83644" y2="72464"/>
                        <a14:foregroundMark x1="36025" y1="17391" x2="37267" y2="31884"/>
                        <a14:foregroundMark x1="38095" y1="27536" x2="40373" y2="27536"/>
                        <a14:foregroundMark x1="41615" y1="27536" x2="45549" y2="27536"/>
                        <a14:foregroundMark x1="79503" y1="27536" x2="80538" y2="26087"/>
                        <a14:foregroundMark x1="83023" y1="75362" x2="83023" y2="75362"/>
                        <a14:backgroundMark x1="61284" y1="8696" x2="61284" y2="8696"/>
                        <a14:backgroundMark x1="60041" y1="10145" x2="55694" y2="7246"/>
                        <a14:backgroundMark x1="39337" y1="8696" x2="39808" y2="8696"/>
                        <a14:backgroundMark x1="38194" y1="9187" x2="33540" y2="10145"/>
                        <a14:backgroundMark x1="39794" y1="8858" x2="39403" y2="8938"/>
                        <a14:backgroundMark x1="47009" y1="11481" x2="47412" y2="11594"/>
                        <a14:backgroundMark x1="42236" y1="10145" x2="43173" y2="10407"/>
                        <a14:backgroundMark x1="55280" y1="95652" x2="62940" y2="95652"/>
                        <a14:backgroundMark x1="70807" y1="89855" x2="72050" y2="89855"/>
                      </a14:backgroundRemoval>
                    </a14:imgEffect>
                    <a14:imgEffect>
                      <a14:sharpenSoften amount="50000"/>
                    </a14:imgEffect>
                  </a14:imgLayer>
                </a14:imgProps>
              </a:ext>
              <a:ext uri="{28A0092B-C50C-407E-A947-70E740481C1C}">
                <a14:useLocalDpi xmlns:a14="http://schemas.microsoft.com/office/drawing/2010/main" val="0"/>
              </a:ext>
            </a:extLst>
          </a:blip>
          <a:srcRect r="11195"/>
          <a:stretch/>
        </p:blipFill>
        <p:spPr>
          <a:xfrm>
            <a:off x="3623891" y="5936306"/>
            <a:ext cx="4944218" cy="795354"/>
          </a:xfrm>
          <a:prstGeom prst="rect">
            <a:avLst/>
          </a:prstGeom>
        </p:spPr>
      </p:pic>
      <p:sp>
        <p:nvSpPr>
          <p:cNvPr id="14" name="Speech Bubble: Oval 13">
            <a:extLst>
              <a:ext uri="{FF2B5EF4-FFF2-40B4-BE49-F238E27FC236}">
                <a16:creationId xmlns:a16="http://schemas.microsoft.com/office/drawing/2014/main" id="{60B8A17B-F26B-4495-9693-A478D0961A35}"/>
              </a:ext>
            </a:extLst>
          </p:cNvPr>
          <p:cNvSpPr/>
          <p:nvPr/>
        </p:nvSpPr>
        <p:spPr>
          <a:xfrm flipH="1">
            <a:off x="912641" y="2441021"/>
            <a:ext cx="1178169" cy="799329"/>
          </a:xfrm>
          <a:prstGeom prst="wedgeEllipseCallout">
            <a:avLst/>
          </a:prstGeom>
          <a:solidFill>
            <a:schemeClr val="bg1"/>
          </a:solidFill>
          <a:ln>
            <a:solidFill>
              <a:srgbClr val="1D37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a:solidFill>
                    <a:sysClr val="windowText" lastClr="000000"/>
                  </a:solidFill>
                </a:ln>
                <a:solidFill>
                  <a:sysClr val="windowText" lastClr="000000"/>
                </a:solidFill>
              </a:rPr>
              <a:t>…</a:t>
            </a:r>
          </a:p>
        </p:txBody>
      </p:sp>
      <p:sp>
        <p:nvSpPr>
          <p:cNvPr id="17" name="TextBox 16">
            <a:extLst>
              <a:ext uri="{FF2B5EF4-FFF2-40B4-BE49-F238E27FC236}">
                <a16:creationId xmlns:a16="http://schemas.microsoft.com/office/drawing/2014/main" id="{5E185688-8A23-471B-A30F-F95FF7C4C0A5}"/>
              </a:ext>
            </a:extLst>
          </p:cNvPr>
          <p:cNvSpPr txBox="1"/>
          <p:nvPr/>
        </p:nvSpPr>
        <p:spPr>
          <a:xfrm>
            <a:off x="696686" y="142113"/>
            <a:ext cx="10798628" cy="925894"/>
          </a:xfrm>
          <a:prstGeom prst="rect">
            <a:avLst/>
          </a:prstGeom>
          <a:noFill/>
        </p:spPr>
        <p:txBody>
          <a:bodyPr wrap="square" rtlCol="0">
            <a:spAutoFit/>
          </a:bodyPr>
          <a:lstStyle/>
          <a:p>
            <a:pPr>
              <a:lnSpc>
                <a:spcPts val="6500"/>
              </a:lnSpc>
            </a:pPr>
            <a:r>
              <a:rPr lang="en-US" sz="6000" b="1" dirty="0">
                <a:solidFill>
                  <a:srgbClr val="1D376C"/>
                </a:solidFill>
                <a:latin typeface="Arial" panose="020B0604020202020204" pitchFamily="34" charset="0"/>
                <a:cs typeface="Arial" panose="020B0604020202020204" pitchFamily="34" charset="0"/>
              </a:rPr>
              <a:t>Corrective Action</a:t>
            </a:r>
          </a:p>
        </p:txBody>
      </p:sp>
      <p:sp>
        <p:nvSpPr>
          <p:cNvPr id="15" name="TextBox 14">
            <a:extLst>
              <a:ext uri="{FF2B5EF4-FFF2-40B4-BE49-F238E27FC236}">
                <a16:creationId xmlns:a16="http://schemas.microsoft.com/office/drawing/2014/main" id="{D901CD75-C87E-4278-A3DC-43F591B9A9FA}"/>
              </a:ext>
            </a:extLst>
          </p:cNvPr>
          <p:cNvSpPr txBox="1"/>
          <p:nvPr/>
        </p:nvSpPr>
        <p:spPr>
          <a:xfrm>
            <a:off x="10007600" y="6115700"/>
            <a:ext cx="2006600" cy="461665"/>
          </a:xfrm>
          <a:prstGeom prst="rect">
            <a:avLst/>
          </a:prstGeom>
          <a:noFill/>
        </p:spPr>
        <p:txBody>
          <a:bodyPr wrap="square" rtlCol="0">
            <a:spAutoFit/>
          </a:bodyPr>
          <a:lstStyle/>
          <a:p>
            <a:pPr algn="ctr"/>
            <a:r>
              <a:rPr lang="en-US" sz="2400" dirty="0">
                <a:solidFill>
                  <a:srgbClr val="1D376C"/>
                </a:solidFill>
                <a:latin typeface="Pacifico" panose="00000500000000000000" pitchFamily="2" charset="0"/>
              </a:rPr>
              <a:t>Goodwill</a:t>
            </a:r>
          </a:p>
        </p:txBody>
      </p:sp>
    </p:spTree>
    <p:custDataLst>
      <p:tags r:id="rId1"/>
    </p:custDataLst>
    <p:extLst>
      <p:ext uri="{BB962C8B-B14F-4D97-AF65-F5344CB8AC3E}">
        <p14:creationId xmlns:p14="http://schemas.microsoft.com/office/powerpoint/2010/main" val="25535551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93BDAFF-297E-43CC-AECD-7EEC5A2F0297}"/>
              </a:ext>
            </a:extLst>
          </p:cNvPr>
          <p:cNvSpPr txBox="1"/>
          <p:nvPr/>
        </p:nvSpPr>
        <p:spPr>
          <a:xfrm>
            <a:off x="10007600" y="6115700"/>
            <a:ext cx="2006600" cy="461665"/>
          </a:xfrm>
          <a:prstGeom prst="rect">
            <a:avLst/>
          </a:prstGeom>
          <a:noFill/>
        </p:spPr>
        <p:txBody>
          <a:bodyPr wrap="square" rtlCol="0">
            <a:spAutoFit/>
          </a:bodyPr>
          <a:lstStyle/>
          <a:p>
            <a:pPr algn="ctr"/>
            <a:r>
              <a:rPr lang="en-US" sz="2400" dirty="0">
                <a:solidFill>
                  <a:srgbClr val="1D376C"/>
                </a:solidFill>
                <a:latin typeface="Pacifico" panose="00000500000000000000" pitchFamily="2" charset="0"/>
              </a:rPr>
              <a:t>Goodwill</a:t>
            </a:r>
          </a:p>
        </p:txBody>
      </p:sp>
      <p:sp>
        <p:nvSpPr>
          <p:cNvPr id="7" name="Rectangle 6">
            <a:extLst>
              <a:ext uri="{FF2B5EF4-FFF2-40B4-BE49-F238E27FC236}">
                <a16:creationId xmlns:a16="http://schemas.microsoft.com/office/drawing/2014/main" id="{488386A0-A8AA-4A84-8D33-F3179DF7D291}"/>
              </a:ext>
            </a:extLst>
          </p:cNvPr>
          <p:cNvSpPr/>
          <p:nvPr/>
        </p:nvSpPr>
        <p:spPr>
          <a:xfrm>
            <a:off x="753334" y="1180259"/>
            <a:ext cx="581980" cy="5677741"/>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9B23B37-F3D6-4892-ABCB-5B44E8CEE9A4}"/>
              </a:ext>
            </a:extLst>
          </p:cNvPr>
          <p:cNvSpPr/>
          <p:nvPr/>
        </p:nvSpPr>
        <p:spPr>
          <a:xfrm>
            <a:off x="621803" y="1862431"/>
            <a:ext cx="234540" cy="4995569"/>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B28FF9A-9C19-4995-A722-38982BC971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6094" y="1618922"/>
            <a:ext cx="352425" cy="1581150"/>
          </a:xfrm>
          <a:prstGeom prst="rect">
            <a:avLst/>
          </a:prstGeom>
        </p:spPr>
      </p:pic>
      <p:pic>
        <p:nvPicPr>
          <p:cNvPr id="16" name="Picture 15">
            <a:extLst>
              <a:ext uri="{FF2B5EF4-FFF2-40B4-BE49-F238E27FC236}">
                <a16:creationId xmlns:a16="http://schemas.microsoft.com/office/drawing/2014/main" id="{56B8E4BD-69A2-4A96-A123-0DA56013CA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83445">
            <a:off x="1968519" y="1288014"/>
            <a:ext cx="3897766" cy="3886200"/>
          </a:xfrm>
          <a:prstGeom prst="rect">
            <a:avLst/>
          </a:prstGeom>
          <a:ln w="127000" cap="sq">
            <a:solidFill>
              <a:srgbClr val="1D376C"/>
            </a:solidFill>
            <a:miter lim="800000"/>
          </a:ln>
          <a:effectLst>
            <a:outerShdw blurRad="57150" dist="50800" dir="2700000" algn="tl" rotWithShape="0">
              <a:srgbClr val="000000">
                <a:alpha val="40000"/>
              </a:srgbClr>
            </a:outerShdw>
          </a:effectLst>
        </p:spPr>
      </p:pic>
      <p:pic>
        <p:nvPicPr>
          <p:cNvPr id="18" name="Picture 17">
            <a:extLst>
              <a:ext uri="{FF2B5EF4-FFF2-40B4-BE49-F238E27FC236}">
                <a16:creationId xmlns:a16="http://schemas.microsoft.com/office/drawing/2014/main" id="{184E5D1E-C549-48D3-8D83-993677BD98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394212">
            <a:off x="4795390" y="1402051"/>
            <a:ext cx="3952004" cy="4664661"/>
          </a:xfrm>
          <a:prstGeom prst="rect">
            <a:avLst/>
          </a:prstGeom>
          <a:ln w="127000" cap="sq">
            <a:solidFill>
              <a:srgbClr val="1D376C"/>
            </a:solidFill>
            <a:miter lim="800000"/>
          </a:ln>
          <a:effectLst>
            <a:outerShdw blurRad="57150" dist="50800" dir="2700000" algn="tl" rotWithShape="0">
              <a:srgbClr val="000000">
                <a:alpha val="40000"/>
              </a:srgbClr>
            </a:outerShdw>
          </a:effectLst>
        </p:spPr>
      </p:pic>
      <p:pic>
        <p:nvPicPr>
          <p:cNvPr id="20" name="Picture 19">
            <a:extLst>
              <a:ext uri="{FF2B5EF4-FFF2-40B4-BE49-F238E27FC236}">
                <a16:creationId xmlns:a16="http://schemas.microsoft.com/office/drawing/2014/main" id="{DF7C8D3F-C712-43A3-8F4B-FF8E82BB21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7228" y="1901436"/>
            <a:ext cx="4652969" cy="3055127"/>
          </a:xfrm>
          <a:prstGeom prst="rect">
            <a:avLst/>
          </a:prstGeom>
          <a:ln w="127000" cap="sq">
            <a:solidFill>
              <a:srgbClr val="1D376C"/>
            </a:solidFill>
            <a:miter lim="800000"/>
          </a:ln>
          <a:effectLst>
            <a:outerShdw blurRad="57150" dist="50800" dir="2700000" algn="tl" rotWithShape="0">
              <a:srgbClr val="000000">
                <a:alpha val="40000"/>
              </a:srgbClr>
            </a:outerShdw>
          </a:effectLst>
        </p:spPr>
      </p:pic>
      <p:sp>
        <p:nvSpPr>
          <p:cNvPr id="11" name="TextBox 10">
            <a:extLst>
              <a:ext uri="{FF2B5EF4-FFF2-40B4-BE49-F238E27FC236}">
                <a16:creationId xmlns:a16="http://schemas.microsoft.com/office/drawing/2014/main" id="{8A351C01-C15E-4A03-8C80-31068F3316DD}"/>
              </a:ext>
            </a:extLst>
          </p:cNvPr>
          <p:cNvSpPr txBox="1"/>
          <p:nvPr/>
        </p:nvSpPr>
        <p:spPr>
          <a:xfrm>
            <a:off x="696686" y="142113"/>
            <a:ext cx="10798628" cy="925894"/>
          </a:xfrm>
          <a:prstGeom prst="rect">
            <a:avLst/>
          </a:prstGeom>
          <a:noFill/>
        </p:spPr>
        <p:txBody>
          <a:bodyPr wrap="square" rtlCol="0">
            <a:spAutoFit/>
          </a:bodyPr>
          <a:lstStyle/>
          <a:p>
            <a:pPr>
              <a:lnSpc>
                <a:spcPts val="6500"/>
              </a:lnSpc>
            </a:pPr>
            <a:r>
              <a:rPr lang="en-US" sz="6000" b="1" dirty="0">
                <a:solidFill>
                  <a:srgbClr val="1D376C"/>
                </a:solidFill>
                <a:latin typeface="Arial" panose="020B0604020202020204" pitchFamily="34" charset="0"/>
                <a:cs typeface="Arial" panose="020B0604020202020204" pitchFamily="34" charset="0"/>
              </a:rPr>
              <a:t>Scenario</a:t>
            </a:r>
          </a:p>
        </p:txBody>
      </p:sp>
    </p:spTree>
    <p:custDataLst>
      <p:tags r:id="rId1"/>
    </p:custDataLst>
    <p:extLst>
      <p:ext uri="{BB962C8B-B14F-4D97-AF65-F5344CB8AC3E}">
        <p14:creationId xmlns:p14="http://schemas.microsoft.com/office/powerpoint/2010/main" val="24358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C9BBE6-43B5-4023-BE36-497C7A2B05D6}"/>
              </a:ext>
            </a:extLst>
          </p:cNvPr>
          <p:cNvSpPr/>
          <p:nvPr/>
        </p:nvSpPr>
        <p:spPr>
          <a:xfrm>
            <a:off x="2774950" y="1257300"/>
            <a:ext cx="6540500"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C4EBC5-C024-4460-8936-EF0B9310CC1D}"/>
              </a:ext>
            </a:extLst>
          </p:cNvPr>
          <p:cNvSpPr/>
          <p:nvPr/>
        </p:nvSpPr>
        <p:spPr>
          <a:xfrm>
            <a:off x="-113788" y="0"/>
            <a:ext cx="12369761" cy="1485899"/>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DA4240E-4E75-4DBF-B4FD-F67550F3722D}"/>
              </a:ext>
            </a:extLst>
          </p:cNvPr>
          <p:cNvSpPr txBox="1"/>
          <p:nvPr/>
        </p:nvSpPr>
        <p:spPr>
          <a:xfrm>
            <a:off x="1" y="296608"/>
            <a:ext cx="12192000" cy="941150"/>
          </a:xfrm>
          <a:prstGeom prst="rect">
            <a:avLst/>
          </a:prstGeom>
          <a:noFill/>
        </p:spPr>
        <p:txBody>
          <a:bodyPr wrap="square" rtlCol="0">
            <a:spAutoFit/>
          </a:bodyPr>
          <a:lstStyle/>
          <a:p>
            <a:pPr algn="ctr">
              <a:lnSpc>
                <a:spcPts val="6500"/>
              </a:lnSpc>
            </a:pPr>
            <a:r>
              <a:rPr lang="en-US" sz="6000" b="1" dirty="0">
                <a:solidFill>
                  <a:schemeClr val="bg1"/>
                </a:solidFill>
                <a:latin typeface="Arial" panose="020B0604020202020204" pitchFamily="34" charset="0"/>
                <a:cs typeface="Arial" panose="020B0604020202020204" pitchFamily="34" charset="0"/>
              </a:rPr>
              <a:t>Instructors</a:t>
            </a:r>
          </a:p>
        </p:txBody>
      </p:sp>
      <p:grpSp>
        <p:nvGrpSpPr>
          <p:cNvPr id="16" name="Group 15">
            <a:extLst>
              <a:ext uri="{FF2B5EF4-FFF2-40B4-BE49-F238E27FC236}">
                <a16:creationId xmlns:a16="http://schemas.microsoft.com/office/drawing/2014/main" id="{D3909CAB-91DF-4C8B-B56D-C7F3CEC2B31E}"/>
              </a:ext>
            </a:extLst>
          </p:cNvPr>
          <p:cNvGrpSpPr/>
          <p:nvPr/>
        </p:nvGrpSpPr>
        <p:grpSpPr>
          <a:xfrm>
            <a:off x="1119794" y="2575249"/>
            <a:ext cx="9952413" cy="3382863"/>
            <a:chOff x="880719" y="3083767"/>
            <a:chExt cx="9952413" cy="3382863"/>
          </a:xfrm>
        </p:grpSpPr>
        <p:grpSp>
          <p:nvGrpSpPr>
            <p:cNvPr id="15" name="Group 14">
              <a:extLst>
                <a:ext uri="{FF2B5EF4-FFF2-40B4-BE49-F238E27FC236}">
                  <a16:creationId xmlns:a16="http://schemas.microsoft.com/office/drawing/2014/main" id="{7C047A04-75D7-495C-8F20-335442B9E73D}"/>
                </a:ext>
              </a:extLst>
            </p:cNvPr>
            <p:cNvGrpSpPr/>
            <p:nvPr/>
          </p:nvGrpSpPr>
          <p:grpSpPr>
            <a:xfrm>
              <a:off x="880719" y="3083767"/>
              <a:ext cx="4382039" cy="3382863"/>
              <a:chOff x="880719" y="3083767"/>
              <a:chExt cx="4382039" cy="3382863"/>
            </a:xfrm>
          </p:grpSpPr>
          <p:sp>
            <p:nvSpPr>
              <p:cNvPr id="5" name="Rectangle 4">
                <a:extLst>
                  <a:ext uri="{FF2B5EF4-FFF2-40B4-BE49-F238E27FC236}">
                    <a16:creationId xmlns:a16="http://schemas.microsoft.com/office/drawing/2014/main" id="{9E96BBBB-9F0F-4F13-AA4C-ABD58D33B3E9}"/>
                  </a:ext>
                </a:extLst>
              </p:cNvPr>
              <p:cNvSpPr/>
              <p:nvPr/>
            </p:nvSpPr>
            <p:spPr>
              <a:xfrm>
                <a:off x="880719" y="3083767"/>
                <a:ext cx="4382039" cy="2855638"/>
              </a:xfrm>
              <a:prstGeom prst="rect">
                <a:avLst/>
              </a:prstGeom>
              <a:blipFill rotWithShape="1">
                <a:blip r:embed="rId4"/>
                <a:srcRect/>
                <a:stretch>
                  <a:fillRect t="-22000" b="-22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9" name="Freeform: Shape 8">
                <a:extLst>
                  <a:ext uri="{FF2B5EF4-FFF2-40B4-BE49-F238E27FC236}">
                    <a16:creationId xmlns:a16="http://schemas.microsoft.com/office/drawing/2014/main" id="{64E20208-4CC4-47BA-B45E-1B70EE8FDCAD}"/>
                  </a:ext>
                </a:extLst>
              </p:cNvPr>
              <p:cNvSpPr/>
              <p:nvPr/>
            </p:nvSpPr>
            <p:spPr>
              <a:xfrm>
                <a:off x="1242938" y="5552230"/>
                <a:ext cx="3657600" cy="914400"/>
              </a:xfrm>
              <a:custGeom>
                <a:avLst/>
                <a:gdLst>
                  <a:gd name="connsiteX0" fmla="*/ 0 w 3719366"/>
                  <a:gd name="connsiteY0" fmla="*/ 0 h 893825"/>
                  <a:gd name="connsiteX1" fmla="*/ 3719366 w 3719366"/>
                  <a:gd name="connsiteY1" fmla="*/ 0 h 893825"/>
                  <a:gd name="connsiteX2" fmla="*/ 3719366 w 3719366"/>
                  <a:gd name="connsiteY2" fmla="*/ 893825 h 893825"/>
                  <a:gd name="connsiteX3" fmla="*/ 0 w 3719366"/>
                  <a:gd name="connsiteY3" fmla="*/ 893825 h 893825"/>
                  <a:gd name="connsiteX4" fmla="*/ 0 w 3719366"/>
                  <a:gd name="connsiteY4" fmla="*/ 0 h 89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9366" h="893825">
                    <a:moveTo>
                      <a:pt x="0" y="0"/>
                    </a:moveTo>
                    <a:lnTo>
                      <a:pt x="3719366" y="0"/>
                    </a:lnTo>
                    <a:lnTo>
                      <a:pt x="3719366" y="893825"/>
                    </a:lnTo>
                    <a:lnTo>
                      <a:pt x="0" y="89382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algn="ctr" defTabSz="1066800">
                  <a:lnSpc>
                    <a:spcPct val="90000"/>
                  </a:lnSpc>
                  <a:spcBef>
                    <a:spcPct val="0"/>
                  </a:spcBef>
                  <a:spcAft>
                    <a:spcPct val="5000"/>
                  </a:spcAft>
                </a:pPr>
                <a:r>
                  <a:rPr lang="en-US" sz="2400" kern="1200" dirty="0">
                    <a:latin typeface="Brandon Grotesque Regular" panose="020B0503020203060202" pitchFamily="34" charset="0"/>
                  </a:rPr>
                  <a:t>Natalie Rodriguez, Manager </a:t>
                </a:r>
                <a:r>
                  <a:rPr lang="en-US" sz="2400" dirty="0">
                    <a:solidFill>
                      <a:prstClr val="white"/>
                    </a:solidFill>
                    <a:latin typeface="Brandon Grotesque Regular" panose="020B0503020203060202" pitchFamily="34" charset="0"/>
                  </a:rPr>
                  <a:t>HR Business Partner</a:t>
                </a:r>
              </a:p>
            </p:txBody>
          </p:sp>
        </p:grpSp>
        <p:grpSp>
          <p:nvGrpSpPr>
            <p:cNvPr id="14" name="Group 13">
              <a:extLst>
                <a:ext uri="{FF2B5EF4-FFF2-40B4-BE49-F238E27FC236}">
                  <a16:creationId xmlns:a16="http://schemas.microsoft.com/office/drawing/2014/main" id="{7C05594D-FF94-4EDC-9A3C-E2DF1528C638}"/>
                </a:ext>
              </a:extLst>
            </p:cNvPr>
            <p:cNvGrpSpPr/>
            <p:nvPr/>
          </p:nvGrpSpPr>
          <p:grpSpPr>
            <a:xfrm>
              <a:off x="6451093" y="3083767"/>
              <a:ext cx="4382039" cy="3382863"/>
              <a:chOff x="6451093" y="3083767"/>
              <a:chExt cx="4382039" cy="3382863"/>
            </a:xfrm>
          </p:grpSpPr>
          <p:sp>
            <p:nvSpPr>
              <p:cNvPr id="11" name="Rectangle 10">
                <a:extLst>
                  <a:ext uri="{FF2B5EF4-FFF2-40B4-BE49-F238E27FC236}">
                    <a16:creationId xmlns:a16="http://schemas.microsoft.com/office/drawing/2014/main" id="{76201621-096A-431B-BF05-4A277B0FBC25}"/>
                  </a:ext>
                </a:extLst>
              </p:cNvPr>
              <p:cNvSpPr/>
              <p:nvPr/>
            </p:nvSpPr>
            <p:spPr>
              <a:xfrm>
                <a:off x="6451093" y="3083767"/>
                <a:ext cx="4382039" cy="2855638"/>
              </a:xfrm>
              <a:prstGeom prst="rect">
                <a:avLst/>
              </a:prstGeom>
              <a:blipFill>
                <a:blip r:embed="rId5"/>
                <a:srcRect/>
                <a:stretch>
                  <a:fillRect l="-33980" t="-57576" r="-34675" b="-28724"/>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2" name="Freeform: Shape 11">
                <a:extLst>
                  <a:ext uri="{FF2B5EF4-FFF2-40B4-BE49-F238E27FC236}">
                    <a16:creationId xmlns:a16="http://schemas.microsoft.com/office/drawing/2014/main" id="{E16F4DF1-2D52-4D92-96CC-145B7F839765}"/>
                  </a:ext>
                </a:extLst>
              </p:cNvPr>
              <p:cNvSpPr/>
              <p:nvPr/>
            </p:nvSpPr>
            <p:spPr>
              <a:xfrm>
                <a:off x="6813312" y="5552230"/>
                <a:ext cx="3657600" cy="914400"/>
              </a:xfrm>
              <a:custGeom>
                <a:avLst/>
                <a:gdLst>
                  <a:gd name="connsiteX0" fmla="*/ 0 w 3697402"/>
                  <a:gd name="connsiteY0" fmla="*/ 0 h 888547"/>
                  <a:gd name="connsiteX1" fmla="*/ 3697402 w 3697402"/>
                  <a:gd name="connsiteY1" fmla="*/ 0 h 888547"/>
                  <a:gd name="connsiteX2" fmla="*/ 3697402 w 3697402"/>
                  <a:gd name="connsiteY2" fmla="*/ 888547 h 888547"/>
                  <a:gd name="connsiteX3" fmla="*/ 0 w 3697402"/>
                  <a:gd name="connsiteY3" fmla="*/ 888547 h 888547"/>
                  <a:gd name="connsiteX4" fmla="*/ 0 w 3697402"/>
                  <a:gd name="connsiteY4" fmla="*/ 0 h 888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7402" h="888547">
                    <a:moveTo>
                      <a:pt x="0" y="0"/>
                    </a:moveTo>
                    <a:lnTo>
                      <a:pt x="3697402" y="0"/>
                    </a:lnTo>
                    <a:lnTo>
                      <a:pt x="3697402" y="888547"/>
                    </a:lnTo>
                    <a:lnTo>
                      <a:pt x="0" y="88854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kern="1200" dirty="0">
                    <a:solidFill>
                      <a:prstClr val="white"/>
                    </a:solidFill>
                    <a:latin typeface="Brandon Grotesque Regular" panose="020B0503020203060202" pitchFamily="34" charset="0"/>
                    <a:ea typeface="+mn-ea"/>
                    <a:cs typeface="+mn-cs"/>
                  </a:rPr>
                  <a:t>Jake Meyer, </a:t>
                </a:r>
              </a:p>
              <a:p>
                <a:pPr marL="0" lvl="0" indent="0" algn="ctr" defTabSz="1066800">
                  <a:lnSpc>
                    <a:spcPct val="90000"/>
                  </a:lnSpc>
                  <a:spcBef>
                    <a:spcPct val="0"/>
                  </a:spcBef>
                  <a:spcAft>
                    <a:spcPct val="5000"/>
                  </a:spcAft>
                  <a:buNone/>
                </a:pPr>
                <a:r>
                  <a:rPr lang="en-US" sz="2400" kern="1200" dirty="0">
                    <a:solidFill>
                      <a:prstClr val="white"/>
                    </a:solidFill>
                    <a:latin typeface="Brandon Grotesque Regular" panose="020B0503020203060202" pitchFamily="34" charset="0"/>
                    <a:ea typeface="+mn-ea"/>
                    <a:cs typeface="+mn-cs"/>
                  </a:rPr>
                  <a:t>HR Business Partner</a:t>
                </a:r>
              </a:p>
            </p:txBody>
          </p:sp>
        </p:grpSp>
      </p:grpSp>
      <p:sp>
        <p:nvSpPr>
          <p:cNvPr id="17" name="TextBox 16">
            <a:extLst>
              <a:ext uri="{FF2B5EF4-FFF2-40B4-BE49-F238E27FC236}">
                <a16:creationId xmlns:a16="http://schemas.microsoft.com/office/drawing/2014/main" id="{1A555982-2E68-4D6C-B78C-9077CC8A950A}"/>
              </a:ext>
            </a:extLst>
          </p:cNvPr>
          <p:cNvSpPr txBox="1"/>
          <p:nvPr/>
        </p:nvSpPr>
        <p:spPr>
          <a:xfrm>
            <a:off x="10007600" y="6115700"/>
            <a:ext cx="2006600" cy="461665"/>
          </a:xfrm>
          <a:prstGeom prst="rect">
            <a:avLst/>
          </a:prstGeom>
          <a:noFill/>
        </p:spPr>
        <p:txBody>
          <a:bodyPr wrap="square" rtlCol="0">
            <a:spAutoFit/>
          </a:bodyPr>
          <a:lstStyle/>
          <a:p>
            <a:pPr algn="ctr"/>
            <a:r>
              <a:rPr lang="en-US" sz="2400" dirty="0">
                <a:solidFill>
                  <a:srgbClr val="1D376C"/>
                </a:solidFill>
                <a:latin typeface="Pacifico" panose="00000500000000000000" pitchFamily="2" charset="0"/>
              </a:rPr>
              <a:t>Goodwill</a:t>
            </a:r>
          </a:p>
        </p:txBody>
      </p:sp>
    </p:spTree>
    <p:custDataLst>
      <p:tags r:id="rId1"/>
    </p:custDataLst>
    <p:extLst>
      <p:ext uri="{BB962C8B-B14F-4D97-AF65-F5344CB8AC3E}">
        <p14:creationId xmlns:p14="http://schemas.microsoft.com/office/powerpoint/2010/main" val="9023629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88386A0-A8AA-4A84-8D33-F3179DF7D291}"/>
              </a:ext>
            </a:extLst>
          </p:cNvPr>
          <p:cNvSpPr/>
          <p:nvPr/>
        </p:nvSpPr>
        <p:spPr>
          <a:xfrm>
            <a:off x="-45655" y="0"/>
            <a:ext cx="660252" cy="6858000"/>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9B23B37-F3D6-4892-ABCB-5B44E8CEE9A4}"/>
              </a:ext>
            </a:extLst>
          </p:cNvPr>
          <p:cNvSpPr/>
          <p:nvPr/>
        </p:nvSpPr>
        <p:spPr>
          <a:xfrm>
            <a:off x="380057" y="1862431"/>
            <a:ext cx="234540" cy="4995569"/>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70FAB8C-7616-4868-8C51-500E956755FC}"/>
              </a:ext>
            </a:extLst>
          </p:cNvPr>
          <p:cNvGrpSpPr/>
          <p:nvPr/>
        </p:nvGrpSpPr>
        <p:grpSpPr>
          <a:xfrm>
            <a:off x="5280283" y="1742207"/>
            <a:ext cx="1990725" cy="904876"/>
            <a:chOff x="5280283" y="1742207"/>
            <a:chExt cx="1990725" cy="904876"/>
          </a:xfrm>
        </p:grpSpPr>
        <p:cxnSp>
          <p:nvCxnSpPr>
            <p:cNvPr id="43" name="Straight Arrow Connector 42">
              <a:extLst>
                <a:ext uri="{FF2B5EF4-FFF2-40B4-BE49-F238E27FC236}">
                  <a16:creationId xmlns:a16="http://schemas.microsoft.com/office/drawing/2014/main" id="{CE13DFDC-8045-4ACD-B8FF-370A302CDE82}"/>
                </a:ext>
              </a:extLst>
            </p:cNvPr>
            <p:cNvCxnSpPr>
              <a:stCxn id="51" idx="2"/>
              <a:endCxn id="52" idx="0"/>
            </p:cNvCxnSpPr>
            <p:nvPr/>
          </p:nvCxnSpPr>
          <p:spPr>
            <a:xfrm>
              <a:off x="6275645" y="2351808"/>
              <a:ext cx="0" cy="295275"/>
            </a:xfrm>
            <a:prstGeom prst="straightConnector1">
              <a:avLst/>
            </a:prstGeom>
            <a:ln w="19050">
              <a:solidFill>
                <a:srgbClr val="1D376C"/>
              </a:solidFill>
              <a:tailEnd type="arrow"/>
            </a:ln>
          </p:spPr>
          <p:style>
            <a:lnRef idx="1">
              <a:schemeClr val="dk1"/>
            </a:lnRef>
            <a:fillRef idx="0">
              <a:schemeClr val="dk1"/>
            </a:fillRef>
            <a:effectRef idx="0">
              <a:schemeClr val="dk1"/>
            </a:effectRef>
            <a:fontRef idx="minor">
              <a:schemeClr val="tx1"/>
            </a:fontRef>
          </p:style>
        </p:cxnSp>
        <p:sp>
          <p:nvSpPr>
            <p:cNvPr id="51" name="Flowchart: Process 50">
              <a:extLst>
                <a:ext uri="{FF2B5EF4-FFF2-40B4-BE49-F238E27FC236}">
                  <a16:creationId xmlns:a16="http://schemas.microsoft.com/office/drawing/2014/main" id="{33F08E30-5684-4F1B-9F43-D7205B3AB716}"/>
                </a:ext>
              </a:extLst>
            </p:cNvPr>
            <p:cNvSpPr/>
            <p:nvPr/>
          </p:nvSpPr>
          <p:spPr>
            <a:xfrm>
              <a:off x="5280283" y="1742207"/>
              <a:ext cx="1990725" cy="609600"/>
            </a:xfrm>
            <a:prstGeom prst="flowChartProcess">
              <a:avLst/>
            </a:prstGeom>
            <a:solidFill>
              <a:srgbClr val="1D376C"/>
            </a:solidFill>
            <a:ln>
              <a:solidFill>
                <a:srgbClr val="1D376C"/>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bg1"/>
                  </a:solidFill>
                  <a:latin typeface="Brandon Grotesque Bold" panose="020B0803020203060202" pitchFamily="34" charset="0"/>
                </a:rPr>
                <a:t>Issue Identified</a:t>
              </a:r>
            </a:p>
          </p:txBody>
        </p:sp>
      </p:grpSp>
      <p:grpSp>
        <p:nvGrpSpPr>
          <p:cNvPr id="9" name="Group 8">
            <a:extLst>
              <a:ext uri="{FF2B5EF4-FFF2-40B4-BE49-F238E27FC236}">
                <a16:creationId xmlns:a16="http://schemas.microsoft.com/office/drawing/2014/main" id="{10E79A67-A9CE-4570-ACB6-82023F838EED}"/>
              </a:ext>
            </a:extLst>
          </p:cNvPr>
          <p:cNvGrpSpPr/>
          <p:nvPr/>
        </p:nvGrpSpPr>
        <p:grpSpPr>
          <a:xfrm>
            <a:off x="2418020" y="4266331"/>
            <a:ext cx="1990725" cy="832771"/>
            <a:chOff x="2418020" y="4266331"/>
            <a:chExt cx="1990725" cy="832771"/>
          </a:xfrm>
        </p:grpSpPr>
        <p:cxnSp>
          <p:nvCxnSpPr>
            <p:cNvPr id="45" name="Straight Arrow Connector 44">
              <a:extLst>
                <a:ext uri="{FF2B5EF4-FFF2-40B4-BE49-F238E27FC236}">
                  <a16:creationId xmlns:a16="http://schemas.microsoft.com/office/drawing/2014/main" id="{86D35824-E36E-4855-9E71-AD293F52E76F}"/>
                </a:ext>
              </a:extLst>
            </p:cNvPr>
            <p:cNvCxnSpPr>
              <a:cxnSpLocks/>
              <a:stCxn id="53" idx="2"/>
              <a:endCxn id="54" idx="0"/>
            </p:cNvCxnSpPr>
            <p:nvPr/>
          </p:nvCxnSpPr>
          <p:spPr>
            <a:xfrm>
              <a:off x="3413383" y="4875929"/>
              <a:ext cx="56" cy="223173"/>
            </a:xfrm>
            <a:prstGeom prst="straightConnector1">
              <a:avLst/>
            </a:prstGeom>
            <a:ln w="19050">
              <a:solidFill>
                <a:srgbClr val="1D376C"/>
              </a:solidFill>
              <a:tailEnd type="arrow"/>
            </a:ln>
          </p:spPr>
          <p:style>
            <a:lnRef idx="1">
              <a:schemeClr val="dk1"/>
            </a:lnRef>
            <a:fillRef idx="0">
              <a:schemeClr val="dk1"/>
            </a:fillRef>
            <a:effectRef idx="0">
              <a:schemeClr val="dk1"/>
            </a:effectRef>
            <a:fontRef idx="minor">
              <a:schemeClr val="tx1"/>
            </a:fontRef>
          </p:style>
        </p:cxnSp>
        <p:sp>
          <p:nvSpPr>
            <p:cNvPr id="53" name="Flowchart: Process 52">
              <a:extLst>
                <a:ext uri="{FF2B5EF4-FFF2-40B4-BE49-F238E27FC236}">
                  <a16:creationId xmlns:a16="http://schemas.microsoft.com/office/drawing/2014/main" id="{FB523490-EAAB-4FCA-9CE6-63245B272D05}"/>
                </a:ext>
              </a:extLst>
            </p:cNvPr>
            <p:cNvSpPr/>
            <p:nvPr/>
          </p:nvSpPr>
          <p:spPr>
            <a:xfrm>
              <a:off x="2418020" y="4266331"/>
              <a:ext cx="1990725" cy="609598"/>
            </a:xfrm>
            <a:prstGeom prst="flowChartProcess">
              <a:avLst/>
            </a:prstGeom>
            <a:solidFill>
              <a:srgbClr val="04B085"/>
            </a:solidFill>
            <a:ln>
              <a:solidFill>
                <a:srgbClr val="04B085"/>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bg1"/>
                  </a:solidFill>
                  <a:latin typeface="Brandon Grotesque Bold" panose="020B0803020203060202" pitchFamily="34" charset="0"/>
                </a:rPr>
                <a:t>Behavior </a:t>
              </a:r>
            </a:p>
            <a:p>
              <a:pPr algn="ctr"/>
              <a:r>
                <a:rPr lang="en-US" dirty="0">
                  <a:solidFill>
                    <a:schemeClr val="bg1"/>
                  </a:solidFill>
                  <a:latin typeface="Brandon Grotesque Bold" panose="020B0803020203060202" pitchFamily="34" charset="0"/>
                </a:rPr>
                <a:t>Coaching</a:t>
              </a:r>
            </a:p>
          </p:txBody>
        </p:sp>
      </p:grpSp>
      <p:sp>
        <p:nvSpPr>
          <p:cNvPr id="54" name="Flowchart: Process 53">
            <a:extLst>
              <a:ext uri="{FF2B5EF4-FFF2-40B4-BE49-F238E27FC236}">
                <a16:creationId xmlns:a16="http://schemas.microsoft.com/office/drawing/2014/main" id="{E5C6DCAD-701C-46FB-A9B1-4DBC1D1F49E3}"/>
              </a:ext>
            </a:extLst>
          </p:cNvPr>
          <p:cNvSpPr/>
          <p:nvPr/>
        </p:nvSpPr>
        <p:spPr>
          <a:xfrm>
            <a:off x="2418076" y="5099102"/>
            <a:ext cx="1990725" cy="847725"/>
          </a:xfrm>
          <a:prstGeom prst="flowChartProcess">
            <a:avLst/>
          </a:prstGeom>
          <a:solidFill>
            <a:srgbClr val="04B085"/>
          </a:solidFill>
          <a:ln>
            <a:solidFill>
              <a:srgbClr val="04B085"/>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bg1"/>
                </a:solidFill>
                <a:latin typeface="Brandon Grotesque Bold" panose="020B0803020203060202" pitchFamily="34" charset="0"/>
              </a:rPr>
              <a:t>Disciplinary </a:t>
            </a:r>
          </a:p>
          <a:p>
            <a:pPr algn="ctr"/>
            <a:r>
              <a:rPr lang="en-US" dirty="0">
                <a:solidFill>
                  <a:schemeClr val="bg1"/>
                </a:solidFill>
                <a:latin typeface="Brandon Grotesque Bold" panose="020B0803020203060202" pitchFamily="34" charset="0"/>
              </a:rPr>
              <a:t>Action</a:t>
            </a:r>
          </a:p>
        </p:txBody>
      </p:sp>
      <p:sp>
        <p:nvSpPr>
          <p:cNvPr id="55" name="Flowchart: Process 54">
            <a:extLst>
              <a:ext uri="{FF2B5EF4-FFF2-40B4-BE49-F238E27FC236}">
                <a16:creationId xmlns:a16="http://schemas.microsoft.com/office/drawing/2014/main" id="{401816E1-E570-41A3-A4B2-4E6E37056AC4}"/>
              </a:ext>
            </a:extLst>
          </p:cNvPr>
          <p:cNvSpPr/>
          <p:nvPr/>
        </p:nvSpPr>
        <p:spPr>
          <a:xfrm>
            <a:off x="8122388" y="5099102"/>
            <a:ext cx="1990725" cy="847725"/>
          </a:xfrm>
          <a:prstGeom prst="flowChartProcess">
            <a:avLst/>
          </a:prstGeom>
          <a:solidFill>
            <a:srgbClr val="00ACBB"/>
          </a:solidFill>
          <a:ln>
            <a:solidFill>
              <a:srgbClr val="00ACBB"/>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bg1"/>
                </a:solidFill>
                <a:latin typeface="Brandon Grotesque Bold" panose="020B0803020203060202" pitchFamily="34" charset="0"/>
              </a:rPr>
              <a:t>Performance Improvement Plan (PIP)</a:t>
            </a:r>
          </a:p>
        </p:txBody>
      </p:sp>
      <p:grpSp>
        <p:nvGrpSpPr>
          <p:cNvPr id="10" name="Group 9">
            <a:extLst>
              <a:ext uri="{FF2B5EF4-FFF2-40B4-BE49-F238E27FC236}">
                <a16:creationId xmlns:a16="http://schemas.microsoft.com/office/drawing/2014/main" id="{EC4EDB86-D03F-4F65-9075-DDE7263BE07F}"/>
              </a:ext>
            </a:extLst>
          </p:cNvPr>
          <p:cNvGrpSpPr/>
          <p:nvPr/>
        </p:nvGrpSpPr>
        <p:grpSpPr>
          <a:xfrm>
            <a:off x="8122389" y="4266330"/>
            <a:ext cx="1990725" cy="832772"/>
            <a:chOff x="8122389" y="4266330"/>
            <a:chExt cx="1990725" cy="832772"/>
          </a:xfrm>
        </p:grpSpPr>
        <p:cxnSp>
          <p:nvCxnSpPr>
            <p:cNvPr id="46" name="Straight Arrow Connector 45">
              <a:extLst>
                <a:ext uri="{FF2B5EF4-FFF2-40B4-BE49-F238E27FC236}">
                  <a16:creationId xmlns:a16="http://schemas.microsoft.com/office/drawing/2014/main" id="{FAF1350C-E0AA-437A-BAEE-13040190C514}"/>
                </a:ext>
              </a:extLst>
            </p:cNvPr>
            <p:cNvCxnSpPr>
              <a:stCxn id="56" idx="2"/>
              <a:endCxn id="55" idx="0"/>
            </p:cNvCxnSpPr>
            <p:nvPr/>
          </p:nvCxnSpPr>
          <p:spPr>
            <a:xfrm flipH="1">
              <a:off x="9117751" y="4875930"/>
              <a:ext cx="1" cy="223172"/>
            </a:xfrm>
            <a:prstGeom prst="straightConnector1">
              <a:avLst/>
            </a:prstGeom>
            <a:ln w="19050">
              <a:solidFill>
                <a:srgbClr val="1D376C"/>
              </a:solidFill>
              <a:tailEnd type="arrow"/>
            </a:ln>
          </p:spPr>
          <p:style>
            <a:lnRef idx="1">
              <a:schemeClr val="dk1"/>
            </a:lnRef>
            <a:fillRef idx="0">
              <a:schemeClr val="dk1"/>
            </a:fillRef>
            <a:effectRef idx="0">
              <a:schemeClr val="dk1"/>
            </a:effectRef>
            <a:fontRef idx="minor">
              <a:schemeClr val="tx1"/>
            </a:fontRef>
          </p:style>
        </p:cxnSp>
        <p:sp>
          <p:nvSpPr>
            <p:cNvPr id="56" name="Flowchart: Process 55">
              <a:extLst>
                <a:ext uri="{FF2B5EF4-FFF2-40B4-BE49-F238E27FC236}">
                  <a16:creationId xmlns:a16="http://schemas.microsoft.com/office/drawing/2014/main" id="{970B0DA0-3379-4C88-9024-4A51C1BD01BE}"/>
                </a:ext>
              </a:extLst>
            </p:cNvPr>
            <p:cNvSpPr/>
            <p:nvPr/>
          </p:nvSpPr>
          <p:spPr>
            <a:xfrm>
              <a:off x="8122389" y="4266330"/>
              <a:ext cx="1990725" cy="609600"/>
            </a:xfrm>
            <a:prstGeom prst="flowChartProcess">
              <a:avLst/>
            </a:prstGeom>
            <a:solidFill>
              <a:srgbClr val="00ACBB"/>
            </a:solidFill>
            <a:ln>
              <a:solidFill>
                <a:srgbClr val="00ACBB"/>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bg1"/>
                  </a:solidFill>
                  <a:latin typeface="Brandon Grotesque Bold" panose="020B0803020203060202" pitchFamily="34" charset="0"/>
                </a:rPr>
                <a:t>Performance Coaching</a:t>
              </a:r>
            </a:p>
          </p:txBody>
        </p:sp>
      </p:grpSp>
      <p:grpSp>
        <p:nvGrpSpPr>
          <p:cNvPr id="5" name="Group 4">
            <a:extLst>
              <a:ext uri="{FF2B5EF4-FFF2-40B4-BE49-F238E27FC236}">
                <a16:creationId xmlns:a16="http://schemas.microsoft.com/office/drawing/2014/main" id="{7F67B8A2-4FC1-40E6-B428-05434B0DF655}"/>
              </a:ext>
            </a:extLst>
          </p:cNvPr>
          <p:cNvGrpSpPr/>
          <p:nvPr/>
        </p:nvGrpSpPr>
        <p:grpSpPr>
          <a:xfrm>
            <a:off x="2003683" y="2809007"/>
            <a:ext cx="2819401" cy="1457324"/>
            <a:chOff x="2003683" y="2809007"/>
            <a:chExt cx="2819401" cy="1457324"/>
          </a:xfrm>
        </p:grpSpPr>
        <p:cxnSp>
          <p:nvCxnSpPr>
            <p:cNvPr id="47" name="Straight Arrow Connector 46">
              <a:extLst>
                <a:ext uri="{FF2B5EF4-FFF2-40B4-BE49-F238E27FC236}">
                  <a16:creationId xmlns:a16="http://schemas.microsoft.com/office/drawing/2014/main" id="{3A0B35AB-4717-4775-88E4-FD1DEDFBAF25}"/>
                </a:ext>
              </a:extLst>
            </p:cNvPr>
            <p:cNvCxnSpPr>
              <a:cxnSpLocks/>
              <a:stCxn id="57" idx="2"/>
              <a:endCxn id="53" idx="0"/>
            </p:cNvCxnSpPr>
            <p:nvPr/>
          </p:nvCxnSpPr>
          <p:spPr>
            <a:xfrm flipH="1">
              <a:off x="3413383" y="3875807"/>
              <a:ext cx="1" cy="390524"/>
            </a:xfrm>
            <a:prstGeom prst="straightConnector1">
              <a:avLst/>
            </a:prstGeom>
            <a:ln w="19050">
              <a:solidFill>
                <a:srgbClr val="1D376C"/>
              </a:solidFill>
              <a:tailEnd type="arrow"/>
            </a:ln>
          </p:spPr>
          <p:style>
            <a:lnRef idx="1">
              <a:schemeClr val="dk1"/>
            </a:lnRef>
            <a:fillRef idx="0">
              <a:schemeClr val="dk1"/>
            </a:fillRef>
            <a:effectRef idx="0">
              <a:schemeClr val="dk1"/>
            </a:effectRef>
            <a:fontRef idx="minor">
              <a:schemeClr val="tx1"/>
            </a:fontRef>
          </p:style>
        </p:cxnSp>
        <p:sp>
          <p:nvSpPr>
            <p:cNvPr id="57" name="Flowchart: Decision 56">
              <a:extLst>
                <a:ext uri="{FF2B5EF4-FFF2-40B4-BE49-F238E27FC236}">
                  <a16:creationId xmlns:a16="http://schemas.microsoft.com/office/drawing/2014/main" id="{A33751C8-62D8-40CE-90DA-29CEE3C50707}"/>
                </a:ext>
              </a:extLst>
            </p:cNvPr>
            <p:cNvSpPr/>
            <p:nvPr/>
          </p:nvSpPr>
          <p:spPr>
            <a:xfrm>
              <a:off x="2003683" y="2809007"/>
              <a:ext cx="2819401" cy="1066800"/>
            </a:xfrm>
            <a:prstGeom prst="flowChartDecision">
              <a:avLst/>
            </a:prstGeom>
            <a:solidFill>
              <a:srgbClr val="04B085"/>
            </a:solidFill>
            <a:ln>
              <a:solidFill>
                <a:srgbClr val="04B085"/>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bg1"/>
                  </a:solidFill>
                  <a:latin typeface="Brandon Grotesque Bold" panose="020B0803020203060202" pitchFamily="34" charset="0"/>
                </a:rPr>
                <a:t>Behavior or Attitude?</a:t>
              </a:r>
            </a:p>
          </p:txBody>
        </p:sp>
      </p:grpSp>
      <p:grpSp>
        <p:nvGrpSpPr>
          <p:cNvPr id="6" name="Group 5">
            <a:extLst>
              <a:ext uri="{FF2B5EF4-FFF2-40B4-BE49-F238E27FC236}">
                <a16:creationId xmlns:a16="http://schemas.microsoft.com/office/drawing/2014/main" id="{34548759-6D07-4C68-BA1B-3FEC9E616C32}"/>
              </a:ext>
            </a:extLst>
          </p:cNvPr>
          <p:cNvGrpSpPr/>
          <p:nvPr/>
        </p:nvGrpSpPr>
        <p:grpSpPr>
          <a:xfrm>
            <a:off x="7709159" y="2809007"/>
            <a:ext cx="2819400" cy="1457323"/>
            <a:chOff x="7709159" y="2809007"/>
            <a:chExt cx="2819400" cy="1457323"/>
          </a:xfrm>
        </p:grpSpPr>
        <p:sp>
          <p:nvSpPr>
            <p:cNvPr id="58" name="Flowchart: Decision 57">
              <a:extLst>
                <a:ext uri="{FF2B5EF4-FFF2-40B4-BE49-F238E27FC236}">
                  <a16:creationId xmlns:a16="http://schemas.microsoft.com/office/drawing/2014/main" id="{5A67F82C-655F-492F-82EF-78B4DEE0661F}"/>
                </a:ext>
              </a:extLst>
            </p:cNvPr>
            <p:cNvSpPr/>
            <p:nvPr/>
          </p:nvSpPr>
          <p:spPr>
            <a:xfrm>
              <a:off x="7709159" y="2809007"/>
              <a:ext cx="2819400" cy="1066800"/>
            </a:xfrm>
            <a:prstGeom prst="flowChartDecision">
              <a:avLst/>
            </a:prstGeom>
            <a:solidFill>
              <a:srgbClr val="00ACBB"/>
            </a:solidFill>
            <a:ln>
              <a:solidFill>
                <a:srgbClr val="00ACBB"/>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bg1"/>
                  </a:solidFill>
                  <a:latin typeface="Brandon Grotesque Bold" panose="020B0803020203060202" pitchFamily="34" charset="0"/>
                </a:rPr>
                <a:t>Performance Gap?</a:t>
              </a:r>
            </a:p>
          </p:txBody>
        </p:sp>
        <p:cxnSp>
          <p:nvCxnSpPr>
            <p:cNvPr id="49" name="Straight Arrow Connector 48">
              <a:extLst>
                <a:ext uri="{FF2B5EF4-FFF2-40B4-BE49-F238E27FC236}">
                  <a16:creationId xmlns:a16="http://schemas.microsoft.com/office/drawing/2014/main" id="{CC376B6A-D3C1-4379-9180-0B0FB8C7F9A3}"/>
                </a:ext>
              </a:extLst>
            </p:cNvPr>
            <p:cNvCxnSpPr>
              <a:stCxn id="58" idx="2"/>
              <a:endCxn id="56" idx="0"/>
            </p:cNvCxnSpPr>
            <p:nvPr/>
          </p:nvCxnSpPr>
          <p:spPr>
            <a:xfrm flipH="1">
              <a:off x="9117752" y="3875807"/>
              <a:ext cx="1107" cy="390523"/>
            </a:xfrm>
            <a:prstGeom prst="straightConnector1">
              <a:avLst/>
            </a:prstGeom>
            <a:ln w="19050">
              <a:solidFill>
                <a:srgbClr val="1D376C"/>
              </a:solidFill>
              <a:tailEnd type="arrow"/>
            </a:ln>
          </p:spPr>
          <p:style>
            <a:lnRef idx="1">
              <a:schemeClr val="dk1"/>
            </a:lnRef>
            <a:fillRef idx="0">
              <a:schemeClr val="dk1"/>
            </a:fillRef>
            <a:effectRef idx="0">
              <a:schemeClr val="dk1"/>
            </a:effectRef>
            <a:fontRef idx="minor">
              <a:schemeClr val="tx1"/>
            </a:fontRef>
          </p:style>
        </p:cxnSp>
      </p:grpSp>
      <p:grpSp>
        <p:nvGrpSpPr>
          <p:cNvPr id="3" name="Group 2">
            <a:extLst>
              <a:ext uri="{FF2B5EF4-FFF2-40B4-BE49-F238E27FC236}">
                <a16:creationId xmlns:a16="http://schemas.microsoft.com/office/drawing/2014/main" id="{240D3E18-C493-4402-B508-89E8B34DDD8F}"/>
              </a:ext>
            </a:extLst>
          </p:cNvPr>
          <p:cNvGrpSpPr/>
          <p:nvPr/>
        </p:nvGrpSpPr>
        <p:grpSpPr>
          <a:xfrm>
            <a:off x="4823084" y="2647082"/>
            <a:ext cx="2886075" cy="1390650"/>
            <a:chOff x="4823084" y="2647082"/>
            <a:chExt cx="2886075" cy="1390650"/>
          </a:xfrm>
        </p:grpSpPr>
        <p:cxnSp>
          <p:nvCxnSpPr>
            <p:cNvPr id="44" name="Straight Arrow Connector 43">
              <a:extLst>
                <a:ext uri="{FF2B5EF4-FFF2-40B4-BE49-F238E27FC236}">
                  <a16:creationId xmlns:a16="http://schemas.microsoft.com/office/drawing/2014/main" id="{8CD291CE-8B0D-48CB-B339-824A4D450EC3}"/>
                </a:ext>
              </a:extLst>
            </p:cNvPr>
            <p:cNvCxnSpPr>
              <a:stCxn id="52" idx="1"/>
              <a:endCxn id="57" idx="3"/>
            </p:cNvCxnSpPr>
            <p:nvPr/>
          </p:nvCxnSpPr>
          <p:spPr>
            <a:xfrm flipH="1">
              <a:off x="4823084" y="3342407"/>
              <a:ext cx="457199" cy="0"/>
            </a:xfrm>
            <a:prstGeom prst="straightConnector1">
              <a:avLst/>
            </a:prstGeom>
            <a:ln w="19050">
              <a:solidFill>
                <a:srgbClr val="1D376C"/>
              </a:solidFill>
              <a:tailEnd type="arrow"/>
            </a:ln>
          </p:spPr>
          <p:style>
            <a:lnRef idx="1">
              <a:schemeClr val="dk1"/>
            </a:lnRef>
            <a:fillRef idx="0">
              <a:schemeClr val="dk1"/>
            </a:fillRef>
            <a:effectRef idx="0">
              <a:schemeClr val="dk1"/>
            </a:effectRef>
            <a:fontRef idx="minor">
              <a:schemeClr val="tx1"/>
            </a:fontRef>
          </p:style>
        </p:cxnSp>
        <p:sp>
          <p:nvSpPr>
            <p:cNvPr id="52" name="Flowchart: Process 51">
              <a:extLst>
                <a:ext uri="{FF2B5EF4-FFF2-40B4-BE49-F238E27FC236}">
                  <a16:creationId xmlns:a16="http://schemas.microsoft.com/office/drawing/2014/main" id="{F72FEAE5-AA8E-4AEA-A4FA-DCD084E793E3}"/>
                </a:ext>
              </a:extLst>
            </p:cNvPr>
            <p:cNvSpPr/>
            <p:nvPr/>
          </p:nvSpPr>
          <p:spPr>
            <a:xfrm>
              <a:off x="5280283" y="2647082"/>
              <a:ext cx="1990725" cy="1390650"/>
            </a:xfrm>
            <a:prstGeom prst="flowChartProcess">
              <a:avLst/>
            </a:prstGeom>
            <a:solidFill>
              <a:srgbClr val="1D376C"/>
            </a:solidFill>
            <a:ln>
              <a:solidFill>
                <a:srgbClr val="1D376C"/>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bg1"/>
                  </a:solidFill>
                  <a:latin typeface="Brandon Grotesque Bold" panose="020B0803020203060202" pitchFamily="34" charset="0"/>
                </a:rPr>
                <a:t>Gather Information</a:t>
              </a:r>
            </a:p>
          </p:txBody>
        </p:sp>
        <p:cxnSp>
          <p:nvCxnSpPr>
            <p:cNvPr id="50" name="Straight Arrow Connector 14">
              <a:extLst>
                <a:ext uri="{FF2B5EF4-FFF2-40B4-BE49-F238E27FC236}">
                  <a16:creationId xmlns:a16="http://schemas.microsoft.com/office/drawing/2014/main" id="{DAAAD183-C4C5-443F-AD9E-CE6E12131DC1}"/>
                </a:ext>
              </a:extLst>
            </p:cNvPr>
            <p:cNvCxnSpPr/>
            <p:nvPr/>
          </p:nvCxnSpPr>
          <p:spPr>
            <a:xfrm>
              <a:off x="7271008" y="3342407"/>
              <a:ext cx="438151" cy="0"/>
            </a:xfrm>
            <a:prstGeom prst="straightConnector1">
              <a:avLst/>
            </a:prstGeom>
            <a:ln w="19050">
              <a:solidFill>
                <a:srgbClr val="1D376C"/>
              </a:solidFill>
              <a:tailEnd type="arrow"/>
            </a:ln>
          </p:spPr>
          <p:style>
            <a:lnRef idx="1">
              <a:schemeClr val="dk1"/>
            </a:lnRef>
            <a:fillRef idx="0">
              <a:schemeClr val="dk1"/>
            </a:fillRef>
            <a:effectRef idx="0">
              <a:schemeClr val="dk1"/>
            </a:effectRef>
            <a:fontRef idx="minor">
              <a:schemeClr val="tx1"/>
            </a:fontRef>
          </p:style>
        </p:cxnSp>
      </p:grpSp>
      <p:sp>
        <p:nvSpPr>
          <p:cNvPr id="62" name="Multiplication Sign 61">
            <a:extLst>
              <a:ext uri="{FF2B5EF4-FFF2-40B4-BE49-F238E27FC236}">
                <a16:creationId xmlns:a16="http://schemas.microsoft.com/office/drawing/2014/main" id="{7F93ACA4-5D31-4AEA-816E-B5E01B35B81A}"/>
              </a:ext>
            </a:extLst>
          </p:cNvPr>
          <p:cNvSpPr/>
          <p:nvPr/>
        </p:nvSpPr>
        <p:spPr>
          <a:xfrm>
            <a:off x="2575464" y="2585418"/>
            <a:ext cx="1734286" cy="1502776"/>
          </a:xfrm>
          <a:prstGeom prst="mathMultiply">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Multiplication Sign 62">
            <a:extLst>
              <a:ext uri="{FF2B5EF4-FFF2-40B4-BE49-F238E27FC236}">
                <a16:creationId xmlns:a16="http://schemas.microsoft.com/office/drawing/2014/main" id="{62B64D3D-55D6-4A96-AB59-38BDCEDA430F}"/>
              </a:ext>
            </a:extLst>
          </p:cNvPr>
          <p:cNvSpPr/>
          <p:nvPr/>
        </p:nvSpPr>
        <p:spPr>
          <a:xfrm>
            <a:off x="2575464" y="3777983"/>
            <a:ext cx="1734286" cy="1502776"/>
          </a:xfrm>
          <a:prstGeom prst="mathMultiply">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Multiplication Sign 63">
            <a:extLst>
              <a:ext uri="{FF2B5EF4-FFF2-40B4-BE49-F238E27FC236}">
                <a16:creationId xmlns:a16="http://schemas.microsoft.com/office/drawing/2014/main" id="{FAC10036-0E59-46D4-BECB-25E638ADAADD}"/>
              </a:ext>
            </a:extLst>
          </p:cNvPr>
          <p:cNvSpPr/>
          <p:nvPr/>
        </p:nvSpPr>
        <p:spPr>
          <a:xfrm>
            <a:off x="2580492" y="4860887"/>
            <a:ext cx="1734286" cy="1502776"/>
          </a:xfrm>
          <a:prstGeom prst="mathMultiply">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CE288D1E-31DB-4800-91A5-0F81D99C0D54}"/>
              </a:ext>
            </a:extLst>
          </p:cNvPr>
          <p:cNvSpPr txBox="1"/>
          <p:nvPr/>
        </p:nvSpPr>
        <p:spPr>
          <a:xfrm>
            <a:off x="696686" y="142113"/>
            <a:ext cx="10798628" cy="925894"/>
          </a:xfrm>
          <a:prstGeom prst="rect">
            <a:avLst/>
          </a:prstGeom>
          <a:noFill/>
        </p:spPr>
        <p:txBody>
          <a:bodyPr wrap="square" rtlCol="0">
            <a:spAutoFit/>
          </a:bodyPr>
          <a:lstStyle/>
          <a:p>
            <a:pPr>
              <a:lnSpc>
                <a:spcPts val="6500"/>
              </a:lnSpc>
            </a:pPr>
            <a:r>
              <a:rPr lang="en-US" sz="6000" b="1" dirty="0">
                <a:solidFill>
                  <a:srgbClr val="1D376C"/>
                </a:solidFill>
                <a:latin typeface="Arial" panose="020B0604020202020204" pitchFamily="34" charset="0"/>
                <a:cs typeface="Arial" panose="020B0604020202020204" pitchFamily="34" charset="0"/>
              </a:rPr>
              <a:t>Progressive Action Tree</a:t>
            </a:r>
          </a:p>
        </p:txBody>
      </p:sp>
      <p:sp>
        <p:nvSpPr>
          <p:cNvPr id="27" name="TextBox 26">
            <a:extLst>
              <a:ext uri="{FF2B5EF4-FFF2-40B4-BE49-F238E27FC236}">
                <a16:creationId xmlns:a16="http://schemas.microsoft.com/office/drawing/2014/main" id="{6EC0C5D4-C02B-49FB-BA37-ED4F72F38AC2}"/>
              </a:ext>
            </a:extLst>
          </p:cNvPr>
          <p:cNvSpPr txBox="1"/>
          <p:nvPr/>
        </p:nvSpPr>
        <p:spPr>
          <a:xfrm>
            <a:off x="10007600" y="6115700"/>
            <a:ext cx="2006600" cy="461665"/>
          </a:xfrm>
          <a:prstGeom prst="rect">
            <a:avLst/>
          </a:prstGeom>
          <a:noFill/>
        </p:spPr>
        <p:txBody>
          <a:bodyPr wrap="square" rtlCol="0">
            <a:spAutoFit/>
          </a:bodyPr>
          <a:lstStyle/>
          <a:p>
            <a:pPr algn="ctr"/>
            <a:r>
              <a:rPr lang="en-US" sz="2400" dirty="0">
                <a:solidFill>
                  <a:srgbClr val="1D376C"/>
                </a:solidFill>
                <a:latin typeface="Pacifico" panose="00000500000000000000" pitchFamily="2" charset="0"/>
              </a:rPr>
              <a:t>Goodwill</a:t>
            </a:r>
          </a:p>
        </p:txBody>
      </p:sp>
    </p:spTree>
    <p:custDataLst>
      <p:tags r:id="rId1"/>
    </p:custDataLst>
    <p:extLst>
      <p:ext uri="{BB962C8B-B14F-4D97-AF65-F5344CB8AC3E}">
        <p14:creationId xmlns:p14="http://schemas.microsoft.com/office/powerpoint/2010/main" val="189815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style.rotation</p:attrName>
                                        </p:attrNameLst>
                                      </p:cBhvr>
                                      <p:tavLst>
                                        <p:tav tm="0">
                                          <p:val>
                                            <p:fltVal val="90"/>
                                          </p:val>
                                        </p:tav>
                                        <p:tav tm="100000">
                                          <p:val>
                                            <p:fltVal val="0"/>
                                          </p:val>
                                        </p:tav>
                                      </p:tavLst>
                                    </p:anim>
                                    <p:animEffect transition="in" filter="fade">
                                      <p:cBhvr>
                                        <p:cTn id="26" dur="1000"/>
                                        <p:tgtEl>
                                          <p:spTgt spid="5"/>
                                        </p:tgtEl>
                                      </p:cBhvr>
                                    </p:animEffect>
                                  </p:childTnLst>
                                </p:cTn>
                              </p:par>
                              <p:par>
                                <p:cTn id="27" presetID="3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1000" fill="hold"/>
                                        <p:tgtEl>
                                          <p:spTgt spid="6"/>
                                        </p:tgtEl>
                                        <p:attrNameLst>
                                          <p:attrName>ppt_w</p:attrName>
                                        </p:attrNameLst>
                                      </p:cBhvr>
                                      <p:tavLst>
                                        <p:tav tm="0">
                                          <p:val>
                                            <p:fltVal val="0"/>
                                          </p:val>
                                        </p:tav>
                                        <p:tav tm="100000">
                                          <p:val>
                                            <p:strVal val="#ppt_w"/>
                                          </p:val>
                                        </p:tav>
                                      </p:tavLst>
                                    </p:anim>
                                    <p:anim calcmode="lin" valueType="num">
                                      <p:cBhvr>
                                        <p:cTn id="30" dur="1000" fill="hold"/>
                                        <p:tgtEl>
                                          <p:spTgt spid="6"/>
                                        </p:tgtEl>
                                        <p:attrNameLst>
                                          <p:attrName>ppt_h</p:attrName>
                                        </p:attrNameLst>
                                      </p:cBhvr>
                                      <p:tavLst>
                                        <p:tav tm="0">
                                          <p:val>
                                            <p:fltVal val="0"/>
                                          </p:val>
                                        </p:tav>
                                        <p:tav tm="100000">
                                          <p:val>
                                            <p:strVal val="#ppt_h"/>
                                          </p:val>
                                        </p:tav>
                                      </p:tavLst>
                                    </p:anim>
                                    <p:anim calcmode="lin" valueType="num">
                                      <p:cBhvr>
                                        <p:cTn id="31" dur="1000" fill="hold"/>
                                        <p:tgtEl>
                                          <p:spTgt spid="6"/>
                                        </p:tgtEl>
                                        <p:attrNameLst>
                                          <p:attrName>style.rotation</p:attrName>
                                        </p:attrNameLst>
                                      </p:cBhvr>
                                      <p:tavLst>
                                        <p:tav tm="0">
                                          <p:val>
                                            <p:fltVal val="90"/>
                                          </p:val>
                                        </p:tav>
                                        <p:tav tm="100000">
                                          <p:val>
                                            <p:fltVal val="0"/>
                                          </p:val>
                                        </p:tav>
                                      </p:tavLst>
                                    </p:anim>
                                    <p:animEffect transition="in" filter="fade">
                                      <p:cBhvr>
                                        <p:cTn id="32" dur="1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1000" fill="hold"/>
                                        <p:tgtEl>
                                          <p:spTgt spid="9"/>
                                        </p:tgtEl>
                                        <p:attrNameLst>
                                          <p:attrName>ppt_w</p:attrName>
                                        </p:attrNameLst>
                                      </p:cBhvr>
                                      <p:tavLst>
                                        <p:tav tm="0">
                                          <p:val>
                                            <p:fltVal val="0"/>
                                          </p:val>
                                        </p:tav>
                                        <p:tav tm="100000">
                                          <p:val>
                                            <p:strVal val="#ppt_w"/>
                                          </p:val>
                                        </p:tav>
                                      </p:tavLst>
                                    </p:anim>
                                    <p:anim calcmode="lin" valueType="num">
                                      <p:cBhvr>
                                        <p:cTn id="38" dur="1000" fill="hold"/>
                                        <p:tgtEl>
                                          <p:spTgt spid="9"/>
                                        </p:tgtEl>
                                        <p:attrNameLst>
                                          <p:attrName>ppt_h</p:attrName>
                                        </p:attrNameLst>
                                      </p:cBhvr>
                                      <p:tavLst>
                                        <p:tav tm="0">
                                          <p:val>
                                            <p:fltVal val="0"/>
                                          </p:val>
                                        </p:tav>
                                        <p:tav tm="100000">
                                          <p:val>
                                            <p:strVal val="#ppt_h"/>
                                          </p:val>
                                        </p:tav>
                                      </p:tavLst>
                                    </p:anim>
                                    <p:anim calcmode="lin" valueType="num">
                                      <p:cBhvr>
                                        <p:cTn id="39" dur="1000" fill="hold"/>
                                        <p:tgtEl>
                                          <p:spTgt spid="9"/>
                                        </p:tgtEl>
                                        <p:attrNameLst>
                                          <p:attrName>style.rotation</p:attrName>
                                        </p:attrNameLst>
                                      </p:cBhvr>
                                      <p:tavLst>
                                        <p:tav tm="0">
                                          <p:val>
                                            <p:fltVal val="90"/>
                                          </p:val>
                                        </p:tav>
                                        <p:tav tm="100000">
                                          <p:val>
                                            <p:fltVal val="0"/>
                                          </p:val>
                                        </p:tav>
                                      </p:tavLst>
                                    </p:anim>
                                    <p:animEffect transition="in" filter="fade">
                                      <p:cBhvr>
                                        <p:cTn id="40" dur="1000"/>
                                        <p:tgtEl>
                                          <p:spTgt spid="9"/>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anim calcmode="lin" valueType="num">
                                      <p:cBhvr>
                                        <p:cTn id="43" dur="1000" fill="hold"/>
                                        <p:tgtEl>
                                          <p:spTgt spid="54"/>
                                        </p:tgtEl>
                                        <p:attrNameLst>
                                          <p:attrName>ppt_w</p:attrName>
                                        </p:attrNameLst>
                                      </p:cBhvr>
                                      <p:tavLst>
                                        <p:tav tm="0">
                                          <p:val>
                                            <p:fltVal val="0"/>
                                          </p:val>
                                        </p:tav>
                                        <p:tav tm="100000">
                                          <p:val>
                                            <p:strVal val="#ppt_w"/>
                                          </p:val>
                                        </p:tav>
                                      </p:tavLst>
                                    </p:anim>
                                    <p:anim calcmode="lin" valueType="num">
                                      <p:cBhvr>
                                        <p:cTn id="44" dur="1000" fill="hold"/>
                                        <p:tgtEl>
                                          <p:spTgt spid="54"/>
                                        </p:tgtEl>
                                        <p:attrNameLst>
                                          <p:attrName>ppt_h</p:attrName>
                                        </p:attrNameLst>
                                      </p:cBhvr>
                                      <p:tavLst>
                                        <p:tav tm="0">
                                          <p:val>
                                            <p:fltVal val="0"/>
                                          </p:val>
                                        </p:tav>
                                        <p:tav tm="100000">
                                          <p:val>
                                            <p:strVal val="#ppt_h"/>
                                          </p:val>
                                        </p:tav>
                                      </p:tavLst>
                                    </p:anim>
                                    <p:anim calcmode="lin" valueType="num">
                                      <p:cBhvr>
                                        <p:cTn id="45" dur="1000" fill="hold"/>
                                        <p:tgtEl>
                                          <p:spTgt spid="54"/>
                                        </p:tgtEl>
                                        <p:attrNameLst>
                                          <p:attrName>style.rotation</p:attrName>
                                        </p:attrNameLst>
                                      </p:cBhvr>
                                      <p:tavLst>
                                        <p:tav tm="0">
                                          <p:val>
                                            <p:fltVal val="90"/>
                                          </p:val>
                                        </p:tav>
                                        <p:tav tm="100000">
                                          <p:val>
                                            <p:fltVal val="0"/>
                                          </p:val>
                                        </p:tav>
                                      </p:tavLst>
                                    </p:anim>
                                    <p:animEffect transition="in" filter="fade">
                                      <p:cBhvr>
                                        <p:cTn id="46" dur="1000"/>
                                        <p:tgtEl>
                                          <p:spTgt spid="54"/>
                                        </p:tgtEl>
                                      </p:cBhvr>
                                    </p:animEffect>
                                  </p:childTnLst>
                                </p:cTn>
                              </p:par>
                            </p:childTnLst>
                          </p:cTn>
                        </p:par>
                        <p:par>
                          <p:cTn id="47" fill="hold">
                            <p:stCondLst>
                              <p:cond delay="1000"/>
                            </p:stCondLst>
                            <p:childTnLst>
                              <p:par>
                                <p:cTn id="48" presetID="16" presetClass="entr" presetSubtype="21" fill="hold" grpId="0" nodeType="afterEffect">
                                  <p:stCondLst>
                                    <p:cond delay="0"/>
                                  </p:stCondLst>
                                  <p:childTnLst>
                                    <p:set>
                                      <p:cBhvr>
                                        <p:cTn id="49" dur="1" fill="hold">
                                          <p:stCondLst>
                                            <p:cond delay="0"/>
                                          </p:stCondLst>
                                        </p:cTn>
                                        <p:tgtEl>
                                          <p:spTgt spid="62"/>
                                        </p:tgtEl>
                                        <p:attrNameLst>
                                          <p:attrName>style.visibility</p:attrName>
                                        </p:attrNameLst>
                                      </p:cBhvr>
                                      <p:to>
                                        <p:strVal val="visible"/>
                                      </p:to>
                                    </p:set>
                                    <p:animEffect transition="in" filter="barn(inVertical)">
                                      <p:cBhvr>
                                        <p:cTn id="50" dur="500"/>
                                        <p:tgtEl>
                                          <p:spTgt spid="62"/>
                                        </p:tgtEl>
                                      </p:cBhvr>
                                    </p:animEffect>
                                  </p:childTnLst>
                                </p:cTn>
                              </p:par>
                            </p:childTnLst>
                          </p:cTn>
                        </p:par>
                        <p:par>
                          <p:cTn id="51" fill="hold">
                            <p:stCondLst>
                              <p:cond delay="1500"/>
                            </p:stCondLst>
                            <p:childTnLst>
                              <p:par>
                                <p:cTn id="52" presetID="16" presetClass="entr" presetSubtype="21" fill="hold" grpId="0" nodeType="afterEffect">
                                  <p:stCondLst>
                                    <p:cond delay="0"/>
                                  </p:stCondLst>
                                  <p:childTnLst>
                                    <p:set>
                                      <p:cBhvr>
                                        <p:cTn id="53" dur="1" fill="hold">
                                          <p:stCondLst>
                                            <p:cond delay="0"/>
                                          </p:stCondLst>
                                        </p:cTn>
                                        <p:tgtEl>
                                          <p:spTgt spid="63"/>
                                        </p:tgtEl>
                                        <p:attrNameLst>
                                          <p:attrName>style.visibility</p:attrName>
                                        </p:attrNameLst>
                                      </p:cBhvr>
                                      <p:to>
                                        <p:strVal val="visible"/>
                                      </p:to>
                                    </p:set>
                                    <p:animEffect transition="in" filter="barn(inVertical)">
                                      <p:cBhvr>
                                        <p:cTn id="54" dur="500"/>
                                        <p:tgtEl>
                                          <p:spTgt spid="63"/>
                                        </p:tgtEl>
                                      </p:cBhvr>
                                    </p:animEffect>
                                  </p:childTnLst>
                                </p:cTn>
                              </p:par>
                            </p:childTnLst>
                          </p:cTn>
                        </p:par>
                        <p:par>
                          <p:cTn id="55" fill="hold">
                            <p:stCondLst>
                              <p:cond delay="2000"/>
                            </p:stCondLst>
                            <p:childTnLst>
                              <p:par>
                                <p:cTn id="56" presetID="16" presetClass="entr" presetSubtype="21" fill="hold" grpId="0" nodeType="afterEffect">
                                  <p:stCondLst>
                                    <p:cond delay="0"/>
                                  </p:stCondLst>
                                  <p:childTnLst>
                                    <p:set>
                                      <p:cBhvr>
                                        <p:cTn id="57" dur="1" fill="hold">
                                          <p:stCondLst>
                                            <p:cond delay="0"/>
                                          </p:stCondLst>
                                        </p:cTn>
                                        <p:tgtEl>
                                          <p:spTgt spid="64"/>
                                        </p:tgtEl>
                                        <p:attrNameLst>
                                          <p:attrName>style.visibility</p:attrName>
                                        </p:attrNameLst>
                                      </p:cBhvr>
                                      <p:to>
                                        <p:strVal val="visible"/>
                                      </p:to>
                                    </p:set>
                                    <p:animEffect transition="in" filter="barn(inVertical)">
                                      <p:cBhvr>
                                        <p:cTn id="58" dur="500"/>
                                        <p:tgtEl>
                                          <p:spTgt spid="64"/>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55"/>
                                        </p:tgtEl>
                                        <p:attrNameLst>
                                          <p:attrName>style.visibility</p:attrName>
                                        </p:attrNameLst>
                                      </p:cBhvr>
                                      <p:to>
                                        <p:strVal val="visible"/>
                                      </p:to>
                                    </p:set>
                                    <p:anim calcmode="lin" valueType="num">
                                      <p:cBhvr>
                                        <p:cTn id="63" dur="1000" fill="hold"/>
                                        <p:tgtEl>
                                          <p:spTgt spid="55"/>
                                        </p:tgtEl>
                                        <p:attrNameLst>
                                          <p:attrName>ppt_w</p:attrName>
                                        </p:attrNameLst>
                                      </p:cBhvr>
                                      <p:tavLst>
                                        <p:tav tm="0">
                                          <p:val>
                                            <p:fltVal val="0"/>
                                          </p:val>
                                        </p:tav>
                                        <p:tav tm="100000">
                                          <p:val>
                                            <p:strVal val="#ppt_w"/>
                                          </p:val>
                                        </p:tav>
                                      </p:tavLst>
                                    </p:anim>
                                    <p:anim calcmode="lin" valueType="num">
                                      <p:cBhvr>
                                        <p:cTn id="64" dur="1000" fill="hold"/>
                                        <p:tgtEl>
                                          <p:spTgt spid="55"/>
                                        </p:tgtEl>
                                        <p:attrNameLst>
                                          <p:attrName>ppt_h</p:attrName>
                                        </p:attrNameLst>
                                      </p:cBhvr>
                                      <p:tavLst>
                                        <p:tav tm="0">
                                          <p:val>
                                            <p:fltVal val="0"/>
                                          </p:val>
                                        </p:tav>
                                        <p:tav tm="100000">
                                          <p:val>
                                            <p:strVal val="#ppt_h"/>
                                          </p:val>
                                        </p:tav>
                                      </p:tavLst>
                                    </p:anim>
                                    <p:anim calcmode="lin" valueType="num">
                                      <p:cBhvr>
                                        <p:cTn id="65" dur="1000" fill="hold"/>
                                        <p:tgtEl>
                                          <p:spTgt spid="55"/>
                                        </p:tgtEl>
                                        <p:attrNameLst>
                                          <p:attrName>style.rotation</p:attrName>
                                        </p:attrNameLst>
                                      </p:cBhvr>
                                      <p:tavLst>
                                        <p:tav tm="0">
                                          <p:val>
                                            <p:fltVal val="90"/>
                                          </p:val>
                                        </p:tav>
                                        <p:tav tm="100000">
                                          <p:val>
                                            <p:fltVal val="0"/>
                                          </p:val>
                                        </p:tav>
                                      </p:tavLst>
                                    </p:anim>
                                    <p:animEffect transition="in" filter="fade">
                                      <p:cBhvr>
                                        <p:cTn id="66" dur="1000"/>
                                        <p:tgtEl>
                                          <p:spTgt spid="55"/>
                                        </p:tgtEl>
                                      </p:cBhvr>
                                    </p:animEffect>
                                  </p:childTnLst>
                                </p:cTn>
                              </p:par>
                              <p:par>
                                <p:cTn id="67" presetID="31" presetClass="entr" presetSubtype="0" fill="hold" nodeType="withEffect">
                                  <p:stCondLst>
                                    <p:cond delay="0"/>
                                  </p:stCondLst>
                                  <p:childTnLst>
                                    <p:set>
                                      <p:cBhvr>
                                        <p:cTn id="68" dur="1" fill="hold">
                                          <p:stCondLst>
                                            <p:cond delay="0"/>
                                          </p:stCondLst>
                                        </p:cTn>
                                        <p:tgtEl>
                                          <p:spTgt spid="10"/>
                                        </p:tgtEl>
                                        <p:attrNameLst>
                                          <p:attrName>style.visibility</p:attrName>
                                        </p:attrNameLst>
                                      </p:cBhvr>
                                      <p:to>
                                        <p:strVal val="visible"/>
                                      </p:to>
                                    </p:set>
                                    <p:anim calcmode="lin" valueType="num">
                                      <p:cBhvr>
                                        <p:cTn id="69" dur="1000" fill="hold"/>
                                        <p:tgtEl>
                                          <p:spTgt spid="10"/>
                                        </p:tgtEl>
                                        <p:attrNameLst>
                                          <p:attrName>ppt_w</p:attrName>
                                        </p:attrNameLst>
                                      </p:cBhvr>
                                      <p:tavLst>
                                        <p:tav tm="0">
                                          <p:val>
                                            <p:fltVal val="0"/>
                                          </p:val>
                                        </p:tav>
                                        <p:tav tm="100000">
                                          <p:val>
                                            <p:strVal val="#ppt_w"/>
                                          </p:val>
                                        </p:tav>
                                      </p:tavLst>
                                    </p:anim>
                                    <p:anim calcmode="lin" valueType="num">
                                      <p:cBhvr>
                                        <p:cTn id="70" dur="1000" fill="hold"/>
                                        <p:tgtEl>
                                          <p:spTgt spid="10"/>
                                        </p:tgtEl>
                                        <p:attrNameLst>
                                          <p:attrName>ppt_h</p:attrName>
                                        </p:attrNameLst>
                                      </p:cBhvr>
                                      <p:tavLst>
                                        <p:tav tm="0">
                                          <p:val>
                                            <p:fltVal val="0"/>
                                          </p:val>
                                        </p:tav>
                                        <p:tav tm="100000">
                                          <p:val>
                                            <p:strVal val="#ppt_h"/>
                                          </p:val>
                                        </p:tav>
                                      </p:tavLst>
                                    </p:anim>
                                    <p:anim calcmode="lin" valueType="num">
                                      <p:cBhvr>
                                        <p:cTn id="71" dur="1000" fill="hold"/>
                                        <p:tgtEl>
                                          <p:spTgt spid="10"/>
                                        </p:tgtEl>
                                        <p:attrNameLst>
                                          <p:attrName>style.rotation</p:attrName>
                                        </p:attrNameLst>
                                      </p:cBhvr>
                                      <p:tavLst>
                                        <p:tav tm="0">
                                          <p:val>
                                            <p:fltVal val="90"/>
                                          </p:val>
                                        </p:tav>
                                        <p:tav tm="100000">
                                          <p:val>
                                            <p:fltVal val="0"/>
                                          </p:val>
                                        </p:tav>
                                      </p:tavLst>
                                    </p:anim>
                                    <p:animEffect transition="in" filter="fade">
                                      <p:cBhvr>
                                        <p:cTn id="7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62" grpId="0" animBg="1"/>
      <p:bldP spid="63" grpId="0" animBg="1"/>
      <p:bldP spid="6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A2064E5-DB04-4D64-90B8-4714D7DB5037}"/>
              </a:ext>
            </a:extLst>
          </p:cNvPr>
          <p:cNvGrpSpPr/>
          <p:nvPr/>
        </p:nvGrpSpPr>
        <p:grpSpPr>
          <a:xfrm>
            <a:off x="0" y="1190232"/>
            <a:ext cx="660252" cy="5667768"/>
            <a:chOff x="-45655" y="1235195"/>
            <a:chExt cx="660252" cy="5667768"/>
          </a:xfrm>
        </p:grpSpPr>
        <p:sp>
          <p:nvSpPr>
            <p:cNvPr id="7" name="Rectangle 6">
              <a:extLst>
                <a:ext uri="{FF2B5EF4-FFF2-40B4-BE49-F238E27FC236}">
                  <a16:creationId xmlns:a16="http://schemas.microsoft.com/office/drawing/2014/main" id="{488386A0-A8AA-4A84-8D33-F3179DF7D291}"/>
                </a:ext>
              </a:extLst>
            </p:cNvPr>
            <p:cNvSpPr/>
            <p:nvPr/>
          </p:nvSpPr>
          <p:spPr>
            <a:xfrm>
              <a:off x="-45655" y="1235195"/>
              <a:ext cx="660252" cy="5667768"/>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9B23B37-F3D6-4892-ABCB-5B44E8CEE9A4}"/>
                </a:ext>
              </a:extLst>
            </p:cNvPr>
            <p:cNvSpPr/>
            <p:nvPr/>
          </p:nvSpPr>
          <p:spPr>
            <a:xfrm>
              <a:off x="380057" y="1907394"/>
              <a:ext cx="234540" cy="4995569"/>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7FC691FB-ADBF-400F-B043-D4FBC01B701E}"/>
              </a:ext>
            </a:extLst>
          </p:cNvPr>
          <p:cNvSpPr txBox="1"/>
          <p:nvPr/>
        </p:nvSpPr>
        <p:spPr>
          <a:xfrm>
            <a:off x="238892" y="142113"/>
            <a:ext cx="11714216" cy="925894"/>
          </a:xfrm>
          <a:prstGeom prst="rect">
            <a:avLst/>
          </a:prstGeom>
          <a:noFill/>
        </p:spPr>
        <p:txBody>
          <a:bodyPr wrap="square" rtlCol="0">
            <a:spAutoFit/>
          </a:bodyPr>
          <a:lstStyle/>
          <a:p>
            <a:pPr>
              <a:lnSpc>
                <a:spcPts val="6500"/>
              </a:lnSpc>
            </a:pPr>
            <a:r>
              <a:rPr lang="en-US" sz="6000" b="1" dirty="0">
                <a:solidFill>
                  <a:srgbClr val="1D376C"/>
                </a:solidFill>
                <a:latin typeface="Arial" panose="020B0604020202020204" pitchFamily="34" charset="0"/>
                <a:cs typeface="Arial" panose="020B0604020202020204" pitchFamily="34" charset="0"/>
              </a:rPr>
              <a:t>Performance Improvement Plan</a:t>
            </a:r>
          </a:p>
        </p:txBody>
      </p:sp>
      <p:pic>
        <p:nvPicPr>
          <p:cNvPr id="9" name="Picture 8">
            <a:extLst>
              <a:ext uri="{FF2B5EF4-FFF2-40B4-BE49-F238E27FC236}">
                <a16:creationId xmlns:a16="http://schemas.microsoft.com/office/drawing/2014/main" id="{83DFEF1A-3A69-4B5D-A69E-F70E6535079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051225" y="1256167"/>
            <a:ext cx="8089550" cy="4894304"/>
          </a:xfrm>
          <a:prstGeom prst="rect">
            <a:avLst/>
          </a:prstGeom>
          <a:ln>
            <a:solidFill>
              <a:srgbClr val="1D376C"/>
            </a:solidFill>
          </a:ln>
        </p:spPr>
      </p:pic>
      <p:sp>
        <p:nvSpPr>
          <p:cNvPr id="11" name="TextBox 10">
            <a:extLst>
              <a:ext uri="{FF2B5EF4-FFF2-40B4-BE49-F238E27FC236}">
                <a16:creationId xmlns:a16="http://schemas.microsoft.com/office/drawing/2014/main" id="{606ECDD1-8397-4292-81B3-315A08CFFA16}"/>
              </a:ext>
            </a:extLst>
          </p:cNvPr>
          <p:cNvSpPr txBox="1"/>
          <p:nvPr/>
        </p:nvSpPr>
        <p:spPr>
          <a:xfrm>
            <a:off x="10007600" y="6115700"/>
            <a:ext cx="2006600" cy="461665"/>
          </a:xfrm>
          <a:prstGeom prst="rect">
            <a:avLst/>
          </a:prstGeom>
          <a:noFill/>
        </p:spPr>
        <p:txBody>
          <a:bodyPr wrap="square" rtlCol="0">
            <a:spAutoFit/>
          </a:bodyPr>
          <a:lstStyle/>
          <a:p>
            <a:pPr algn="ctr"/>
            <a:r>
              <a:rPr lang="en-US" sz="2400" dirty="0">
                <a:solidFill>
                  <a:srgbClr val="1D376C"/>
                </a:solidFill>
                <a:latin typeface="Pacifico" panose="00000500000000000000" pitchFamily="2" charset="0"/>
              </a:rPr>
              <a:t>Goodwill</a:t>
            </a:r>
          </a:p>
        </p:txBody>
      </p:sp>
    </p:spTree>
    <p:custDataLst>
      <p:tags r:id="rId1"/>
    </p:custDataLst>
    <p:extLst>
      <p:ext uri="{BB962C8B-B14F-4D97-AF65-F5344CB8AC3E}">
        <p14:creationId xmlns:p14="http://schemas.microsoft.com/office/powerpoint/2010/main" val="41087585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F46BA70-B97C-4771-BB6B-249F55B981D8}"/>
              </a:ext>
            </a:extLst>
          </p:cNvPr>
          <p:cNvGrpSpPr/>
          <p:nvPr/>
        </p:nvGrpSpPr>
        <p:grpSpPr>
          <a:xfrm>
            <a:off x="0" y="142113"/>
            <a:ext cx="11953108" cy="6715887"/>
            <a:chOff x="0" y="142113"/>
            <a:chExt cx="11953108" cy="6715887"/>
          </a:xfrm>
        </p:grpSpPr>
        <p:grpSp>
          <p:nvGrpSpPr>
            <p:cNvPr id="2" name="Group 1">
              <a:extLst>
                <a:ext uri="{FF2B5EF4-FFF2-40B4-BE49-F238E27FC236}">
                  <a16:creationId xmlns:a16="http://schemas.microsoft.com/office/drawing/2014/main" id="{4A2064E5-DB04-4D64-90B8-4714D7DB5037}"/>
                </a:ext>
              </a:extLst>
            </p:cNvPr>
            <p:cNvGrpSpPr/>
            <p:nvPr/>
          </p:nvGrpSpPr>
          <p:grpSpPr>
            <a:xfrm>
              <a:off x="0" y="1190232"/>
              <a:ext cx="660252" cy="5667768"/>
              <a:chOff x="-45655" y="1235195"/>
              <a:chExt cx="660252" cy="5667768"/>
            </a:xfrm>
          </p:grpSpPr>
          <p:sp>
            <p:nvSpPr>
              <p:cNvPr id="7" name="Rectangle 6">
                <a:extLst>
                  <a:ext uri="{FF2B5EF4-FFF2-40B4-BE49-F238E27FC236}">
                    <a16:creationId xmlns:a16="http://schemas.microsoft.com/office/drawing/2014/main" id="{488386A0-A8AA-4A84-8D33-F3179DF7D291}"/>
                  </a:ext>
                </a:extLst>
              </p:cNvPr>
              <p:cNvSpPr/>
              <p:nvPr/>
            </p:nvSpPr>
            <p:spPr>
              <a:xfrm>
                <a:off x="-45655" y="1235195"/>
                <a:ext cx="660252" cy="5667768"/>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9B23B37-F3D6-4892-ABCB-5B44E8CEE9A4}"/>
                  </a:ext>
                </a:extLst>
              </p:cNvPr>
              <p:cNvSpPr/>
              <p:nvPr/>
            </p:nvSpPr>
            <p:spPr>
              <a:xfrm>
                <a:off x="380057" y="1907394"/>
                <a:ext cx="234540" cy="4995569"/>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7FC691FB-ADBF-400F-B043-D4FBC01B701E}"/>
                </a:ext>
              </a:extLst>
            </p:cNvPr>
            <p:cNvSpPr txBox="1"/>
            <p:nvPr/>
          </p:nvSpPr>
          <p:spPr>
            <a:xfrm>
              <a:off x="238892" y="142113"/>
              <a:ext cx="11714216" cy="925894"/>
            </a:xfrm>
            <a:prstGeom prst="rect">
              <a:avLst/>
            </a:prstGeom>
            <a:noFill/>
          </p:spPr>
          <p:txBody>
            <a:bodyPr wrap="square" rtlCol="0">
              <a:spAutoFit/>
            </a:bodyPr>
            <a:lstStyle/>
            <a:p>
              <a:pPr>
                <a:lnSpc>
                  <a:spcPts val="6500"/>
                </a:lnSpc>
              </a:pPr>
              <a:r>
                <a:rPr lang="en-US" sz="6000" b="1" dirty="0">
                  <a:solidFill>
                    <a:srgbClr val="1D376C"/>
                  </a:solidFill>
                  <a:latin typeface="Arial" panose="020B0604020202020204" pitchFamily="34" charset="0"/>
                  <a:cs typeface="Arial" panose="020B0604020202020204" pitchFamily="34" charset="0"/>
                </a:rPr>
                <a:t>Performance Improvement Plan</a:t>
              </a:r>
            </a:p>
          </p:txBody>
        </p:sp>
      </p:grpSp>
      <p:pic>
        <p:nvPicPr>
          <p:cNvPr id="9" name="Picture 8">
            <a:extLst>
              <a:ext uri="{FF2B5EF4-FFF2-40B4-BE49-F238E27FC236}">
                <a16:creationId xmlns:a16="http://schemas.microsoft.com/office/drawing/2014/main" id="{15999D7D-F6AD-401C-B17E-2E9424993095}"/>
              </a:ext>
            </a:extLst>
          </p:cNvPr>
          <p:cNvPicPr>
            <a:picLocks noChangeAspect="1"/>
          </p:cNvPicPr>
          <p:nvPr/>
        </p:nvPicPr>
        <p:blipFill rotWithShape="1">
          <a:blip r:embed="rId4">
            <a:extLst>
              <a:ext uri="{28A0092B-C50C-407E-A947-70E740481C1C}">
                <a14:useLocalDpi xmlns:a14="http://schemas.microsoft.com/office/drawing/2010/main" val="0"/>
              </a:ext>
            </a:extLst>
          </a:blip>
          <a:srcRect t="8787"/>
          <a:stretch/>
        </p:blipFill>
        <p:spPr>
          <a:xfrm rot="480388">
            <a:off x="8946848" y="1569497"/>
            <a:ext cx="2548466" cy="4101532"/>
          </a:xfrm>
          <a:prstGeom prst="rect">
            <a:avLst/>
          </a:prstGeom>
          <a:ln w="127000" cap="sq">
            <a:solidFill>
              <a:srgbClr val="1D376C"/>
            </a:solidFill>
            <a:miter lim="800000"/>
          </a:ln>
          <a:effectLst>
            <a:outerShdw blurRad="57150" dist="50800" dir="2700000" algn="tl" rotWithShape="0">
              <a:srgbClr val="000000">
                <a:alpha val="40000"/>
              </a:srgbClr>
            </a:outerShdw>
          </a:effectLst>
        </p:spPr>
      </p:pic>
      <p:pic>
        <p:nvPicPr>
          <p:cNvPr id="11" name="Picture 10">
            <a:extLst>
              <a:ext uri="{FF2B5EF4-FFF2-40B4-BE49-F238E27FC236}">
                <a16:creationId xmlns:a16="http://schemas.microsoft.com/office/drawing/2014/main" id="{E5B82304-92CF-4695-9C41-84A40C3467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74293">
            <a:off x="1123192" y="3333736"/>
            <a:ext cx="2816491" cy="2737277"/>
          </a:xfrm>
          <a:prstGeom prst="rect">
            <a:avLst/>
          </a:prstGeom>
          <a:ln w="127000" cap="sq">
            <a:solidFill>
              <a:srgbClr val="1D376C"/>
            </a:solidFill>
            <a:miter lim="800000"/>
          </a:ln>
          <a:effectLst>
            <a:outerShdw blurRad="57150" dist="50800" dir="2700000" algn="tl" rotWithShape="0">
              <a:srgbClr val="000000">
                <a:alpha val="40000"/>
              </a:srgbClr>
            </a:outerShdw>
          </a:effectLst>
        </p:spPr>
      </p:pic>
      <p:pic>
        <p:nvPicPr>
          <p:cNvPr id="12" name="Picture 11">
            <a:extLst>
              <a:ext uri="{FF2B5EF4-FFF2-40B4-BE49-F238E27FC236}">
                <a16:creationId xmlns:a16="http://schemas.microsoft.com/office/drawing/2014/main" id="{4E6E24A7-2EEB-4891-8594-31CD0428E1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3706" y="1663255"/>
            <a:ext cx="6544588" cy="4639322"/>
          </a:xfrm>
          <a:prstGeom prst="rect">
            <a:avLst/>
          </a:prstGeom>
          <a:ln>
            <a:solidFill>
              <a:srgbClr val="1D376C"/>
            </a:solidFill>
          </a:ln>
        </p:spPr>
      </p:pic>
      <p:sp>
        <p:nvSpPr>
          <p:cNvPr id="13" name="TextBox 12">
            <a:extLst>
              <a:ext uri="{FF2B5EF4-FFF2-40B4-BE49-F238E27FC236}">
                <a16:creationId xmlns:a16="http://schemas.microsoft.com/office/drawing/2014/main" id="{A4A8211D-9F0F-45DE-BF25-92BA2FF13E1E}"/>
              </a:ext>
            </a:extLst>
          </p:cNvPr>
          <p:cNvSpPr txBox="1"/>
          <p:nvPr/>
        </p:nvSpPr>
        <p:spPr>
          <a:xfrm>
            <a:off x="10007600" y="6115700"/>
            <a:ext cx="2006600" cy="461665"/>
          </a:xfrm>
          <a:prstGeom prst="rect">
            <a:avLst/>
          </a:prstGeom>
          <a:noFill/>
        </p:spPr>
        <p:txBody>
          <a:bodyPr wrap="square" rtlCol="0">
            <a:spAutoFit/>
          </a:bodyPr>
          <a:lstStyle/>
          <a:p>
            <a:pPr algn="ctr"/>
            <a:r>
              <a:rPr lang="en-US" sz="2400" dirty="0">
                <a:solidFill>
                  <a:srgbClr val="1D376C"/>
                </a:solidFill>
                <a:latin typeface="Pacifico" panose="00000500000000000000" pitchFamily="2" charset="0"/>
              </a:rPr>
              <a:t>Goodwill</a:t>
            </a:r>
          </a:p>
        </p:txBody>
      </p:sp>
    </p:spTree>
    <p:custDataLst>
      <p:tags r:id="rId1"/>
    </p:custDataLst>
    <p:extLst>
      <p:ext uri="{BB962C8B-B14F-4D97-AF65-F5344CB8AC3E}">
        <p14:creationId xmlns:p14="http://schemas.microsoft.com/office/powerpoint/2010/main" val="41867687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9E6691E-35C2-467B-AA68-0440996874C6}"/>
              </a:ext>
            </a:extLst>
          </p:cNvPr>
          <p:cNvGrpSpPr/>
          <p:nvPr/>
        </p:nvGrpSpPr>
        <p:grpSpPr>
          <a:xfrm>
            <a:off x="0" y="142113"/>
            <a:ext cx="11953108" cy="6715887"/>
            <a:chOff x="0" y="142113"/>
            <a:chExt cx="11953108" cy="6715887"/>
          </a:xfrm>
        </p:grpSpPr>
        <p:grpSp>
          <p:nvGrpSpPr>
            <p:cNvPr id="12" name="Group 11">
              <a:extLst>
                <a:ext uri="{FF2B5EF4-FFF2-40B4-BE49-F238E27FC236}">
                  <a16:creationId xmlns:a16="http://schemas.microsoft.com/office/drawing/2014/main" id="{E27450E9-4E55-45BC-820D-4466B1585865}"/>
                </a:ext>
              </a:extLst>
            </p:cNvPr>
            <p:cNvGrpSpPr/>
            <p:nvPr/>
          </p:nvGrpSpPr>
          <p:grpSpPr>
            <a:xfrm>
              <a:off x="0" y="1190232"/>
              <a:ext cx="660252" cy="5667768"/>
              <a:chOff x="-45655" y="1235195"/>
              <a:chExt cx="660252" cy="5667768"/>
            </a:xfrm>
          </p:grpSpPr>
          <p:sp>
            <p:nvSpPr>
              <p:cNvPr id="14" name="Rectangle 13">
                <a:extLst>
                  <a:ext uri="{FF2B5EF4-FFF2-40B4-BE49-F238E27FC236}">
                    <a16:creationId xmlns:a16="http://schemas.microsoft.com/office/drawing/2014/main" id="{FF4444E0-79EC-43B3-ACC5-931B37CAE860}"/>
                  </a:ext>
                </a:extLst>
              </p:cNvPr>
              <p:cNvSpPr/>
              <p:nvPr/>
            </p:nvSpPr>
            <p:spPr>
              <a:xfrm>
                <a:off x="-45655" y="1235195"/>
                <a:ext cx="660252" cy="5667768"/>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12A2003-84D2-4890-AD90-1C1B4B5EA46A}"/>
                  </a:ext>
                </a:extLst>
              </p:cNvPr>
              <p:cNvSpPr/>
              <p:nvPr/>
            </p:nvSpPr>
            <p:spPr>
              <a:xfrm>
                <a:off x="380057" y="1907394"/>
                <a:ext cx="234540" cy="4995569"/>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30D74B87-8E11-4614-A244-5B13C5A8FCCE}"/>
                </a:ext>
              </a:extLst>
            </p:cNvPr>
            <p:cNvSpPr txBox="1"/>
            <p:nvPr/>
          </p:nvSpPr>
          <p:spPr>
            <a:xfrm>
              <a:off x="238892" y="142113"/>
              <a:ext cx="11714216" cy="925894"/>
            </a:xfrm>
            <a:prstGeom prst="rect">
              <a:avLst/>
            </a:prstGeom>
            <a:noFill/>
          </p:spPr>
          <p:txBody>
            <a:bodyPr wrap="square" rtlCol="0">
              <a:spAutoFit/>
            </a:bodyPr>
            <a:lstStyle/>
            <a:p>
              <a:pPr>
                <a:lnSpc>
                  <a:spcPts val="6500"/>
                </a:lnSpc>
              </a:pPr>
              <a:r>
                <a:rPr lang="en-US" sz="6000" b="1" dirty="0">
                  <a:solidFill>
                    <a:srgbClr val="1D376C"/>
                  </a:solidFill>
                  <a:latin typeface="Arial" panose="020B0604020202020204" pitchFamily="34" charset="0"/>
                  <a:cs typeface="Arial" panose="020B0604020202020204" pitchFamily="34" charset="0"/>
                </a:rPr>
                <a:t>Performance Improvement Plan</a:t>
              </a:r>
            </a:p>
          </p:txBody>
        </p:sp>
      </p:grpSp>
      <p:pic>
        <p:nvPicPr>
          <p:cNvPr id="3" name="Picture 2">
            <a:extLst>
              <a:ext uri="{FF2B5EF4-FFF2-40B4-BE49-F238E27FC236}">
                <a16:creationId xmlns:a16="http://schemas.microsoft.com/office/drawing/2014/main" id="{D6DFD746-50F8-4519-A6BE-306ACBD39A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26873">
            <a:off x="841887" y="2449669"/>
            <a:ext cx="2407612" cy="2963215"/>
          </a:xfrm>
          <a:prstGeom prst="rect">
            <a:avLst/>
          </a:prstGeom>
          <a:ln w="127000" cap="sq">
            <a:solidFill>
              <a:srgbClr val="1D376C"/>
            </a:solidFill>
            <a:miter lim="800000"/>
          </a:ln>
          <a:effectLst>
            <a:outerShdw blurRad="57150" dist="50800" dir="2700000" algn="tl" rotWithShape="0">
              <a:srgbClr val="000000">
                <a:alpha val="40000"/>
              </a:srgbClr>
            </a:outerShdw>
          </a:effectLst>
        </p:spPr>
      </p:pic>
      <p:pic>
        <p:nvPicPr>
          <p:cNvPr id="10" name="Picture 9">
            <a:extLst>
              <a:ext uri="{FF2B5EF4-FFF2-40B4-BE49-F238E27FC236}">
                <a16:creationId xmlns:a16="http://schemas.microsoft.com/office/drawing/2014/main" id="{C06921F2-AF30-4841-B495-3E300EA874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7966" flipH="1">
            <a:off x="9004502" y="2943427"/>
            <a:ext cx="2869442" cy="2833574"/>
          </a:xfrm>
          <a:prstGeom prst="rect">
            <a:avLst/>
          </a:prstGeom>
          <a:ln w="127000" cap="sq">
            <a:solidFill>
              <a:srgbClr val="1D376C"/>
            </a:solidFill>
            <a:miter lim="800000"/>
          </a:ln>
          <a:effectLst>
            <a:outerShdw blurRad="57150" dist="50800" dir="2700000" algn="tl" rotWithShape="0">
              <a:srgbClr val="000000">
                <a:alpha val="40000"/>
              </a:srgbClr>
            </a:outerShdw>
          </a:effectLst>
        </p:spPr>
      </p:pic>
      <p:pic>
        <p:nvPicPr>
          <p:cNvPr id="5" name="Picture 4">
            <a:extLst>
              <a:ext uri="{FF2B5EF4-FFF2-40B4-BE49-F238E27FC236}">
                <a16:creationId xmlns:a16="http://schemas.microsoft.com/office/drawing/2014/main" id="{7BBC2FD2-E8D5-4E0B-9B14-1537596459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8943" y="2023852"/>
            <a:ext cx="6554115" cy="3124636"/>
          </a:xfrm>
          <a:prstGeom prst="rect">
            <a:avLst/>
          </a:prstGeom>
          <a:ln>
            <a:solidFill>
              <a:srgbClr val="1D376C"/>
            </a:solidFill>
          </a:ln>
        </p:spPr>
      </p:pic>
      <p:sp>
        <p:nvSpPr>
          <p:cNvPr id="11" name="TextBox 10">
            <a:extLst>
              <a:ext uri="{FF2B5EF4-FFF2-40B4-BE49-F238E27FC236}">
                <a16:creationId xmlns:a16="http://schemas.microsoft.com/office/drawing/2014/main" id="{C42290BA-B3C0-4A1E-BE6E-29A62158EC8F}"/>
              </a:ext>
            </a:extLst>
          </p:cNvPr>
          <p:cNvSpPr txBox="1"/>
          <p:nvPr/>
        </p:nvSpPr>
        <p:spPr>
          <a:xfrm>
            <a:off x="10007600" y="6115700"/>
            <a:ext cx="2006600" cy="461665"/>
          </a:xfrm>
          <a:prstGeom prst="rect">
            <a:avLst/>
          </a:prstGeom>
          <a:noFill/>
        </p:spPr>
        <p:txBody>
          <a:bodyPr wrap="square" rtlCol="0">
            <a:spAutoFit/>
          </a:bodyPr>
          <a:lstStyle/>
          <a:p>
            <a:pPr algn="ctr"/>
            <a:r>
              <a:rPr lang="en-US" sz="2400" dirty="0">
                <a:solidFill>
                  <a:srgbClr val="1D376C"/>
                </a:solidFill>
                <a:latin typeface="Pacifico" panose="00000500000000000000" pitchFamily="2" charset="0"/>
              </a:rPr>
              <a:t>Goodwill</a:t>
            </a:r>
          </a:p>
        </p:txBody>
      </p:sp>
    </p:spTree>
    <p:custDataLst>
      <p:tags r:id="rId1"/>
    </p:custDataLst>
    <p:extLst>
      <p:ext uri="{BB962C8B-B14F-4D97-AF65-F5344CB8AC3E}">
        <p14:creationId xmlns:p14="http://schemas.microsoft.com/office/powerpoint/2010/main" val="3064203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E271744-A2D6-4EA9-A374-1151C5B45C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4816" y="1983011"/>
            <a:ext cx="2180497" cy="2560708"/>
          </a:xfrm>
          <a:prstGeom prst="rect">
            <a:avLst/>
          </a:prstGeom>
          <a:ln w="127000" cap="sq">
            <a:solidFill>
              <a:srgbClr val="1D376C"/>
            </a:solidFill>
            <a:miter lim="800000"/>
          </a:ln>
          <a:effectLst>
            <a:outerShdw blurRad="57150" dist="50800" dir="2700000" algn="tl" rotWithShape="0">
              <a:srgbClr val="000000">
                <a:alpha val="40000"/>
              </a:srgbClr>
            </a:outerShdw>
          </a:effectLst>
        </p:spPr>
      </p:pic>
      <p:pic>
        <p:nvPicPr>
          <p:cNvPr id="5" name="Picture 4">
            <a:extLst>
              <a:ext uri="{FF2B5EF4-FFF2-40B4-BE49-F238E27FC236}">
                <a16:creationId xmlns:a16="http://schemas.microsoft.com/office/drawing/2014/main" id="{8D198FFC-9E1F-4110-845B-78F9D416AE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0087" flipH="1">
            <a:off x="998873" y="3889498"/>
            <a:ext cx="2312300" cy="2418091"/>
          </a:xfrm>
          <a:prstGeom prst="rect">
            <a:avLst/>
          </a:prstGeom>
          <a:ln w="127000" cap="sq">
            <a:solidFill>
              <a:srgbClr val="1D376C"/>
            </a:solidFill>
            <a:miter lim="800000"/>
          </a:ln>
          <a:effectLst>
            <a:outerShdw blurRad="57150" dist="50800" dir="2700000" algn="tl" rotWithShape="0">
              <a:srgbClr val="000000">
                <a:alpha val="40000"/>
              </a:srgbClr>
            </a:outerShdw>
          </a:effectLst>
        </p:spPr>
      </p:pic>
      <p:pic>
        <p:nvPicPr>
          <p:cNvPr id="3" name="Picture 2">
            <a:extLst>
              <a:ext uri="{FF2B5EF4-FFF2-40B4-BE49-F238E27FC236}">
                <a16:creationId xmlns:a16="http://schemas.microsoft.com/office/drawing/2014/main" id="{BDF18A36-83BC-4498-9188-4B6066E9E9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9416" y="1610576"/>
            <a:ext cx="6573167" cy="4934639"/>
          </a:xfrm>
          <a:prstGeom prst="rect">
            <a:avLst/>
          </a:prstGeom>
        </p:spPr>
      </p:pic>
      <p:grpSp>
        <p:nvGrpSpPr>
          <p:cNvPr id="10" name="Group 9">
            <a:extLst>
              <a:ext uri="{FF2B5EF4-FFF2-40B4-BE49-F238E27FC236}">
                <a16:creationId xmlns:a16="http://schemas.microsoft.com/office/drawing/2014/main" id="{719C570E-51BE-4559-AC03-9EB9EAAB9717}"/>
              </a:ext>
            </a:extLst>
          </p:cNvPr>
          <p:cNvGrpSpPr/>
          <p:nvPr/>
        </p:nvGrpSpPr>
        <p:grpSpPr>
          <a:xfrm>
            <a:off x="0" y="142113"/>
            <a:ext cx="11953108" cy="6715887"/>
            <a:chOff x="0" y="142113"/>
            <a:chExt cx="11953108" cy="6715887"/>
          </a:xfrm>
        </p:grpSpPr>
        <p:grpSp>
          <p:nvGrpSpPr>
            <p:cNvPr id="12" name="Group 11">
              <a:extLst>
                <a:ext uri="{FF2B5EF4-FFF2-40B4-BE49-F238E27FC236}">
                  <a16:creationId xmlns:a16="http://schemas.microsoft.com/office/drawing/2014/main" id="{632A1D2E-DE35-4EEE-98F7-BF72D9449B69}"/>
                </a:ext>
              </a:extLst>
            </p:cNvPr>
            <p:cNvGrpSpPr/>
            <p:nvPr/>
          </p:nvGrpSpPr>
          <p:grpSpPr>
            <a:xfrm>
              <a:off x="0" y="1190232"/>
              <a:ext cx="660252" cy="5667768"/>
              <a:chOff x="-45655" y="1235195"/>
              <a:chExt cx="660252" cy="5667768"/>
            </a:xfrm>
          </p:grpSpPr>
          <p:sp>
            <p:nvSpPr>
              <p:cNvPr id="14" name="Rectangle 13">
                <a:extLst>
                  <a:ext uri="{FF2B5EF4-FFF2-40B4-BE49-F238E27FC236}">
                    <a16:creationId xmlns:a16="http://schemas.microsoft.com/office/drawing/2014/main" id="{2AA62DFB-CC0E-4482-8B97-8DB1E14A33F5}"/>
                  </a:ext>
                </a:extLst>
              </p:cNvPr>
              <p:cNvSpPr/>
              <p:nvPr/>
            </p:nvSpPr>
            <p:spPr>
              <a:xfrm>
                <a:off x="-45655" y="1235195"/>
                <a:ext cx="660252" cy="5667768"/>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661E0F8-E973-4620-AA5B-62ED3FB5710A}"/>
                  </a:ext>
                </a:extLst>
              </p:cNvPr>
              <p:cNvSpPr/>
              <p:nvPr/>
            </p:nvSpPr>
            <p:spPr>
              <a:xfrm>
                <a:off x="380057" y="1907394"/>
                <a:ext cx="234540" cy="4995569"/>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F7506202-F7F6-4800-A420-9CF3344CF547}"/>
                </a:ext>
              </a:extLst>
            </p:cNvPr>
            <p:cNvSpPr txBox="1"/>
            <p:nvPr/>
          </p:nvSpPr>
          <p:spPr>
            <a:xfrm>
              <a:off x="238892" y="142113"/>
              <a:ext cx="11714216" cy="925894"/>
            </a:xfrm>
            <a:prstGeom prst="rect">
              <a:avLst/>
            </a:prstGeom>
            <a:noFill/>
          </p:spPr>
          <p:txBody>
            <a:bodyPr wrap="square" rtlCol="0">
              <a:spAutoFit/>
            </a:bodyPr>
            <a:lstStyle/>
            <a:p>
              <a:pPr>
                <a:lnSpc>
                  <a:spcPts val="6500"/>
                </a:lnSpc>
              </a:pPr>
              <a:r>
                <a:rPr lang="en-US" sz="6000" b="1" dirty="0">
                  <a:solidFill>
                    <a:srgbClr val="1D376C"/>
                  </a:solidFill>
                  <a:latin typeface="Arial" panose="020B0604020202020204" pitchFamily="34" charset="0"/>
                  <a:cs typeface="Arial" panose="020B0604020202020204" pitchFamily="34" charset="0"/>
                </a:rPr>
                <a:t>Performance Improvement Plan</a:t>
              </a:r>
            </a:p>
          </p:txBody>
        </p:sp>
      </p:grpSp>
      <p:sp>
        <p:nvSpPr>
          <p:cNvPr id="11" name="TextBox 10">
            <a:extLst>
              <a:ext uri="{FF2B5EF4-FFF2-40B4-BE49-F238E27FC236}">
                <a16:creationId xmlns:a16="http://schemas.microsoft.com/office/drawing/2014/main" id="{31D4F340-C859-45DD-9950-AC4582B636C7}"/>
              </a:ext>
            </a:extLst>
          </p:cNvPr>
          <p:cNvSpPr txBox="1"/>
          <p:nvPr/>
        </p:nvSpPr>
        <p:spPr>
          <a:xfrm>
            <a:off x="10007600" y="6115700"/>
            <a:ext cx="2006600" cy="461665"/>
          </a:xfrm>
          <a:prstGeom prst="rect">
            <a:avLst/>
          </a:prstGeom>
          <a:noFill/>
        </p:spPr>
        <p:txBody>
          <a:bodyPr wrap="square" rtlCol="0">
            <a:spAutoFit/>
          </a:bodyPr>
          <a:lstStyle/>
          <a:p>
            <a:pPr algn="ctr"/>
            <a:r>
              <a:rPr lang="en-US" sz="2400" dirty="0">
                <a:solidFill>
                  <a:srgbClr val="1D376C"/>
                </a:solidFill>
                <a:latin typeface="Pacifico" panose="00000500000000000000" pitchFamily="2" charset="0"/>
              </a:rPr>
              <a:t>Goodwill</a:t>
            </a:r>
          </a:p>
        </p:txBody>
      </p:sp>
    </p:spTree>
    <p:custDataLst>
      <p:tags r:id="rId1"/>
    </p:custDataLst>
    <p:extLst>
      <p:ext uri="{BB962C8B-B14F-4D97-AF65-F5344CB8AC3E}">
        <p14:creationId xmlns:p14="http://schemas.microsoft.com/office/powerpoint/2010/main" val="22427013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FDEE090-AFFC-4DCA-93F2-E67387E874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87108" flipH="1">
            <a:off x="8668209" y="1672182"/>
            <a:ext cx="2879460" cy="3903785"/>
          </a:xfrm>
          <a:prstGeom prst="rect">
            <a:avLst/>
          </a:prstGeom>
          <a:ln w="127000" cap="sq">
            <a:solidFill>
              <a:srgbClr val="1D376C"/>
            </a:solidFill>
            <a:miter lim="800000"/>
          </a:ln>
          <a:effectLst>
            <a:outerShdw blurRad="57150" dist="50800" dir="2700000" algn="tl" rotWithShape="0">
              <a:srgbClr val="000000">
                <a:alpha val="40000"/>
              </a:srgbClr>
            </a:outerShdw>
          </a:effectLst>
        </p:spPr>
      </p:pic>
      <p:grpSp>
        <p:nvGrpSpPr>
          <p:cNvPr id="2" name="Group 1">
            <a:extLst>
              <a:ext uri="{FF2B5EF4-FFF2-40B4-BE49-F238E27FC236}">
                <a16:creationId xmlns:a16="http://schemas.microsoft.com/office/drawing/2014/main" id="{FF6ACFE2-1FFE-45F3-90A5-AE91A74C9EB7}"/>
              </a:ext>
            </a:extLst>
          </p:cNvPr>
          <p:cNvGrpSpPr/>
          <p:nvPr/>
        </p:nvGrpSpPr>
        <p:grpSpPr>
          <a:xfrm>
            <a:off x="1345605" y="2068147"/>
            <a:ext cx="7849790" cy="3884018"/>
            <a:chOff x="1345605" y="2068147"/>
            <a:chExt cx="7849790" cy="3884018"/>
          </a:xfrm>
        </p:grpSpPr>
        <p:pic>
          <p:nvPicPr>
            <p:cNvPr id="5" name="Picture 4">
              <a:extLst>
                <a:ext uri="{FF2B5EF4-FFF2-40B4-BE49-F238E27FC236}">
                  <a16:creationId xmlns:a16="http://schemas.microsoft.com/office/drawing/2014/main" id="{1527BD54-6EDC-4977-8856-BB71BD1FC20F}"/>
                </a:ext>
              </a:extLst>
            </p:cNvPr>
            <p:cNvPicPr>
              <a:picLocks noChangeAspect="1"/>
            </p:cNvPicPr>
            <p:nvPr/>
          </p:nvPicPr>
          <p:blipFill rotWithShape="1">
            <a:blip r:embed="rId5">
              <a:extLst>
                <a:ext uri="{28A0092B-C50C-407E-A947-70E740481C1C}">
                  <a14:useLocalDpi xmlns:a14="http://schemas.microsoft.com/office/drawing/2010/main" val="0"/>
                </a:ext>
              </a:extLst>
            </a:blip>
            <a:srcRect b="2246"/>
            <a:stretch/>
          </p:blipFill>
          <p:spPr>
            <a:xfrm>
              <a:off x="1345605" y="2068147"/>
              <a:ext cx="7849790" cy="2287400"/>
            </a:xfrm>
            <a:prstGeom prst="rect">
              <a:avLst/>
            </a:prstGeom>
            <a:ln>
              <a:solidFill>
                <a:srgbClr val="1D376C"/>
              </a:solidFill>
            </a:ln>
          </p:spPr>
        </p:pic>
        <p:pic>
          <p:nvPicPr>
            <p:cNvPr id="10" name="Picture 9">
              <a:extLst>
                <a:ext uri="{FF2B5EF4-FFF2-40B4-BE49-F238E27FC236}">
                  <a16:creationId xmlns:a16="http://schemas.microsoft.com/office/drawing/2014/main" id="{2CB2D065-1B00-4B1A-8A23-A74C74D568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5605" y="4331090"/>
              <a:ext cx="7849790" cy="1002837"/>
            </a:xfrm>
            <a:prstGeom prst="rect">
              <a:avLst/>
            </a:prstGeom>
            <a:ln>
              <a:solidFill>
                <a:srgbClr val="1D376C"/>
              </a:solidFill>
            </a:ln>
          </p:spPr>
        </p:pic>
        <p:pic>
          <p:nvPicPr>
            <p:cNvPr id="12" name="Picture 11">
              <a:extLst>
                <a:ext uri="{FF2B5EF4-FFF2-40B4-BE49-F238E27FC236}">
                  <a16:creationId xmlns:a16="http://schemas.microsoft.com/office/drawing/2014/main" id="{B06D343D-F9B7-4F22-B357-D0BE6C1E6997}"/>
                </a:ext>
              </a:extLst>
            </p:cNvPr>
            <p:cNvPicPr>
              <a:picLocks noChangeAspect="1"/>
            </p:cNvPicPr>
            <p:nvPr/>
          </p:nvPicPr>
          <p:blipFill rotWithShape="1">
            <a:blip r:embed="rId7">
              <a:extLst>
                <a:ext uri="{28A0092B-C50C-407E-A947-70E740481C1C}">
                  <a14:useLocalDpi xmlns:a14="http://schemas.microsoft.com/office/drawing/2010/main" val="0"/>
                </a:ext>
              </a:extLst>
            </a:blip>
            <a:srcRect l="1731" t="21826" r="13412" b="20689"/>
            <a:stretch/>
          </p:blipFill>
          <p:spPr>
            <a:xfrm>
              <a:off x="2908300" y="5494964"/>
              <a:ext cx="4724400" cy="457201"/>
            </a:xfrm>
            <a:prstGeom prst="rect">
              <a:avLst/>
            </a:prstGeom>
          </p:spPr>
        </p:pic>
      </p:grpSp>
      <p:grpSp>
        <p:nvGrpSpPr>
          <p:cNvPr id="13" name="Group 12">
            <a:extLst>
              <a:ext uri="{FF2B5EF4-FFF2-40B4-BE49-F238E27FC236}">
                <a16:creationId xmlns:a16="http://schemas.microsoft.com/office/drawing/2014/main" id="{D19DD21F-B5D7-4351-97C5-3568FC69410B}"/>
              </a:ext>
            </a:extLst>
          </p:cNvPr>
          <p:cNvGrpSpPr/>
          <p:nvPr/>
        </p:nvGrpSpPr>
        <p:grpSpPr>
          <a:xfrm>
            <a:off x="0" y="142113"/>
            <a:ext cx="11953108" cy="6715887"/>
            <a:chOff x="0" y="142113"/>
            <a:chExt cx="11953108" cy="6715887"/>
          </a:xfrm>
        </p:grpSpPr>
        <p:grpSp>
          <p:nvGrpSpPr>
            <p:cNvPr id="15" name="Group 14">
              <a:extLst>
                <a:ext uri="{FF2B5EF4-FFF2-40B4-BE49-F238E27FC236}">
                  <a16:creationId xmlns:a16="http://schemas.microsoft.com/office/drawing/2014/main" id="{25901792-1C04-485B-AD08-07703F5F718C}"/>
                </a:ext>
              </a:extLst>
            </p:cNvPr>
            <p:cNvGrpSpPr/>
            <p:nvPr/>
          </p:nvGrpSpPr>
          <p:grpSpPr>
            <a:xfrm>
              <a:off x="0" y="1190232"/>
              <a:ext cx="660252" cy="5667768"/>
              <a:chOff x="-45655" y="1235195"/>
              <a:chExt cx="660252" cy="5667768"/>
            </a:xfrm>
          </p:grpSpPr>
          <p:sp>
            <p:nvSpPr>
              <p:cNvPr id="17" name="Rectangle 16">
                <a:extLst>
                  <a:ext uri="{FF2B5EF4-FFF2-40B4-BE49-F238E27FC236}">
                    <a16:creationId xmlns:a16="http://schemas.microsoft.com/office/drawing/2014/main" id="{D41E0E23-F7DF-49A2-988D-A6FC12A97C4F}"/>
                  </a:ext>
                </a:extLst>
              </p:cNvPr>
              <p:cNvSpPr/>
              <p:nvPr/>
            </p:nvSpPr>
            <p:spPr>
              <a:xfrm>
                <a:off x="-45655" y="1235195"/>
                <a:ext cx="660252" cy="5667768"/>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6C4A33D-E9F6-4F8E-B1CF-0CE87BFE27B3}"/>
                  </a:ext>
                </a:extLst>
              </p:cNvPr>
              <p:cNvSpPr/>
              <p:nvPr/>
            </p:nvSpPr>
            <p:spPr>
              <a:xfrm>
                <a:off x="380057" y="1907394"/>
                <a:ext cx="234540" cy="4995569"/>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365200F7-B558-458D-BBC7-D076107423EF}"/>
                </a:ext>
              </a:extLst>
            </p:cNvPr>
            <p:cNvSpPr txBox="1"/>
            <p:nvPr/>
          </p:nvSpPr>
          <p:spPr>
            <a:xfrm>
              <a:off x="238892" y="142113"/>
              <a:ext cx="11714216" cy="925894"/>
            </a:xfrm>
            <a:prstGeom prst="rect">
              <a:avLst/>
            </a:prstGeom>
            <a:noFill/>
          </p:spPr>
          <p:txBody>
            <a:bodyPr wrap="square" rtlCol="0">
              <a:spAutoFit/>
            </a:bodyPr>
            <a:lstStyle/>
            <a:p>
              <a:pPr>
                <a:lnSpc>
                  <a:spcPts val="6500"/>
                </a:lnSpc>
              </a:pPr>
              <a:r>
                <a:rPr lang="en-US" sz="6000" b="1" dirty="0">
                  <a:solidFill>
                    <a:srgbClr val="1D376C"/>
                  </a:solidFill>
                  <a:latin typeface="Arial" panose="020B0604020202020204" pitchFamily="34" charset="0"/>
                  <a:cs typeface="Arial" panose="020B0604020202020204" pitchFamily="34" charset="0"/>
                </a:rPr>
                <a:t>Performance Improvement Plan</a:t>
              </a:r>
            </a:p>
          </p:txBody>
        </p:sp>
      </p:grpSp>
      <p:sp>
        <p:nvSpPr>
          <p:cNvPr id="14" name="TextBox 13">
            <a:extLst>
              <a:ext uri="{FF2B5EF4-FFF2-40B4-BE49-F238E27FC236}">
                <a16:creationId xmlns:a16="http://schemas.microsoft.com/office/drawing/2014/main" id="{CAB9E542-7E04-4AE6-864B-DEC154D5DAA4}"/>
              </a:ext>
            </a:extLst>
          </p:cNvPr>
          <p:cNvSpPr txBox="1"/>
          <p:nvPr/>
        </p:nvSpPr>
        <p:spPr>
          <a:xfrm>
            <a:off x="10007600" y="6115700"/>
            <a:ext cx="2006600" cy="461665"/>
          </a:xfrm>
          <a:prstGeom prst="rect">
            <a:avLst/>
          </a:prstGeom>
          <a:noFill/>
        </p:spPr>
        <p:txBody>
          <a:bodyPr wrap="square" rtlCol="0">
            <a:spAutoFit/>
          </a:bodyPr>
          <a:lstStyle/>
          <a:p>
            <a:pPr algn="ctr"/>
            <a:r>
              <a:rPr lang="en-US" sz="2400" dirty="0">
                <a:solidFill>
                  <a:srgbClr val="1D376C"/>
                </a:solidFill>
                <a:latin typeface="Pacifico" panose="00000500000000000000" pitchFamily="2" charset="0"/>
              </a:rPr>
              <a:t>Goodwill</a:t>
            </a:r>
          </a:p>
        </p:txBody>
      </p:sp>
    </p:spTree>
    <p:custDataLst>
      <p:tags r:id="rId1"/>
    </p:custDataLst>
    <p:extLst>
      <p:ext uri="{BB962C8B-B14F-4D97-AF65-F5344CB8AC3E}">
        <p14:creationId xmlns:p14="http://schemas.microsoft.com/office/powerpoint/2010/main" val="6200313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EED747C-4BD3-4D45-A979-8F193BF901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1448" y="1486894"/>
            <a:ext cx="6389104" cy="4791828"/>
          </a:xfrm>
          <a:prstGeom prst="rect">
            <a:avLst/>
          </a:prstGeom>
          <a:ln w="127000" cap="sq">
            <a:solidFill>
              <a:srgbClr val="1D376C"/>
            </a:solidFill>
            <a:miter lim="800000"/>
          </a:ln>
          <a:effectLst>
            <a:outerShdw blurRad="57150" dist="50800" dir="2700000" algn="tl" rotWithShape="0">
              <a:srgbClr val="000000">
                <a:alpha val="40000"/>
              </a:srgbClr>
            </a:outerShdw>
          </a:effectLst>
        </p:spPr>
      </p:pic>
      <p:grpSp>
        <p:nvGrpSpPr>
          <p:cNvPr id="10" name="Group 9">
            <a:extLst>
              <a:ext uri="{FF2B5EF4-FFF2-40B4-BE49-F238E27FC236}">
                <a16:creationId xmlns:a16="http://schemas.microsoft.com/office/drawing/2014/main" id="{2EBE1CC7-0593-4BCB-A116-67C1A128FF45}"/>
              </a:ext>
            </a:extLst>
          </p:cNvPr>
          <p:cNvGrpSpPr/>
          <p:nvPr/>
        </p:nvGrpSpPr>
        <p:grpSpPr>
          <a:xfrm>
            <a:off x="0" y="142113"/>
            <a:ext cx="11953108" cy="6715887"/>
            <a:chOff x="0" y="142113"/>
            <a:chExt cx="11953108" cy="6715887"/>
          </a:xfrm>
        </p:grpSpPr>
        <p:grpSp>
          <p:nvGrpSpPr>
            <p:cNvPr id="12" name="Group 11">
              <a:extLst>
                <a:ext uri="{FF2B5EF4-FFF2-40B4-BE49-F238E27FC236}">
                  <a16:creationId xmlns:a16="http://schemas.microsoft.com/office/drawing/2014/main" id="{5AF56048-58CB-406D-A504-199052E1D077}"/>
                </a:ext>
              </a:extLst>
            </p:cNvPr>
            <p:cNvGrpSpPr/>
            <p:nvPr/>
          </p:nvGrpSpPr>
          <p:grpSpPr>
            <a:xfrm>
              <a:off x="0" y="1190232"/>
              <a:ext cx="660252" cy="5667768"/>
              <a:chOff x="-45655" y="1235195"/>
              <a:chExt cx="660252" cy="5667768"/>
            </a:xfrm>
          </p:grpSpPr>
          <p:sp>
            <p:nvSpPr>
              <p:cNvPr id="14" name="Rectangle 13">
                <a:extLst>
                  <a:ext uri="{FF2B5EF4-FFF2-40B4-BE49-F238E27FC236}">
                    <a16:creationId xmlns:a16="http://schemas.microsoft.com/office/drawing/2014/main" id="{C7A23E21-0052-4260-885A-96FB5D91FC2C}"/>
                  </a:ext>
                </a:extLst>
              </p:cNvPr>
              <p:cNvSpPr/>
              <p:nvPr/>
            </p:nvSpPr>
            <p:spPr>
              <a:xfrm>
                <a:off x="-45655" y="1235195"/>
                <a:ext cx="660252" cy="5667768"/>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75A4AEF-66D3-43CF-84B2-8028BAB66A7A}"/>
                  </a:ext>
                </a:extLst>
              </p:cNvPr>
              <p:cNvSpPr/>
              <p:nvPr/>
            </p:nvSpPr>
            <p:spPr>
              <a:xfrm>
                <a:off x="380057" y="1907394"/>
                <a:ext cx="234540" cy="4995569"/>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EF7D73C3-6589-4322-93F6-ABC35F0A6771}"/>
                </a:ext>
              </a:extLst>
            </p:cNvPr>
            <p:cNvSpPr txBox="1"/>
            <p:nvPr/>
          </p:nvSpPr>
          <p:spPr>
            <a:xfrm>
              <a:off x="238892" y="142113"/>
              <a:ext cx="11714216" cy="925894"/>
            </a:xfrm>
            <a:prstGeom prst="rect">
              <a:avLst/>
            </a:prstGeom>
            <a:noFill/>
          </p:spPr>
          <p:txBody>
            <a:bodyPr wrap="square" rtlCol="0">
              <a:spAutoFit/>
            </a:bodyPr>
            <a:lstStyle/>
            <a:p>
              <a:pPr>
                <a:lnSpc>
                  <a:spcPts val="6500"/>
                </a:lnSpc>
              </a:pPr>
              <a:r>
                <a:rPr lang="en-US" sz="6000" b="1" dirty="0">
                  <a:solidFill>
                    <a:srgbClr val="1D376C"/>
                  </a:solidFill>
                  <a:latin typeface="Arial" panose="020B0604020202020204" pitchFamily="34" charset="0"/>
                  <a:cs typeface="Arial" panose="020B0604020202020204" pitchFamily="34" charset="0"/>
                </a:rPr>
                <a:t>Performance Improvement Plan</a:t>
              </a:r>
            </a:p>
          </p:txBody>
        </p:sp>
      </p:grpSp>
      <p:sp>
        <p:nvSpPr>
          <p:cNvPr id="11" name="TextBox 10">
            <a:extLst>
              <a:ext uri="{FF2B5EF4-FFF2-40B4-BE49-F238E27FC236}">
                <a16:creationId xmlns:a16="http://schemas.microsoft.com/office/drawing/2014/main" id="{9E43A257-9910-444F-8989-4025AA416CDB}"/>
              </a:ext>
            </a:extLst>
          </p:cNvPr>
          <p:cNvSpPr txBox="1"/>
          <p:nvPr/>
        </p:nvSpPr>
        <p:spPr>
          <a:xfrm>
            <a:off x="10007600" y="6115700"/>
            <a:ext cx="2006600" cy="461665"/>
          </a:xfrm>
          <a:prstGeom prst="rect">
            <a:avLst/>
          </a:prstGeom>
          <a:noFill/>
        </p:spPr>
        <p:txBody>
          <a:bodyPr wrap="square" rtlCol="0">
            <a:spAutoFit/>
          </a:bodyPr>
          <a:lstStyle/>
          <a:p>
            <a:pPr algn="ctr"/>
            <a:r>
              <a:rPr lang="en-US" sz="2400" dirty="0">
                <a:solidFill>
                  <a:srgbClr val="1D376C"/>
                </a:solidFill>
                <a:latin typeface="Pacifico" panose="00000500000000000000" pitchFamily="2" charset="0"/>
              </a:rPr>
              <a:t>Goodwill</a:t>
            </a:r>
          </a:p>
        </p:txBody>
      </p:sp>
    </p:spTree>
    <p:custDataLst>
      <p:tags r:id="rId1"/>
    </p:custDataLst>
    <p:extLst>
      <p:ext uri="{BB962C8B-B14F-4D97-AF65-F5344CB8AC3E}">
        <p14:creationId xmlns:p14="http://schemas.microsoft.com/office/powerpoint/2010/main" val="1595994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93BDAFF-297E-43CC-AECD-7EEC5A2F0297}"/>
              </a:ext>
            </a:extLst>
          </p:cNvPr>
          <p:cNvSpPr txBox="1"/>
          <p:nvPr/>
        </p:nvSpPr>
        <p:spPr>
          <a:xfrm>
            <a:off x="10007600" y="6115700"/>
            <a:ext cx="2006600" cy="461665"/>
          </a:xfrm>
          <a:prstGeom prst="rect">
            <a:avLst/>
          </a:prstGeom>
          <a:noFill/>
        </p:spPr>
        <p:txBody>
          <a:bodyPr wrap="square" rtlCol="0">
            <a:spAutoFit/>
          </a:bodyPr>
          <a:lstStyle/>
          <a:p>
            <a:pPr algn="ctr"/>
            <a:r>
              <a:rPr lang="en-US" sz="2400" dirty="0">
                <a:solidFill>
                  <a:srgbClr val="1D376C"/>
                </a:solidFill>
                <a:latin typeface="Pacifico" panose="00000500000000000000" pitchFamily="2" charset="0"/>
              </a:rPr>
              <a:t>Goodwill</a:t>
            </a:r>
          </a:p>
        </p:txBody>
      </p:sp>
      <p:sp>
        <p:nvSpPr>
          <p:cNvPr id="7" name="Rectangle 6">
            <a:extLst>
              <a:ext uri="{FF2B5EF4-FFF2-40B4-BE49-F238E27FC236}">
                <a16:creationId xmlns:a16="http://schemas.microsoft.com/office/drawing/2014/main" id="{488386A0-A8AA-4A84-8D33-F3179DF7D291}"/>
              </a:ext>
            </a:extLst>
          </p:cNvPr>
          <p:cNvSpPr/>
          <p:nvPr/>
        </p:nvSpPr>
        <p:spPr>
          <a:xfrm>
            <a:off x="-45655" y="0"/>
            <a:ext cx="660252" cy="6858000"/>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9B23B37-F3D6-4892-ABCB-5B44E8CEE9A4}"/>
              </a:ext>
            </a:extLst>
          </p:cNvPr>
          <p:cNvSpPr/>
          <p:nvPr/>
        </p:nvSpPr>
        <p:spPr>
          <a:xfrm>
            <a:off x="380057" y="1862431"/>
            <a:ext cx="234540" cy="4995569"/>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Diagram 1">
            <a:extLst>
              <a:ext uri="{FF2B5EF4-FFF2-40B4-BE49-F238E27FC236}">
                <a16:creationId xmlns:a16="http://schemas.microsoft.com/office/drawing/2014/main" id="{42391FA6-E79A-4F15-BCC3-F5A99F2B7FF3}"/>
              </a:ext>
            </a:extLst>
          </p:cNvPr>
          <p:cNvGraphicFramePr/>
          <p:nvPr>
            <p:extLst/>
          </p:nvPr>
        </p:nvGraphicFramePr>
        <p:xfrm>
          <a:off x="1573967" y="1862431"/>
          <a:ext cx="9921347" cy="40097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51D60342-CE67-4CBC-8D91-78D59B97E466}"/>
              </a:ext>
            </a:extLst>
          </p:cNvPr>
          <p:cNvSpPr txBox="1"/>
          <p:nvPr/>
        </p:nvSpPr>
        <p:spPr>
          <a:xfrm>
            <a:off x="696686" y="142113"/>
            <a:ext cx="10798628" cy="925894"/>
          </a:xfrm>
          <a:prstGeom prst="rect">
            <a:avLst/>
          </a:prstGeom>
          <a:noFill/>
        </p:spPr>
        <p:txBody>
          <a:bodyPr wrap="square" rtlCol="0">
            <a:spAutoFit/>
          </a:bodyPr>
          <a:lstStyle/>
          <a:p>
            <a:pPr>
              <a:lnSpc>
                <a:spcPts val="6500"/>
              </a:lnSpc>
            </a:pPr>
            <a:r>
              <a:rPr lang="en-US" sz="6000" b="1" dirty="0">
                <a:solidFill>
                  <a:srgbClr val="1D376C"/>
                </a:solidFill>
                <a:latin typeface="Arial" panose="020B0604020202020204" pitchFamily="34" charset="0"/>
                <a:cs typeface="Arial" panose="020B0604020202020204" pitchFamily="34" charset="0"/>
              </a:rPr>
              <a:t>Objectives</a:t>
            </a:r>
          </a:p>
        </p:txBody>
      </p:sp>
    </p:spTree>
    <p:custDataLst>
      <p:tags r:id="rId1"/>
    </p:custDataLst>
    <p:extLst>
      <p:ext uri="{BB962C8B-B14F-4D97-AF65-F5344CB8AC3E}">
        <p14:creationId xmlns:p14="http://schemas.microsoft.com/office/powerpoint/2010/main" val="201673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7EAAA9-9A79-4520-80FB-A0B5EDF774B6}"/>
              </a:ext>
            </a:extLst>
          </p:cNvPr>
          <p:cNvSpPr/>
          <p:nvPr/>
        </p:nvSpPr>
        <p:spPr>
          <a:xfrm>
            <a:off x="1057531" y="517417"/>
            <a:ext cx="10076938" cy="5178533"/>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EC1039C-EBEC-4C7A-A918-0718C681170B}"/>
              </a:ext>
            </a:extLst>
          </p:cNvPr>
          <p:cNvSpPr txBox="1"/>
          <p:nvPr/>
        </p:nvSpPr>
        <p:spPr>
          <a:xfrm>
            <a:off x="10007600" y="6115700"/>
            <a:ext cx="2006600" cy="461665"/>
          </a:xfrm>
          <a:prstGeom prst="rect">
            <a:avLst/>
          </a:prstGeom>
          <a:noFill/>
        </p:spPr>
        <p:txBody>
          <a:bodyPr wrap="square" rtlCol="0">
            <a:spAutoFit/>
          </a:bodyPr>
          <a:lstStyle/>
          <a:p>
            <a:pPr algn="ctr"/>
            <a:r>
              <a:rPr lang="en-US" sz="2400" dirty="0">
                <a:solidFill>
                  <a:srgbClr val="1D376C"/>
                </a:solidFill>
                <a:latin typeface="Pacifico" panose="00000500000000000000" pitchFamily="2" charset="0"/>
              </a:rPr>
              <a:t>Goodwill</a:t>
            </a:r>
          </a:p>
        </p:txBody>
      </p:sp>
      <p:sp>
        <p:nvSpPr>
          <p:cNvPr id="10" name="L-Shape 9">
            <a:extLst>
              <a:ext uri="{FF2B5EF4-FFF2-40B4-BE49-F238E27FC236}">
                <a16:creationId xmlns:a16="http://schemas.microsoft.com/office/drawing/2014/main" id="{C5FAFC57-8B9D-4D74-B17D-C58BE7B9A241}"/>
              </a:ext>
            </a:extLst>
          </p:cNvPr>
          <p:cNvSpPr/>
          <p:nvPr/>
        </p:nvSpPr>
        <p:spPr>
          <a:xfrm rot="10800000" flipH="1">
            <a:off x="959323" y="393512"/>
            <a:ext cx="1330326" cy="1231900"/>
          </a:xfrm>
          <a:prstGeom prst="corner">
            <a:avLst>
              <a:gd name="adj1" fmla="val 24939"/>
              <a:gd name="adj2" fmla="val 244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grpSp>
        <p:nvGrpSpPr>
          <p:cNvPr id="8" name="Group 7">
            <a:extLst>
              <a:ext uri="{FF2B5EF4-FFF2-40B4-BE49-F238E27FC236}">
                <a16:creationId xmlns:a16="http://schemas.microsoft.com/office/drawing/2014/main" id="{F19AE373-3213-434D-95E6-14356E05B4CF}"/>
              </a:ext>
            </a:extLst>
          </p:cNvPr>
          <p:cNvGrpSpPr/>
          <p:nvPr/>
        </p:nvGrpSpPr>
        <p:grpSpPr>
          <a:xfrm>
            <a:off x="1524000" y="1442592"/>
            <a:ext cx="9144000" cy="3328182"/>
            <a:chOff x="1524000" y="1819359"/>
            <a:chExt cx="9144000" cy="3328182"/>
          </a:xfrm>
        </p:grpSpPr>
        <p:sp>
          <p:nvSpPr>
            <p:cNvPr id="11" name="TextBox 10">
              <a:extLst>
                <a:ext uri="{FF2B5EF4-FFF2-40B4-BE49-F238E27FC236}">
                  <a16:creationId xmlns:a16="http://schemas.microsoft.com/office/drawing/2014/main" id="{BA343406-76D4-4FC2-A85C-0A959C8BEDCF}"/>
                </a:ext>
              </a:extLst>
            </p:cNvPr>
            <p:cNvSpPr txBox="1"/>
            <p:nvPr/>
          </p:nvSpPr>
          <p:spPr>
            <a:xfrm>
              <a:off x="1846732" y="1819359"/>
              <a:ext cx="475129"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ACBB"/>
                  </a:solidFill>
                  <a:effectLst/>
                  <a:uLnTx/>
                  <a:uFillTx/>
                  <a:latin typeface="Calibri" panose="020F0502020204030204"/>
                  <a:ea typeface="+mn-ea"/>
                  <a:cs typeface="+mn-cs"/>
                </a:rPr>
                <a:t>“</a:t>
              </a:r>
            </a:p>
          </p:txBody>
        </p:sp>
        <p:sp>
          <p:nvSpPr>
            <p:cNvPr id="12" name="Rounded Rectangle 8">
              <a:extLst>
                <a:ext uri="{FF2B5EF4-FFF2-40B4-BE49-F238E27FC236}">
                  <a16:creationId xmlns:a16="http://schemas.microsoft.com/office/drawing/2014/main" id="{F8358D32-9CFE-45CF-B646-5E4E70968639}"/>
                </a:ext>
              </a:extLst>
            </p:cNvPr>
            <p:cNvSpPr/>
            <p:nvPr/>
          </p:nvSpPr>
          <p:spPr>
            <a:xfrm>
              <a:off x="2456331" y="2088299"/>
              <a:ext cx="7404847" cy="91440"/>
            </a:xfrm>
            <a:prstGeom prst="roundRect">
              <a:avLst/>
            </a:prstGeom>
            <a:solidFill>
              <a:srgbClr val="00ACBB"/>
            </a:solidFill>
            <a:ln>
              <a:solidFill>
                <a:srgbClr val="00AC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9">
              <a:extLst>
                <a:ext uri="{FF2B5EF4-FFF2-40B4-BE49-F238E27FC236}">
                  <a16:creationId xmlns:a16="http://schemas.microsoft.com/office/drawing/2014/main" id="{810C0F65-C111-4BA0-B67C-DB75593D661C}"/>
                </a:ext>
              </a:extLst>
            </p:cNvPr>
            <p:cNvSpPr/>
            <p:nvPr/>
          </p:nvSpPr>
          <p:spPr>
            <a:xfrm>
              <a:off x="2456330" y="4475224"/>
              <a:ext cx="7404847" cy="91440"/>
            </a:xfrm>
            <a:prstGeom prst="roundRect">
              <a:avLst/>
            </a:prstGeom>
            <a:solidFill>
              <a:srgbClr val="00ACBB"/>
            </a:solidFill>
            <a:ln>
              <a:solidFill>
                <a:srgbClr val="00AC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BF1D3DE8-7275-4DD6-ACB2-40F6907B8635}"/>
                </a:ext>
              </a:extLst>
            </p:cNvPr>
            <p:cNvSpPr txBox="1"/>
            <p:nvPr/>
          </p:nvSpPr>
          <p:spPr>
            <a:xfrm>
              <a:off x="9986683" y="4224211"/>
              <a:ext cx="564776"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ACBB"/>
                  </a:solidFill>
                  <a:effectLst/>
                  <a:uLnTx/>
                  <a:uFillTx/>
                  <a:latin typeface="Calibri" panose="020F0502020204030204"/>
                  <a:ea typeface="+mn-ea"/>
                  <a:cs typeface="+mn-cs"/>
                </a:rPr>
                <a:t>”</a:t>
              </a:r>
            </a:p>
          </p:txBody>
        </p:sp>
        <p:sp>
          <p:nvSpPr>
            <p:cNvPr id="15" name="TextBox 14">
              <a:extLst>
                <a:ext uri="{FF2B5EF4-FFF2-40B4-BE49-F238E27FC236}">
                  <a16:creationId xmlns:a16="http://schemas.microsoft.com/office/drawing/2014/main" id="{8C0A9302-DE7C-4577-B833-43D6D71D8A35}"/>
                </a:ext>
              </a:extLst>
            </p:cNvPr>
            <p:cNvSpPr txBox="1"/>
            <p:nvPr/>
          </p:nvSpPr>
          <p:spPr>
            <a:xfrm>
              <a:off x="1524000" y="2625215"/>
              <a:ext cx="914400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Pacifico" panose="00000500000000000000" pitchFamily="2" charset="0"/>
                  <a:ea typeface="+mn-ea"/>
                  <a:cs typeface="+mn-cs"/>
                </a:rPr>
                <a:t>Questions?</a:t>
              </a:r>
            </a:p>
          </p:txBody>
        </p:sp>
      </p:grpSp>
    </p:spTree>
    <p:custDataLst>
      <p:tags r:id="rId1"/>
    </p:custDataLst>
    <p:extLst>
      <p:ext uri="{BB962C8B-B14F-4D97-AF65-F5344CB8AC3E}">
        <p14:creationId xmlns:p14="http://schemas.microsoft.com/office/powerpoint/2010/main" val="1058650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C9BBE6-43B5-4023-BE36-497C7A2B05D6}"/>
              </a:ext>
            </a:extLst>
          </p:cNvPr>
          <p:cNvSpPr/>
          <p:nvPr/>
        </p:nvSpPr>
        <p:spPr>
          <a:xfrm>
            <a:off x="2774950" y="1257300"/>
            <a:ext cx="6540500"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C4EBC5-C024-4460-8936-EF0B9310CC1D}"/>
              </a:ext>
            </a:extLst>
          </p:cNvPr>
          <p:cNvSpPr/>
          <p:nvPr/>
        </p:nvSpPr>
        <p:spPr>
          <a:xfrm>
            <a:off x="-113788" y="0"/>
            <a:ext cx="12369761" cy="1485899"/>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DA4240E-4E75-4DBF-B4FD-F67550F3722D}"/>
              </a:ext>
            </a:extLst>
          </p:cNvPr>
          <p:cNvSpPr txBox="1"/>
          <p:nvPr/>
        </p:nvSpPr>
        <p:spPr>
          <a:xfrm>
            <a:off x="1" y="296608"/>
            <a:ext cx="12192000" cy="941150"/>
          </a:xfrm>
          <a:prstGeom prst="rect">
            <a:avLst/>
          </a:prstGeom>
          <a:noFill/>
        </p:spPr>
        <p:txBody>
          <a:bodyPr wrap="square" rtlCol="0">
            <a:spAutoFit/>
          </a:bodyPr>
          <a:lstStyle/>
          <a:p>
            <a:pPr algn="ctr">
              <a:lnSpc>
                <a:spcPts val="6500"/>
              </a:lnSpc>
            </a:pPr>
            <a:r>
              <a:rPr lang="en-US" sz="6000" b="1" dirty="0">
                <a:solidFill>
                  <a:schemeClr val="bg1"/>
                </a:solidFill>
                <a:latin typeface="Arial" panose="020B0604020202020204" pitchFamily="34" charset="0"/>
                <a:cs typeface="Arial" panose="020B0604020202020204" pitchFamily="34" charset="0"/>
              </a:rPr>
              <a:t>Instructors</a:t>
            </a:r>
          </a:p>
        </p:txBody>
      </p:sp>
      <p:grpSp>
        <p:nvGrpSpPr>
          <p:cNvPr id="10" name="Group 9">
            <a:extLst>
              <a:ext uri="{FF2B5EF4-FFF2-40B4-BE49-F238E27FC236}">
                <a16:creationId xmlns:a16="http://schemas.microsoft.com/office/drawing/2014/main" id="{9420C0A7-CE9D-4BB6-BA3D-083311F7B376}"/>
              </a:ext>
            </a:extLst>
          </p:cNvPr>
          <p:cNvGrpSpPr/>
          <p:nvPr/>
        </p:nvGrpSpPr>
        <p:grpSpPr>
          <a:xfrm>
            <a:off x="4160907" y="2411354"/>
            <a:ext cx="3870187" cy="3810872"/>
            <a:chOff x="4339670" y="2411354"/>
            <a:chExt cx="3870187" cy="3810872"/>
          </a:xfrm>
        </p:grpSpPr>
        <p:sp>
          <p:nvSpPr>
            <p:cNvPr id="3" name="Rectangle 2">
              <a:extLst>
                <a:ext uri="{FF2B5EF4-FFF2-40B4-BE49-F238E27FC236}">
                  <a16:creationId xmlns:a16="http://schemas.microsoft.com/office/drawing/2014/main" id="{3E74FD64-DBFB-4DD5-A228-2A79D7FA9F64}"/>
                </a:ext>
              </a:extLst>
            </p:cNvPr>
            <p:cNvSpPr/>
            <p:nvPr/>
          </p:nvSpPr>
          <p:spPr>
            <a:xfrm>
              <a:off x="4339670" y="2411354"/>
              <a:ext cx="3870187" cy="3303342"/>
            </a:xfrm>
            <a:prstGeom prst="rect">
              <a:avLst/>
            </a:prstGeom>
            <a:blipFill>
              <a:blip r:embed="rId4">
                <a:extLst>
                  <a:ext uri="{28A0092B-C50C-407E-A947-70E740481C1C}">
                    <a14:useLocalDpi xmlns:a14="http://schemas.microsoft.com/office/drawing/2010/main" val="0"/>
                  </a:ext>
                </a:extLst>
              </a:blip>
              <a:srcRect/>
              <a:stretch>
                <a:fillRect l="-14011"/>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5" name="Freeform: Shape 4">
              <a:extLst>
                <a:ext uri="{FF2B5EF4-FFF2-40B4-BE49-F238E27FC236}">
                  <a16:creationId xmlns:a16="http://schemas.microsoft.com/office/drawing/2014/main" id="{056082AC-33A0-4ED3-87BF-56D6043C72F1}"/>
                </a:ext>
              </a:extLst>
            </p:cNvPr>
            <p:cNvSpPr/>
            <p:nvPr/>
          </p:nvSpPr>
          <p:spPr>
            <a:xfrm>
              <a:off x="4426062" y="5333679"/>
              <a:ext cx="3697402" cy="888547"/>
            </a:xfrm>
            <a:custGeom>
              <a:avLst/>
              <a:gdLst>
                <a:gd name="connsiteX0" fmla="*/ 0 w 3697402"/>
                <a:gd name="connsiteY0" fmla="*/ 0 h 888547"/>
                <a:gd name="connsiteX1" fmla="*/ 3697402 w 3697402"/>
                <a:gd name="connsiteY1" fmla="*/ 0 h 888547"/>
                <a:gd name="connsiteX2" fmla="*/ 3697402 w 3697402"/>
                <a:gd name="connsiteY2" fmla="*/ 888547 h 888547"/>
                <a:gd name="connsiteX3" fmla="*/ 0 w 3697402"/>
                <a:gd name="connsiteY3" fmla="*/ 888547 h 888547"/>
                <a:gd name="connsiteX4" fmla="*/ 0 w 3697402"/>
                <a:gd name="connsiteY4" fmla="*/ 0 h 888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7402" h="888547">
                  <a:moveTo>
                    <a:pt x="0" y="0"/>
                  </a:moveTo>
                  <a:lnTo>
                    <a:pt x="3697402" y="0"/>
                  </a:lnTo>
                  <a:lnTo>
                    <a:pt x="3697402" y="888547"/>
                  </a:lnTo>
                  <a:lnTo>
                    <a:pt x="0" y="88854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kern="1200" dirty="0">
                  <a:solidFill>
                    <a:prstClr val="white"/>
                  </a:solidFill>
                  <a:latin typeface="Brandon Grotesque Regular" panose="020B0503020203060202" pitchFamily="34" charset="0"/>
                  <a:ea typeface="+mn-ea"/>
                  <a:cs typeface="+mn-cs"/>
                </a:rPr>
                <a:t>Tammy Gallagher,</a:t>
              </a:r>
            </a:p>
            <a:p>
              <a:pPr marL="0" lvl="0" indent="0" algn="ctr" defTabSz="1066800">
                <a:lnSpc>
                  <a:spcPct val="90000"/>
                </a:lnSpc>
                <a:spcBef>
                  <a:spcPct val="0"/>
                </a:spcBef>
                <a:spcAft>
                  <a:spcPct val="5000"/>
                </a:spcAft>
                <a:buNone/>
              </a:pPr>
              <a:r>
                <a:rPr lang="en-US" sz="2400" kern="1200" dirty="0">
                  <a:solidFill>
                    <a:prstClr val="white"/>
                  </a:solidFill>
                  <a:latin typeface="Brandon Grotesque Regular" panose="020B0503020203060202" pitchFamily="34" charset="0"/>
                  <a:ea typeface="+mn-ea"/>
                  <a:cs typeface="+mn-cs"/>
                </a:rPr>
                <a:t>HR Business Partner</a:t>
              </a:r>
            </a:p>
          </p:txBody>
        </p:sp>
      </p:grpSp>
      <p:sp>
        <p:nvSpPr>
          <p:cNvPr id="9" name="TextBox 8">
            <a:extLst>
              <a:ext uri="{FF2B5EF4-FFF2-40B4-BE49-F238E27FC236}">
                <a16:creationId xmlns:a16="http://schemas.microsoft.com/office/drawing/2014/main" id="{51B6E380-722C-4F39-9AEC-52E10E6EC193}"/>
              </a:ext>
            </a:extLst>
          </p:cNvPr>
          <p:cNvSpPr txBox="1"/>
          <p:nvPr/>
        </p:nvSpPr>
        <p:spPr>
          <a:xfrm>
            <a:off x="10007600" y="6115700"/>
            <a:ext cx="2006600" cy="461665"/>
          </a:xfrm>
          <a:prstGeom prst="rect">
            <a:avLst/>
          </a:prstGeom>
          <a:noFill/>
        </p:spPr>
        <p:txBody>
          <a:bodyPr wrap="square" rtlCol="0">
            <a:spAutoFit/>
          </a:bodyPr>
          <a:lstStyle/>
          <a:p>
            <a:pPr algn="ctr"/>
            <a:r>
              <a:rPr lang="en-US" sz="2400" dirty="0">
                <a:solidFill>
                  <a:srgbClr val="1D376C"/>
                </a:solidFill>
                <a:latin typeface="Pacifico" panose="00000500000000000000" pitchFamily="2" charset="0"/>
              </a:rPr>
              <a:t>Goodwill</a:t>
            </a:r>
          </a:p>
        </p:txBody>
      </p:sp>
    </p:spTree>
    <p:custDataLst>
      <p:tags r:id="rId1"/>
    </p:custDataLst>
    <p:extLst>
      <p:ext uri="{BB962C8B-B14F-4D97-AF65-F5344CB8AC3E}">
        <p14:creationId xmlns:p14="http://schemas.microsoft.com/office/powerpoint/2010/main" val="37363390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93BDAFF-297E-43CC-AECD-7EEC5A2F0297}"/>
              </a:ext>
            </a:extLst>
          </p:cNvPr>
          <p:cNvSpPr txBox="1"/>
          <p:nvPr/>
        </p:nvSpPr>
        <p:spPr>
          <a:xfrm>
            <a:off x="10007600" y="6115700"/>
            <a:ext cx="2006600" cy="461665"/>
          </a:xfrm>
          <a:prstGeom prst="rect">
            <a:avLst/>
          </a:prstGeom>
          <a:noFill/>
        </p:spPr>
        <p:txBody>
          <a:bodyPr wrap="square" rtlCol="0">
            <a:spAutoFit/>
          </a:bodyPr>
          <a:lstStyle/>
          <a:p>
            <a:pPr algn="ctr"/>
            <a:r>
              <a:rPr lang="en-US" sz="2400" dirty="0">
                <a:solidFill>
                  <a:srgbClr val="1D376C"/>
                </a:solidFill>
                <a:latin typeface="Pacifico" panose="00000500000000000000" pitchFamily="2" charset="0"/>
              </a:rPr>
              <a:t>Goodwill</a:t>
            </a:r>
          </a:p>
        </p:txBody>
      </p:sp>
      <p:sp>
        <p:nvSpPr>
          <p:cNvPr id="7" name="Rectangle 6">
            <a:extLst>
              <a:ext uri="{FF2B5EF4-FFF2-40B4-BE49-F238E27FC236}">
                <a16:creationId xmlns:a16="http://schemas.microsoft.com/office/drawing/2014/main" id="{488386A0-A8AA-4A84-8D33-F3179DF7D291}"/>
              </a:ext>
            </a:extLst>
          </p:cNvPr>
          <p:cNvSpPr/>
          <p:nvPr/>
        </p:nvSpPr>
        <p:spPr>
          <a:xfrm>
            <a:off x="-45655" y="0"/>
            <a:ext cx="660252" cy="6858000"/>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9B23B37-F3D6-4892-ABCB-5B44E8CEE9A4}"/>
              </a:ext>
            </a:extLst>
          </p:cNvPr>
          <p:cNvSpPr/>
          <p:nvPr/>
        </p:nvSpPr>
        <p:spPr>
          <a:xfrm>
            <a:off x="380057" y="1862431"/>
            <a:ext cx="234540" cy="4995569"/>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Diagram 1">
            <a:extLst>
              <a:ext uri="{FF2B5EF4-FFF2-40B4-BE49-F238E27FC236}">
                <a16:creationId xmlns:a16="http://schemas.microsoft.com/office/drawing/2014/main" id="{42391FA6-E79A-4F15-BCC3-F5A99F2B7FF3}"/>
              </a:ext>
            </a:extLst>
          </p:cNvPr>
          <p:cNvGraphicFramePr/>
          <p:nvPr>
            <p:extLst/>
          </p:nvPr>
        </p:nvGraphicFramePr>
        <p:xfrm>
          <a:off x="1573967" y="1862431"/>
          <a:ext cx="9921347" cy="40097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Box 10">
            <a:extLst>
              <a:ext uri="{FF2B5EF4-FFF2-40B4-BE49-F238E27FC236}">
                <a16:creationId xmlns:a16="http://schemas.microsoft.com/office/drawing/2014/main" id="{5A97C880-565F-4060-B65E-D6DF2BE37AAF}"/>
              </a:ext>
            </a:extLst>
          </p:cNvPr>
          <p:cNvSpPr txBox="1"/>
          <p:nvPr/>
        </p:nvSpPr>
        <p:spPr>
          <a:xfrm>
            <a:off x="696686" y="142113"/>
            <a:ext cx="10798628" cy="925894"/>
          </a:xfrm>
          <a:prstGeom prst="rect">
            <a:avLst/>
          </a:prstGeom>
          <a:noFill/>
        </p:spPr>
        <p:txBody>
          <a:bodyPr wrap="square" rtlCol="0">
            <a:spAutoFit/>
          </a:bodyPr>
          <a:lstStyle/>
          <a:p>
            <a:pPr>
              <a:lnSpc>
                <a:spcPts val="6500"/>
              </a:lnSpc>
            </a:pPr>
            <a:r>
              <a:rPr lang="en-US" sz="6000" b="1" dirty="0">
                <a:solidFill>
                  <a:srgbClr val="1D376C"/>
                </a:solidFill>
                <a:latin typeface="Arial" panose="020B0604020202020204" pitchFamily="34" charset="0"/>
                <a:cs typeface="Arial" panose="020B0604020202020204" pitchFamily="34" charset="0"/>
              </a:rPr>
              <a:t>Objectives</a:t>
            </a:r>
          </a:p>
        </p:txBody>
      </p:sp>
    </p:spTree>
    <p:custDataLst>
      <p:tags r:id="rId1"/>
    </p:custDataLst>
    <p:extLst>
      <p:ext uri="{BB962C8B-B14F-4D97-AF65-F5344CB8AC3E}">
        <p14:creationId xmlns:p14="http://schemas.microsoft.com/office/powerpoint/2010/main" val="3290494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7EAAA9-9A79-4520-80FB-A0B5EDF774B6}"/>
              </a:ext>
            </a:extLst>
          </p:cNvPr>
          <p:cNvSpPr/>
          <p:nvPr/>
        </p:nvSpPr>
        <p:spPr>
          <a:xfrm>
            <a:off x="1057531" y="517417"/>
            <a:ext cx="10076938" cy="51785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EC1039C-EBEC-4C7A-A918-0718C681170B}"/>
              </a:ext>
            </a:extLst>
          </p:cNvPr>
          <p:cNvSpPr txBox="1"/>
          <p:nvPr/>
        </p:nvSpPr>
        <p:spPr>
          <a:xfrm>
            <a:off x="10007600" y="6115700"/>
            <a:ext cx="2006600" cy="461665"/>
          </a:xfrm>
          <a:prstGeom prst="rect">
            <a:avLst/>
          </a:prstGeom>
          <a:noFill/>
        </p:spPr>
        <p:txBody>
          <a:bodyPr wrap="square" rtlCol="0">
            <a:spAutoFit/>
          </a:bodyPr>
          <a:lstStyle/>
          <a:p>
            <a:pPr algn="ctr"/>
            <a:r>
              <a:rPr lang="en-US" sz="2400" dirty="0">
                <a:solidFill>
                  <a:srgbClr val="1D376C"/>
                </a:solidFill>
                <a:latin typeface="Pacifico" panose="00000500000000000000" pitchFamily="2" charset="0"/>
              </a:rPr>
              <a:t>Goodwill</a:t>
            </a:r>
          </a:p>
        </p:txBody>
      </p:sp>
      <p:sp>
        <p:nvSpPr>
          <p:cNvPr id="8" name="TextBox 7">
            <a:extLst>
              <a:ext uri="{FF2B5EF4-FFF2-40B4-BE49-F238E27FC236}">
                <a16:creationId xmlns:a16="http://schemas.microsoft.com/office/drawing/2014/main" id="{AAD38760-A22B-43AD-8F45-9D7096AAEFE8}"/>
              </a:ext>
            </a:extLst>
          </p:cNvPr>
          <p:cNvSpPr txBox="1"/>
          <p:nvPr/>
        </p:nvSpPr>
        <p:spPr>
          <a:xfrm>
            <a:off x="1504950" y="3106683"/>
            <a:ext cx="9182100" cy="654025"/>
          </a:xfrm>
          <a:prstGeom prst="rect">
            <a:avLst/>
          </a:prstGeom>
          <a:noFill/>
        </p:spPr>
        <p:txBody>
          <a:bodyPr wrap="square" rtlCol="0">
            <a:spAutoFit/>
          </a:bodyPr>
          <a:lstStyle/>
          <a:p>
            <a:pPr algn="ctr">
              <a:lnSpc>
                <a:spcPts val="3200"/>
              </a:lnSpc>
            </a:pPr>
            <a:r>
              <a:rPr lang="en-US" sz="6600" dirty="0">
                <a:solidFill>
                  <a:schemeClr val="bg1"/>
                </a:solidFill>
                <a:latin typeface="Pacifico" panose="00000500000000000000" pitchFamily="2" charset="0"/>
                <a:cs typeface="Arial" panose="020B0604020202020204" pitchFamily="34" charset="0"/>
              </a:rPr>
              <a:t>Icebreaker</a:t>
            </a:r>
          </a:p>
        </p:txBody>
      </p:sp>
      <p:sp>
        <p:nvSpPr>
          <p:cNvPr id="10" name="L-Shape 9">
            <a:extLst>
              <a:ext uri="{FF2B5EF4-FFF2-40B4-BE49-F238E27FC236}">
                <a16:creationId xmlns:a16="http://schemas.microsoft.com/office/drawing/2014/main" id="{C5FAFC57-8B9D-4D74-B17D-C58BE7B9A241}"/>
              </a:ext>
            </a:extLst>
          </p:cNvPr>
          <p:cNvSpPr/>
          <p:nvPr/>
        </p:nvSpPr>
        <p:spPr>
          <a:xfrm rot="10800000" flipH="1">
            <a:off x="959323" y="393512"/>
            <a:ext cx="1330326" cy="1231900"/>
          </a:xfrm>
          <a:prstGeom prst="corner">
            <a:avLst>
              <a:gd name="adj1" fmla="val 24939"/>
              <a:gd name="adj2" fmla="val 24467"/>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953247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93BDAFF-297E-43CC-AECD-7EEC5A2F0297}"/>
              </a:ext>
            </a:extLst>
          </p:cNvPr>
          <p:cNvSpPr txBox="1"/>
          <p:nvPr/>
        </p:nvSpPr>
        <p:spPr>
          <a:xfrm>
            <a:off x="10007600" y="6115700"/>
            <a:ext cx="2006600" cy="461665"/>
          </a:xfrm>
          <a:prstGeom prst="rect">
            <a:avLst/>
          </a:prstGeom>
          <a:noFill/>
        </p:spPr>
        <p:txBody>
          <a:bodyPr wrap="square" rtlCol="0">
            <a:spAutoFit/>
          </a:bodyPr>
          <a:lstStyle/>
          <a:p>
            <a:pPr algn="ctr"/>
            <a:r>
              <a:rPr lang="en-US" sz="2400" dirty="0">
                <a:solidFill>
                  <a:srgbClr val="1D376C"/>
                </a:solidFill>
                <a:latin typeface="Pacifico" panose="00000500000000000000" pitchFamily="2" charset="0"/>
              </a:rPr>
              <a:t>Goodwill</a:t>
            </a:r>
          </a:p>
        </p:txBody>
      </p:sp>
      <p:sp>
        <p:nvSpPr>
          <p:cNvPr id="6" name="TextBox 5">
            <a:extLst>
              <a:ext uri="{FF2B5EF4-FFF2-40B4-BE49-F238E27FC236}">
                <a16:creationId xmlns:a16="http://schemas.microsoft.com/office/drawing/2014/main" id="{A5DD9506-B58A-485F-8ABF-87459FD5E0BE}"/>
              </a:ext>
            </a:extLst>
          </p:cNvPr>
          <p:cNvSpPr txBox="1"/>
          <p:nvPr/>
        </p:nvSpPr>
        <p:spPr>
          <a:xfrm>
            <a:off x="696686" y="142113"/>
            <a:ext cx="10798628" cy="925894"/>
          </a:xfrm>
          <a:prstGeom prst="rect">
            <a:avLst/>
          </a:prstGeom>
          <a:noFill/>
        </p:spPr>
        <p:txBody>
          <a:bodyPr wrap="square" rtlCol="0">
            <a:spAutoFit/>
          </a:bodyPr>
          <a:lstStyle/>
          <a:p>
            <a:pPr>
              <a:lnSpc>
                <a:spcPts val="6500"/>
              </a:lnSpc>
            </a:pPr>
            <a:r>
              <a:rPr lang="en-US" sz="6000" b="1" dirty="0">
                <a:solidFill>
                  <a:srgbClr val="1D376C"/>
                </a:solidFill>
                <a:latin typeface="Arial" panose="020B0604020202020204" pitchFamily="34" charset="0"/>
                <a:cs typeface="Arial" panose="020B0604020202020204" pitchFamily="34" charset="0"/>
              </a:rPr>
              <a:t>Will or Skill?</a:t>
            </a:r>
          </a:p>
        </p:txBody>
      </p:sp>
      <p:sp>
        <p:nvSpPr>
          <p:cNvPr id="7" name="Rectangle 6">
            <a:extLst>
              <a:ext uri="{FF2B5EF4-FFF2-40B4-BE49-F238E27FC236}">
                <a16:creationId xmlns:a16="http://schemas.microsoft.com/office/drawing/2014/main" id="{488386A0-A8AA-4A84-8D33-F3179DF7D291}"/>
              </a:ext>
            </a:extLst>
          </p:cNvPr>
          <p:cNvSpPr/>
          <p:nvPr/>
        </p:nvSpPr>
        <p:spPr>
          <a:xfrm>
            <a:off x="-45655" y="0"/>
            <a:ext cx="660252" cy="6858000"/>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9B23B37-F3D6-4892-ABCB-5B44E8CEE9A4}"/>
              </a:ext>
            </a:extLst>
          </p:cNvPr>
          <p:cNvSpPr/>
          <p:nvPr/>
        </p:nvSpPr>
        <p:spPr>
          <a:xfrm>
            <a:off x="380057" y="1862431"/>
            <a:ext cx="234540" cy="4995569"/>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8">
            <a:extLst>
              <a:ext uri="{FF2B5EF4-FFF2-40B4-BE49-F238E27FC236}">
                <a16:creationId xmlns:a16="http://schemas.microsoft.com/office/drawing/2014/main" id="{894B7465-D1D4-487C-98A1-079E11F5FEE6}"/>
              </a:ext>
            </a:extLst>
          </p:cNvPr>
          <p:cNvGraphicFramePr>
            <a:graphicFrameLocks noGrp="1"/>
          </p:cNvGraphicFramePr>
          <p:nvPr>
            <p:extLst>
              <p:ext uri="{D42A27DB-BD31-4B8C-83A1-F6EECF244321}">
                <p14:modId xmlns:p14="http://schemas.microsoft.com/office/powerpoint/2010/main" val="1821060869"/>
              </p:ext>
            </p:extLst>
          </p:nvPr>
        </p:nvGraphicFramePr>
        <p:xfrm>
          <a:off x="6304084" y="1860893"/>
          <a:ext cx="3848100" cy="3980566"/>
        </p:xfrm>
        <a:graphic>
          <a:graphicData uri="http://schemas.openxmlformats.org/drawingml/2006/table">
            <a:tbl>
              <a:tblPr firstRow="1" bandRow="1">
                <a:tableStyleId>{F5AB1C69-6EDB-4FF4-983F-18BD219EF322}</a:tableStyleId>
              </a:tblPr>
              <a:tblGrid>
                <a:gridCol w="3848100">
                  <a:extLst>
                    <a:ext uri="{9D8B030D-6E8A-4147-A177-3AD203B41FA5}">
                      <a16:colId xmlns:a16="http://schemas.microsoft.com/office/drawing/2014/main" val="20000"/>
                    </a:ext>
                  </a:extLst>
                </a:gridCol>
              </a:tblGrid>
              <a:tr h="385638">
                <a:tc>
                  <a:txBody>
                    <a:bodyPr/>
                    <a:lstStyle/>
                    <a:p>
                      <a:pPr algn="ctr"/>
                      <a:r>
                        <a:rPr lang="en-US" sz="1800" dirty="0">
                          <a:latin typeface="Brandon Grotesque Regular" panose="020B0503020203060202" pitchFamily="34" charset="0"/>
                        </a:rPr>
                        <a:t>Skill</a:t>
                      </a:r>
                      <a:endParaRPr lang="en-US" dirty="0"/>
                    </a:p>
                  </a:txBody>
                  <a:tcPr>
                    <a:solidFill>
                      <a:srgbClr val="00ADBC"/>
                    </a:solidFill>
                  </a:tcPr>
                </a:tc>
                <a:extLst>
                  <a:ext uri="{0D108BD9-81ED-4DB2-BD59-A6C34878D82A}">
                    <a16:rowId xmlns:a16="http://schemas.microsoft.com/office/drawing/2014/main" val="1206675549"/>
                  </a:ext>
                </a:extLst>
              </a:tr>
              <a:tr h="385638">
                <a:tc>
                  <a:txBody>
                    <a:bodyPr/>
                    <a:lstStyle/>
                    <a:p>
                      <a:r>
                        <a:rPr lang="en-US" dirty="0"/>
                        <a:t>It</a:t>
                      </a:r>
                      <a:r>
                        <a:rPr lang="en-US" baseline="0" dirty="0"/>
                        <a:t> may be a p</a:t>
                      </a:r>
                      <a:r>
                        <a:rPr lang="en-US" dirty="0"/>
                        <a:t>erformance issue if:</a:t>
                      </a:r>
                      <a:r>
                        <a:rPr lang="en-US" baseline="0" dirty="0"/>
                        <a:t> </a:t>
                      </a:r>
                      <a:endParaRPr lang="en-US" dirty="0"/>
                    </a:p>
                  </a:txBody>
                  <a:tcPr/>
                </a:tc>
                <a:extLst>
                  <a:ext uri="{0D108BD9-81ED-4DB2-BD59-A6C34878D82A}">
                    <a16:rowId xmlns:a16="http://schemas.microsoft.com/office/drawing/2014/main" val="10000"/>
                  </a:ext>
                </a:extLst>
              </a:tr>
              <a:tr h="984250">
                <a:tc>
                  <a:txBody>
                    <a:bodyPr/>
                    <a:lstStyle/>
                    <a:p>
                      <a:r>
                        <a:rPr lang="en-US" dirty="0"/>
                        <a:t>The</a:t>
                      </a:r>
                      <a:r>
                        <a:rPr lang="en-US" baseline="0" dirty="0"/>
                        <a:t> employee l</a:t>
                      </a:r>
                      <a:r>
                        <a:rPr lang="en-US" dirty="0"/>
                        <a:t>acks mastery of skills or tasks (skill) </a:t>
                      </a:r>
                    </a:p>
                  </a:txBody>
                  <a:tcPr/>
                </a:tc>
                <a:extLst>
                  <a:ext uri="{0D108BD9-81ED-4DB2-BD59-A6C34878D82A}">
                    <a16:rowId xmlns:a16="http://schemas.microsoft.com/office/drawing/2014/main" val="10001"/>
                  </a:ext>
                </a:extLst>
              </a:tr>
              <a:tr h="701040">
                <a:tc>
                  <a:txBody>
                    <a:bodyPr/>
                    <a:lstStyle/>
                    <a:p>
                      <a:r>
                        <a:rPr lang="en-US" dirty="0"/>
                        <a:t>The</a:t>
                      </a:r>
                      <a:r>
                        <a:rPr lang="en-US" baseline="0" dirty="0"/>
                        <a:t> employee has not been fully </a:t>
                      </a:r>
                      <a:r>
                        <a:rPr lang="en-US" dirty="0"/>
                        <a:t>trained</a:t>
                      </a:r>
                    </a:p>
                  </a:txBody>
                  <a:tcPr/>
                </a:tc>
                <a:extLst>
                  <a:ext uri="{0D108BD9-81ED-4DB2-BD59-A6C34878D82A}">
                    <a16:rowId xmlns:a16="http://schemas.microsoft.com/office/drawing/2014/main" val="10002"/>
                  </a:ext>
                </a:extLst>
              </a:tr>
              <a:tr h="762000">
                <a:tc>
                  <a:txBody>
                    <a:bodyPr/>
                    <a:lstStyle/>
                    <a:p>
                      <a:r>
                        <a:rPr lang="en-US" dirty="0"/>
                        <a:t>The employee is new in their position</a:t>
                      </a:r>
                    </a:p>
                  </a:txBody>
                  <a:tcPr/>
                </a:tc>
                <a:extLst>
                  <a:ext uri="{0D108BD9-81ED-4DB2-BD59-A6C34878D82A}">
                    <a16:rowId xmlns:a16="http://schemas.microsoft.com/office/drawing/2014/main" val="10003"/>
                  </a:ext>
                </a:extLst>
              </a:tr>
              <a:tr h="762000">
                <a:tc>
                  <a:txBody>
                    <a:bodyPr/>
                    <a:lstStyle/>
                    <a:p>
                      <a:endParaRPr lang="en-US" dirty="0"/>
                    </a:p>
                  </a:txBody>
                  <a:tcPr/>
                </a:tc>
                <a:extLst>
                  <a:ext uri="{0D108BD9-81ED-4DB2-BD59-A6C34878D82A}">
                    <a16:rowId xmlns:a16="http://schemas.microsoft.com/office/drawing/2014/main" val="10004"/>
                  </a:ext>
                </a:extLst>
              </a:tr>
            </a:tbl>
          </a:graphicData>
        </a:graphic>
      </p:graphicFrame>
      <p:graphicFrame>
        <p:nvGraphicFramePr>
          <p:cNvPr id="10" name="Table 9">
            <a:extLst>
              <a:ext uri="{FF2B5EF4-FFF2-40B4-BE49-F238E27FC236}">
                <a16:creationId xmlns:a16="http://schemas.microsoft.com/office/drawing/2014/main" id="{5BF816EC-9094-4B77-A4FC-F3C69793BD8C}"/>
              </a:ext>
            </a:extLst>
          </p:cNvPr>
          <p:cNvGraphicFramePr>
            <a:graphicFrameLocks noGrp="1"/>
          </p:cNvGraphicFramePr>
          <p:nvPr>
            <p:extLst>
              <p:ext uri="{D42A27DB-BD31-4B8C-83A1-F6EECF244321}">
                <p14:modId xmlns:p14="http://schemas.microsoft.com/office/powerpoint/2010/main" val="3873608467"/>
              </p:ext>
            </p:extLst>
          </p:nvPr>
        </p:nvGraphicFramePr>
        <p:xfrm>
          <a:off x="2455984" y="1860893"/>
          <a:ext cx="3848100" cy="3967316"/>
        </p:xfrm>
        <a:graphic>
          <a:graphicData uri="http://schemas.openxmlformats.org/drawingml/2006/table">
            <a:tbl>
              <a:tblPr firstRow="1" bandRow="1">
                <a:tableStyleId>{F5AB1C69-6EDB-4FF4-983F-18BD219EF322}</a:tableStyleId>
              </a:tblPr>
              <a:tblGrid>
                <a:gridCol w="3848100">
                  <a:extLst>
                    <a:ext uri="{9D8B030D-6E8A-4147-A177-3AD203B41FA5}">
                      <a16:colId xmlns:a16="http://schemas.microsoft.com/office/drawing/2014/main" val="3259136236"/>
                    </a:ext>
                  </a:extLst>
                </a:gridCol>
              </a:tblGrid>
              <a:tr h="3790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Brandon Grotesque Regular" panose="020B0503020203060202" pitchFamily="34" charset="0"/>
                        </a:rPr>
                        <a:t>Will</a:t>
                      </a:r>
                    </a:p>
                  </a:txBody>
                  <a:tcPr>
                    <a:solidFill>
                      <a:srgbClr val="00ADBC"/>
                    </a:solidFill>
                  </a:tcPr>
                </a:tc>
                <a:extLst>
                  <a:ext uri="{0D108BD9-81ED-4DB2-BD59-A6C34878D82A}">
                    <a16:rowId xmlns:a16="http://schemas.microsoft.com/office/drawing/2014/main" val="3549111089"/>
                  </a:ext>
                </a:extLst>
              </a:tr>
              <a:tr h="379013">
                <a:tc>
                  <a:txBody>
                    <a:bodyPr/>
                    <a:lstStyle/>
                    <a:p>
                      <a:r>
                        <a:rPr lang="en-US" dirty="0"/>
                        <a:t>It</a:t>
                      </a:r>
                      <a:r>
                        <a:rPr lang="en-US" baseline="0" dirty="0"/>
                        <a:t> may be a b</a:t>
                      </a:r>
                      <a:r>
                        <a:rPr lang="en-US" dirty="0"/>
                        <a:t>ehavior/attitude issue if:</a:t>
                      </a:r>
                      <a:r>
                        <a:rPr lang="en-US" baseline="0" dirty="0"/>
                        <a:t> </a:t>
                      </a:r>
                      <a:endParaRPr lang="en-US" dirty="0"/>
                    </a:p>
                  </a:txBody>
                  <a:tcPr/>
                </a:tc>
                <a:extLst>
                  <a:ext uri="{0D108BD9-81ED-4DB2-BD59-A6C34878D82A}">
                    <a16:rowId xmlns:a16="http://schemas.microsoft.com/office/drawing/2014/main" val="1124007280"/>
                  </a:ext>
                </a:extLst>
              </a:tr>
              <a:tr h="984250">
                <a:tc>
                  <a:txBody>
                    <a:bodyPr/>
                    <a:lstStyle/>
                    <a:p>
                      <a:r>
                        <a:rPr lang="en-US" dirty="0"/>
                        <a:t>The</a:t>
                      </a:r>
                      <a:r>
                        <a:rPr lang="en-US" baseline="0" dirty="0"/>
                        <a:t> employee has an a</a:t>
                      </a:r>
                      <a:r>
                        <a:rPr lang="en-US" dirty="0"/>
                        <a:t>bility to perform the task and chooses</a:t>
                      </a:r>
                      <a:r>
                        <a:rPr lang="en-US" baseline="0" dirty="0"/>
                        <a:t> not to </a:t>
                      </a:r>
                      <a:r>
                        <a:rPr lang="en-US" dirty="0"/>
                        <a:t>(will)</a:t>
                      </a:r>
                    </a:p>
                  </a:txBody>
                  <a:tcPr/>
                </a:tc>
                <a:extLst>
                  <a:ext uri="{0D108BD9-81ED-4DB2-BD59-A6C34878D82A}">
                    <a16:rowId xmlns:a16="http://schemas.microsoft.com/office/drawing/2014/main" val="3410454693"/>
                  </a:ext>
                </a:extLst>
              </a:tr>
              <a:tr h="701040">
                <a:tc>
                  <a:txBody>
                    <a:bodyPr/>
                    <a:lstStyle/>
                    <a:p>
                      <a:r>
                        <a:rPr lang="en-US" dirty="0"/>
                        <a:t>The</a:t>
                      </a:r>
                      <a:r>
                        <a:rPr lang="en-US" baseline="0" dirty="0"/>
                        <a:t> employee demonstrates a l</a:t>
                      </a:r>
                      <a:r>
                        <a:rPr lang="en-US" dirty="0"/>
                        <a:t>ack of commitment </a:t>
                      </a:r>
                    </a:p>
                  </a:txBody>
                  <a:tcPr/>
                </a:tc>
                <a:extLst>
                  <a:ext uri="{0D108BD9-81ED-4DB2-BD59-A6C34878D82A}">
                    <a16:rowId xmlns:a16="http://schemas.microsoft.com/office/drawing/2014/main" val="3082400441"/>
                  </a:ext>
                </a:extLst>
              </a:tr>
              <a:tr h="762000">
                <a:tc>
                  <a:txBody>
                    <a:bodyPr/>
                    <a:lstStyle/>
                    <a:p>
                      <a:r>
                        <a:rPr lang="en-US" dirty="0"/>
                        <a:t>The</a:t>
                      </a:r>
                      <a:r>
                        <a:rPr lang="en-US" baseline="0" dirty="0"/>
                        <a:t> employee demonstrates a bad (negative) a</a:t>
                      </a:r>
                      <a:r>
                        <a:rPr lang="en-US" dirty="0"/>
                        <a:t>ttitude</a:t>
                      </a:r>
                    </a:p>
                  </a:txBody>
                  <a:tcPr/>
                </a:tc>
                <a:extLst>
                  <a:ext uri="{0D108BD9-81ED-4DB2-BD59-A6C34878D82A}">
                    <a16:rowId xmlns:a16="http://schemas.microsoft.com/office/drawing/2014/main" val="2491534017"/>
                  </a:ext>
                </a:extLst>
              </a:tr>
              <a:tr h="762000">
                <a:tc>
                  <a:txBody>
                    <a:bodyPr/>
                    <a:lstStyle/>
                    <a:p>
                      <a:r>
                        <a:rPr lang="en-US" dirty="0"/>
                        <a:t>The</a:t>
                      </a:r>
                      <a:r>
                        <a:rPr lang="en-US" baseline="0" dirty="0"/>
                        <a:t> employee demonstrates a d</a:t>
                      </a:r>
                      <a:r>
                        <a:rPr lang="en-US" dirty="0"/>
                        <a:t>isruptive</a:t>
                      </a:r>
                      <a:r>
                        <a:rPr lang="en-US" baseline="0" dirty="0"/>
                        <a:t> presence in the workplace</a:t>
                      </a:r>
                      <a:endParaRPr lang="en-US" dirty="0"/>
                    </a:p>
                  </a:txBody>
                  <a:tcPr/>
                </a:tc>
                <a:extLst>
                  <a:ext uri="{0D108BD9-81ED-4DB2-BD59-A6C34878D82A}">
                    <a16:rowId xmlns:a16="http://schemas.microsoft.com/office/drawing/2014/main" val="1008400520"/>
                  </a:ext>
                </a:extLst>
              </a:tr>
            </a:tbl>
          </a:graphicData>
        </a:graphic>
      </p:graphicFrame>
    </p:spTree>
    <p:custDataLst>
      <p:tags r:id="rId1"/>
    </p:custDataLst>
    <p:extLst>
      <p:ext uri="{BB962C8B-B14F-4D97-AF65-F5344CB8AC3E}">
        <p14:creationId xmlns:p14="http://schemas.microsoft.com/office/powerpoint/2010/main" val="145191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88386A0-A8AA-4A84-8D33-F3179DF7D291}"/>
              </a:ext>
            </a:extLst>
          </p:cNvPr>
          <p:cNvSpPr/>
          <p:nvPr/>
        </p:nvSpPr>
        <p:spPr>
          <a:xfrm>
            <a:off x="-45655" y="0"/>
            <a:ext cx="660252" cy="6858000"/>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9B23B37-F3D6-4892-ABCB-5B44E8CEE9A4}"/>
              </a:ext>
            </a:extLst>
          </p:cNvPr>
          <p:cNvSpPr/>
          <p:nvPr/>
        </p:nvSpPr>
        <p:spPr>
          <a:xfrm>
            <a:off x="380057" y="1862431"/>
            <a:ext cx="234540" cy="4995569"/>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Video 1st">
            <a:hlinkClick r:id="" action="ppaction://media"/>
            <a:extLst>
              <a:ext uri="{FF2B5EF4-FFF2-40B4-BE49-F238E27FC236}">
                <a16:creationId xmlns:a16="http://schemas.microsoft.com/office/drawing/2014/main" id="{47408F5D-A60C-48FB-BE77-74D263CEDE89}"/>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2821899" y="1561083"/>
            <a:ext cx="6548202" cy="3735834"/>
          </a:xfrm>
          <a:prstGeom prst="rect">
            <a:avLst/>
          </a:prstGeom>
        </p:spPr>
      </p:pic>
      <p:sp>
        <p:nvSpPr>
          <p:cNvPr id="9" name="TextBox 8">
            <a:extLst>
              <a:ext uri="{FF2B5EF4-FFF2-40B4-BE49-F238E27FC236}">
                <a16:creationId xmlns:a16="http://schemas.microsoft.com/office/drawing/2014/main" id="{7AF99A83-9C5D-4731-B667-FE50848CF493}"/>
              </a:ext>
            </a:extLst>
          </p:cNvPr>
          <p:cNvSpPr txBox="1"/>
          <p:nvPr/>
        </p:nvSpPr>
        <p:spPr>
          <a:xfrm>
            <a:off x="696686" y="142113"/>
            <a:ext cx="10798628" cy="925894"/>
          </a:xfrm>
          <a:prstGeom prst="rect">
            <a:avLst/>
          </a:prstGeom>
          <a:noFill/>
        </p:spPr>
        <p:txBody>
          <a:bodyPr wrap="square" rtlCol="0">
            <a:spAutoFit/>
          </a:bodyPr>
          <a:lstStyle/>
          <a:p>
            <a:pPr>
              <a:lnSpc>
                <a:spcPts val="6500"/>
              </a:lnSpc>
            </a:pPr>
            <a:r>
              <a:rPr lang="en-US" sz="6000" b="1" dirty="0">
                <a:solidFill>
                  <a:srgbClr val="1D376C"/>
                </a:solidFill>
                <a:latin typeface="Arial" panose="020B0604020202020204" pitchFamily="34" charset="0"/>
                <a:cs typeface="Arial" panose="020B0604020202020204" pitchFamily="34" charset="0"/>
              </a:rPr>
              <a:t>Will or Skill?</a:t>
            </a:r>
          </a:p>
        </p:txBody>
      </p:sp>
      <p:sp>
        <p:nvSpPr>
          <p:cNvPr id="10" name="TextBox 9">
            <a:extLst>
              <a:ext uri="{FF2B5EF4-FFF2-40B4-BE49-F238E27FC236}">
                <a16:creationId xmlns:a16="http://schemas.microsoft.com/office/drawing/2014/main" id="{69FF7FFA-CC6A-4E66-A216-B0E2CCE0CA71}"/>
              </a:ext>
            </a:extLst>
          </p:cNvPr>
          <p:cNvSpPr txBox="1"/>
          <p:nvPr/>
        </p:nvSpPr>
        <p:spPr>
          <a:xfrm>
            <a:off x="10007600" y="6120365"/>
            <a:ext cx="2006600" cy="461665"/>
          </a:xfrm>
          <a:prstGeom prst="rect">
            <a:avLst/>
          </a:prstGeom>
          <a:noFill/>
        </p:spPr>
        <p:txBody>
          <a:bodyPr wrap="square" rtlCol="0">
            <a:spAutoFit/>
          </a:bodyPr>
          <a:lstStyle/>
          <a:p>
            <a:pPr algn="ctr"/>
            <a:r>
              <a:rPr lang="en-US" sz="2400" dirty="0">
                <a:solidFill>
                  <a:srgbClr val="1D376C"/>
                </a:solidFill>
                <a:latin typeface="Pacifico" panose="00000500000000000000" pitchFamily="2" charset="0"/>
              </a:rPr>
              <a:t>Goodwill</a:t>
            </a:r>
          </a:p>
        </p:txBody>
      </p:sp>
      <p:sp>
        <p:nvSpPr>
          <p:cNvPr id="11" name="Freeform: Shape 10">
            <a:extLst>
              <a:ext uri="{FF2B5EF4-FFF2-40B4-BE49-F238E27FC236}">
                <a16:creationId xmlns:a16="http://schemas.microsoft.com/office/drawing/2014/main" id="{3A27BDCB-5E8C-4E8B-B49F-830C349467C1}"/>
              </a:ext>
            </a:extLst>
          </p:cNvPr>
          <p:cNvSpPr/>
          <p:nvPr/>
        </p:nvSpPr>
        <p:spPr>
          <a:xfrm>
            <a:off x="1014476" y="2711684"/>
            <a:ext cx="1636179" cy="1636179"/>
          </a:xfrm>
          <a:custGeom>
            <a:avLst/>
            <a:gdLst>
              <a:gd name="connsiteX0" fmla="*/ 0 w 1636179"/>
              <a:gd name="connsiteY0" fmla="*/ 572663 h 1636179"/>
              <a:gd name="connsiteX1" fmla="*/ 818090 w 1636179"/>
              <a:gd name="connsiteY1" fmla="*/ 0 h 1636179"/>
              <a:gd name="connsiteX2" fmla="*/ 1636179 w 1636179"/>
              <a:gd name="connsiteY2" fmla="*/ 572663 h 1636179"/>
              <a:gd name="connsiteX3" fmla="*/ 1227134 w 1636179"/>
              <a:gd name="connsiteY3" fmla="*/ 572663 h 1636179"/>
              <a:gd name="connsiteX4" fmla="*/ 1227134 w 1636179"/>
              <a:gd name="connsiteY4" fmla="*/ 1636179 h 1636179"/>
              <a:gd name="connsiteX5" fmla="*/ 409045 w 1636179"/>
              <a:gd name="connsiteY5" fmla="*/ 1636179 h 1636179"/>
              <a:gd name="connsiteX6" fmla="*/ 409045 w 1636179"/>
              <a:gd name="connsiteY6" fmla="*/ 572663 h 1636179"/>
              <a:gd name="connsiteX7" fmla="*/ 0 w 1636179"/>
              <a:gd name="connsiteY7" fmla="*/ 572663 h 1636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179" h="1636179">
                <a:moveTo>
                  <a:pt x="572663" y="1636179"/>
                </a:moveTo>
                <a:lnTo>
                  <a:pt x="0" y="818089"/>
                </a:lnTo>
                <a:lnTo>
                  <a:pt x="572663" y="0"/>
                </a:lnTo>
                <a:lnTo>
                  <a:pt x="572663" y="409045"/>
                </a:lnTo>
                <a:lnTo>
                  <a:pt x="1636179" y="409045"/>
                </a:lnTo>
                <a:lnTo>
                  <a:pt x="1636179" y="1227134"/>
                </a:lnTo>
                <a:lnTo>
                  <a:pt x="572663" y="1227134"/>
                </a:lnTo>
                <a:lnTo>
                  <a:pt x="572663" y="163617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71244" tIns="593956" rIns="184911" bIns="593958"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Brandon Grotesque Regular" panose="020B0503020203060202" pitchFamily="34" charset="0"/>
              </a:rPr>
              <a:t>WILL</a:t>
            </a:r>
          </a:p>
        </p:txBody>
      </p:sp>
      <p:sp>
        <p:nvSpPr>
          <p:cNvPr id="12" name="Freeform: Shape 11">
            <a:extLst>
              <a:ext uri="{FF2B5EF4-FFF2-40B4-BE49-F238E27FC236}">
                <a16:creationId xmlns:a16="http://schemas.microsoft.com/office/drawing/2014/main" id="{E71F8345-CFC1-4F27-B0F0-8C2A8F2FABF0}"/>
              </a:ext>
            </a:extLst>
          </p:cNvPr>
          <p:cNvSpPr/>
          <p:nvPr/>
        </p:nvSpPr>
        <p:spPr>
          <a:xfrm>
            <a:off x="9541345" y="2711682"/>
            <a:ext cx="1636179" cy="1636179"/>
          </a:xfrm>
          <a:custGeom>
            <a:avLst/>
            <a:gdLst>
              <a:gd name="connsiteX0" fmla="*/ 0 w 1636179"/>
              <a:gd name="connsiteY0" fmla="*/ 572663 h 1636179"/>
              <a:gd name="connsiteX1" fmla="*/ 818090 w 1636179"/>
              <a:gd name="connsiteY1" fmla="*/ 0 h 1636179"/>
              <a:gd name="connsiteX2" fmla="*/ 1636179 w 1636179"/>
              <a:gd name="connsiteY2" fmla="*/ 572663 h 1636179"/>
              <a:gd name="connsiteX3" fmla="*/ 1227134 w 1636179"/>
              <a:gd name="connsiteY3" fmla="*/ 572663 h 1636179"/>
              <a:gd name="connsiteX4" fmla="*/ 1227134 w 1636179"/>
              <a:gd name="connsiteY4" fmla="*/ 1636179 h 1636179"/>
              <a:gd name="connsiteX5" fmla="*/ 409045 w 1636179"/>
              <a:gd name="connsiteY5" fmla="*/ 1636179 h 1636179"/>
              <a:gd name="connsiteX6" fmla="*/ 409045 w 1636179"/>
              <a:gd name="connsiteY6" fmla="*/ 572663 h 1636179"/>
              <a:gd name="connsiteX7" fmla="*/ 0 w 1636179"/>
              <a:gd name="connsiteY7" fmla="*/ 572663 h 1636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179" h="1636179">
                <a:moveTo>
                  <a:pt x="1063516" y="0"/>
                </a:moveTo>
                <a:lnTo>
                  <a:pt x="1636179" y="818090"/>
                </a:lnTo>
                <a:lnTo>
                  <a:pt x="1063516" y="1636179"/>
                </a:lnTo>
                <a:lnTo>
                  <a:pt x="1063516" y="1227134"/>
                </a:lnTo>
                <a:lnTo>
                  <a:pt x="0" y="1227134"/>
                </a:lnTo>
                <a:lnTo>
                  <a:pt x="0" y="409045"/>
                </a:lnTo>
                <a:lnTo>
                  <a:pt x="1063516" y="409045"/>
                </a:lnTo>
                <a:lnTo>
                  <a:pt x="1063516"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4913" tIns="593957" rIns="471242" bIns="593957"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Brandon Grotesque Regular" panose="020B0503020203060202" pitchFamily="34" charset="0"/>
              </a:rPr>
              <a:t>SKILL</a:t>
            </a:r>
          </a:p>
        </p:txBody>
      </p:sp>
    </p:spTree>
    <p:custDataLst>
      <p:tags r:id="rId1"/>
    </p:custDataLst>
    <p:extLst>
      <p:ext uri="{BB962C8B-B14F-4D97-AF65-F5344CB8AC3E}">
        <p14:creationId xmlns:p14="http://schemas.microsoft.com/office/powerpoint/2010/main" val="26851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88386A0-A8AA-4A84-8D33-F3179DF7D291}"/>
              </a:ext>
            </a:extLst>
          </p:cNvPr>
          <p:cNvSpPr/>
          <p:nvPr/>
        </p:nvSpPr>
        <p:spPr>
          <a:xfrm>
            <a:off x="-45655" y="0"/>
            <a:ext cx="660252" cy="6858000"/>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9B23B37-F3D6-4892-ABCB-5B44E8CEE9A4}"/>
              </a:ext>
            </a:extLst>
          </p:cNvPr>
          <p:cNvSpPr/>
          <p:nvPr/>
        </p:nvSpPr>
        <p:spPr>
          <a:xfrm>
            <a:off x="380057" y="1862431"/>
            <a:ext cx="234540" cy="4995569"/>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FBA8EA39-7349-452F-85E9-82647F750695}"/>
              </a:ext>
            </a:extLst>
          </p:cNvPr>
          <p:cNvSpPr/>
          <p:nvPr/>
        </p:nvSpPr>
        <p:spPr>
          <a:xfrm>
            <a:off x="1014476" y="2711684"/>
            <a:ext cx="1636179" cy="1636179"/>
          </a:xfrm>
          <a:custGeom>
            <a:avLst/>
            <a:gdLst>
              <a:gd name="connsiteX0" fmla="*/ 0 w 1636179"/>
              <a:gd name="connsiteY0" fmla="*/ 572663 h 1636179"/>
              <a:gd name="connsiteX1" fmla="*/ 818090 w 1636179"/>
              <a:gd name="connsiteY1" fmla="*/ 0 h 1636179"/>
              <a:gd name="connsiteX2" fmla="*/ 1636179 w 1636179"/>
              <a:gd name="connsiteY2" fmla="*/ 572663 h 1636179"/>
              <a:gd name="connsiteX3" fmla="*/ 1227134 w 1636179"/>
              <a:gd name="connsiteY3" fmla="*/ 572663 h 1636179"/>
              <a:gd name="connsiteX4" fmla="*/ 1227134 w 1636179"/>
              <a:gd name="connsiteY4" fmla="*/ 1636179 h 1636179"/>
              <a:gd name="connsiteX5" fmla="*/ 409045 w 1636179"/>
              <a:gd name="connsiteY5" fmla="*/ 1636179 h 1636179"/>
              <a:gd name="connsiteX6" fmla="*/ 409045 w 1636179"/>
              <a:gd name="connsiteY6" fmla="*/ 572663 h 1636179"/>
              <a:gd name="connsiteX7" fmla="*/ 0 w 1636179"/>
              <a:gd name="connsiteY7" fmla="*/ 572663 h 1636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179" h="1636179">
                <a:moveTo>
                  <a:pt x="572663" y="1636179"/>
                </a:moveTo>
                <a:lnTo>
                  <a:pt x="0" y="818089"/>
                </a:lnTo>
                <a:lnTo>
                  <a:pt x="572663" y="0"/>
                </a:lnTo>
                <a:lnTo>
                  <a:pt x="572663" y="409045"/>
                </a:lnTo>
                <a:lnTo>
                  <a:pt x="1636179" y="409045"/>
                </a:lnTo>
                <a:lnTo>
                  <a:pt x="1636179" y="1227134"/>
                </a:lnTo>
                <a:lnTo>
                  <a:pt x="572663" y="1227134"/>
                </a:lnTo>
                <a:lnTo>
                  <a:pt x="572663" y="163617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71244" tIns="593956" rIns="184911" bIns="593958"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Brandon Grotesque Regular" panose="020B0503020203060202" pitchFamily="34" charset="0"/>
              </a:rPr>
              <a:t>WILL</a:t>
            </a:r>
          </a:p>
        </p:txBody>
      </p:sp>
      <p:sp>
        <p:nvSpPr>
          <p:cNvPr id="6" name="Freeform: Shape 5">
            <a:extLst>
              <a:ext uri="{FF2B5EF4-FFF2-40B4-BE49-F238E27FC236}">
                <a16:creationId xmlns:a16="http://schemas.microsoft.com/office/drawing/2014/main" id="{8C878C6B-DCE2-4B1B-B42D-22F1F685A108}"/>
              </a:ext>
            </a:extLst>
          </p:cNvPr>
          <p:cNvSpPr/>
          <p:nvPr/>
        </p:nvSpPr>
        <p:spPr>
          <a:xfrm>
            <a:off x="9541345" y="2711682"/>
            <a:ext cx="1636179" cy="1636179"/>
          </a:xfrm>
          <a:custGeom>
            <a:avLst/>
            <a:gdLst>
              <a:gd name="connsiteX0" fmla="*/ 0 w 1636179"/>
              <a:gd name="connsiteY0" fmla="*/ 572663 h 1636179"/>
              <a:gd name="connsiteX1" fmla="*/ 818090 w 1636179"/>
              <a:gd name="connsiteY1" fmla="*/ 0 h 1636179"/>
              <a:gd name="connsiteX2" fmla="*/ 1636179 w 1636179"/>
              <a:gd name="connsiteY2" fmla="*/ 572663 h 1636179"/>
              <a:gd name="connsiteX3" fmla="*/ 1227134 w 1636179"/>
              <a:gd name="connsiteY3" fmla="*/ 572663 h 1636179"/>
              <a:gd name="connsiteX4" fmla="*/ 1227134 w 1636179"/>
              <a:gd name="connsiteY4" fmla="*/ 1636179 h 1636179"/>
              <a:gd name="connsiteX5" fmla="*/ 409045 w 1636179"/>
              <a:gd name="connsiteY5" fmla="*/ 1636179 h 1636179"/>
              <a:gd name="connsiteX6" fmla="*/ 409045 w 1636179"/>
              <a:gd name="connsiteY6" fmla="*/ 572663 h 1636179"/>
              <a:gd name="connsiteX7" fmla="*/ 0 w 1636179"/>
              <a:gd name="connsiteY7" fmla="*/ 572663 h 1636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179" h="1636179">
                <a:moveTo>
                  <a:pt x="1063516" y="0"/>
                </a:moveTo>
                <a:lnTo>
                  <a:pt x="1636179" y="818090"/>
                </a:lnTo>
                <a:lnTo>
                  <a:pt x="1063516" y="1636179"/>
                </a:lnTo>
                <a:lnTo>
                  <a:pt x="1063516" y="1227134"/>
                </a:lnTo>
                <a:lnTo>
                  <a:pt x="0" y="1227134"/>
                </a:lnTo>
                <a:lnTo>
                  <a:pt x="0" y="409045"/>
                </a:lnTo>
                <a:lnTo>
                  <a:pt x="1063516" y="409045"/>
                </a:lnTo>
                <a:lnTo>
                  <a:pt x="1063516"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4913" tIns="593957" rIns="471242" bIns="593957"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Brandon Grotesque Regular" panose="020B0503020203060202" pitchFamily="34" charset="0"/>
              </a:rPr>
              <a:t>SKILL</a:t>
            </a:r>
          </a:p>
        </p:txBody>
      </p:sp>
      <p:pic>
        <p:nvPicPr>
          <p:cNvPr id="5" name="Video 2nd">
            <a:hlinkClick r:id="" action="ppaction://media"/>
            <a:extLst>
              <a:ext uri="{FF2B5EF4-FFF2-40B4-BE49-F238E27FC236}">
                <a16:creationId xmlns:a16="http://schemas.microsoft.com/office/drawing/2014/main" id="{F2FFFE12-FB5E-4238-BBB0-FA7CBE72C1D6}"/>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3050535" y="1510864"/>
            <a:ext cx="6090930" cy="4037817"/>
          </a:xfrm>
          <a:prstGeom prst="rect">
            <a:avLst/>
          </a:prstGeom>
        </p:spPr>
      </p:pic>
      <p:sp>
        <p:nvSpPr>
          <p:cNvPr id="10" name="TextBox 9">
            <a:extLst>
              <a:ext uri="{FF2B5EF4-FFF2-40B4-BE49-F238E27FC236}">
                <a16:creationId xmlns:a16="http://schemas.microsoft.com/office/drawing/2014/main" id="{58180573-77DF-41FF-935A-B1013AF32F9A}"/>
              </a:ext>
            </a:extLst>
          </p:cNvPr>
          <p:cNvSpPr txBox="1"/>
          <p:nvPr/>
        </p:nvSpPr>
        <p:spPr>
          <a:xfrm>
            <a:off x="696686" y="142113"/>
            <a:ext cx="10798628" cy="925894"/>
          </a:xfrm>
          <a:prstGeom prst="rect">
            <a:avLst/>
          </a:prstGeom>
          <a:noFill/>
        </p:spPr>
        <p:txBody>
          <a:bodyPr wrap="square" rtlCol="0">
            <a:spAutoFit/>
          </a:bodyPr>
          <a:lstStyle/>
          <a:p>
            <a:pPr>
              <a:lnSpc>
                <a:spcPts val="6500"/>
              </a:lnSpc>
            </a:pPr>
            <a:r>
              <a:rPr lang="en-US" sz="6000" b="1" dirty="0">
                <a:solidFill>
                  <a:srgbClr val="1D376C"/>
                </a:solidFill>
                <a:latin typeface="Arial" panose="020B0604020202020204" pitchFamily="34" charset="0"/>
                <a:cs typeface="Arial" panose="020B0604020202020204" pitchFamily="34" charset="0"/>
              </a:rPr>
              <a:t>Will or Skill?</a:t>
            </a:r>
          </a:p>
        </p:txBody>
      </p:sp>
      <p:sp>
        <p:nvSpPr>
          <p:cNvPr id="9" name="TextBox 8">
            <a:extLst>
              <a:ext uri="{FF2B5EF4-FFF2-40B4-BE49-F238E27FC236}">
                <a16:creationId xmlns:a16="http://schemas.microsoft.com/office/drawing/2014/main" id="{9B340CB4-C42B-445C-9496-0C3A5DEA5A41}"/>
              </a:ext>
            </a:extLst>
          </p:cNvPr>
          <p:cNvSpPr txBox="1"/>
          <p:nvPr/>
        </p:nvSpPr>
        <p:spPr>
          <a:xfrm>
            <a:off x="10007600" y="6115700"/>
            <a:ext cx="2006600" cy="461665"/>
          </a:xfrm>
          <a:prstGeom prst="rect">
            <a:avLst/>
          </a:prstGeom>
          <a:noFill/>
        </p:spPr>
        <p:txBody>
          <a:bodyPr wrap="square" rtlCol="0">
            <a:spAutoFit/>
          </a:bodyPr>
          <a:lstStyle/>
          <a:p>
            <a:pPr algn="ctr"/>
            <a:r>
              <a:rPr lang="en-US" sz="2400" dirty="0">
                <a:solidFill>
                  <a:srgbClr val="1D376C"/>
                </a:solidFill>
                <a:latin typeface="Pacifico" panose="00000500000000000000" pitchFamily="2" charset="0"/>
              </a:rPr>
              <a:t>Goodwill</a:t>
            </a:r>
          </a:p>
        </p:txBody>
      </p:sp>
    </p:spTree>
    <p:custDataLst>
      <p:tags r:id="rId1"/>
    </p:custDataLst>
    <p:extLst>
      <p:ext uri="{BB962C8B-B14F-4D97-AF65-F5344CB8AC3E}">
        <p14:creationId xmlns:p14="http://schemas.microsoft.com/office/powerpoint/2010/main" val="368915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88386A0-A8AA-4A84-8D33-F3179DF7D291}"/>
              </a:ext>
            </a:extLst>
          </p:cNvPr>
          <p:cNvSpPr/>
          <p:nvPr/>
        </p:nvSpPr>
        <p:spPr>
          <a:xfrm>
            <a:off x="-45655" y="0"/>
            <a:ext cx="660252" cy="6858000"/>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9B23B37-F3D6-4892-ABCB-5B44E8CEE9A4}"/>
              </a:ext>
            </a:extLst>
          </p:cNvPr>
          <p:cNvSpPr/>
          <p:nvPr/>
        </p:nvSpPr>
        <p:spPr>
          <a:xfrm>
            <a:off x="380057" y="1862431"/>
            <a:ext cx="234540" cy="4995569"/>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Video 3rd">
            <a:hlinkClick r:id="" action="ppaction://media"/>
            <a:extLst>
              <a:ext uri="{FF2B5EF4-FFF2-40B4-BE49-F238E27FC236}">
                <a16:creationId xmlns:a16="http://schemas.microsoft.com/office/drawing/2014/main" id="{47D2EFDF-6C8A-4CE7-8F82-0476ED36F27F}"/>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2969671" y="1443727"/>
            <a:ext cx="6252657" cy="3970545"/>
          </a:xfrm>
          <a:prstGeom prst="rect">
            <a:avLst/>
          </a:prstGeom>
        </p:spPr>
      </p:pic>
      <p:sp>
        <p:nvSpPr>
          <p:cNvPr id="10" name="TextBox 9">
            <a:extLst>
              <a:ext uri="{FF2B5EF4-FFF2-40B4-BE49-F238E27FC236}">
                <a16:creationId xmlns:a16="http://schemas.microsoft.com/office/drawing/2014/main" id="{04A7116C-9B75-45F4-AEB9-10BBC4467629}"/>
              </a:ext>
            </a:extLst>
          </p:cNvPr>
          <p:cNvSpPr txBox="1"/>
          <p:nvPr/>
        </p:nvSpPr>
        <p:spPr>
          <a:xfrm>
            <a:off x="696686" y="142113"/>
            <a:ext cx="10798628" cy="925894"/>
          </a:xfrm>
          <a:prstGeom prst="rect">
            <a:avLst/>
          </a:prstGeom>
          <a:noFill/>
        </p:spPr>
        <p:txBody>
          <a:bodyPr wrap="square" rtlCol="0">
            <a:spAutoFit/>
          </a:bodyPr>
          <a:lstStyle/>
          <a:p>
            <a:pPr>
              <a:lnSpc>
                <a:spcPts val="6500"/>
              </a:lnSpc>
            </a:pPr>
            <a:r>
              <a:rPr lang="en-US" sz="6000" b="1" dirty="0">
                <a:solidFill>
                  <a:srgbClr val="1D376C"/>
                </a:solidFill>
                <a:latin typeface="Arial" panose="020B0604020202020204" pitchFamily="34" charset="0"/>
                <a:cs typeface="Arial" panose="020B0604020202020204" pitchFamily="34" charset="0"/>
              </a:rPr>
              <a:t>Will or Skill?</a:t>
            </a:r>
          </a:p>
        </p:txBody>
      </p:sp>
      <p:sp>
        <p:nvSpPr>
          <p:cNvPr id="9" name="TextBox 8">
            <a:extLst>
              <a:ext uri="{FF2B5EF4-FFF2-40B4-BE49-F238E27FC236}">
                <a16:creationId xmlns:a16="http://schemas.microsoft.com/office/drawing/2014/main" id="{46DBBBB2-1880-4F8C-9655-094C6E1C948E}"/>
              </a:ext>
            </a:extLst>
          </p:cNvPr>
          <p:cNvSpPr txBox="1"/>
          <p:nvPr/>
        </p:nvSpPr>
        <p:spPr>
          <a:xfrm>
            <a:off x="10007600" y="6115700"/>
            <a:ext cx="2006600" cy="461665"/>
          </a:xfrm>
          <a:prstGeom prst="rect">
            <a:avLst/>
          </a:prstGeom>
          <a:noFill/>
        </p:spPr>
        <p:txBody>
          <a:bodyPr wrap="square" rtlCol="0">
            <a:spAutoFit/>
          </a:bodyPr>
          <a:lstStyle/>
          <a:p>
            <a:pPr algn="ctr"/>
            <a:r>
              <a:rPr lang="en-US" sz="2400" dirty="0">
                <a:solidFill>
                  <a:srgbClr val="1D376C"/>
                </a:solidFill>
                <a:latin typeface="Pacifico" panose="00000500000000000000" pitchFamily="2" charset="0"/>
              </a:rPr>
              <a:t>Goodwill</a:t>
            </a:r>
          </a:p>
        </p:txBody>
      </p:sp>
      <p:sp>
        <p:nvSpPr>
          <p:cNvPr id="11" name="Freeform: Shape 10">
            <a:extLst>
              <a:ext uri="{FF2B5EF4-FFF2-40B4-BE49-F238E27FC236}">
                <a16:creationId xmlns:a16="http://schemas.microsoft.com/office/drawing/2014/main" id="{AA2DE0D9-1467-4FA0-A5C1-9D47E38FC292}"/>
              </a:ext>
            </a:extLst>
          </p:cNvPr>
          <p:cNvSpPr/>
          <p:nvPr/>
        </p:nvSpPr>
        <p:spPr>
          <a:xfrm>
            <a:off x="1014476" y="2711684"/>
            <a:ext cx="1636179" cy="1636179"/>
          </a:xfrm>
          <a:custGeom>
            <a:avLst/>
            <a:gdLst>
              <a:gd name="connsiteX0" fmla="*/ 0 w 1636179"/>
              <a:gd name="connsiteY0" fmla="*/ 572663 h 1636179"/>
              <a:gd name="connsiteX1" fmla="*/ 818090 w 1636179"/>
              <a:gd name="connsiteY1" fmla="*/ 0 h 1636179"/>
              <a:gd name="connsiteX2" fmla="*/ 1636179 w 1636179"/>
              <a:gd name="connsiteY2" fmla="*/ 572663 h 1636179"/>
              <a:gd name="connsiteX3" fmla="*/ 1227134 w 1636179"/>
              <a:gd name="connsiteY3" fmla="*/ 572663 h 1636179"/>
              <a:gd name="connsiteX4" fmla="*/ 1227134 w 1636179"/>
              <a:gd name="connsiteY4" fmla="*/ 1636179 h 1636179"/>
              <a:gd name="connsiteX5" fmla="*/ 409045 w 1636179"/>
              <a:gd name="connsiteY5" fmla="*/ 1636179 h 1636179"/>
              <a:gd name="connsiteX6" fmla="*/ 409045 w 1636179"/>
              <a:gd name="connsiteY6" fmla="*/ 572663 h 1636179"/>
              <a:gd name="connsiteX7" fmla="*/ 0 w 1636179"/>
              <a:gd name="connsiteY7" fmla="*/ 572663 h 1636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179" h="1636179">
                <a:moveTo>
                  <a:pt x="572663" y="1636179"/>
                </a:moveTo>
                <a:lnTo>
                  <a:pt x="0" y="818089"/>
                </a:lnTo>
                <a:lnTo>
                  <a:pt x="572663" y="0"/>
                </a:lnTo>
                <a:lnTo>
                  <a:pt x="572663" y="409045"/>
                </a:lnTo>
                <a:lnTo>
                  <a:pt x="1636179" y="409045"/>
                </a:lnTo>
                <a:lnTo>
                  <a:pt x="1636179" y="1227134"/>
                </a:lnTo>
                <a:lnTo>
                  <a:pt x="572663" y="1227134"/>
                </a:lnTo>
                <a:lnTo>
                  <a:pt x="572663" y="163617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71244" tIns="593956" rIns="184911" bIns="593958"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Brandon Grotesque Regular" panose="020B0503020203060202" pitchFamily="34" charset="0"/>
              </a:rPr>
              <a:t>WILL</a:t>
            </a:r>
          </a:p>
        </p:txBody>
      </p:sp>
      <p:sp>
        <p:nvSpPr>
          <p:cNvPr id="12" name="Freeform: Shape 11">
            <a:extLst>
              <a:ext uri="{FF2B5EF4-FFF2-40B4-BE49-F238E27FC236}">
                <a16:creationId xmlns:a16="http://schemas.microsoft.com/office/drawing/2014/main" id="{FC2F4088-6DA4-43F5-9B30-E5BC0A465C55}"/>
              </a:ext>
            </a:extLst>
          </p:cNvPr>
          <p:cNvSpPr/>
          <p:nvPr/>
        </p:nvSpPr>
        <p:spPr>
          <a:xfrm>
            <a:off x="9541345" y="2711682"/>
            <a:ext cx="1636179" cy="1636179"/>
          </a:xfrm>
          <a:custGeom>
            <a:avLst/>
            <a:gdLst>
              <a:gd name="connsiteX0" fmla="*/ 0 w 1636179"/>
              <a:gd name="connsiteY0" fmla="*/ 572663 h 1636179"/>
              <a:gd name="connsiteX1" fmla="*/ 818090 w 1636179"/>
              <a:gd name="connsiteY1" fmla="*/ 0 h 1636179"/>
              <a:gd name="connsiteX2" fmla="*/ 1636179 w 1636179"/>
              <a:gd name="connsiteY2" fmla="*/ 572663 h 1636179"/>
              <a:gd name="connsiteX3" fmla="*/ 1227134 w 1636179"/>
              <a:gd name="connsiteY3" fmla="*/ 572663 h 1636179"/>
              <a:gd name="connsiteX4" fmla="*/ 1227134 w 1636179"/>
              <a:gd name="connsiteY4" fmla="*/ 1636179 h 1636179"/>
              <a:gd name="connsiteX5" fmla="*/ 409045 w 1636179"/>
              <a:gd name="connsiteY5" fmla="*/ 1636179 h 1636179"/>
              <a:gd name="connsiteX6" fmla="*/ 409045 w 1636179"/>
              <a:gd name="connsiteY6" fmla="*/ 572663 h 1636179"/>
              <a:gd name="connsiteX7" fmla="*/ 0 w 1636179"/>
              <a:gd name="connsiteY7" fmla="*/ 572663 h 1636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179" h="1636179">
                <a:moveTo>
                  <a:pt x="1063516" y="0"/>
                </a:moveTo>
                <a:lnTo>
                  <a:pt x="1636179" y="818090"/>
                </a:lnTo>
                <a:lnTo>
                  <a:pt x="1063516" y="1636179"/>
                </a:lnTo>
                <a:lnTo>
                  <a:pt x="1063516" y="1227134"/>
                </a:lnTo>
                <a:lnTo>
                  <a:pt x="0" y="1227134"/>
                </a:lnTo>
                <a:lnTo>
                  <a:pt x="0" y="409045"/>
                </a:lnTo>
                <a:lnTo>
                  <a:pt x="1063516" y="409045"/>
                </a:lnTo>
                <a:lnTo>
                  <a:pt x="1063516"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4913" tIns="593957" rIns="471242" bIns="593957"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Brandon Grotesque Regular" panose="020B0503020203060202" pitchFamily="34" charset="0"/>
              </a:rPr>
              <a:t>SKILL</a:t>
            </a:r>
          </a:p>
        </p:txBody>
      </p:sp>
    </p:spTree>
    <p:custDataLst>
      <p:tags r:id="rId1"/>
    </p:custDataLst>
    <p:extLst>
      <p:ext uri="{BB962C8B-B14F-4D97-AF65-F5344CB8AC3E}">
        <p14:creationId xmlns:p14="http://schemas.microsoft.com/office/powerpoint/2010/main" val="2310781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OFFICE THEME" val="7HtEQAAw"/>
  <p:tag name="ARTICULATE_SLIDE_COUNT" val="2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Goodwill_07_2021">
      <a:dk1>
        <a:sysClr val="windowText" lastClr="000000"/>
      </a:dk1>
      <a:lt1>
        <a:sysClr val="window" lastClr="FFFFFF"/>
      </a:lt1>
      <a:dk2>
        <a:srgbClr val="002D73"/>
      </a:dk2>
      <a:lt2>
        <a:srgbClr val="EEECE1"/>
      </a:lt2>
      <a:accent1>
        <a:srgbClr val="00ADBC"/>
      </a:accent1>
      <a:accent2>
        <a:srgbClr val="00C18C"/>
      </a:accent2>
      <a:accent3>
        <a:srgbClr val="FF9016"/>
      </a:accent3>
      <a:accent4>
        <a:srgbClr val="D02C30"/>
      </a:accent4>
      <a:accent5>
        <a:srgbClr val="B5ADA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0B1853FF312E4B84BB58F76ADFFDBF" ma:contentTypeVersion="15" ma:contentTypeDescription="Create a new document." ma:contentTypeScope="" ma:versionID="3c2030e83dc6921d0fd70072ef976190">
  <xsd:schema xmlns:xsd="http://www.w3.org/2001/XMLSchema" xmlns:xs="http://www.w3.org/2001/XMLSchema" xmlns:p="http://schemas.microsoft.com/office/2006/metadata/properties" xmlns:ns3="2eb6e2dc-2642-47da-8467-efd67740dd17" xmlns:ns4="d5f700e1-fb22-4d89-aa3d-0d1e3a592eae" targetNamespace="http://schemas.microsoft.com/office/2006/metadata/properties" ma:root="true" ma:fieldsID="7daeb9d8131f3874e6a357a20136eda5" ns3:_="" ns4:_="">
    <xsd:import namespace="2eb6e2dc-2642-47da-8467-efd67740dd17"/>
    <xsd:import namespace="d5f700e1-fb22-4d89-aa3d-0d1e3a592eae"/>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4:SharedWithUsers" minOccurs="0"/>
                <xsd:element ref="ns4:SharedWithDetails" minOccurs="0"/>
                <xsd:element ref="ns4:SharingHintHash"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b6e2dc-2642-47da-8467-efd67740dd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5f700e1-fb22-4d89-aa3d-0d1e3a592eae"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2eb6e2dc-2642-47da-8467-efd67740dd17" xsi:nil="true"/>
  </documentManagement>
</p:properties>
</file>

<file path=customXml/itemProps1.xml><?xml version="1.0" encoding="utf-8"?>
<ds:datastoreItem xmlns:ds="http://schemas.openxmlformats.org/officeDocument/2006/customXml" ds:itemID="{5DBA4D7A-6EAB-4692-85FA-127FAF420A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b6e2dc-2642-47da-8467-efd67740dd17"/>
    <ds:schemaRef ds:uri="d5f700e1-fb22-4d89-aa3d-0d1e3a592e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496FA5B-1697-4EFE-8DAB-00DAA96EA395}">
  <ds:schemaRefs>
    <ds:schemaRef ds:uri="http://schemas.microsoft.com/sharepoint/v3/contenttype/forms"/>
  </ds:schemaRefs>
</ds:datastoreItem>
</file>

<file path=customXml/itemProps3.xml><?xml version="1.0" encoding="utf-8"?>
<ds:datastoreItem xmlns:ds="http://schemas.openxmlformats.org/officeDocument/2006/customXml" ds:itemID="{71370FFA-EA9C-463A-A2A6-4DF05CD30CD5}">
  <ds:schemaRefs>
    <ds:schemaRef ds:uri="http://schemas.microsoft.com/office/2006/documentManagement/types"/>
    <ds:schemaRef ds:uri="http://schemas.openxmlformats.org/package/2006/metadata/core-properties"/>
    <ds:schemaRef ds:uri="http://schemas.microsoft.com/office/2006/metadata/properties"/>
    <ds:schemaRef ds:uri="http://purl.org/dc/terms/"/>
    <ds:schemaRef ds:uri="http://purl.org/dc/dcmitype/"/>
    <ds:schemaRef ds:uri="http://schemas.microsoft.com/office/infopath/2007/PartnerControls"/>
    <ds:schemaRef ds:uri="http://www.w3.org/XML/1998/namespace"/>
    <ds:schemaRef ds:uri="d5f700e1-fb22-4d89-aa3d-0d1e3a592eae"/>
    <ds:schemaRef ds:uri="2eb6e2dc-2642-47da-8467-efd67740dd17"/>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15582</TotalTime>
  <Words>1439</Words>
  <Application>Microsoft Office PowerPoint</Application>
  <PresentationFormat>Widescreen</PresentationFormat>
  <Paragraphs>295</Paragraphs>
  <Slides>28</Slides>
  <Notes>27</Notes>
  <HiddenSlides>1</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Brandon Grotesque Bold</vt:lpstr>
      <vt:lpstr>Brandon Grotesque Regular</vt:lpstr>
      <vt:lpstr>Calibri</vt:lpstr>
      <vt:lpstr>Calibri Light</vt:lpstr>
      <vt:lpstr>Pacifico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Larry Van Wave</dc:creator>
  <cp:lastModifiedBy>Alex Cummings</cp:lastModifiedBy>
  <cp:revision>136</cp:revision>
  <cp:lastPrinted>2023-02-21T18:06:38Z</cp:lastPrinted>
  <dcterms:created xsi:type="dcterms:W3CDTF">2022-03-08T20:05:27Z</dcterms:created>
  <dcterms:modified xsi:type="dcterms:W3CDTF">2023-03-03T22:36:28Z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61ADE7A0-5575-4606-9B0F-24D524440910</vt:lpwstr>
  </property>
  <property fmtid="{D5CDD505-2E9C-101B-9397-08002B2CF9AE}" pid="3" name="ArticulatePath">
    <vt:lpwstr>Presentation1</vt:lpwstr>
  </property>
  <property fmtid="{D5CDD505-2E9C-101B-9397-08002B2CF9AE}" pid="4" name="ContentTypeId">
    <vt:lpwstr>0x0101001F0B1853FF312E4B84BB58F76ADFFDBF</vt:lpwstr>
  </property>
</Properties>
</file>