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0" r:id="rId5"/>
    <p:sldId id="296" r:id="rId6"/>
    <p:sldId id="287" r:id="rId7"/>
    <p:sldId id="289" r:id="rId8"/>
    <p:sldId id="294" r:id="rId9"/>
    <p:sldId id="290" r:id="rId10"/>
    <p:sldId id="291" r:id="rId11"/>
    <p:sldId id="260" r:id="rId12"/>
    <p:sldId id="268" r:id="rId13"/>
    <p:sldId id="292" r:id="rId14"/>
    <p:sldId id="298" r:id="rId15"/>
    <p:sldId id="297" r:id="rId16"/>
  </p:sldIdLst>
  <p:sldSz cx="12192000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Windsor" initials="LW" lastIdx="2" clrIdx="0">
    <p:extLst>
      <p:ext uri="{19B8F6BF-5375-455C-9EA6-DF929625EA0E}">
        <p15:presenceInfo xmlns:p15="http://schemas.microsoft.com/office/powerpoint/2012/main" userId="Linda Windsor" providerId="None"/>
      </p:ext>
    </p:extLst>
  </p:cmAuthor>
  <p:cmAuthor id="2" name="Jason Edelman" initials="JE" lastIdx="8" clrIdx="1">
    <p:extLst>
      <p:ext uri="{19B8F6BF-5375-455C-9EA6-DF929625EA0E}">
        <p15:presenceInfo xmlns:p15="http://schemas.microsoft.com/office/powerpoint/2012/main" userId="Jason Edel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76C"/>
    <a:srgbClr val="B5ADA5"/>
    <a:srgbClr val="00A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6667" autoAdjust="0"/>
  </p:normalViewPr>
  <p:slideViewPr>
    <p:cSldViewPr snapToGrid="0">
      <p:cViewPr varScale="1">
        <p:scale>
          <a:sx n="74" d="100"/>
          <a:sy n="74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>
        <a:solidFill>
          <a:srgbClr val="00ADBC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Linda Windsor,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latin typeface="Brandon Grotesque Regular" panose="020B0503020203060202" pitchFamily="34" charset="0"/>
            </a:rPr>
            <a:t>Special Projects Coordinator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1549" custScaleY="99125" custLinFactNeighborX="861" custLinFactNeighborY="-14162"/>
      <dgm:spPr/>
    </dgm:pt>
    <dgm:pt modelId="{C9BFD27F-5EEB-4376-9862-2D3C1E058BC6}" type="pres">
      <dgm:prSet presAssocID="{EDF82B71-DBB1-47DD-A2FE-C8555A7BC300}" presName="Parent" presStyleLbl="node0" presStyleIdx="0" presStyleCnt="1" custLinFactNeighborX="-14844" custLinFactNeighborY="-11133">
        <dgm:presLayoutVars>
          <dgm:bulletEnabled val="1"/>
        </dgm:presLayoutVars>
      </dgm:prSet>
      <dgm:spPr>
        <a:xfrm>
          <a:off x="115936" y="2804123"/>
          <a:ext cx="3556630" cy="854717"/>
        </a:xfrm>
        <a:prstGeom prst="rect">
          <a:avLst/>
        </a:prstGeom>
      </dgm:spPr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Al Cardenas,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3502" custScaleY="117496" custLinFactNeighborX="11700" custLinFactNeighborY="-15157"/>
      <dgm:spPr/>
    </dgm:pt>
    <dgm:pt modelId="{C9BFD27F-5EEB-4376-9862-2D3C1E058BC6}" type="pres">
      <dgm:prSet presAssocID="{EDF82B71-DBB1-47DD-A2FE-C8555A7BC300}" presName="Parent" presStyleLbl="node0" presStyleIdx="0" presStyleCnt="1" custLinFactNeighborX="-1786" custLinFactNeighborY="-2132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Robert Enger,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1992" custScaleY="106039" custLinFactNeighborX="5706" custLinFactNeighborY="-14952"/>
      <dgm:spPr/>
    </dgm:pt>
    <dgm:pt modelId="{C9BFD27F-5EEB-4376-9862-2D3C1E058BC6}" type="pres">
      <dgm:prSet presAssocID="{EDF82B71-DBB1-47DD-A2FE-C8555A7BC300}" presName="Parent" presStyleLbl="node0" presStyleIdx="0" presStyleCnt="1" custLinFactNeighborX="-8444" custLinFactNeighborY="-1267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4B326-B3F8-42D6-8C63-D5089C033E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6503A-5D61-4AC9-BA18-45D592A7BBC6}">
      <dgm:prSet phldrT="[Text]" custT="1"/>
      <dgm:spPr>
        <a:solidFill>
          <a:srgbClr val="1D376C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Discuss and clarify the key elements of Condition and Quality</a:t>
          </a:r>
        </a:p>
      </dgm:t>
    </dgm:pt>
    <dgm:pt modelId="{53964FF6-F428-41CB-B767-A2C552DE267D}" type="parTrans" cxnId="{80E55BA3-3DD3-4E65-B1DD-9DCC86E82BAB}">
      <dgm:prSet/>
      <dgm:spPr/>
      <dgm:t>
        <a:bodyPr/>
        <a:lstStyle/>
        <a:p>
          <a:endParaRPr lang="en-US"/>
        </a:p>
      </dgm:t>
    </dgm:pt>
    <dgm:pt modelId="{743AE005-03A5-4860-B97E-DC734052403F}" type="sibTrans" cxnId="{80E55BA3-3DD3-4E65-B1DD-9DCC86E82BAB}">
      <dgm:prSet/>
      <dgm:spPr/>
      <dgm:t>
        <a:bodyPr/>
        <a:lstStyle/>
        <a:p>
          <a:endParaRPr lang="en-US"/>
        </a:p>
      </dgm:t>
    </dgm:pt>
    <dgm:pt modelId="{15A68372-8C42-4381-9A0D-24FFB041801A}">
      <dgm:prSet phldrT="[Text]" custT="1"/>
      <dgm:spPr>
        <a:solidFill>
          <a:srgbClr val="B5ADA5"/>
        </a:solidFill>
      </dgm:spPr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potential elements of a “BQ” garment</a:t>
          </a:r>
        </a:p>
      </dgm:t>
    </dgm:pt>
    <dgm:pt modelId="{0CC9B645-0322-465E-9734-7C602EE89ECB}" type="parTrans" cxnId="{D238C875-33D2-4715-818D-31248EEBE486}">
      <dgm:prSet/>
      <dgm:spPr/>
      <dgm:t>
        <a:bodyPr/>
        <a:lstStyle/>
        <a:p>
          <a:endParaRPr lang="en-US"/>
        </a:p>
      </dgm:t>
    </dgm:pt>
    <dgm:pt modelId="{41957A8B-574A-4ED7-BCDA-F4F78B2D5146}" type="sibTrans" cxnId="{D238C875-33D2-4715-818D-31248EEBE486}">
      <dgm:prSet/>
      <dgm:spPr/>
      <dgm:t>
        <a:bodyPr/>
        <a:lstStyle/>
        <a:p>
          <a:endParaRPr lang="en-US"/>
        </a:p>
      </dgm:t>
    </dgm:pt>
    <dgm:pt modelId="{C87C53A0-6765-4E36-A110-95EB507BE086}">
      <dgm:prSet phldrT="[Text]" custT="1"/>
      <dgm:spPr/>
      <dgm:t>
        <a:bodyPr/>
        <a:lstStyle/>
        <a:p>
          <a:r>
            <a:rPr lang="en-US" sz="2800" dirty="0">
              <a:latin typeface="Brandon Grotesque Regular" panose="020B0503020203060202" pitchFamily="34" charset="0"/>
              <a:cs typeface="Arial" panose="020B0604020202020204" pitchFamily="34" charset="0"/>
            </a:rPr>
            <a:t>Discuss opportunities to go “Above the Grade” </a:t>
          </a:r>
        </a:p>
      </dgm:t>
    </dgm:pt>
    <dgm:pt modelId="{1FE954C6-1689-4C94-BB6E-1DE87C484F2D}" type="parTrans" cxnId="{CE02BE5D-7349-41AF-ACA8-BDAE817A93A7}">
      <dgm:prSet/>
      <dgm:spPr/>
      <dgm:t>
        <a:bodyPr/>
        <a:lstStyle/>
        <a:p>
          <a:endParaRPr lang="en-US"/>
        </a:p>
      </dgm:t>
    </dgm:pt>
    <dgm:pt modelId="{E786DDA4-8FD0-4210-BB1B-CF1189D44C4D}" type="sibTrans" cxnId="{CE02BE5D-7349-41AF-ACA8-BDAE817A93A7}">
      <dgm:prSet/>
      <dgm:spPr/>
      <dgm:t>
        <a:bodyPr/>
        <a:lstStyle/>
        <a:p>
          <a:endParaRPr lang="en-US"/>
        </a:p>
      </dgm:t>
    </dgm:pt>
    <dgm:pt modelId="{237F76CF-F88A-4497-9204-2D26DFBFC967}" type="pres">
      <dgm:prSet presAssocID="{F6E4B326-B3F8-42D6-8C63-D5089C033E03}" presName="linear" presStyleCnt="0">
        <dgm:presLayoutVars>
          <dgm:dir/>
          <dgm:animLvl val="lvl"/>
          <dgm:resizeHandles val="exact"/>
        </dgm:presLayoutVars>
      </dgm:prSet>
      <dgm:spPr/>
    </dgm:pt>
    <dgm:pt modelId="{7C02A03E-5A3C-4AB2-AE49-737B53A2842E}" type="pres">
      <dgm:prSet presAssocID="{DBA6503A-5D61-4AC9-BA18-45D592A7BBC6}" presName="parentLin" presStyleCnt="0"/>
      <dgm:spPr/>
    </dgm:pt>
    <dgm:pt modelId="{8B973E4E-565A-450F-90DB-1FE1E5864D83}" type="pres">
      <dgm:prSet presAssocID="{DBA6503A-5D61-4AC9-BA18-45D592A7BBC6}" presName="parentLeftMargin" presStyleLbl="node1" presStyleIdx="0" presStyleCnt="3"/>
      <dgm:spPr/>
    </dgm:pt>
    <dgm:pt modelId="{269D1CB0-C297-4789-9FAC-C0AE2C2C786A}" type="pres">
      <dgm:prSet presAssocID="{DBA6503A-5D61-4AC9-BA18-45D592A7BBC6}" presName="parentText" presStyleLbl="node1" presStyleIdx="0" presStyleCnt="3" custScaleX="133560">
        <dgm:presLayoutVars>
          <dgm:chMax val="0"/>
          <dgm:bulletEnabled val="1"/>
        </dgm:presLayoutVars>
      </dgm:prSet>
      <dgm:spPr/>
    </dgm:pt>
    <dgm:pt modelId="{0201CC89-427B-4A8B-94CB-A44F72DE0A3B}" type="pres">
      <dgm:prSet presAssocID="{DBA6503A-5D61-4AC9-BA18-45D592A7BBC6}" presName="negativeSpace" presStyleCnt="0"/>
      <dgm:spPr/>
    </dgm:pt>
    <dgm:pt modelId="{927C95E2-6246-4519-9443-F6E75F90FDA6}" type="pres">
      <dgm:prSet presAssocID="{DBA6503A-5D61-4AC9-BA18-45D592A7BBC6}" presName="childText" presStyleLbl="conFgAcc1" presStyleIdx="0" presStyleCnt="3">
        <dgm:presLayoutVars>
          <dgm:bulletEnabled val="1"/>
        </dgm:presLayoutVars>
      </dgm:prSet>
      <dgm:spPr/>
    </dgm:pt>
    <dgm:pt modelId="{D7679260-F744-4248-A362-1B752A3CE090}" type="pres">
      <dgm:prSet presAssocID="{743AE005-03A5-4860-B97E-DC734052403F}" presName="spaceBetweenRectangles" presStyleCnt="0"/>
      <dgm:spPr/>
    </dgm:pt>
    <dgm:pt modelId="{8E4E181D-8EF4-4E02-B83C-9A732656168E}" type="pres">
      <dgm:prSet presAssocID="{15A68372-8C42-4381-9A0D-24FFB041801A}" presName="parentLin" presStyleCnt="0"/>
      <dgm:spPr/>
    </dgm:pt>
    <dgm:pt modelId="{E0C56CCF-3764-4642-8124-366EC8B812E9}" type="pres">
      <dgm:prSet presAssocID="{15A68372-8C42-4381-9A0D-24FFB041801A}" presName="parentLeftMargin" presStyleLbl="node1" presStyleIdx="0" presStyleCnt="3"/>
      <dgm:spPr/>
    </dgm:pt>
    <dgm:pt modelId="{667EFEF0-0B97-4770-951A-7C4E84A0F8BE}" type="pres">
      <dgm:prSet presAssocID="{15A68372-8C42-4381-9A0D-24FFB041801A}" presName="parentText" presStyleLbl="node1" presStyleIdx="1" presStyleCnt="3" custScaleX="133945">
        <dgm:presLayoutVars>
          <dgm:chMax val="0"/>
          <dgm:bulletEnabled val="1"/>
        </dgm:presLayoutVars>
      </dgm:prSet>
      <dgm:spPr/>
    </dgm:pt>
    <dgm:pt modelId="{FA7D15DA-882D-487B-A14D-D772311ECC43}" type="pres">
      <dgm:prSet presAssocID="{15A68372-8C42-4381-9A0D-24FFB041801A}" presName="negativeSpace" presStyleCnt="0"/>
      <dgm:spPr/>
    </dgm:pt>
    <dgm:pt modelId="{F2BABB19-7046-4719-B795-90F48DF89321}" type="pres">
      <dgm:prSet presAssocID="{15A68372-8C42-4381-9A0D-24FFB041801A}" presName="childText" presStyleLbl="conFgAcc1" presStyleIdx="1" presStyleCnt="3">
        <dgm:presLayoutVars>
          <dgm:bulletEnabled val="1"/>
        </dgm:presLayoutVars>
      </dgm:prSet>
      <dgm:spPr/>
    </dgm:pt>
    <dgm:pt modelId="{14E2393C-99DE-486F-B3E1-B6E5A4B3D989}" type="pres">
      <dgm:prSet presAssocID="{41957A8B-574A-4ED7-BCDA-F4F78B2D5146}" presName="spaceBetweenRectangles" presStyleCnt="0"/>
      <dgm:spPr/>
    </dgm:pt>
    <dgm:pt modelId="{CF2639B5-52D6-44B7-BE49-3262A0313DEC}" type="pres">
      <dgm:prSet presAssocID="{C87C53A0-6765-4E36-A110-95EB507BE086}" presName="parentLin" presStyleCnt="0"/>
      <dgm:spPr/>
    </dgm:pt>
    <dgm:pt modelId="{8610B4F4-AA07-4047-AA26-11D2236A447E}" type="pres">
      <dgm:prSet presAssocID="{C87C53A0-6765-4E36-A110-95EB507BE086}" presName="parentLeftMargin" presStyleLbl="node1" presStyleIdx="1" presStyleCnt="3"/>
      <dgm:spPr/>
    </dgm:pt>
    <dgm:pt modelId="{1DB801F5-3FCF-4D0C-9D34-19CDACAE45EA}" type="pres">
      <dgm:prSet presAssocID="{C87C53A0-6765-4E36-A110-95EB507BE086}" presName="parentText" presStyleLbl="node1" presStyleIdx="2" presStyleCnt="3" custScaleX="134072">
        <dgm:presLayoutVars>
          <dgm:chMax val="0"/>
          <dgm:bulletEnabled val="1"/>
        </dgm:presLayoutVars>
      </dgm:prSet>
      <dgm:spPr/>
    </dgm:pt>
    <dgm:pt modelId="{4CA246F5-A0CF-4DCA-9699-189452BCA21F}" type="pres">
      <dgm:prSet presAssocID="{C87C53A0-6765-4E36-A110-95EB507BE086}" presName="negativeSpace" presStyleCnt="0"/>
      <dgm:spPr/>
    </dgm:pt>
    <dgm:pt modelId="{78369955-C08A-49A2-B0C1-3E8C92808689}" type="pres">
      <dgm:prSet presAssocID="{C87C53A0-6765-4E36-A110-95EB507BE0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02BE5D-7349-41AF-ACA8-BDAE817A93A7}" srcId="{F6E4B326-B3F8-42D6-8C63-D5089C033E03}" destId="{C87C53A0-6765-4E36-A110-95EB507BE086}" srcOrd="2" destOrd="0" parTransId="{1FE954C6-1689-4C94-BB6E-1DE87C484F2D}" sibTransId="{E786DDA4-8FD0-4210-BB1B-CF1189D44C4D}"/>
    <dgm:cxn modelId="{C96EFA72-B214-4F4E-BF9B-BD862AD64B9C}" type="presOf" srcId="{DBA6503A-5D61-4AC9-BA18-45D592A7BBC6}" destId="{269D1CB0-C297-4789-9FAC-C0AE2C2C786A}" srcOrd="1" destOrd="0" presId="urn:microsoft.com/office/officeart/2005/8/layout/list1"/>
    <dgm:cxn modelId="{D238C875-33D2-4715-818D-31248EEBE486}" srcId="{F6E4B326-B3F8-42D6-8C63-D5089C033E03}" destId="{15A68372-8C42-4381-9A0D-24FFB041801A}" srcOrd="1" destOrd="0" parTransId="{0CC9B645-0322-465E-9734-7C602EE89ECB}" sibTransId="{41957A8B-574A-4ED7-BCDA-F4F78B2D5146}"/>
    <dgm:cxn modelId="{1B58EF84-B34B-4066-B868-75587A662017}" type="presOf" srcId="{C87C53A0-6765-4E36-A110-95EB507BE086}" destId="{1DB801F5-3FCF-4D0C-9D34-19CDACAE45EA}" srcOrd="1" destOrd="0" presId="urn:microsoft.com/office/officeart/2005/8/layout/list1"/>
    <dgm:cxn modelId="{973D9D87-0B77-4AC7-B437-5296BD4C51DF}" type="presOf" srcId="{DBA6503A-5D61-4AC9-BA18-45D592A7BBC6}" destId="{8B973E4E-565A-450F-90DB-1FE1E5864D83}" srcOrd="0" destOrd="0" presId="urn:microsoft.com/office/officeart/2005/8/layout/list1"/>
    <dgm:cxn modelId="{80E55BA3-3DD3-4E65-B1DD-9DCC86E82BAB}" srcId="{F6E4B326-B3F8-42D6-8C63-D5089C033E03}" destId="{DBA6503A-5D61-4AC9-BA18-45D592A7BBC6}" srcOrd="0" destOrd="0" parTransId="{53964FF6-F428-41CB-B767-A2C552DE267D}" sibTransId="{743AE005-03A5-4860-B97E-DC734052403F}"/>
    <dgm:cxn modelId="{F4EE72A3-817F-49F0-94BF-FDFEC94585C7}" type="presOf" srcId="{C87C53A0-6765-4E36-A110-95EB507BE086}" destId="{8610B4F4-AA07-4047-AA26-11D2236A447E}" srcOrd="0" destOrd="0" presId="urn:microsoft.com/office/officeart/2005/8/layout/list1"/>
    <dgm:cxn modelId="{AF9F23BE-BCC7-461D-B399-F3DC0193602D}" type="presOf" srcId="{F6E4B326-B3F8-42D6-8C63-D5089C033E03}" destId="{237F76CF-F88A-4497-9204-2D26DFBFC967}" srcOrd="0" destOrd="0" presId="urn:microsoft.com/office/officeart/2005/8/layout/list1"/>
    <dgm:cxn modelId="{30E7B9C2-5DAC-4BBA-BF62-B49FBF6A7E7E}" type="presOf" srcId="{15A68372-8C42-4381-9A0D-24FFB041801A}" destId="{667EFEF0-0B97-4770-951A-7C4E84A0F8BE}" srcOrd="1" destOrd="0" presId="urn:microsoft.com/office/officeart/2005/8/layout/list1"/>
    <dgm:cxn modelId="{33BAFAFA-935C-4B9D-A417-1CCE8721779A}" type="presOf" srcId="{15A68372-8C42-4381-9A0D-24FFB041801A}" destId="{E0C56CCF-3764-4642-8124-366EC8B812E9}" srcOrd="0" destOrd="0" presId="urn:microsoft.com/office/officeart/2005/8/layout/list1"/>
    <dgm:cxn modelId="{E343113F-8F47-463F-8142-B9978CF1973D}" type="presParOf" srcId="{237F76CF-F88A-4497-9204-2D26DFBFC967}" destId="{7C02A03E-5A3C-4AB2-AE49-737B53A2842E}" srcOrd="0" destOrd="0" presId="urn:microsoft.com/office/officeart/2005/8/layout/list1"/>
    <dgm:cxn modelId="{75D075CD-A940-4482-8B3C-BA2FB320AFF0}" type="presParOf" srcId="{7C02A03E-5A3C-4AB2-AE49-737B53A2842E}" destId="{8B973E4E-565A-450F-90DB-1FE1E5864D83}" srcOrd="0" destOrd="0" presId="urn:microsoft.com/office/officeart/2005/8/layout/list1"/>
    <dgm:cxn modelId="{A3242C88-6296-4901-9768-5866F48264F4}" type="presParOf" srcId="{7C02A03E-5A3C-4AB2-AE49-737B53A2842E}" destId="{269D1CB0-C297-4789-9FAC-C0AE2C2C786A}" srcOrd="1" destOrd="0" presId="urn:microsoft.com/office/officeart/2005/8/layout/list1"/>
    <dgm:cxn modelId="{E9EB0259-7761-4EC0-A870-B661083FBA5C}" type="presParOf" srcId="{237F76CF-F88A-4497-9204-2D26DFBFC967}" destId="{0201CC89-427B-4A8B-94CB-A44F72DE0A3B}" srcOrd="1" destOrd="0" presId="urn:microsoft.com/office/officeart/2005/8/layout/list1"/>
    <dgm:cxn modelId="{C58637A5-2E71-4C12-8339-42284B0A5887}" type="presParOf" srcId="{237F76CF-F88A-4497-9204-2D26DFBFC967}" destId="{927C95E2-6246-4519-9443-F6E75F90FDA6}" srcOrd="2" destOrd="0" presId="urn:microsoft.com/office/officeart/2005/8/layout/list1"/>
    <dgm:cxn modelId="{CB44B1FB-C970-48CF-B258-99F1F9C53270}" type="presParOf" srcId="{237F76CF-F88A-4497-9204-2D26DFBFC967}" destId="{D7679260-F744-4248-A362-1B752A3CE090}" srcOrd="3" destOrd="0" presId="urn:microsoft.com/office/officeart/2005/8/layout/list1"/>
    <dgm:cxn modelId="{4FBF1AB1-1910-42F5-8FE0-A978FE9966FD}" type="presParOf" srcId="{237F76CF-F88A-4497-9204-2D26DFBFC967}" destId="{8E4E181D-8EF4-4E02-B83C-9A732656168E}" srcOrd="4" destOrd="0" presId="urn:microsoft.com/office/officeart/2005/8/layout/list1"/>
    <dgm:cxn modelId="{E2856BD7-24E2-4825-9AEB-CB4A2F327184}" type="presParOf" srcId="{8E4E181D-8EF4-4E02-B83C-9A732656168E}" destId="{E0C56CCF-3764-4642-8124-366EC8B812E9}" srcOrd="0" destOrd="0" presId="urn:microsoft.com/office/officeart/2005/8/layout/list1"/>
    <dgm:cxn modelId="{E5AC46A5-58F7-485C-A323-D1F5866085E7}" type="presParOf" srcId="{8E4E181D-8EF4-4E02-B83C-9A732656168E}" destId="{667EFEF0-0B97-4770-951A-7C4E84A0F8BE}" srcOrd="1" destOrd="0" presId="urn:microsoft.com/office/officeart/2005/8/layout/list1"/>
    <dgm:cxn modelId="{2EC0F9FF-C6C8-46D7-A051-8380F4F5E4F8}" type="presParOf" srcId="{237F76CF-F88A-4497-9204-2D26DFBFC967}" destId="{FA7D15DA-882D-487B-A14D-D772311ECC43}" srcOrd="5" destOrd="0" presId="urn:microsoft.com/office/officeart/2005/8/layout/list1"/>
    <dgm:cxn modelId="{B4F8B3D3-8AC2-4096-8DFB-E8A755E15A20}" type="presParOf" srcId="{237F76CF-F88A-4497-9204-2D26DFBFC967}" destId="{F2BABB19-7046-4719-B795-90F48DF89321}" srcOrd="6" destOrd="0" presId="urn:microsoft.com/office/officeart/2005/8/layout/list1"/>
    <dgm:cxn modelId="{78814BB9-B1E2-463C-BA4C-0A916030BA49}" type="presParOf" srcId="{237F76CF-F88A-4497-9204-2D26DFBFC967}" destId="{14E2393C-99DE-486F-B3E1-B6E5A4B3D989}" srcOrd="7" destOrd="0" presId="urn:microsoft.com/office/officeart/2005/8/layout/list1"/>
    <dgm:cxn modelId="{0F00982F-3380-4B26-BA6A-C379BD591EFC}" type="presParOf" srcId="{237F76CF-F88A-4497-9204-2D26DFBFC967}" destId="{CF2639B5-52D6-44B7-BE49-3262A0313DEC}" srcOrd="8" destOrd="0" presId="urn:microsoft.com/office/officeart/2005/8/layout/list1"/>
    <dgm:cxn modelId="{A718D1B9-706D-4EBE-B7D8-BF38700C87B4}" type="presParOf" srcId="{CF2639B5-52D6-44B7-BE49-3262A0313DEC}" destId="{8610B4F4-AA07-4047-AA26-11D2236A447E}" srcOrd="0" destOrd="0" presId="urn:microsoft.com/office/officeart/2005/8/layout/list1"/>
    <dgm:cxn modelId="{CFE746B8-4F2F-41C8-BA4A-36CD9428EE55}" type="presParOf" srcId="{CF2639B5-52D6-44B7-BE49-3262A0313DEC}" destId="{1DB801F5-3FCF-4D0C-9D34-19CDACAE45EA}" srcOrd="1" destOrd="0" presId="urn:microsoft.com/office/officeart/2005/8/layout/list1"/>
    <dgm:cxn modelId="{23657799-8450-476F-A564-7AE578803219}" type="presParOf" srcId="{237F76CF-F88A-4497-9204-2D26DFBFC967}" destId="{4CA246F5-A0CF-4DCA-9699-189452BCA21F}" srcOrd="9" destOrd="0" presId="urn:microsoft.com/office/officeart/2005/8/layout/list1"/>
    <dgm:cxn modelId="{387F5E5E-CCD4-4E94-869B-D098E162A51F}" type="presParOf" srcId="{237F76CF-F88A-4497-9204-2D26DFBFC967}" destId="{78369955-C08A-49A2-B0C1-3E8C928086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225926" y="0"/>
          <a:ext cx="3365892" cy="302347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115936" y="2804123"/>
          <a:ext cx="3556630" cy="854717"/>
        </a:xfrm>
        <a:prstGeom prst="rect">
          <a:avLst/>
        </a:prstGeom>
        <a:solidFill>
          <a:srgbClr val="00ADBC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Linda Windsor,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latin typeface="Brandon Grotesque Regular" panose="020B0503020203060202" pitchFamily="34" charset="0"/>
            </a:rPr>
            <a:t>Special Projects Coordinator</a:t>
          </a:r>
        </a:p>
      </dsp:txBody>
      <dsp:txXfrm>
        <a:off x="115936" y="2804123"/>
        <a:ext cx="3556630" cy="85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653147" y="0"/>
          <a:ext cx="3446501" cy="35838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600513" y="2900384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Al Cardenas,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600513" y="2900384"/>
        <a:ext cx="3556630" cy="854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421329" y="0"/>
          <a:ext cx="3384177" cy="323436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348131" y="2891766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Robert Enger,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348131" y="2891766"/>
        <a:ext cx="3556630" cy="854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95E2-6246-4519-9443-F6E75F90FDA6}">
      <dsp:nvSpPr>
        <dsp:cNvPr id="0" name=""/>
        <dsp:cNvSpPr/>
      </dsp:nvSpPr>
      <dsp:spPr>
        <a:xfrm>
          <a:off x="0" y="487464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D1CB0-C297-4789-9FAC-C0AE2C2C786A}">
      <dsp:nvSpPr>
        <dsp:cNvPr id="0" name=""/>
        <dsp:cNvSpPr/>
      </dsp:nvSpPr>
      <dsp:spPr>
        <a:xfrm>
          <a:off x="496067" y="44664"/>
          <a:ext cx="9275665" cy="885600"/>
        </a:xfrm>
        <a:prstGeom prst="roundRect">
          <a:avLst/>
        </a:prstGeom>
        <a:solidFill>
          <a:srgbClr val="1D37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Discuss and clarify the key elements of Condition and Quality</a:t>
          </a:r>
        </a:p>
      </dsp:txBody>
      <dsp:txXfrm>
        <a:off x="539298" y="87895"/>
        <a:ext cx="9189203" cy="799138"/>
      </dsp:txXfrm>
    </dsp:sp>
    <dsp:sp modelId="{F2BABB19-7046-4719-B795-90F48DF89321}">
      <dsp:nvSpPr>
        <dsp:cNvPr id="0" name=""/>
        <dsp:cNvSpPr/>
      </dsp:nvSpPr>
      <dsp:spPr>
        <a:xfrm>
          <a:off x="0" y="18482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FEF0-0B97-4770-951A-7C4E84A0F8BE}">
      <dsp:nvSpPr>
        <dsp:cNvPr id="0" name=""/>
        <dsp:cNvSpPr/>
      </dsp:nvSpPr>
      <dsp:spPr>
        <a:xfrm>
          <a:off x="496067" y="1405464"/>
          <a:ext cx="9302403" cy="885600"/>
        </a:xfrm>
        <a:prstGeom prst="roundRect">
          <a:avLst/>
        </a:prstGeom>
        <a:solidFill>
          <a:srgbClr val="B5A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Identify potential elements of a “BQ” garment</a:t>
          </a:r>
        </a:p>
      </dsp:txBody>
      <dsp:txXfrm>
        <a:off x="539298" y="1448695"/>
        <a:ext cx="9215941" cy="799138"/>
      </dsp:txXfrm>
    </dsp:sp>
    <dsp:sp modelId="{78369955-C08A-49A2-B0C1-3E8C92808689}">
      <dsp:nvSpPr>
        <dsp:cNvPr id="0" name=""/>
        <dsp:cNvSpPr/>
      </dsp:nvSpPr>
      <dsp:spPr>
        <a:xfrm>
          <a:off x="0" y="3209065"/>
          <a:ext cx="992134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01F5-3FCF-4D0C-9D34-19CDACAE45EA}">
      <dsp:nvSpPr>
        <dsp:cNvPr id="0" name=""/>
        <dsp:cNvSpPr/>
      </dsp:nvSpPr>
      <dsp:spPr>
        <a:xfrm>
          <a:off x="496067" y="2766264"/>
          <a:ext cx="931122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02" tIns="0" rIns="26250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andon Grotesque Regular" panose="020B0503020203060202" pitchFamily="34" charset="0"/>
              <a:cs typeface="Arial" panose="020B0604020202020204" pitchFamily="34" charset="0"/>
            </a:rPr>
            <a:t>Discuss opportunities to go “Above the Grade” </a:t>
          </a:r>
        </a:p>
      </dsp:txBody>
      <dsp:txXfrm>
        <a:off x="539298" y="2809495"/>
        <a:ext cx="922476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C9F587-0BB0-44A1-9134-D86A1D50BE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3E553-9945-4A78-92F1-C3FDEC36B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Natalie will be main presenter</a:t>
            </a:r>
          </a:p>
          <a:p>
            <a:r>
              <a:rPr lang="en-US" dirty="0"/>
              <a:t>Justin to co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key takeaways from the session?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Natalie will be main presenter</a:t>
            </a:r>
          </a:p>
          <a:p>
            <a:r>
              <a:rPr lang="en-US" dirty="0"/>
              <a:t>Justin to co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 &amp; Quality Activity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work in table groups to identify what sorts of things they look for in each category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Condition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Holes, rips, tears, pilling, balling, stretching, etc.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           Quality  pattern matching, hidden zippers, embellishments,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3887-F3D6-445D-B3BD-0B4FD70B9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79CB8-F670-4DF8-9632-B9B43A856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F2D6-5110-48E6-8A2A-A55F3CE9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8703C-057F-463B-93B0-CCA80FED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8394-B821-4602-8724-6FB7FD7D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2E14-7BA2-495B-AA4B-54E8C1D0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C996-8FBA-4298-8CC3-413F9E3EB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0A3F-C112-49BD-8FA9-ED6933C6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FD95-72AA-4A87-A72C-476954BD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98A0-CA9E-42F9-8DC6-52275AAB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17484-0F47-40FA-B17A-41CBEBF0A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EDABE-4D31-4EBA-AB5D-9C9FB7C3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EAE-1FF7-41A2-B659-78520AEA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A38EA-755E-4FF6-B18B-8E1E3474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4DBB-0AE0-4083-A401-41EFBC3F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3B93-B568-4232-A188-E997CC5D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7798-BE90-4EC9-93F1-DA2C7A3E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7EB1B-BDB4-46FE-A19B-286141DA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F423-0546-48E3-8553-00FF9EBE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2325-4C46-471D-B76E-A83E716C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1941-6CF2-47DE-B628-E890F144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08F4F-BBC6-480A-BFCD-B5231BE7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6115-EB52-4E3C-9C71-A383F7D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AFE8-53B6-4585-8A36-2CF406AD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183E-C95A-4A71-BEE0-FF98E3C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6E91-CDB4-4198-8D3F-CEE2C47A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1B2C-E50B-427A-9A19-36AB96F91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1E6C9-9EA9-4C88-B211-2A7687DEB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4CA78-09E6-41A4-8B76-14E8F50F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8DF19-1519-4606-AC88-CAAC83B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68FFC-0DCD-482D-AF86-CB94C029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B830-CDBB-4145-8F80-C6904A3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84038-2E07-46D4-BF33-B506A717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69038-50C1-45B0-8102-C7E623D9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3804-C0B7-4C79-80D4-EB940CF64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E325B-01CD-4DB5-B762-1A28CF7C6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4CCFC-6EDC-4872-8A0E-344D6781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A148-ECDC-4A25-B92E-983D90A7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20AC1-773A-4470-B26D-581A41E9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E357-A0BC-417D-8DBA-F3D6BEBD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D49F9-6E50-46CE-B06B-A93DC586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0E9C8-FA6E-4E99-ABFE-59B95951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4594F-49A5-45BB-96B6-CEAE712A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C16BA-3BEB-478A-87BC-5FC93E8A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3557F-5CCE-4596-AFBE-47D1B12B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B108-8E45-450F-ABAE-64AB9443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FA9-7767-4A9E-A9AC-F3F235D0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CBB4-9E35-44B0-B3C2-49A0394F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BB66D-1900-4C96-BC5D-955E3B32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32A6D-7BA6-499D-844A-821553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68DB9-1572-4049-AF9A-D26DB9E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74A8-FD7B-403D-9270-6D51A7CE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7C0E-22F1-4CFE-A57B-28659254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3DF09-D5C5-4337-AC68-6D586DB74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824C-08D8-4AF5-B5F6-F1F3AE09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B745-75D0-43F1-8150-CB096631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3CF38-7B53-43FC-88EF-A0F6BBCF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D2798-484D-4166-8726-C541B20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BE925-9C90-438C-9720-D7067B75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351A-12E7-4A78-8B9F-603C1AA4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BFEE-4E3F-460E-BF4B-38061E97B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0C43-AA2E-4B82-A866-D84E895E4A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42AC-C3EF-41F6-B263-03FE18F91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1647-25E8-490A-8CD2-5FE87FE60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3.jpg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.jp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36FAD-41FB-4D1B-BFCC-198C60057BF2}"/>
              </a:ext>
            </a:extLst>
          </p:cNvPr>
          <p:cNvSpPr/>
          <p:nvPr/>
        </p:nvSpPr>
        <p:spPr>
          <a:xfrm>
            <a:off x="698500" y="2516174"/>
            <a:ext cx="4279900" cy="441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B6AA35-A3EE-42E8-9524-69E64B4AC6E8}"/>
              </a:ext>
            </a:extLst>
          </p:cNvPr>
          <p:cNvSpPr/>
          <p:nvPr/>
        </p:nvSpPr>
        <p:spPr>
          <a:xfrm>
            <a:off x="-127001" y="2516174"/>
            <a:ext cx="2755902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21B04-E176-423C-8967-43E052D32EA7}"/>
              </a:ext>
            </a:extLst>
          </p:cNvPr>
          <p:cNvSpPr/>
          <p:nvPr/>
        </p:nvSpPr>
        <p:spPr>
          <a:xfrm>
            <a:off x="0" y="5686752"/>
            <a:ext cx="12192000" cy="1279258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76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1FEF-4612-4674-91FD-6332F01F8A3D}"/>
              </a:ext>
            </a:extLst>
          </p:cNvPr>
          <p:cNvSpPr txBox="1"/>
          <p:nvPr/>
        </p:nvSpPr>
        <p:spPr>
          <a:xfrm>
            <a:off x="1155700" y="768856"/>
            <a:ext cx="110363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Culture 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C044-0A90-4BE4-9E0E-988245A6FC35}"/>
              </a:ext>
            </a:extLst>
          </p:cNvPr>
          <p:cNvSpPr txBox="1"/>
          <p:nvPr/>
        </p:nvSpPr>
        <p:spPr>
          <a:xfrm>
            <a:off x="1155700" y="2490212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N </a:t>
            </a:r>
            <a:r>
              <a:rPr lang="en-US" sz="32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7B4FC-1D2B-4FBC-82C7-FAC7412BD339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918D8-6248-4858-8359-6602E2C4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89" y="4902246"/>
            <a:ext cx="1619250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46C3F-1177-48C3-96D6-57FB4ACDD82C}"/>
              </a:ext>
            </a:extLst>
          </p:cNvPr>
          <p:cNvSpPr txBox="1"/>
          <p:nvPr/>
        </p:nvSpPr>
        <p:spPr>
          <a:xfrm>
            <a:off x="5435600" y="3074987"/>
            <a:ext cx="6343985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Above the Grade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11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70227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8760-A22B-43AD-8F45-9D7096AAEFE8}"/>
              </a:ext>
            </a:extLst>
          </p:cNvPr>
          <p:cNvSpPr txBox="1"/>
          <p:nvPr/>
        </p:nvSpPr>
        <p:spPr>
          <a:xfrm>
            <a:off x="2599005" y="2015429"/>
            <a:ext cx="805151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What are some of the features that would put a garment above the 1-A grade?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0" y="362120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Above the Grade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DDC34-F551-41C1-B2C7-F55950A4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65" y="5753750"/>
            <a:ext cx="1590675" cy="3619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C52A09-DE48-411C-962D-80451B797E8C}"/>
              </a:ext>
            </a:extLst>
          </p:cNvPr>
          <p:cNvGrpSpPr/>
          <p:nvPr/>
        </p:nvGrpSpPr>
        <p:grpSpPr>
          <a:xfrm>
            <a:off x="2999075" y="3289847"/>
            <a:ext cx="2690586" cy="1874225"/>
            <a:chOff x="2783577" y="3393673"/>
            <a:chExt cx="2690586" cy="18742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C0AFEB-6BEA-43BA-BC90-437426D9A5E0}"/>
                </a:ext>
              </a:extLst>
            </p:cNvPr>
            <p:cNvSpPr txBox="1"/>
            <p:nvPr/>
          </p:nvSpPr>
          <p:spPr>
            <a:xfrm>
              <a:off x="2783579" y="3393673"/>
              <a:ext cx="1533054" cy="4770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   BRAND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7BA065-5D10-4AFF-AF3E-45A3F5064026}"/>
                </a:ext>
              </a:extLst>
            </p:cNvPr>
            <p:cNvSpPr txBox="1"/>
            <p:nvPr/>
          </p:nvSpPr>
          <p:spPr>
            <a:xfrm>
              <a:off x="2783577" y="4092259"/>
              <a:ext cx="218305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NEW W/TAGS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4B7F57-375F-40B7-83DF-7FCB2615F5C1}"/>
                </a:ext>
              </a:extLst>
            </p:cNvPr>
            <p:cNvSpPr txBox="1"/>
            <p:nvPr/>
          </p:nvSpPr>
          <p:spPr>
            <a:xfrm>
              <a:off x="2783577" y="4790844"/>
              <a:ext cx="26905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VINTAGE/RETRO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C6563-378D-42AA-8ECF-59DACC1DB115}"/>
              </a:ext>
            </a:extLst>
          </p:cNvPr>
          <p:cNvGrpSpPr/>
          <p:nvPr/>
        </p:nvGrpSpPr>
        <p:grpSpPr>
          <a:xfrm>
            <a:off x="7959937" y="3313605"/>
            <a:ext cx="2690586" cy="1892462"/>
            <a:chOff x="7736074" y="3417431"/>
            <a:chExt cx="2690586" cy="18924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D85FD2-78B7-4FB9-A182-31843360417C}"/>
                </a:ext>
              </a:extLst>
            </p:cNvPr>
            <p:cNvSpPr txBox="1"/>
            <p:nvPr/>
          </p:nvSpPr>
          <p:spPr>
            <a:xfrm>
              <a:off x="7736075" y="3417431"/>
              <a:ext cx="15330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FABRIC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19783F-98D1-45BE-851C-840F28A530B4}"/>
                </a:ext>
              </a:extLst>
            </p:cNvPr>
            <p:cNvSpPr txBox="1"/>
            <p:nvPr/>
          </p:nvSpPr>
          <p:spPr>
            <a:xfrm>
              <a:off x="7736074" y="4125135"/>
              <a:ext cx="2102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STRUCTURE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9E3327-BA2C-4BDF-A180-A585FFADC8AE}"/>
                </a:ext>
              </a:extLst>
            </p:cNvPr>
            <p:cNvSpPr txBox="1"/>
            <p:nvPr/>
          </p:nvSpPr>
          <p:spPr>
            <a:xfrm>
              <a:off x="7736074" y="4832839"/>
              <a:ext cx="26905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32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Brandon Grotesque Regular" panose="020B0503020203060202" pitchFamily="34" charset="0"/>
                  <a:cs typeface="Arial" panose="020B0604020202020204" pitchFamily="34" charset="0"/>
                </a:rPr>
                <a:t>EMBELLISHMENT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467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80344-5E33-4896-ACEB-E5F431F7A9F8}"/>
              </a:ext>
            </a:extLst>
          </p:cNvPr>
          <p:cNvSpPr txBox="1"/>
          <p:nvPr/>
        </p:nvSpPr>
        <p:spPr>
          <a:xfrm>
            <a:off x="0" y="2175659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Pacifico" panose="02000000000000000000" pitchFamily="2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74694-CDDF-4F77-AB6A-F05679ABFB76}"/>
              </a:ext>
            </a:extLst>
          </p:cNvPr>
          <p:cNvSpPr txBox="1"/>
          <p:nvPr/>
        </p:nvSpPr>
        <p:spPr>
          <a:xfrm>
            <a:off x="1236444" y="672768"/>
            <a:ext cx="5992129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Grading Opportunities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06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9AE373-3213-434D-95E6-14356E05B4CF}"/>
              </a:ext>
            </a:extLst>
          </p:cNvPr>
          <p:cNvGrpSpPr/>
          <p:nvPr/>
        </p:nvGrpSpPr>
        <p:grpSpPr>
          <a:xfrm>
            <a:off x="1524000" y="1442592"/>
            <a:ext cx="9144000" cy="3328182"/>
            <a:chOff x="1524000" y="1819359"/>
            <a:chExt cx="9144000" cy="33281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343406-76D4-4FC2-A85C-0A959C8BEDCF}"/>
                </a:ext>
              </a:extLst>
            </p:cNvPr>
            <p:cNvSpPr txBox="1"/>
            <p:nvPr/>
          </p:nvSpPr>
          <p:spPr>
            <a:xfrm>
              <a:off x="1846732" y="1819359"/>
              <a:ext cx="475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B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F8358D32-9CFE-45CF-B646-5E4E70968639}"/>
                </a:ext>
              </a:extLst>
            </p:cNvPr>
            <p:cNvSpPr/>
            <p:nvPr/>
          </p:nvSpPr>
          <p:spPr>
            <a:xfrm>
              <a:off x="2456331" y="2088299"/>
              <a:ext cx="7404847" cy="91440"/>
            </a:xfrm>
            <a:prstGeom prst="roundRect">
              <a:avLst/>
            </a:prstGeom>
            <a:solidFill>
              <a:srgbClr val="00ACBB"/>
            </a:solidFill>
            <a:ln>
              <a:solidFill>
                <a:srgbClr val="00A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810C0F65-C111-4BA0-B67C-DB75593D661C}"/>
                </a:ext>
              </a:extLst>
            </p:cNvPr>
            <p:cNvSpPr/>
            <p:nvPr/>
          </p:nvSpPr>
          <p:spPr>
            <a:xfrm>
              <a:off x="2456330" y="4475224"/>
              <a:ext cx="7404847" cy="91440"/>
            </a:xfrm>
            <a:prstGeom prst="roundRect">
              <a:avLst/>
            </a:prstGeom>
            <a:solidFill>
              <a:srgbClr val="00ACBB"/>
            </a:solidFill>
            <a:ln>
              <a:solidFill>
                <a:srgbClr val="00A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1D3DE8-7275-4DD6-ACB2-40F6907B8635}"/>
                </a:ext>
              </a:extLst>
            </p:cNvPr>
            <p:cNvSpPr txBox="1"/>
            <p:nvPr/>
          </p:nvSpPr>
          <p:spPr>
            <a:xfrm>
              <a:off x="9986683" y="4224211"/>
              <a:ext cx="564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B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A9302-DE7C-4577-B833-43D6D71D8A35}"/>
                </a:ext>
              </a:extLst>
            </p:cNvPr>
            <p:cNvSpPr txBox="1"/>
            <p:nvPr/>
          </p:nvSpPr>
          <p:spPr>
            <a:xfrm>
              <a:off x="1524000" y="2625215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Questions?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865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1" y="296608"/>
            <a:ext cx="1219200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D82512-6BBC-4BDA-B4C2-3D2BEAF03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96548"/>
              </p:ext>
            </p:extLst>
          </p:nvPr>
        </p:nvGraphicFramePr>
        <p:xfrm>
          <a:off x="0" y="2329314"/>
          <a:ext cx="4390902" cy="416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D1A05B-E5BE-4C5E-A960-5B5537C72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440789"/>
              </p:ext>
            </p:extLst>
          </p:nvPr>
        </p:nvGraphicFramePr>
        <p:xfrm>
          <a:off x="7801098" y="2233061"/>
          <a:ext cx="4390902" cy="425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46F77B-C562-4414-A8E2-6819D37D5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149862"/>
              </p:ext>
            </p:extLst>
          </p:nvPr>
        </p:nvGraphicFramePr>
        <p:xfrm>
          <a:off x="3900549" y="2233061"/>
          <a:ext cx="4390902" cy="426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FC1D16-5F9E-490F-B700-56D8AB1B94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60" y="2319685"/>
            <a:ext cx="2067331" cy="2805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9DADC-3C44-40AB-9A0E-27520619786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>
          <a:xfrm>
            <a:off x="1050165" y="2338059"/>
            <a:ext cx="1724785" cy="2786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B8F26-D567-4DBF-9EFE-7FBF9B31D0D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33438" r="49237" b="16062"/>
          <a:stretch/>
        </p:blipFill>
        <p:spPr>
          <a:xfrm rot="5400000">
            <a:off x="4689123" y="2425560"/>
            <a:ext cx="2813754" cy="26020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FA2F69-D312-4549-9547-771571F27861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1" y="296608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17E162-9C33-4572-881D-0FC2E2BD845F}"/>
              </a:ext>
            </a:extLst>
          </p:cNvPr>
          <p:cNvGrpSpPr/>
          <p:nvPr/>
        </p:nvGrpSpPr>
        <p:grpSpPr>
          <a:xfrm>
            <a:off x="4382251" y="2513777"/>
            <a:ext cx="3427498" cy="3086923"/>
            <a:chOff x="4277262" y="2894519"/>
            <a:chExt cx="3427498" cy="30869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3CE13D-715D-4CD8-B878-12EC340CDC97}"/>
                </a:ext>
              </a:extLst>
            </p:cNvPr>
            <p:cNvSpPr/>
            <p:nvPr/>
          </p:nvSpPr>
          <p:spPr>
            <a:xfrm>
              <a:off x="4277262" y="2894519"/>
              <a:ext cx="3427498" cy="2682188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71061A-F714-412E-94F5-4F87BED7ED05}"/>
                </a:ext>
              </a:extLst>
            </p:cNvPr>
            <p:cNvSpPr/>
            <p:nvPr/>
          </p:nvSpPr>
          <p:spPr>
            <a:xfrm>
              <a:off x="4393414" y="5217960"/>
              <a:ext cx="3176983" cy="763482"/>
            </a:xfrm>
            <a:custGeom>
              <a:avLst/>
              <a:gdLst>
                <a:gd name="connsiteX0" fmla="*/ 0 w 3176983"/>
                <a:gd name="connsiteY0" fmla="*/ 0 h 763482"/>
                <a:gd name="connsiteX1" fmla="*/ 3176983 w 3176983"/>
                <a:gd name="connsiteY1" fmla="*/ 0 h 763482"/>
                <a:gd name="connsiteX2" fmla="*/ 3176983 w 3176983"/>
                <a:gd name="connsiteY2" fmla="*/ 763482 h 763482"/>
                <a:gd name="connsiteX3" fmla="*/ 0 w 3176983"/>
                <a:gd name="connsiteY3" fmla="*/ 763482 h 763482"/>
                <a:gd name="connsiteX4" fmla="*/ 0 w 3176983"/>
                <a:gd name="connsiteY4" fmla="*/ 0 h 76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6983" h="763482">
                  <a:moveTo>
                    <a:pt x="0" y="0"/>
                  </a:moveTo>
                  <a:lnTo>
                    <a:pt x="3176983" y="0"/>
                  </a:lnTo>
                  <a:lnTo>
                    <a:pt x="3176983" y="763482"/>
                  </a:lnTo>
                  <a:lnTo>
                    <a:pt x="0" y="76348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n-US" sz="2200" kern="1200" dirty="0">
                  <a:solidFill>
                    <a:prstClr val="white"/>
                  </a:solidFill>
                  <a:latin typeface="Brandon Grotesque Regular" panose="020B0503020203060202" pitchFamily="34" charset="0"/>
                  <a:ea typeface="+mn-ea"/>
                  <a:cs typeface="+mn-cs"/>
                </a:rPr>
                <a:t>Breanna James,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en-US" sz="2200" kern="1200" dirty="0">
                  <a:solidFill>
                    <a:prstClr val="white"/>
                  </a:solidFill>
                  <a:latin typeface="Brandon Grotesque Regular" panose="020B0503020203060202" pitchFamily="34" charset="0"/>
                  <a:ea typeface="+mn-ea"/>
                  <a:cs typeface="+mn-cs"/>
                </a:rPr>
                <a:t>Retail District Manager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12D7D9-2B7F-47A6-8118-2437617B435E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93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BDAFF-297E-43CC-AECD-7EEC5A2F0297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9506-B58A-485F-8ABF-87459FD5E0BE}"/>
              </a:ext>
            </a:extLst>
          </p:cNvPr>
          <p:cNvSpPr txBox="1"/>
          <p:nvPr/>
        </p:nvSpPr>
        <p:spPr>
          <a:xfrm>
            <a:off x="696686" y="96252"/>
            <a:ext cx="1079862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rgbClr val="1D3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86A0-A8AA-4A84-8D33-F3179DF7D291}"/>
              </a:ext>
            </a:extLst>
          </p:cNvPr>
          <p:cNvSpPr/>
          <p:nvPr/>
        </p:nvSpPr>
        <p:spPr>
          <a:xfrm>
            <a:off x="-45655" y="0"/>
            <a:ext cx="660252" cy="6858000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23B37-F3D6-4892-ABCB-5B44E8CEE9A4}"/>
              </a:ext>
            </a:extLst>
          </p:cNvPr>
          <p:cNvSpPr/>
          <p:nvPr/>
        </p:nvSpPr>
        <p:spPr>
          <a:xfrm>
            <a:off x="380057" y="1862431"/>
            <a:ext cx="234540" cy="499556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391FA6-E79A-4F15-BCC3-F5A99F2B7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308278"/>
              </p:ext>
            </p:extLst>
          </p:nvPr>
        </p:nvGraphicFramePr>
        <p:xfrm>
          <a:off x="1573967" y="1515932"/>
          <a:ext cx="9921347" cy="400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0338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8760-A22B-43AD-8F45-9D7096AAEFE8}"/>
              </a:ext>
            </a:extLst>
          </p:cNvPr>
          <p:cNvSpPr txBox="1"/>
          <p:nvPr/>
        </p:nvSpPr>
        <p:spPr>
          <a:xfrm>
            <a:off x="2568390" y="3324713"/>
            <a:ext cx="705521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1500" dirty="0">
                <a:solidFill>
                  <a:schemeClr val="bg1"/>
                </a:solidFill>
                <a:latin typeface="Pacifico" panose="00000500000000000000" pitchFamily="2" charset="0"/>
                <a:cs typeface="Arial" panose="020B0604020202020204" pitchFamily="34" charset="0"/>
              </a:rPr>
              <a:t>Icebreaker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F0E05-1FD5-4533-8B13-93C0ECCAC1A6}"/>
              </a:ext>
            </a:extLst>
          </p:cNvPr>
          <p:cNvSpPr txBox="1"/>
          <p:nvPr/>
        </p:nvSpPr>
        <p:spPr>
          <a:xfrm>
            <a:off x="1236444" y="672768"/>
            <a:ext cx="5056205" cy="90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Condition vs 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52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80344-5E33-4896-ACEB-E5F431F7A9F8}"/>
              </a:ext>
            </a:extLst>
          </p:cNvPr>
          <p:cNvSpPr txBox="1"/>
          <p:nvPr/>
        </p:nvSpPr>
        <p:spPr>
          <a:xfrm>
            <a:off x="0" y="2175659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Pacifico" panose="02000000000000000000" pitchFamily="2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13009-3C22-4FA6-A69A-40B4F1AB0876}"/>
              </a:ext>
            </a:extLst>
          </p:cNvPr>
          <p:cNvSpPr txBox="1"/>
          <p:nvPr/>
        </p:nvSpPr>
        <p:spPr>
          <a:xfrm>
            <a:off x="1236444" y="672768"/>
            <a:ext cx="5992129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It’s All About Condition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59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randon Grotesque Regular" panose="020B0503020203060202" pitchFamily="34" charset="0"/>
                <a:cs typeface="Arial" panose="020B0604020202020204" pitchFamily="34" charset="0"/>
              </a:rPr>
              <a:t>CONDITION</a:t>
            </a:r>
          </a:p>
          <a:p>
            <a:pPr algn="ctr"/>
            <a:r>
              <a:rPr lang="en-US" sz="3600" b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Highlights the present</a:t>
            </a:r>
            <a:r>
              <a:rPr lang="en-US" sz="3600" dirty="0">
                <a:latin typeface="Brandon Grotesque Regular" panose="020B0503020203060202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state </a:t>
            </a:r>
            <a:r>
              <a:rPr lang="en-US" sz="3600" b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of the item</a:t>
            </a:r>
          </a:p>
          <a:p>
            <a:pPr algn="ctr"/>
            <a:endParaRPr lang="en-US" sz="3600" b="1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QUALITY</a:t>
            </a:r>
          </a:p>
          <a:p>
            <a:pPr algn="ctr"/>
            <a:r>
              <a:rPr lang="en-US" sz="3600" b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Focuses on the original </a:t>
            </a:r>
            <a:r>
              <a:rPr lang="en-US" sz="3600" i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value </a:t>
            </a:r>
            <a:r>
              <a:rPr lang="en-US" sz="3600" b="1" i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and construction</a:t>
            </a:r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0" y="362120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Condition and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DDC34-F551-41C1-B2C7-F55950A43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65" y="5753750"/>
            <a:ext cx="1590675" cy="36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74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C91E1-FF28-40C4-8AAB-2AA646F8C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508"/>
          <a:stretch/>
        </p:blipFill>
        <p:spPr>
          <a:xfrm>
            <a:off x="1549400" y="884326"/>
            <a:ext cx="9080500" cy="5089348"/>
          </a:xfrm>
          <a:prstGeom prst="rect">
            <a:avLst/>
          </a:prstGeom>
          <a:ln>
            <a:solidFill>
              <a:srgbClr val="1D376C"/>
            </a:solidFill>
          </a:ln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1238723" y="5713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62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65643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8760-A22B-43AD-8F45-9D7096AAEFE8}"/>
              </a:ext>
            </a:extLst>
          </p:cNvPr>
          <p:cNvSpPr txBox="1"/>
          <p:nvPr/>
        </p:nvSpPr>
        <p:spPr>
          <a:xfrm>
            <a:off x="2532371" y="3342628"/>
            <a:ext cx="8184785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What are some of the features that would put a garment above the 1-A grade?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0" y="362120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Above the Grade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DDC34-F551-41C1-B2C7-F55950A4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65" y="5753750"/>
            <a:ext cx="1590675" cy="361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785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7HtEQAAw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oodwill_07_2021">
      <a:dk1>
        <a:sysClr val="windowText" lastClr="000000"/>
      </a:dk1>
      <a:lt1>
        <a:sysClr val="window" lastClr="FFFFFF"/>
      </a:lt1>
      <a:dk2>
        <a:srgbClr val="002D73"/>
      </a:dk2>
      <a:lt2>
        <a:srgbClr val="EEECE1"/>
      </a:lt2>
      <a:accent1>
        <a:srgbClr val="00ADBC"/>
      </a:accent1>
      <a:accent2>
        <a:srgbClr val="00C18C"/>
      </a:accent2>
      <a:accent3>
        <a:srgbClr val="FF9016"/>
      </a:accent3>
      <a:accent4>
        <a:srgbClr val="D02C30"/>
      </a:accent4>
      <a:accent5>
        <a:srgbClr val="B5ADA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b6e2dc-2642-47da-8467-efd67740dd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853FF312E4B84BB58F76ADFFDBF" ma:contentTypeVersion="15" ma:contentTypeDescription="Create a new document." ma:contentTypeScope="" ma:versionID="3c2030e83dc6921d0fd70072ef976190">
  <xsd:schema xmlns:xsd="http://www.w3.org/2001/XMLSchema" xmlns:xs="http://www.w3.org/2001/XMLSchema" xmlns:p="http://schemas.microsoft.com/office/2006/metadata/properties" xmlns:ns3="2eb6e2dc-2642-47da-8467-efd67740dd17" xmlns:ns4="d5f700e1-fb22-4d89-aa3d-0d1e3a592eae" targetNamespace="http://schemas.microsoft.com/office/2006/metadata/properties" ma:root="true" ma:fieldsID="7daeb9d8131f3874e6a357a20136eda5" ns3:_="" ns4:_="">
    <xsd:import namespace="2eb6e2dc-2642-47da-8467-efd67740dd17"/>
    <xsd:import namespace="d5f700e1-fb22-4d89-aa3d-0d1e3a592e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6e2dc-2642-47da-8467-efd67740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700e1-fb22-4d89-aa3d-0d1e3a592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30B39-7F19-4AC6-8101-5C698ACEF3CF}">
  <ds:schemaRefs>
    <ds:schemaRef ds:uri="2eb6e2dc-2642-47da-8467-efd67740dd17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5f700e1-fb22-4d89-aa3d-0d1e3a592ea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00E39F-E40F-46A8-82CB-DB9A2D28B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6e2dc-2642-47da-8467-efd67740dd17"/>
    <ds:schemaRef ds:uri="d5f700e1-fb22-4d89-aa3d-0d1e3a59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79E87-D181-45F5-BF36-4A45968F5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257</Words>
  <Application>Microsoft Office PowerPoint</Application>
  <PresentationFormat>Widescreen</PresentationFormat>
  <Paragraphs>76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Brandon Grotesque Regular</vt:lpstr>
      <vt:lpstr>Calibri</vt:lpstr>
      <vt:lpstr>Calibri Light</vt:lpstr>
      <vt:lpstr>Pacifico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Van Wave</dc:creator>
  <cp:lastModifiedBy>Alex Cummings</cp:lastModifiedBy>
  <cp:revision>78</cp:revision>
  <cp:lastPrinted>2023-02-17T16:49:03Z</cp:lastPrinted>
  <dcterms:created xsi:type="dcterms:W3CDTF">2022-03-08T20:05:27Z</dcterms:created>
  <dcterms:modified xsi:type="dcterms:W3CDTF">2023-03-20T15:44:30Z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61ADE7A0-5575-4606-9B0F-24D524440910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0x0101001F0B1853FF312E4B84BB58F76ADFFDBF</vt:lpwstr>
  </property>
</Properties>
</file>