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notesMasterIdLst>
    <p:notesMasterId r:id="rId27"/>
  </p:notesMasterIdLst>
  <p:sldIdLst>
    <p:sldId id="256" r:id="rId2"/>
    <p:sldId id="2172" r:id="rId3"/>
    <p:sldId id="2152" r:id="rId4"/>
    <p:sldId id="2266" r:id="rId5"/>
    <p:sldId id="388" r:id="rId6"/>
    <p:sldId id="2268" r:id="rId7"/>
    <p:sldId id="2269" r:id="rId8"/>
    <p:sldId id="2299" r:id="rId9"/>
    <p:sldId id="376" r:id="rId10"/>
    <p:sldId id="368" r:id="rId11"/>
    <p:sldId id="369" r:id="rId12"/>
    <p:sldId id="370" r:id="rId13"/>
    <p:sldId id="371" r:id="rId14"/>
    <p:sldId id="372" r:id="rId15"/>
    <p:sldId id="373" r:id="rId16"/>
    <p:sldId id="2270" r:id="rId17"/>
    <p:sldId id="2284" r:id="rId18"/>
    <p:sldId id="2285" r:id="rId19"/>
    <p:sldId id="2301" r:id="rId20"/>
    <p:sldId id="2300" r:id="rId21"/>
    <p:sldId id="2302" r:id="rId22"/>
    <p:sldId id="2303" r:id="rId23"/>
    <p:sldId id="2292" r:id="rId24"/>
    <p:sldId id="2227" r:id="rId25"/>
    <p:sldId id="2304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416C"/>
    <a:srgbClr val="00A5B5"/>
    <a:srgbClr val="35909F"/>
    <a:srgbClr val="DB4871"/>
    <a:srgbClr val="DA49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92" autoAdjust="0"/>
    <p:restoredTop sz="78063" autoAdjust="0"/>
  </p:normalViewPr>
  <p:slideViewPr>
    <p:cSldViewPr snapToGrid="0">
      <p:cViewPr varScale="1">
        <p:scale>
          <a:sx n="67" d="100"/>
          <a:sy n="67" d="100"/>
        </p:scale>
        <p:origin x="146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4" Type="http://schemas.openxmlformats.org/officeDocument/2006/relationships/image" Target="../media/image22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4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A23384-89D4-44F2-9C84-206875876765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B1E87B-1964-4BF3-9549-9ACBA78AC17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With Openness and Honesty.</a:t>
          </a:r>
        </a:p>
      </dgm:t>
    </dgm:pt>
    <dgm:pt modelId="{B003952E-E64C-46E3-A744-C2AFB3FB0B87}" type="parTrans" cxnId="{AE1A014C-7130-4D59-96CD-68D21E8406C7}">
      <dgm:prSet/>
      <dgm:spPr/>
      <dgm:t>
        <a:bodyPr/>
        <a:lstStyle/>
        <a:p>
          <a:endParaRPr lang="en-US"/>
        </a:p>
      </dgm:t>
    </dgm:pt>
    <dgm:pt modelId="{8AF129E8-28AE-4850-8DF0-B7A0AD1E1A49}" type="sibTrans" cxnId="{AE1A014C-7130-4D59-96CD-68D21E8406C7}">
      <dgm:prSet/>
      <dgm:spPr/>
      <dgm:t>
        <a:bodyPr/>
        <a:lstStyle/>
        <a:p>
          <a:endParaRPr lang="en-US"/>
        </a:p>
      </dgm:t>
    </dgm:pt>
    <dgm:pt modelId="{16317749-FA86-4D3B-8ACB-CA3E0F3D837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With Vulnerability and Transparency</a:t>
          </a:r>
        </a:p>
      </dgm:t>
    </dgm:pt>
    <dgm:pt modelId="{0CCF620D-D4AE-4FD5-A0DF-213A7B3E396C}" type="parTrans" cxnId="{28735EA8-DE7F-4C9F-8027-6C561E099F1F}">
      <dgm:prSet/>
      <dgm:spPr/>
      <dgm:t>
        <a:bodyPr/>
        <a:lstStyle/>
        <a:p>
          <a:endParaRPr lang="en-US"/>
        </a:p>
      </dgm:t>
    </dgm:pt>
    <dgm:pt modelId="{DED424D8-ED97-4F66-99C4-AE2FF717BF0E}" type="sibTrans" cxnId="{28735EA8-DE7F-4C9F-8027-6C561E099F1F}">
      <dgm:prSet/>
      <dgm:spPr/>
      <dgm:t>
        <a:bodyPr/>
        <a:lstStyle/>
        <a:p>
          <a:endParaRPr lang="en-US"/>
        </a:p>
      </dgm:t>
    </dgm:pt>
    <dgm:pt modelId="{F67AFD0E-B578-47DE-BFB2-78D71A6EA85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With Empathy…(Cognitive vs Emotional)</a:t>
          </a:r>
        </a:p>
      </dgm:t>
    </dgm:pt>
    <dgm:pt modelId="{D69ED775-D15F-4035-B443-54ED2583CF25}" type="parTrans" cxnId="{68E13EF4-37C6-4DE3-B2FE-568C70277755}">
      <dgm:prSet/>
      <dgm:spPr/>
      <dgm:t>
        <a:bodyPr/>
        <a:lstStyle/>
        <a:p>
          <a:endParaRPr lang="en-US"/>
        </a:p>
      </dgm:t>
    </dgm:pt>
    <dgm:pt modelId="{7AE4EF02-77E2-466C-B929-F1F0A1D93B45}" type="sibTrans" cxnId="{68E13EF4-37C6-4DE3-B2FE-568C70277755}">
      <dgm:prSet/>
      <dgm:spPr/>
      <dgm:t>
        <a:bodyPr/>
        <a:lstStyle/>
        <a:p>
          <a:endParaRPr lang="en-US"/>
        </a:p>
      </dgm:t>
    </dgm:pt>
    <dgm:pt modelId="{38F14F9F-A877-48AB-B21F-7620266FDAE7}">
      <dgm:prSet/>
      <dgm:spPr/>
      <dgm:t>
        <a:bodyPr/>
        <a:lstStyle/>
        <a:p>
          <a:endParaRPr lang="en-US" dirty="0"/>
        </a:p>
      </dgm:t>
    </dgm:pt>
    <dgm:pt modelId="{0ED2613B-5BFA-472D-8919-C5594B99F3CA}" type="parTrans" cxnId="{33996C17-4662-4849-9C28-C32B60EF2D87}">
      <dgm:prSet/>
      <dgm:spPr/>
      <dgm:t>
        <a:bodyPr/>
        <a:lstStyle/>
        <a:p>
          <a:endParaRPr lang="en-US"/>
        </a:p>
      </dgm:t>
    </dgm:pt>
    <dgm:pt modelId="{71B1B419-A845-4BDF-88EF-9374F3BA5D38}" type="sibTrans" cxnId="{33996C17-4662-4849-9C28-C32B60EF2D87}">
      <dgm:prSet/>
      <dgm:spPr/>
      <dgm:t>
        <a:bodyPr/>
        <a:lstStyle/>
        <a:p>
          <a:endParaRPr lang="en-US"/>
        </a:p>
      </dgm:t>
    </dgm:pt>
    <dgm:pt modelId="{EB74B72D-B2C1-4E19-BA3E-7BA9D48FD2C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Without knowing what the result will be</a:t>
          </a:r>
        </a:p>
      </dgm:t>
    </dgm:pt>
    <dgm:pt modelId="{1B29F6C2-B013-4E7F-BF08-17711F41D1AD}" type="parTrans" cxnId="{FEF589CD-B772-4AF0-850E-40FB2B62358F}">
      <dgm:prSet/>
      <dgm:spPr/>
      <dgm:t>
        <a:bodyPr/>
        <a:lstStyle/>
        <a:p>
          <a:endParaRPr lang="en-US"/>
        </a:p>
      </dgm:t>
    </dgm:pt>
    <dgm:pt modelId="{B51B8AC2-40BE-4937-81EF-59BE6F86FF09}" type="sibTrans" cxnId="{FEF589CD-B772-4AF0-850E-40FB2B62358F}">
      <dgm:prSet/>
      <dgm:spPr/>
      <dgm:t>
        <a:bodyPr/>
        <a:lstStyle/>
        <a:p>
          <a:endParaRPr lang="en-US"/>
        </a:p>
      </dgm:t>
    </dgm:pt>
    <dgm:pt modelId="{0B9C149B-B4CD-4F8A-8941-AB2BF47DA1A5}" type="pres">
      <dgm:prSet presAssocID="{E7A23384-89D4-44F2-9C84-206875876765}" presName="root" presStyleCnt="0">
        <dgm:presLayoutVars>
          <dgm:dir/>
          <dgm:resizeHandles val="exact"/>
        </dgm:presLayoutVars>
      </dgm:prSet>
      <dgm:spPr/>
    </dgm:pt>
    <dgm:pt modelId="{92DF4B19-AC21-4556-9DFA-832D8E8ABAA5}" type="pres">
      <dgm:prSet presAssocID="{07B1E87B-1964-4BF3-9549-9ACBA78AC179}" presName="compNode" presStyleCnt="0"/>
      <dgm:spPr/>
    </dgm:pt>
    <dgm:pt modelId="{4055F98D-5201-497A-92F0-6FB23CD773C2}" type="pres">
      <dgm:prSet presAssocID="{07B1E87B-1964-4BF3-9549-9ACBA78AC179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6DAA2100-9F77-4AB9-AD42-8087DE8A84CC}" type="pres">
      <dgm:prSet presAssocID="{07B1E87B-1964-4BF3-9549-9ACBA78AC179}" presName="spaceRect" presStyleCnt="0"/>
      <dgm:spPr/>
    </dgm:pt>
    <dgm:pt modelId="{E5ED0C5D-CA66-41AA-8F19-BE918D6CBB36}" type="pres">
      <dgm:prSet presAssocID="{07B1E87B-1964-4BF3-9549-9ACBA78AC179}" presName="textRect" presStyleLbl="revTx" presStyleIdx="0" presStyleCnt="4">
        <dgm:presLayoutVars>
          <dgm:chMax val="1"/>
          <dgm:chPref val="1"/>
        </dgm:presLayoutVars>
      </dgm:prSet>
      <dgm:spPr/>
    </dgm:pt>
    <dgm:pt modelId="{74D07280-C828-4DC5-9C0B-6A3B4D0E58E3}" type="pres">
      <dgm:prSet presAssocID="{8AF129E8-28AE-4850-8DF0-B7A0AD1E1A49}" presName="sibTrans" presStyleCnt="0"/>
      <dgm:spPr/>
    </dgm:pt>
    <dgm:pt modelId="{6370A151-8D9F-4F73-9F8B-1A5AC8677133}" type="pres">
      <dgm:prSet presAssocID="{16317749-FA86-4D3B-8ACB-CA3E0F3D8372}" presName="compNode" presStyleCnt="0"/>
      <dgm:spPr/>
    </dgm:pt>
    <dgm:pt modelId="{DC8CA77F-8047-403B-95B0-5A77F0AC52B6}" type="pres">
      <dgm:prSet presAssocID="{16317749-FA86-4D3B-8ACB-CA3E0F3D8372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CB5C63B8-D1FA-4ABA-BD98-82246257DAEC}" type="pres">
      <dgm:prSet presAssocID="{16317749-FA86-4D3B-8ACB-CA3E0F3D8372}" presName="spaceRect" presStyleCnt="0"/>
      <dgm:spPr/>
    </dgm:pt>
    <dgm:pt modelId="{EF5E1DF9-ACE3-4524-82A4-122B1942D8B0}" type="pres">
      <dgm:prSet presAssocID="{16317749-FA86-4D3B-8ACB-CA3E0F3D8372}" presName="textRect" presStyleLbl="revTx" presStyleIdx="1" presStyleCnt="4">
        <dgm:presLayoutVars>
          <dgm:chMax val="1"/>
          <dgm:chPref val="1"/>
        </dgm:presLayoutVars>
      </dgm:prSet>
      <dgm:spPr/>
    </dgm:pt>
    <dgm:pt modelId="{3A3CA202-A98E-484C-AEAE-665B6291BC9D}" type="pres">
      <dgm:prSet presAssocID="{DED424D8-ED97-4F66-99C4-AE2FF717BF0E}" presName="sibTrans" presStyleCnt="0"/>
      <dgm:spPr/>
    </dgm:pt>
    <dgm:pt modelId="{D00B3F36-F06A-4D86-B6B8-A9F19D1ABA14}" type="pres">
      <dgm:prSet presAssocID="{F67AFD0E-B578-47DE-BFB2-78D71A6EA856}" presName="compNode" presStyleCnt="0"/>
      <dgm:spPr/>
    </dgm:pt>
    <dgm:pt modelId="{DED56299-8356-4CB3-9D10-0577508C13C4}" type="pres">
      <dgm:prSet presAssocID="{F67AFD0E-B578-47DE-BFB2-78D71A6EA856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8EE8F8A6-3257-4A55-A9AF-38D709B49496}" type="pres">
      <dgm:prSet presAssocID="{F67AFD0E-B578-47DE-BFB2-78D71A6EA856}" presName="spaceRect" presStyleCnt="0"/>
      <dgm:spPr/>
    </dgm:pt>
    <dgm:pt modelId="{43982F3A-AB8B-4399-AFDA-3036990D463D}" type="pres">
      <dgm:prSet presAssocID="{F67AFD0E-B578-47DE-BFB2-78D71A6EA856}" presName="textRect" presStyleLbl="revTx" presStyleIdx="2" presStyleCnt="4">
        <dgm:presLayoutVars>
          <dgm:chMax val="1"/>
          <dgm:chPref val="1"/>
        </dgm:presLayoutVars>
      </dgm:prSet>
      <dgm:spPr/>
    </dgm:pt>
    <dgm:pt modelId="{5F1AF5A0-91C4-4B81-B72A-0502DD34A558}" type="pres">
      <dgm:prSet presAssocID="{7AE4EF02-77E2-466C-B929-F1F0A1D93B45}" presName="sibTrans" presStyleCnt="0"/>
      <dgm:spPr/>
    </dgm:pt>
    <dgm:pt modelId="{82FCA1BA-B9DE-421D-8853-02BD28844D7D}" type="pres">
      <dgm:prSet presAssocID="{EB74B72D-B2C1-4E19-BA3E-7BA9D48FD2C8}" presName="compNode" presStyleCnt="0"/>
      <dgm:spPr/>
    </dgm:pt>
    <dgm:pt modelId="{C2A90C15-357C-43AF-8468-7B83A7FAD0FF}" type="pres">
      <dgm:prSet presAssocID="{EB74B72D-B2C1-4E19-BA3E-7BA9D48FD2C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4275510A-F218-4FA1-A014-B50AA840C957}" type="pres">
      <dgm:prSet presAssocID="{EB74B72D-B2C1-4E19-BA3E-7BA9D48FD2C8}" presName="spaceRect" presStyleCnt="0"/>
      <dgm:spPr/>
    </dgm:pt>
    <dgm:pt modelId="{75C9F67D-B56C-47FF-979C-D4DCC96DD07B}" type="pres">
      <dgm:prSet presAssocID="{EB74B72D-B2C1-4E19-BA3E-7BA9D48FD2C8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2714C809-53DD-4E2F-917B-A6B2C625130C}" type="presOf" srcId="{16317749-FA86-4D3B-8ACB-CA3E0F3D8372}" destId="{EF5E1DF9-ACE3-4524-82A4-122B1942D8B0}" srcOrd="0" destOrd="0" presId="urn:microsoft.com/office/officeart/2018/2/layout/IconLabelList"/>
    <dgm:cxn modelId="{33996C17-4662-4849-9C28-C32B60EF2D87}" srcId="{F67AFD0E-B578-47DE-BFB2-78D71A6EA856}" destId="{38F14F9F-A877-48AB-B21F-7620266FDAE7}" srcOrd="0" destOrd="0" parTransId="{0ED2613B-5BFA-472D-8919-C5594B99F3CA}" sibTransId="{71B1B419-A845-4BDF-88EF-9374F3BA5D38}"/>
    <dgm:cxn modelId="{867F2519-68DE-4B1F-94DC-DDF11B2AFB2B}" type="presOf" srcId="{07B1E87B-1964-4BF3-9549-9ACBA78AC179}" destId="{E5ED0C5D-CA66-41AA-8F19-BE918D6CBB36}" srcOrd="0" destOrd="0" presId="urn:microsoft.com/office/officeart/2018/2/layout/IconLabelList"/>
    <dgm:cxn modelId="{AE1A014C-7130-4D59-96CD-68D21E8406C7}" srcId="{E7A23384-89D4-44F2-9C84-206875876765}" destId="{07B1E87B-1964-4BF3-9549-9ACBA78AC179}" srcOrd="0" destOrd="0" parTransId="{B003952E-E64C-46E3-A744-C2AFB3FB0B87}" sibTransId="{8AF129E8-28AE-4850-8DF0-B7A0AD1E1A49}"/>
    <dgm:cxn modelId="{0D20036E-1ADC-4B3B-9DCD-9979E5A5BB02}" type="presOf" srcId="{F67AFD0E-B578-47DE-BFB2-78D71A6EA856}" destId="{43982F3A-AB8B-4399-AFDA-3036990D463D}" srcOrd="0" destOrd="0" presId="urn:microsoft.com/office/officeart/2018/2/layout/IconLabelList"/>
    <dgm:cxn modelId="{28735EA8-DE7F-4C9F-8027-6C561E099F1F}" srcId="{E7A23384-89D4-44F2-9C84-206875876765}" destId="{16317749-FA86-4D3B-8ACB-CA3E0F3D8372}" srcOrd="1" destOrd="0" parTransId="{0CCF620D-D4AE-4FD5-A0DF-213A7B3E396C}" sibTransId="{DED424D8-ED97-4F66-99C4-AE2FF717BF0E}"/>
    <dgm:cxn modelId="{FEF589CD-B772-4AF0-850E-40FB2B62358F}" srcId="{E7A23384-89D4-44F2-9C84-206875876765}" destId="{EB74B72D-B2C1-4E19-BA3E-7BA9D48FD2C8}" srcOrd="3" destOrd="0" parTransId="{1B29F6C2-B013-4E7F-BF08-17711F41D1AD}" sibTransId="{B51B8AC2-40BE-4937-81EF-59BE6F86FF09}"/>
    <dgm:cxn modelId="{B71D16E6-9DE5-428A-8ADA-13A68200CAF2}" type="presOf" srcId="{E7A23384-89D4-44F2-9C84-206875876765}" destId="{0B9C149B-B4CD-4F8A-8941-AB2BF47DA1A5}" srcOrd="0" destOrd="0" presId="urn:microsoft.com/office/officeart/2018/2/layout/IconLabelList"/>
    <dgm:cxn modelId="{68E13EF4-37C6-4DE3-B2FE-568C70277755}" srcId="{E7A23384-89D4-44F2-9C84-206875876765}" destId="{F67AFD0E-B578-47DE-BFB2-78D71A6EA856}" srcOrd="2" destOrd="0" parTransId="{D69ED775-D15F-4035-B443-54ED2583CF25}" sibTransId="{7AE4EF02-77E2-466C-B929-F1F0A1D93B45}"/>
    <dgm:cxn modelId="{F9BCC5F8-B139-4802-BED0-EAAE645D377B}" type="presOf" srcId="{EB74B72D-B2C1-4E19-BA3E-7BA9D48FD2C8}" destId="{75C9F67D-B56C-47FF-979C-D4DCC96DD07B}" srcOrd="0" destOrd="0" presId="urn:microsoft.com/office/officeart/2018/2/layout/IconLabelList"/>
    <dgm:cxn modelId="{9541DC31-7CEC-46C2-89D9-36EE185151AD}" type="presParOf" srcId="{0B9C149B-B4CD-4F8A-8941-AB2BF47DA1A5}" destId="{92DF4B19-AC21-4556-9DFA-832D8E8ABAA5}" srcOrd="0" destOrd="0" presId="urn:microsoft.com/office/officeart/2018/2/layout/IconLabelList"/>
    <dgm:cxn modelId="{9D807AE2-722D-49EE-8E47-002C21C676B8}" type="presParOf" srcId="{92DF4B19-AC21-4556-9DFA-832D8E8ABAA5}" destId="{4055F98D-5201-497A-92F0-6FB23CD773C2}" srcOrd="0" destOrd="0" presId="urn:microsoft.com/office/officeart/2018/2/layout/IconLabelList"/>
    <dgm:cxn modelId="{4071E739-F18F-4513-9427-A5A62B7DF2FD}" type="presParOf" srcId="{92DF4B19-AC21-4556-9DFA-832D8E8ABAA5}" destId="{6DAA2100-9F77-4AB9-AD42-8087DE8A84CC}" srcOrd="1" destOrd="0" presId="urn:microsoft.com/office/officeart/2018/2/layout/IconLabelList"/>
    <dgm:cxn modelId="{7FA9EB31-CD3B-4D81-B0FF-16C23ED56B67}" type="presParOf" srcId="{92DF4B19-AC21-4556-9DFA-832D8E8ABAA5}" destId="{E5ED0C5D-CA66-41AA-8F19-BE918D6CBB36}" srcOrd="2" destOrd="0" presId="urn:microsoft.com/office/officeart/2018/2/layout/IconLabelList"/>
    <dgm:cxn modelId="{A2CAE1D0-2908-4A74-B6AF-B6F27A4A2C24}" type="presParOf" srcId="{0B9C149B-B4CD-4F8A-8941-AB2BF47DA1A5}" destId="{74D07280-C828-4DC5-9C0B-6A3B4D0E58E3}" srcOrd="1" destOrd="0" presId="urn:microsoft.com/office/officeart/2018/2/layout/IconLabelList"/>
    <dgm:cxn modelId="{A77B06C9-A86C-4C07-8F93-7332468B3D7B}" type="presParOf" srcId="{0B9C149B-B4CD-4F8A-8941-AB2BF47DA1A5}" destId="{6370A151-8D9F-4F73-9F8B-1A5AC8677133}" srcOrd="2" destOrd="0" presId="urn:microsoft.com/office/officeart/2018/2/layout/IconLabelList"/>
    <dgm:cxn modelId="{B6350D3C-6E1E-49CC-93B7-95F94E16B5CE}" type="presParOf" srcId="{6370A151-8D9F-4F73-9F8B-1A5AC8677133}" destId="{DC8CA77F-8047-403B-95B0-5A77F0AC52B6}" srcOrd="0" destOrd="0" presId="urn:microsoft.com/office/officeart/2018/2/layout/IconLabelList"/>
    <dgm:cxn modelId="{8FD2F320-F9D2-4EF1-9C80-9E9D4B82481A}" type="presParOf" srcId="{6370A151-8D9F-4F73-9F8B-1A5AC8677133}" destId="{CB5C63B8-D1FA-4ABA-BD98-82246257DAEC}" srcOrd="1" destOrd="0" presId="urn:microsoft.com/office/officeart/2018/2/layout/IconLabelList"/>
    <dgm:cxn modelId="{0407D89B-57EA-42F1-937E-E957BA27F599}" type="presParOf" srcId="{6370A151-8D9F-4F73-9F8B-1A5AC8677133}" destId="{EF5E1DF9-ACE3-4524-82A4-122B1942D8B0}" srcOrd="2" destOrd="0" presId="urn:microsoft.com/office/officeart/2018/2/layout/IconLabelList"/>
    <dgm:cxn modelId="{40ADC6BA-1E93-4706-9A85-C21D2C076373}" type="presParOf" srcId="{0B9C149B-B4CD-4F8A-8941-AB2BF47DA1A5}" destId="{3A3CA202-A98E-484C-AEAE-665B6291BC9D}" srcOrd="3" destOrd="0" presId="urn:microsoft.com/office/officeart/2018/2/layout/IconLabelList"/>
    <dgm:cxn modelId="{165F37E0-CE9C-4E73-BA04-9F686B8317E9}" type="presParOf" srcId="{0B9C149B-B4CD-4F8A-8941-AB2BF47DA1A5}" destId="{D00B3F36-F06A-4D86-B6B8-A9F19D1ABA14}" srcOrd="4" destOrd="0" presId="urn:microsoft.com/office/officeart/2018/2/layout/IconLabelList"/>
    <dgm:cxn modelId="{1CC8275A-E38B-4354-ABC6-8BA6DBCC3CFD}" type="presParOf" srcId="{D00B3F36-F06A-4D86-B6B8-A9F19D1ABA14}" destId="{DED56299-8356-4CB3-9D10-0577508C13C4}" srcOrd="0" destOrd="0" presId="urn:microsoft.com/office/officeart/2018/2/layout/IconLabelList"/>
    <dgm:cxn modelId="{E22A76C4-4E5C-4585-ADEE-00CB82CF362F}" type="presParOf" srcId="{D00B3F36-F06A-4D86-B6B8-A9F19D1ABA14}" destId="{8EE8F8A6-3257-4A55-A9AF-38D709B49496}" srcOrd="1" destOrd="0" presId="urn:microsoft.com/office/officeart/2018/2/layout/IconLabelList"/>
    <dgm:cxn modelId="{785395A3-B97A-4597-8C7B-08BE4185BCBF}" type="presParOf" srcId="{D00B3F36-F06A-4D86-B6B8-A9F19D1ABA14}" destId="{43982F3A-AB8B-4399-AFDA-3036990D463D}" srcOrd="2" destOrd="0" presId="urn:microsoft.com/office/officeart/2018/2/layout/IconLabelList"/>
    <dgm:cxn modelId="{273B9DB0-03D0-41F4-820C-849454F9A539}" type="presParOf" srcId="{0B9C149B-B4CD-4F8A-8941-AB2BF47DA1A5}" destId="{5F1AF5A0-91C4-4B81-B72A-0502DD34A558}" srcOrd="5" destOrd="0" presId="urn:microsoft.com/office/officeart/2018/2/layout/IconLabelList"/>
    <dgm:cxn modelId="{F6904226-FD12-49E5-9B7B-7D5BA7B0ECA4}" type="presParOf" srcId="{0B9C149B-B4CD-4F8A-8941-AB2BF47DA1A5}" destId="{82FCA1BA-B9DE-421D-8853-02BD28844D7D}" srcOrd="6" destOrd="0" presId="urn:microsoft.com/office/officeart/2018/2/layout/IconLabelList"/>
    <dgm:cxn modelId="{92C26E8B-E02A-499F-895E-FEAE9A160374}" type="presParOf" srcId="{82FCA1BA-B9DE-421D-8853-02BD28844D7D}" destId="{C2A90C15-357C-43AF-8468-7B83A7FAD0FF}" srcOrd="0" destOrd="0" presId="urn:microsoft.com/office/officeart/2018/2/layout/IconLabelList"/>
    <dgm:cxn modelId="{F2701615-92B2-4608-84D9-93CB37EE1455}" type="presParOf" srcId="{82FCA1BA-B9DE-421D-8853-02BD28844D7D}" destId="{4275510A-F218-4FA1-A014-B50AA840C957}" srcOrd="1" destOrd="0" presId="urn:microsoft.com/office/officeart/2018/2/layout/IconLabelList"/>
    <dgm:cxn modelId="{35694F87-4AA1-4D50-B4C2-0847209D9168}" type="presParOf" srcId="{82FCA1BA-B9DE-421D-8853-02BD28844D7D}" destId="{75C9F67D-B56C-47FF-979C-D4DCC96DD07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DF2E3E-12CD-4EDC-B893-8AFC8864B0E7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64F9BB05-782A-4F5D-AAB5-3B73785E587F}">
      <dgm:prSet/>
      <dgm:spPr/>
      <dgm:t>
        <a:bodyPr/>
        <a:lstStyle/>
        <a:p>
          <a:pPr algn="ctr"/>
          <a:r>
            <a:rPr lang="en-US" dirty="0"/>
            <a:t>Increase willingness to learn more</a:t>
          </a:r>
        </a:p>
      </dgm:t>
    </dgm:pt>
    <dgm:pt modelId="{61537746-13A9-44D9-837A-B3F6379EAD13}" type="parTrans" cxnId="{60753404-18F0-46B6-BEBC-CB7BD31E7D3A}">
      <dgm:prSet/>
      <dgm:spPr/>
      <dgm:t>
        <a:bodyPr/>
        <a:lstStyle/>
        <a:p>
          <a:endParaRPr lang="en-US"/>
        </a:p>
      </dgm:t>
    </dgm:pt>
    <dgm:pt modelId="{4B4BB5F5-2B64-4BB2-AC4A-D63A3A20DF9D}" type="sibTrans" cxnId="{60753404-18F0-46B6-BEBC-CB7BD31E7D3A}">
      <dgm:prSet phldrT="1" phldr="0"/>
      <dgm:spPr/>
      <dgm:t>
        <a:bodyPr/>
        <a:lstStyle/>
        <a:p>
          <a:r>
            <a:rPr lang="en-US" dirty="0"/>
            <a:t>1</a:t>
          </a:r>
        </a:p>
      </dgm:t>
    </dgm:pt>
    <dgm:pt modelId="{745E033C-0F22-4BC7-8486-6248E811BDC5}">
      <dgm:prSet/>
      <dgm:spPr/>
      <dgm:t>
        <a:bodyPr/>
        <a:lstStyle/>
        <a:p>
          <a:pPr algn="ctr"/>
          <a:r>
            <a:rPr lang="en-US" dirty="0"/>
            <a:t>Understand that Leaders and Teams are required for Success</a:t>
          </a:r>
        </a:p>
      </dgm:t>
    </dgm:pt>
    <dgm:pt modelId="{BF249BD4-ACDF-43FC-8E34-D5E74B11599E}" type="parTrans" cxnId="{6D192962-10E1-4D8B-B7BA-F2727009BB24}">
      <dgm:prSet/>
      <dgm:spPr/>
      <dgm:t>
        <a:bodyPr/>
        <a:lstStyle/>
        <a:p>
          <a:endParaRPr lang="en-US"/>
        </a:p>
      </dgm:t>
    </dgm:pt>
    <dgm:pt modelId="{890B628E-06BE-4A14-BFD1-F95F5FD6A2F9}" type="sibTrans" cxnId="{6D192962-10E1-4D8B-B7BA-F2727009BB24}">
      <dgm:prSet phldrT="2" phldr="0"/>
      <dgm:spPr/>
      <dgm:t>
        <a:bodyPr/>
        <a:lstStyle/>
        <a:p>
          <a:r>
            <a:rPr lang="en-US" dirty="0"/>
            <a:t>2</a:t>
          </a:r>
        </a:p>
      </dgm:t>
    </dgm:pt>
    <dgm:pt modelId="{921DC6E5-1957-442A-B6F0-22CFAF4F26CD}">
      <dgm:prSet/>
      <dgm:spPr/>
      <dgm:t>
        <a:bodyPr/>
        <a:lstStyle/>
        <a:p>
          <a:pPr algn="ctr"/>
          <a:r>
            <a:rPr lang="en-US" dirty="0"/>
            <a:t>Recognize expertise is not required to Lead</a:t>
          </a:r>
        </a:p>
      </dgm:t>
    </dgm:pt>
    <dgm:pt modelId="{9B69B1DA-C3B4-4BAB-A57E-85CD854FBF74}" type="parTrans" cxnId="{1FE39240-28A0-4378-A93B-532ADBE6FB13}">
      <dgm:prSet/>
      <dgm:spPr/>
      <dgm:t>
        <a:bodyPr/>
        <a:lstStyle/>
        <a:p>
          <a:endParaRPr lang="en-US"/>
        </a:p>
      </dgm:t>
    </dgm:pt>
    <dgm:pt modelId="{98948109-27F6-4826-B4FD-BC08DD7384BA}" type="sibTrans" cxnId="{1FE39240-28A0-4378-A93B-532ADBE6FB13}">
      <dgm:prSet phldrT="3" phldr="0"/>
      <dgm:spPr/>
      <dgm:t>
        <a:bodyPr/>
        <a:lstStyle/>
        <a:p>
          <a:r>
            <a:rPr lang="en-US" dirty="0"/>
            <a:t>3</a:t>
          </a:r>
        </a:p>
      </dgm:t>
    </dgm:pt>
    <dgm:pt modelId="{A5418899-E34D-4611-B460-7D60379E205C}" type="pres">
      <dgm:prSet presAssocID="{FADF2E3E-12CD-4EDC-B893-8AFC8864B0E7}" presName="Name0" presStyleCnt="0">
        <dgm:presLayoutVars>
          <dgm:animLvl val="lvl"/>
          <dgm:resizeHandles val="exact"/>
        </dgm:presLayoutVars>
      </dgm:prSet>
      <dgm:spPr/>
    </dgm:pt>
    <dgm:pt modelId="{25F09173-C724-4F66-B6CC-5FEB472AFE3D}" type="pres">
      <dgm:prSet presAssocID="{64F9BB05-782A-4F5D-AAB5-3B73785E587F}" presName="compositeNode" presStyleCnt="0">
        <dgm:presLayoutVars>
          <dgm:bulletEnabled val="1"/>
        </dgm:presLayoutVars>
      </dgm:prSet>
      <dgm:spPr/>
    </dgm:pt>
    <dgm:pt modelId="{1928B779-CA6D-4D54-B620-A23D7D71DBE2}" type="pres">
      <dgm:prSet presAssocID="{64F9BB05-782A-4F5D-AAB5-3B73785E587F}" presName="bgRect" presStyleLbl="bgAccFollowNode1" presStyleIdx="0" presStyleCnt="3"/>
      <dgm:spPr/>
    </dgm:pt>
    <dgm:pt modelId="{486EC484-FBC3-481F-B254-B20F6D19FFED}" type="pres">
      <dgm:prSet presAssocID="{4B4BB5F5-2B64-4BB2-AC4A-D63A3A20DF9D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C32ED55F-0F3A-4F63-9D53-BA2000BCFDC6}" type="pres">
      <dgm:prSet presAssocID="{64F9BB05-782A-4F5D-AAB5-3B73785E587F}" presName="bottomLine" presStyleLbl="alignNode1" presStyleIdx="1" presStyleCnt="6">
        <dgm:presLayoutVars/>
      </dgm:prSet>
      <dgm:spPr/>
    </dgm:pt>
    <dgm:pt modelId="{AE268B86-866F-4DF3-BBC2-6E4699688163}" type="pres">
      <dgm:prSet presAssocID="{64F9BB05-782A-4F5D-AAB5-3B73785E587F}" presName="nodeText" presStyleLbl="bgAccFollowNode1" presStyleIdx="0" presStyleCnt="3">
        <dgm:presLayoutVars>
          <dgm:bulletEnabled val="1"/>
        </dgm:presLayoutVars>
      </dgm:prSet>
      <dgm:spPr/>
    </dgm:pt>
    <dgm:pt modelId="{90B7EC37-E907-4939-B326-17B12051CD7B}" type="pres">
      <dgm:prSet presAssocID="{4B4BB5F5-2B64-4BB2-AC4A-D63A3A20DF9D}" presName="sibTrans" presStyleCnt="0"/>
      <dgm:spPr/>
    </dgm:pt>
    <dgm:pt modelId="{B9309171-5EF2-43A1-8FD8-D41AE8B50428}" type="pres">
      <dgm:prSet presAssocID="{745E033C-0F22-4BC7-8486-6248E811BDC5}" presName="compositeNode" presStyleCnt="0">
        <dgm:presLayoutVars>
          <dgm:bulletEnabled val="1"/>
        </dgm:presLayoutVars>
      </dgm:prSet>
      <dgm:spPr/>
    </dgm:pt>
    <dgm:pt modelId="{11BA5756-3705-4D7D-8DBC-B59E4A469313}" type="pres">
      <dgm:prSet presAssocID="{745E033C-0F22-4BC7-8486-6248E811BDC5}" presName="bgRect" presStyleLbl="bgAccFollowNode1" presStyleIdx="1" presStyleCnt="3"/>
      <dgm:spPr/>
    </dgm:pt>
    <dgm:pt modelId="{B83CABD6-FE96-4585-9F31-9FBB39AFEF25}" type="pres">
      <dgm:prSet presAssocID="{890B628E-06BE-4A14-BFD1-F95F5FD6A2F9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CD8CF46F-3907-454C-8B20-82472D7F0A36}" type="pres">
      <dgm:prSet presAssocID="{745E033C-0F22-4BC7-8486-6248E811BDC5}" presName="bottomLine" presStyleLbl="alignNode1" presStyleIdx="3" presStyleCnt="6">
        <dgm:presLayoutVars/>
      </dgm:prSet>
      <dgm:spPr/>
    </dgm:pt>
    <dgm:pt modelId="{396ED4AB-1DE4-406E-A8B4-909965F093CF}" type="pres">
      <dgm:prSet presAssocID="{745E033C-0F22-4BC7-8486-6248E811BDC5}" presName="nodeText" presStyleLbl="bgAccFollowNode1" presStyleIdx="1" presStyleCnt="3">
        <dgm:presLayoutVars>
          <dgm:bulletEnabled val="1"/>
        </dgm:presLayoutVars>
      </dgm:prSet>
      <dgm:spPr/>
    </dgm:pt>
    <dgm:pt modelId="{0A3B1847-4A03-4B55-82C8-11390A0E4B9F}" type="pres">
      <dgm:prSet presAssocID="{890B628E-06BE-4A14-BFD1-F95F5FD6A2F9}" presName="sibTrans" presStyleCnt="0"/>
      <dgm:spPr/>
    </dgm:pt>
    <dgm:pt modelId="{8497626E-E586-4F56-B3F3-45356D4EC4AA}" type="pres">
      <dgm:prSet presAssocID="{921DC6E5-1957-442A-B6F0-22CFAF4F26CD}" presName="compositeNode" presStyleCnt="0">
        <dgm:presLayoutVars>
          <dgm:bulletEnabled val="1"/>
        </dgm:presLayoutVars>
      </dgm:prSet>
      <dgm:spPr/>
    </dgm:pt>
    <dgm:pt modelId="{4C974B26-2CB2-467D-B60D-E748F06CCA40}" type="pres">
      <dgm:prSet presAssocID="{921DC6E5-1957-442A-B6F0-22CFAF4F26CD}" presName="bgRect" presStyleLbl="bgAccFollowNode1" presStyleIdx="2" presStyleCnt="3"/>
      <dgm:spPr/>
    </dgm:pt>
    <dgm:pt modelId="{EA797EED-4173-410B-A978-9F0F919626BE}" type="pres">
      <dgm:prSet presAssocID="{98948109-27F6-4826-B4FD-BC08DD7384BA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2B7BF252-A0EF-4AFF-8DC4-D21164779F03}" type="pres">
      <dgm:prSet presAssocID="{921DC6E5-1957-442A-B6F0-22CFAF4F26CD}" presName="bottomLine" presStyleLbl="alignNode1" presStyleIdx="5" presStyleCnt="6">
        <dgm:presLayoutVars/>
      </dgm:prSet>
      <dgm:spPr/>
    </dgm:pt>
    <dgm:pt modelId="{12AD0E5D-49F9-4DE4-8E74-E927C4A2723E}" type="pres">
      <dgm:prSet presAssocID="{921DC6E5-1957-442A-B6F0-22CFAF4F26CD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30F20301-FB46-473A-8BC4-A8B815D71FB0}" type="presOf" srcId="{FADF2E3E-12CD-4EDC-B893-8AFC8864B0E7}" destId="{A5418899-E34D-4611-B460-7D60379E205C}" srcOrd="0" destOrd="0" presId="urn:microsoft.com/office/officeart/2016/7/layout/BasicLinearProcessNumbered"/>
    <dgm:cxn modelId="{60753404-18F0-46B6-BEBC-CB7BD31E7D3A}" srcId="{FADF2E3E-12CD-4EDC-B893-8AFC8864B0E7}" destId="{64F9BB05-782A-4F5D-AAB5-3B73785E587F}" srcOrd="0" destOrd="0" parTransId="{61537746-13A9-44D9-837A-B3F6379EAD13}" sibTransId="{4B4BB5F5-2B64-4BB2-AC4A-D63A3A20DF9D}"/>
    <dgm:cxn modelId="{3BD1912D-E236-4C91-BE58-5F30C1EA4EE5}" type="presOf" srcId="{98948109-27F6-4826-B4FD-BC08DD7384BA}" destId="{EA797EED-4173-410B-A978-9F0F919626BE}" srcOrd="0" destOrd="0" presId="urn:microsoft.com/office/officeart/2016/7/layout/BasicLinearProcessNumbered"/>
    <dgm:cxn modelId="{69520431-6299-46B1-A129-6EE83D4BA956}" type="presOf" srcId="{64F9BB05-782A-4F5D-AAB5-3B73785E587F}" destId="{AE268B86-866F-4DF3-BBC2-6E4699688163}" srcOrd="1" destOrd="0" presId="urn:microsoft.com/office/officeart/2016/7/layout/BasicLinearProcessNumbered"/>
    <dgm:cxn modelId="{0C435E3F-FD18-4458-9C8B-75AEBDD90B76}" type="presOf" srcId="{4B4BB5F5-2B64-4BB2-AC4A-D63A3A20DF9D}" destId="{486EC484-FBC3-481F-B254-B20F6D19FFED}" srcOrd="0" destOrd="0" presId="urn:microsoft.com/office/officeart/2016/7/layout/BasicLinearProcessNumbered"/>
    <dgm:cxn modelId="{1FE39240-28A0-4378-A93B-532ADBE6FB13}" srcId="{FADF2E3E-12CD-4EDC-B893-8AFC8864B0E7}" destId="{921DC6E5-1957-442A-B6F0-22CFAF4F26CD}" srcOrd="2" destOrd="0" parTransId="{9B69B1DA-C3B4-4BAB-A57E-85CD854FBF74}" sibTransId="{98948109-27F6-4826-B4FD-BC08DD7384BA}"/>
    <dgm:cxn modelId="{6D192962-10E1-4D8B-B7BA-F2727009BB24}" srcId="{FADF2E3E-12CD-4EDC-B893-8AFC8864B0E7}" destId="{745E033C-0F22-4BC7-8486-6248E811BDC5}" srcOrd="1" destOrd="0" parTransId="{BF249BD4-ACDF-43FC-8E34-D5E74B11599E}" sibTransId="{890B628E-06BE-4A14-BFD1-F95F5FD6A2F9}"/>
    <dgm:cxn modelId="{2C54EE7E-D827-48E6-B980-60546974C584}" type="presOf" srcId="{64F9BB05-782A-4F5D-AAB5-3B73785E587F}" destId="{1928B779-CA6D-4D54-B620-A23D7D71DBE2}" srcOrd="0" destOrd="0" presId="urn:microsoft.com/office/officeart/2016/7/layout/BasicLinearProcessNumbered"/>
    <dgm:cxn modelId="{608AC0AE-0889-405B-8B93-FBE16A11A4AA}" type="presOf" srcId="{890B628E-06BE-4A14-BFD1-F95F5FD6A2F9}" destId="{B83CABD6-FE96-4585-9F31-9FBB39AFEF25}" srcOrd="0" destOrd="0" presId="urn:microsoft.com/office/officeart/2016/7/layout/BasicLinearProcessNumbered"/>
    <dgm:cxn modelId="{85164FBC-62D3-4379-8ECE-AA7B24BCC268}" type="presOf" srcId="{921DC6E5-1957-442A-B6F0-22CFAF4F26CD}" destId="{4C974B26-2CB2-467D-B60D-E748F06CCA40}" srcOrd="0" destOrd="0" presId="urn:microsoft.com/office/officeart/2016/7/layout/BasicLinearProcessNumbered"/>
    <dgm:cxn modelId="{BB9DF8CC-2355-45BA-848F-B610B571892F}" type="presOf" srcId="{745E033C-0F22-4BC7-8486-6248E811BDC5}" destId="{396ED4AB-1DE4-406E-A8B4-909965F093CF}" srcOrd="1" destOrd="0" presId="urn:microsoft.com/office/officeart/2016/7/layout/BasicLinearProcessNumbered"/>
    <dgm:cxn modelId="{E00C11CD-B681-4EB5-8C41-B81C1733EFE0}" type="presOf" srcId="{921DC6E5-1957-442A-B6F0-22CFAF4F26CD}" destId="{12AD0E5D-49F9-4DE4-8E74-E927C4A2723E}" srcOrd="1" destOrd="0" presId="urn:microsoft.com/office/officeart/2016/7/layout/BasicLinearProcessNumbered"/>
    <dgm:cxn modelId="{F8866FFD-6E9D-4087-A2FD-98527B081944}" type="presOf" srcId="{745E033C-0F22-4BC7-8486-6248E811BDC5}" destId="{11BA5756-3705-4D7D-8DBC-B59E4A469313}" srcOrd="0" destOrd="0" presId="urn:microsoft.com/office/officeart/2016/7/layout/BasicLinearProcessNumbered"/>
    <dgm:cxn modelId="{5E04B608-97CC-470C-9680-2D67E564F49E}" type="presParOf" srcId="{A5418899-E34D-4611-B460-7D60379E205C}" destId="{25F09173-C724-4F66-B6CC-5FEB472AFE3D}" srcOrd="0" destOrd="0" presId="urn:microsoft.com/office/officeart/2016/7/layout/BasicLinearProcessNumbered"/>
    <dgm:cxn modelId="{734732E2-01F9-4F5A-8800-010E698E715D}" type="presParOf" srcId="{25F09173-C724-4F66-B6CC-5FEB472AFE3D}" destId="{1928B779-CA6D-4D54-B620-A23D7D71DBE2}" srcOrd="0" destOrd="0" presId="urn:microsoft.com/office/officeart/2016/7/layout/BasicLinearProcessNumbered"/>
    <dgm:cxn modelId="{37E6AD8F-527A-4861-A7A5-EC269D888443}" type="presParOf" srcId="{25F09173-C724-4F66-B6CC-5FEB472AFE3D}" destId="{486EC484-FBC3-481F-B254-B20F6D19FFED}" srcOrd="1" destOrd="0" presId="urn:microsoft.com/office/officeart/2016/7/layout/BasicLinearProcessNumbered"/>
    <dgm:cxn modelId="{44297C64-BB2A-4B49-859D-65A52A44C5F2}" type="presParOf" srcId="{25F09173-C724-4F66-B6CC-5FEB472AFE3D}" destId="{C32ED55F-0F3A-4F63-9D53-BA2000BCFDC6}" srcOrd="2" destOrd="0" presId="urn:microsoft.com/office/officeart/2016/7/layout/BasicLinearProcessNumbered"/>
    <dgm:cxn modelId="{A9D0B2CC-CFE7-4937-8D97-3439EAF0B63E}" type="presParOf" srcId="{25F09173-C724-4F66-B6CC-5FEB472AFE3D}" destId="{AE268B86-866F-4DF3-BBC2-6E4699688163}" srcOrd="3" destOrd="0" presId="urn:microsoft.com/office/officeart/2016/7/layout/BasicLinearProcessNumbered"/>
    <dgm:cxn modelId="{3442D297-F68E-43EC-A04F-562770288D69}" type="presParOf" srcId="{A5418899-E34D-4611-B460-7D60379E205C}" destId="{90B7EC37-E907-4939-B326-17B12051CD7B}" srcOrd="1" destOrd="0" presId="urn:microsoft.com/office/officeart/2016/7/layout/BasicLinearProcessNumbered"/>
    <dgm:cxn modelId="{46A66CB8-C40A-46B7-9D17-2D1FB8B6C39D}" type="presParOf" srcId="{A5418899-E34D-4611-B460-7D60379E205C}" destId="{B9309171-5EF2-43A1-8FD8-D41AE8B50428}" srcOrd="2" destOrd="0" presId="urn:microsoft.com/office/officeart/2016/7/layout/BasicLinearProcessNumbered"/>
    <dgm:cxn modelId="{D8ADD4BE-5C2D-4DD3-8A60-0CC51CFC2BF6}" type="presParOf" srcId="{B9309171-5EF2-43A1-8FD8-D41AE8B50428}" destId="{11BA5756-3705-4D7D-8DBC-B59E4A469313}" srcOrd="0" destOrd="0" presId="urn:microsoft.com/office/officeart/2016/7/layout/BasicLinearProcessNumbered"/>
    <dgm:cxn modelId="{7218A41C-C6F8-407C-88B0-3C5B78663738}" type="presParOf" srcId="{B9309171-5EF2-43A1-8FD8-D41AE8B50428}" destId="{B83CABD6-FE96-4585-9F31-9FBB39AFEF25}" srcOrd="1" destOrd="0" presId="urn:microsoft.com/office/officeart/2016/7/layout/BasicLinearProcessNumbered"/>
    <dgm:cxn modelId="{0B5AF6EB-1A07-493E-A397-C6316555F50F}" type="presParOf" srcId="{B9309171-5EF2-43A1-8FD8-D41AE8B50428}" destId="{CD8CF46F-3907-454C-8B20-82472D7F0A36}" srcOrd="2" destOrd="0" presId="urn:microsoft.com/office/officeart/2016/7/layout/BasicLinearProcessNumbered"/>
    <dgm:cxn modelId="{10BC59C1-DE32-413F-A3D6-055C51BB03F4}" type="presParOf" srcId="{B9309171-5EF2-43A1-8FD8-D41AE8B50428}" destId="{396ED4AB-1DE4-406E-A8B4-909965F093CF}" srcOrd="3" destOrd="0" presId="urn:microsoft.com/office/officeart/2016/7/layout/BasicLinearProcessNumbered"/>
    <dgm:cxn modelId="{03A5EACE-4407-4E39-89E7-A86A3D0A1B8A}" type="presParOf" srcId="{A5418899-E34D-4611-B460-7D60379E205C}" destId="{0A3B1847-4A03-4B55-82C8-11390A0E4B9F}" srcOrd="3" destOrd="0" presId="urn:microsoft.com/office/officeart/2016/7/layout/BasicLinearProcessNumbered"/>
    <dgm:cxn modelId="{7D7AE19F-E993-4EEC-A0C3-A18B4E948B3A}" type="presParOf" srcId="{A5418899-E34D-4611-B460-7D60379E205C}" destId="{8497626E-E586-4F56-B3F3-45356D4EC4AA}" srcOrd="4" destOrd="0" presId="urn:microsoft.com/office/officeart/2016/7/layout/BasicLinearProcessNumbered"/>
    <dgm:cxn modelId="{D6CF4065-775E-4CED-B850-830E9577AAF6}" type="presParOf" srcId="{8497626E-E586-4F56-B3F3-45356D4EC4AA}" destId="{4C974B26-2CB2-467D-B60D-E748F06CCA40}" srcOrd="0" destOrd="0" presId="urn:microsoft.com/office/officeart/2016/7/layout/BasicLinearProcessNumbered"/>
    <dgm:cxn modelId="{5052743E-6F55-4878-81DD-3714D999845B}" type="presParOf" srcId="{8497626E-E586-4F56-B3F3-45356D4EC4AA}" destId="{EA797EED-4173-410B-A978-9F0F919626BE}" srcOrd="1" destOrd="0" presId="urn:microsoft.com/office/officeart/2016/7/layout/BasicLinearProcessNumbered"/>
    <dgm:cxn modelId="{D928E4A6-6BE7-49D6-BBAE-94006ADB7784}" type="presParOf" srcId="{8497626E-E586-4F56-B3F3-45356D4EC4AA}" destId="{2B7BF252-A0EF-4AFF-8DC4-D21164779F03}" srcOrd="2" destOrd="0" presId="urn:microsoft.com/office/officeart/2016/7/layout/BasicLinearProcessNumbered"/>
    <dgm:cxn modelId="{49610B25-7156-4B6C-9616-FD62AEEBBFC6}" type="presParOf" srcId="{8497626E-E586-4F56-B3F3-45356D4EC4AA}" destId="{12AD0E5D-49F9-4DE4-8E74-E927C4A2723E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702E356-C7FF-478D-BEA8-B90F7BB60CD1}" type="doc">
      <dgm:prSet loTypeId="urn:microsoft.com/office/officeart/2005/8/layout/hProcess9" loCatId="process" qsTypeId="urn:microsoft.com/office/officeart/2005/8/quickstyle/simple1" qsCatId="simple" csTypeId="urn:microsoft.com/office/officeart/2005/8/colors/accent3_3" csCatId="accent3" phldr="1"/>
      <dgm:spPr/>
    </dgm:pt>
    <dgm:pt modelId="{A82B2ACB-DFAC-4FB8-A1D6-6DEC50798591}">
      <dgm:prSet phldrT="[Text]"/>
      <dgm:spPr/>
      <dgm:t>
        <a:bodyPr/>
        <a:lstStyle/>
        <a:p>
          <a:r>
            <a:rPr lang="en-US" dirty="0"/>
            <a:t>Meaningful Interactions w/ People, Places &amp; Systems</a:t>
          </a:r>
        </a:p>
      </dgm:t>
    </dgm:pt>
    <dgm:pt modelId="{E6B20C94-42E2-4141-9872-DC8A76DDEC99}" type="parTrans" cxnId="{13B5BBEE-B33C-4925-9D89-8EAB0062AC90}">
      <dgm:prSet/>
      <dgm:spPr/>
      <dgm:t>
        <a:bodyPr/>
        <a:lstStyle/>
        <a:p>
          <a:endParaRPr lang="en-US"/>
        </a:p>
      </dgm:t>
    </dgm:pt>
    <dgm:pt modelId="{3FEE8A0A-859A-4DEB-96FB-ED768B622696}" type="sibTrans" cxnId="{13B5BBEE-B33C-4925-9D89-8EAB0062AC90}">
      <dgm:prSet/>
      <dgm:spPr/>
      <dgm:t>
        <a:bodyPr/>
        <a:lstStyle/>
        <a:p>
          <a:endParaRPr lang="en-US"/>
        </a:p>
      </dgm:t>
    </dgm:pt>
    <dgm:pt modelId="{16B1E319-254F-4612-8529-25257248EBF8}">
      <dgm:prSet phldrT="[Text]"/>
      <dgm:spPr/>
      <dgm:t>
        <a:bodyPr/>
        <a:lstStyle/>
        <a:p>
          <a:r>
            <a:rPr lang="en-US" dirty="0"/>
            <a:t>Challenge/Reinforce Beliefs and Values</a:t>
          </a:r>
        </a:p>
      </dgm:t>
    </dgm:pt>
    <dgm:pt modelId="{680F881E-7AC2-484E-9915-952BB6AD4760}" type="parTrans" cxnId="{D7F8C802-13BA-4550-A759-5A97C50E623E}">
      <dgm:prSet/>
      <dgm:spPr/>
      <dgm:t>
        <a:bodyPr/>
        <a:lstStyle/>
        <a:p>
          <a:endParaRPr lang="en-US"/>
        </a:p>
      </dgm:t>
    </dgm:pt>
    <dgm:pt modelId="{A654F57A-9696-4285-BAA6-A2819BAF8DF2}" type="sibTrans" cxnId="{D7F8C802-13BA-4550-A759-5A97C50E623E}">
      <dgm:prSet/>
      <dgm:spPr/>
      <dgm:t>
        <a:bodyPr/>
        <a:lstStyle/>
        <a:p>
          <a:endParaRPr lang="en-US"/>
        </a:p>
      </dgm:t>
    </dgm:pt>
    <dgm:pt modelId="{DF794F39-E8F2-4F2D-AF3C-49E77CE50807}">
      <dgm:prSet phldrT="[Text]"/>
      <dgm:spPr/>
      <dgm:t>
        <a:bodyPr/>
        <a:lstStyle/>
        <a:p>
          <a:r>
            <a:rPr lang="en-US" dirty="0"/>
            <a:t>Impacts Behavior &amp; Decision-Making</a:t>
          </a:r>
        </a:p>
      </dgm:t>
    </dgm:pt>
    <dgm:pt modelId="{3E27ECA4-6A6E-4470-89EE-5FFBFBF094A3}" type="parTrans" cxnId="{C361F74B-62AE-43C7-A4C3-AB48FDFD4FF2}">
      <dgm:prSet/>
      <dgm:spPr/>
      <dgm:t>
        <a:bodyPr/>
        <a:lstStyle/>
        <a:p>
          <a:endParaRPr lang="en-US"/>
        </a:p>
      </dgm:t>
    </dgm:pt>
    <dgm:pt modelId="{D6AD951B-C17A-4D0D-82E9-B431AE8E88CF}" type="sibTrans" cxnId="{C361F74B-62AE-43C7-A4C3-AB48FDFD4FF2}">
      <dgm:prSet/>
      <dgm:spPr/>
      <dgm:t>
        <a:bodyPr/>
        <a:lstStyle/>
        <a:p>
          <a:endParaRPr lang="en-US"/>
        </a:p>
      </dgm:t>
    </dgm:pt>
    <dgm:pt modelId="{1BE50FB7-A3F0-4108-AFD5-054B15E1ADD3}">
      <dgm:prSet/>
      <dgm:spPr/>
      <dgm:t>
        <a:bodyPr/>
        <a:lstStyle/>
        <a:p>
          <a:r>
            <a:rPr lang="en-US" dirty="0"/>
            <a:t>Change Results/Improve Outcomes/Shift Culture</a:t>
          </a:r>
        </a:p>
      </dgm:t>
    </dgm:pt>
    <dgm:pt modelId="{F89156A5-9CD1-4540-AA4A-EA1E6B524608}" type="parTrans" cxnId="{68A27ACD-2688-4655-960A-BC1E9B05A36B}">
      <dgm:prSet/>
      <dgm:spPr/>
      <dgm:t>
        <a:bodyPr/>
        <a:lstStyle/>
        <a:p>
          <a:endParaRPr lang="en-US"/>
        </a:p>
      </dgm:t>
    </dgm:pt>
    <dgm:pt modelId="{56B9FAD4-D346-4F0C-A372-8F2E474F05E7}" type="sibTrans" cxnId="{68A27ACD-2688-4655-960A-BC1E9B05A36B}">
      <dgm:prSet/>
      <dgm:spPr/>
      <dgm:t>
        <a:bodyPr/>
        <a:lstStyle/>
        <a:p>
          <a:endParaRPr lang="en-US"/>
        </a:p>
      </dgm:t>
    </dgm:pt>
    <dgm:pt modelId="{3E414B86-33C2-4688-BCDA-730FCBB87429}" type="pres">
      <dgm:prSet presAssocID="{D702E356-C7FF-478D-BEA8-B90F7BB60CD1}" presName="CompostProcess" presStyleCnt="0">
        <dgm:presLayoutVars>
          <dgm:dir/>
          <dgm:resizeHandles val="exact"/>
        </dgm:presLayoutVars>
      </dgm:prSet>
      <dgm:spPr/>
    </dgm:pt>
    <dgm:pt modelId="{39D4C56B-406E-4720-A939-50D78F2F7EDC}" type="pres">
      <dgm:prSet presAssocID="{D702E356-C7FF-478D-BEA8-B90F7BB60CD1}" presName="arrow" presStyleLbl="bgShp" presStyleIdx="0" presStyleCnt="1"/>
      <dgm:spPr/>
    </dgm:pt>
    <dgm:pt modelId="{DB9F0AE3-F33E-42C7-AEF0-766C8D904447}" type="pres">
      <dgm:prSet presAssocID="{D702E356-C7FF-478D-BEA8-B90F7BB60CD1}" presName="linearProcess" presStyleCnt="0"/>
      <dgm:spPr/>
    </dgm:pt>
    <dgm:pt modelId="{4FF1C549-8088-4E3C-B447-C3017FF705AB}" type="pres">
      <dgm:prSet presAssocID="{A82B2ACB-DFAC-4FB8-A1D6-6DEC50798591}" presName="textNode" presStyleLbl="node1" presStyleIdx="0" presStyleCnt="4">
        <dgm:presLayoutVars>
          <dgm:bulletEnabled val="1"/>
        </dgm:presLayoutVars>
      </dgm:prSet>
      <dgm:spPr/>
    </dgm:pt>
    <dgm:pt modelId="{D943FC5A-5F91-4553-9AD0-E664E1B64D7B}" type="pres">
      <dgm:prSet presAssocID="{3FEE8A0A-859A-4DEB-96FB-ED768B622696}" presName="sibTrans" presStyleCnt="0"/>
      <dgm:spPr/>
    </dgm:pt>
    <dgm:pt modelId="{F99C151B-249D-4EEA-835A-BDF8B1E4903E}" type="pres">
      <dgm:prSet presAssocID="{16B1E319-254F-4612-8529-25257248EBF8}" presName="textNode" presStyleLbl="node1" presStyleIdx="1" presStyleCnt="4">
        <dgm:presLayoutVars>
          <dgm:bulletEnabled val="1"/>
        </dgm:presLayoutVars>
      </dgm:prSet>
      <dgm:spPr/>
    </dgm:pt>
    <dgm:pt modelId="{728FB542-051F-456E-8B73-B5C6536163ED}" type="pres">
      <dgm:prSet presAssocID="{A654F57A-9696-4285-BAA6-A2819BAF8DF2}" presName="sibTrans" presStyleCnt="0"/>
      <dgm:spPr/>
    </dgm:pt>
    <dgm:pt modelId="{192CEF4C-D32B-4BE5-A9BD-D359269425D6}" type="pres">
      <dgm:prSet presAssocID="{DF794F39-E8F2-4F2D-AF3C-49E77CE50807}" presName="textNode" presStyleLbl="node1" presStyleIdx="2" presStyleCnt="4">
        <dgm:presLayoutVars>
          <dgm:bulletEnabled val="1"/>
        </dgm:presLayoutVars>
      </dgm:prSet>
      <dgm:spPr/>
    </dgm:pt>
    <dgm:pt modelId="{B37BE906-1CD7-41FA-9C4B-CB9E7F25BE8E}" type="pres">
      <dgm:prSet presAssocID="{D6AD951B-C17A-4D0D-82E9-B431AE8E88CF}" presName="sibTrans" presStyleCnt="0"/>
      <dgm:spPr/>
    </dgm:pt>
    <dgm:pt modelId="{D122AE5D-13A8-4DFC-A340-B8A10013340E}" type="pres">
      <dgm:prSet presAssocID="{1BE50FB7-A3F0-4108-AFD5-054B15E1ADD3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D7F8C802-13BA-4550-A759-5A97C50E623E}" srcId="{D702E356-C7FF-478D-BEA8-B90F7BB60CD1}" destId="{16B1E319-254F-4612-8529-25257248EBF8}" srcOrd="1" destOrd="0" parTransId="{680F881E-7AC2-484E-9915-952BB6AD4760}" sibTransId="{A654F57A-9696-4285-BAA6-A2819BAF8DF2}"/>
    <dgm:cxn modelId="{84B01927-F7B4-4655-B12F-C38E4FC09F4C}" type="presOf" srcId="{16B1E319-254F-4612-8529-25257248EBF8}" destId="{F99C151B-249D-4EEA-835A-BDF8B1E4903E}" srcOrd="0" destOrd="0" presId="urn:microsoft.com/office/officeart/2005/8/layout/hProcess9"/>
    <dgm:cxn modelId="{CEDE6D27-1D4A-4A1B-BD36-0D95057E65D5}" type="presOf" srcId="{A82B2ACB-DFAC-4FB8-A1D6-6DEC50798591}" destId="{4FF1C549-8088-4E3C-B447-C3017FF705AB}" srcOrd="0" destOrd="0" presId="urn:microsoft.com/office/officeart/2005/8/layout/hProcess9"/>
    <dgm:cxn modelId="{3CE6E435-8CCD-4399-836C-74625C13A90E}" type="presOf" srcId="{DF794F39-E8F2-4F2D-AF3C-49E77CE50807}" destId="{192CEF4C-D32B-4BE5-A9BD-D359269425D6}" srcOrd="0" destOrd="0" presId="urn:microsoft.com/office/officeart/2005/8/layout/hProcess9"/>
    <dgm:cxn modelId="{C361F74B-62AE-43C7-A4C3-AB48FDFD4FF2}" srcId="{D702E356-C7FF-478D-BEA8-B90F7BB60CD1}" destId="{DF794F39-E8F2-4F2D-AF3C-49E77CE50807}" srcOrd="2" destOrd="0" parTransId="{3E27ECA4-6A6E-4470-89EE-5FFBFBF094A3}" sibTransId="{D6AD951B-C17A-4D0D-82E9-B431AE8E88CF}"/>
    <dgm:cxn modelId="{93AF966C-1537-4DA2-AD07-3B9769F4B2F7}" type="presOf" srcId="{D702E356-C7FF-478D-BEA8-B90F7BB60CD1}" destId="{3E414B86-33C2-4688-BCDA-730FCBB87429}" srcOrd="0" destOrd="0" presId="urn:microsoft.com/office/officeart/2005/8/layout/hProcess9"/>
    <dgm:cxn modelId="{68A27ACD-2688-4655-960A-BC1E9B05A36B}" srcId="{D702E356-C7FF-478D-BEA8-B90F7BB60CD1}" destId="{1BE50FB7-A3F0-4108-AFD5-054B15E1ADD3}" srcOrd="3" destOrd="0" parTransId="{F89156A5-9CD1-4540-AA4A-EA1E6B524608}" sibTransId="{56B9FAD4-D346-4F0C-A372-8F2E474F05E7}"/>
    <dgm:cxn modelId="{B3B75EE1-EA0E-4C8B-92A9-D2A9535A5577}" type="presOf" srcId="{1BE50FB7-A3F0-4108-AFD5-054B15E1ADD3}" destId="{D122AE5D-13A8-4DFC-A340-B8A10013340E}" srcOrd="0" destOrd="0" presId="urn:microsoft.com/office/officeart/2005/8/layout/hProcess9"/>
    <dgm:cxn modelId="{13B5BBEE-B33C-4925-9D89-8EAB0062AC90}" srcId="{D702E356-C7FF-478D-BEA8-B90F7BB60CD1}" destId="{A82B2ACB-DFAC-4FB8-A1D6-6DEC50798591}" srcOrd="0" destOrd="0" parTransId="{E6B20C94-42E2-4141-9872-DC8A76DDEC99}" sibTransId="{3FEE8A0A-859A-4DEB-96FB-ED768B622696}"/>
    <dgm:cxn modelId="{B9F90518-3D04-46B6-AA6F-DA08AAB310D9}" type="presParOf" srcId="{3E414B86-33C2-4688-BCDA-730FCBB87429}" destId="{39D4C56B-406E-4720-A939-50D78F2F7EDC}" srcOrd="0" destOrd="0" presId="urn:microsoft.com/office/officeart/2005/8/layout/hProcess9"/>
    <dgm:cxn modelId="{7FBA2F18-8F91-43C5-9E73-41D70A81BC84}" type="presParOf" srcId="{3E414B86-33C2-4688-BCDA-730FCBB87429}" destId="{DB9F0AE3-F33E-42C7-AEF0-766C8D904447}" srcOrd="1" destOrd="0" presId="urn:microsoft.com/office/officeart/2005/8/layout/hProcess9"/>
    <dgm:cxn modelId="{3EB906C6-0FF9-4933-BD1D-902E2CC4BE22}" type="presParOf" srcId="{DB9F0AE3-F33E-42C7-AEF0-766C8D904447}" destId="{4FF1C549-8088-4E3C-B447-C3017FF705AB}" srcOrd="0" destOrd="0" presId="urn:microsoft.com/office/officeart/2005/8/layout/hProcess9"/>
    <dgm:cxn modelId="{212CB9AB-E780-46BD-81F8-F0B58D6CC61E}" type="presParOf" srcId="{DB9F0AE3-F33E-42C7-AEF0-766C8D904447}" destId="{D943FC5A-5F91-4553-9AD0-E664E1B64D7B}" srcOrd="1" destOrd="0" presId="urn:microsoft.com/office/officeart/2005/8/layout/hProcess9"/>
    <dgm:cxn modelId="{AFF0E75D-FCEA-4106-B8C9-2F24AB8C3996}" type="presParOf" srcId="{DB9F0AE3-F33E-42C7-AEF0-766C8D904447}" destId="{F99C151B-249D-4EEA-835A-BDF8B1E4903E}" srcOrd="2" destOrd="0" presId="urn:microsoft.com/office/officeart/2005/8/layout/hProcess9"/>
    <dgm:cxn modelId="{07FD3CD0-9609-4340-B16C-C80BCB285845}" type="presParOf" srcId="{DB9F0AE3-F33E-42C7-AEF0-766C8D904447}" destId="{728FB542-051F-456E-8B73-B5C6536163ED}" srcOrd="3" destOrd="0" presId="urn:microsoft.com/office/officeart/2005/8/layout/hProcess9"/>
    <dgm:cxn modelId="{9D5FBBB0-12F1-4B5D-9AE9-085130F587CA}" type="presParOf" srcId="{DB9F0AE3-F33E-42C7-AEF0-766C8D904447}" destId="{192CEF4C-D32B-4BE5-A9BD-D359269425D6}" srcOrd="4" destOrd="0" presId="urn:microsoft.com/office/officeart/2005/8/layout/hProcess9"/>
    <dgm:cxn modelId="{5B043CFF-6F25-4EC3-94D3-A60F1B6BFFB8}" type="presParOf" srcId="{DB9F0AE3-F33E-42C7-AEF0-766C8D904447}" destId="{B37BE906-1CD7-41FA-9C4B-CB9E7F25BE8E}" srcOrd="5" destOrd="0" presId="urn:microsoft.com/office/officeart/2005/8/layout/hProcess9"/>
    <dgm:cxn modelId="{4C289081-79AB-4AE0-B7F2-51FE3CBF87F3}" type="presParOf" srcId="{DB9F0AE3-F33E-42C7-AEF0-766C8D904447}" destId="{D122AE5D-13A8-4DFC-A340-B8A10013340E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9FA228B-26B7-4D92-8827-0E2558DF75F6}" type="doc">
      <dgm:prSet loTypeId="urn:microsoft.com/office/officeart/2005/8/layout/vList2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BAEBC24-3588-471C-975E-B25B18539E6A}">
      <dgm:prSet/>
      <dgm:spPr/>
      <dgm:t>
        <a:bodyPr/>
        <a:lstStyle/>
        <a:p>
          <a:r>
            <a:rPr lang="en-US" dirty="0"/>
            <a:t>Diversity:  The full range of human differences and similarities.</a:t>
          </a:r>
        </a:p>
      </dgm:t>
    </dgm:pt>
    <dgm:pt modelId="{E1BA1EC9-4652-40EE-8672-64E45A0D6DCB}" type="parTrans" cxnId="{60B0F5E6-AFC4-407B-98C3-32A2314F65DE}">
      <dgm:prSet/>
      <dgm:spPr/>
      <dgm:t>
        <a:bodyPr/>
        <a:lstStyle/>
        <a:p>
          <a:endParaRPr lang="en-US"/>
        </a:p>
      </dgm:t>
    </dgm:pt>
    <dgm:pt modelId="{64573D99-9294-488C-BCF4-1F5247CA511C}" type="sibTrans" cxnId="{60B0F5E6-AFC4-407B-98C3-32A2314F65DE}">
      <dgm:prSet/>
      <dgm:spPr/>
      <dgm:t>
        <a:bodyPr/>
        <a:lstStyle/>
        <a:p>
          <a:endParaRPr lang="en-US"/>
        </a:p>
      </dgm:t>
    </dgm:pt>
    <dgm:pt modelId="{ACCDE776-E9AB-473C-8CB0-1621F19EB9F9}">
      <dgm:prSet/>
      <dgm:spPr/>
      <dgm:t>
        <a:bodyPr/>
        <a:lstStyle/>
        <a:p>
          <a:r>
            <a:rPr lang="en-US" dirty="0"/>
            <a:t>Inclusivity: The level of belonging in an environment.  Driven by its leadership, KPIs, policies, practices and procedures.</a:t>
          </a:r>
        </a:p>
      </dgm:t>
    </dgm:pt>
    <dgm:pt modelId="{0F9118E3-F9F5-4BC0-8BAA-B0CC174F66A6}" type="parTrans" cxnId="{D9B04C63-C56D-46AB-894E-ABEC51288960}">
      <dgm:prSet/>
      <dgm:spPr/>
      <dgm:t>
        <a:bodyPr/>
        <a:lstStyle/>
        <a:p>
          <a:endParaRPr lang="en-US"/>
        </a:p>
      </dgm:t>
    </dgm:pt>
    <dgm:pt modelId="{FD5D180A-49BD-475D-9950-7B818DA6B1F7}" type="sibTrans" cxnId="{D9B04C63-C56D-46AB-894E-ABEC51288960}">
      <dgm:prSet/>
      <dgm:spPr/>
      <dgm:t>
        <a:bodyPr/>
        <a:lstStyle/>
        <a:p>
          <a:endParaRPr lang="en-US"/>
        </a:p>
      </dgm:t>
    </dgm:pt>
    <dgm:pt modelId="{88E63AD6-BFE2-4BB5-BD8D-664E76D4367F}" type="pres">
      <dgm:prSet presAssocID="{29FA228B-26B7-4D92-8827-0E2558DF75F6}" presName="linear" presStyleCnt="0">
        <dgm:presLayoutVars>
          <dgm:animLvl val="lvl"/>
          <dgm:resizeHandles val="exact"/>
        </dgm:presLayoutVars>
      </dgm:prSet>
      <dgm:spPr/>
    </dgm:pt>
    <dgm:pt modelId="{25B529A7-0490-42DC-97A7-9B68F2329A99}" type="pres">
      <dgm:prSet presAssocID="{7BAEBC24-3588-471C-975E-B25B18539E6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AC3557B-E434-40FF-8AD7-6DA22BAA712D}" type="pres">
      <dgm:prSet presAssocID="{64573D99-9294-488C-BCF4-1F5247CA511C}" presName="spacer" presStyleCnt="0"/>
      <dgm:spPr/>
    </dgm:pt>
    <dgm:pt modelId="{A912392B-7A86-4069-80CC-D10A700D4248}" type="pres">
      <dgm:prSet presAssocID="{ACCDE776-E9AB-473C-8CB0-1621F19EB9F9}" presName="parentText" presStyleLbl="node1" presStyleIdx="1" presStyleCnt="2" custLinFactY="26156" custLinFactNeighborY="100000">
        <dgm:presLayoutVars>
          <dgm:chMax val="0"/>
          <dgm:bulletEnabled val="1"/>
        </dgm:presLayoutVars>
      </dgm:prSet>
      <dgm:spPr/>
    </dgm:pt>
  </dgm:ptLst>
  <dgm:cxnLst>
    <dgm:cxn modelId="{D9B04C63-C56D-46AB-894E-ABEC51288960}" srcId="{29FA228B-26B7-4D92-8827-0E2558DF75F6}" destId="{ACCDE776-E9AB-473C-8CB0-1621F19EB9F9}" srcOrd="1" destOrd="0" parTransId="{0F9118E3-F9F5-4BC0-8BAA-B0CC174F66A6}" sibTransId="{FD5D180A-49BD-475D-9950-7B818DA6B1F7}"/>
    <dgm:cxn modelId="{18D25F59-7280-4743-A206-5580C925C22A}" type="presOf" srcId="{29FA228B-26B7-4D92-8827-0E2558DF75F6}" destId="{88E63AD6-BFE2-4BB5-BD8D-664E76D4367F}" srcOrd="0" destOrd="0" presId="urn:microsoft.com/office/officeart/2005/8/layout/vList2"/>
    <dgm:cxn modelId="{6BECB082-502D-44E1-BCF1-77EAC3095CFD}" type="presOf" srcId="{ACCDE776-E9AB-473C-8CB0-1621F19EB9F9}" destId="{A912392B-7A86-4069-80CC-D10A700D4248}" srcOrd="0" destOrd="0" presId="urn:microsoft.com/office/officeart/2005/8/layout/vList2"/>
    <dgm:cxn modelId="{EA97B6D0-E362-4823-9DAA-9182E0CBDD12}" type="presOf" srcId="{7BAEBC24-3588-471C-975E-B25B18539E6A}" destId="{25B529A7-0490-42DC-97A7-9B68F2329A99}" srcOrd="0" destOrd="0" presId="urn:microsoft.com/office/officeart/2005/8/layout/vList2"/>
    <dgm:cxn modelId="{60B0F5E6-AFC4-407B-98C3-32A2314F65DE}" srcId="{29FA228B-26B7-4D92-8827-0E2558DF75F6}" destId="{7BAEBC24-3588-471C-975E-B25B18539E6A}" srcOrd="0" destOrd="0" parTransId="{E1BA1EC9-4652-40EE-8672-64E45A0D6DCB}" sibTransId="{64573D99-9294-488C-BCF4-1F5247CA511C}"/>
    <dgm:cxn modelId="{2F80492E-AD9A-48E1-8921-2D8B58303BFA}" type="presParOf" srcId="{88E63AD6-BFE2-4BB5-BD8D-664E76D4367F}" destId="{25B529A7-0490-42DC-97A7-9B68F2329A99}" srcOrd="0" destOrd="0" presId="urn:microsoft.com/office/officeart/2005/8/layout/vList2"/>
    <dgm:cxn modelId="{2AE1CB4E-5D7E-40FF-B348-C68AE5C69798}" type="presParOf" srcId="{88E63AD6-BFE2-4BB5-BD8D-664E76D4367F}" destId="{2AC3557B-E434-40FF-8AD7-6DA22BAA712D}" srcOrd="1" destOrd="0" presId="urn:microsoft.com/office/officeart/2005/8/layout/vList2"/>
    <dgm:cxn modelId="{A16DC47A-89F5-4AA2-BC1A-BE33C321AA99}" type="presParOf" srcId="{88E63AD6-BFE2-4BB5-BD8D-664E76D4367F}" destId="{A912392B-7A86-4069-80CC-D10A700D424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310099F-6ED2-4968-AA5C-80917543C6DB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D0D5575-9A7D-4B95-ACB3-53025AE51317}">
      <dgm:prSet/>
      <dgm:spPr/>
      <dgm:t>
        <a:bodyPr/>
        <a:lstStyle/>
        <a:p>
          <a:r>
            <a:rPr lang="en-US" dirty="0"/>
            <a:t>Conscious…</a:t>
          </a:r>
        </a:p>
      </dgm:t>
    </dgm:pt>
    <dgm:pt modelId="{3C5369F0-B8C4-46FD-802D-CF6860788707}" type="parTrans" cxnId="{9303E703-F2D8-4E9A-BD14-16D275F19D0E}">
      <dgm:prSet/>
      <dgm:spPr/>
      <dgm:t>
        <a:bodyPr/>
        <a:lstStyle/>
        <a:p>
          <a:endParaRPr lang="en-US"/>
        </a:p>
      </dgm:t>
    </dgm:pt>
    <dgm:pt modelId="{BE8CEFE2-4C1D-4950-AAC3-5B67043248A9}" type="sibTrans" cxnId="{9303E703-F2D8-4E9A-BD14-16D275F19D0E}">
      <dgm:prSet/>
      <dgm:spPr/>
      <dgm:t>
        <a:bodyPr/>
        <a:lstStyle/>
        <a:p>
          <a:endParaRPr lang="en-US"/>
        </a:p>
      </dgm:t>
    </dgm:pt>
    <dgm:pt modelId="{ED72BF50-3435-41E0-B12A-C58F96E773B0}">
      <dgm:prSet/>
      <dgm:spPr/>
      <dgm:t>
        <a:bodyPr/>
        <a:lstStyle/>
        <a:p>
          <a:r>
            <a:rPr lang="en-US" dirty="0"/>
            <a:t>Happens automatically</a:t>
          </a:r>
        </a:p>
      </dgm:t>
    </dgm:pt>
    <dgm:pt modelId="{61F6BA16-2746-4268-AFFC-5065BC38C38A}" type="parTrans" cxnId="{57C85A5A-CFF4-4882-933C-902F39029E47}">
      <dgm:prSet/>
      <dgm:spPr/>
      <dgm:t>
        <a:bodyPr/>
        <a:lstStyle/>
        <a:p>
          <a:endParaRPr lang="en-US"/>
        </a:p>
      </dgm:t>
    </dgm:pt>
    <dgm:pt modelId="{3501858F-5199-465B-A438-343CD6D17E67}" type="sibTrans" cxnId="{57C85A5A-CFF4-4882-933C-902F39029E47}">
      <dgm:prSet/>
      <dgm:spPr/>
      <dgm:t>
        <a:bodyPr/>
        <a:lstStyle/>
        <a:p>
          <a:endParaRPr lang="en-US"/>
        </a:p>
      </dgm:t>
    </dgm:pt>
    <dgm:pt modelId="{71789C67-E41D-4DF3-B726-DA8500605C16}">
      <dgm:prSet/>
      <dgm:spPr/>
      <dgm:t>
        <a:bodyPr/>
        <a:lstStyle/>
        <a:p>
          <a:r>
            <a:rPr lang="en-US" dirty="0"/>
            <a:t>Unconscious…</a:t>
          </a:r>
        </a:p>
      </dgm:t>
    </dgm:pt>
    <dgm:pt modelId="{90D64B2B-6CAF-41D6-BBCE-C1D54B9029A4}" type="parTrans" cxnId="{6797B4D8-FEA6-4C69-8796-46C32A947ACB}">
      <dgm:prSet/>
      <dgm:spPr/>
      <dgm:t>
        <a:bodyPr/>
        <a:lstStyle/>
        <a:p>
          <a:endParaRPr lang="en-US"/>
        </a:p>
      </dgm:t>
    </dgm:pt>
    <dgm:pt modelId="{A170A845-4FB2-4FB4-A788-679F1106EEFC}" type="sibTrans" cxnId="{6797B4D8-FEA6-4C69-8796-46C32A947ACB}">
      <dgm:prSet/>
      <dgm:spPr/>
      <dgm:t>
        <a:bodyPr/>
        <a:lstStyle/>
        <a:p>
          <a:endParaRPr lang="en-US"/>
        </a:p>
      </dgm:t>
    </dgm:pt>
    <dgm:pt modelId="{92CA6BA8-D999-4AE7-9BC9-E941F0EFF379}">
      <dgm:prSet/>
      <dgm:spPr/>
      <dgm:t>
        <a:bodyPr/>
        <a:lstStyle/>
        <a:p>
          <a:r>
            <a:rPr lang="en-US" dirty="0"/>
            <a:t>We are unaware it is present</a:t>
          </a:r>
        </a:p>
      </dgm:t>
    </dgm:pt>
    <dgm:pt modelId="{BF7ABA5B-4F3A-4789-88CB-F71351B8F644}" type="parTrans" cxnId="{549AC199-96B4-4467-9C56-B0C758A77320}">
      <dgm:prSet/>
      <dgm:spPr/>
      <dgm:t>
        <a:bodyPr/>
        <a:lstStyle/>
        <a:p>
          <a:endParaRPr lang="en-US"/>
        </a:p>
      </dgm:t>
    </dgm:pt>
    <dgm:pt modelId="{5E8E5502-EF57-473A-B8D6-35319F4066F9}" type="sibTrans" cxnId="{549AC199-96B4-4467-9C56-B0C758A77320}">
      <dgm:prSet/>
      <dgm:spPr/>
      <dgm:t>
        <a:bodyPr/>
        <a:lstStyle/>
        <a:p>
          <a:endParaRPr lang="en-US"/>
        </a:p>
      </dgm:t>
    </dgm:pt>
    <dgm:pt modelId="{40AE6540-72CA-483A-984E-9805F02B7EEC}">
      <dgm:prSet/>
      <dgm:spPr/>
      <dgm:t>
        <a:bodyPr/>
        <a:lstStyle/>
        <a:p>
          <a:r>
            <a:rPr lang="en-US" dirty="0"/>
            <a:t>It is out of our control</a:t>
          </a:r>
        </a:p>
      </dgm:t>
    </dgm:pt>
    <dgm:pt modelId="{A98F1A2C-4308-437F-B06C-5EE3494D1D60}" type="parTrans" cxnId="{F0DF91EB-B13D-4FB9-B710-9176E7B87941}">
      <dgm:prSet/>
      <dgm:spPr/>
      <dgm:t>
        <a:bodyPr/>
        <a:lstStyle/>
        <a:p>
          <a:endParaRPr lang="en-US"/>
        </a:p>
      </dgm:t>
    </dgm:pt>
    <dgm:pt modelId="{768F668C-EA5A-4019-BD24-8D5DE6CB3DD3}" type="sibTrans" cxnId="{F0DF91EB-B13D-4FB9-B710-9176E7B87941}">
      <dgm:prSet/>
      <dgm:spPr/>
      <dgm:t>
        <a:bodyPr/>
        <a:lstStyle/>
        <a:p>
          <a:endParaRPr lang="en-US"/>
        </a:p>
      </dgm:t>
    </dgm:pt>
    <dgm:pt modelId="{EB8D396B-C952-4FBD-B1FB-6DFAEBF0379F}">
      <dgm:prSet/>
      <dgm:spPr/>
      <dgm:t>
        <a:bodyPr/>
        <a:lstStyle/>
        <a:p>
          <a:r>
            <a:rPr lang="en-US" dirty="0"/>
            <a:t>Triggered by the brain’s quick judgments of people and situations</a:t>
          </a:r>
        </a:p>
      </dgm:t>
    </dgm:pt>
    <dgm:pt modelId="{50B4CC22-9D0F-4F7F-9C2A-2B77AC7D7803}" type="parTrans" cxnId="{5F7309A0-BD94-4347-84FE-1AC7D4F82315}">
      <dgm:prSet/>
      <dgm:spPr/>
    </dgm:pt>
    <dgm:pt modelId="{16683BA8-683F-4CEC-AF84-94160A616F72}" type="sibTrans" cxnId="{5F7309A0-BD94-4347-84FE-1AC7D4F82315}">
      <dgm:prSet/>
      <dgm:spPr/>
    </dgm:pt>
    <dgm:pt modelId="{347EA106-CDCC-41C4-90BF-20746FF23041}">
      <dgm:prSet/>
      <dgm:spPr/>
      <dgm:t>
        <a:bodyPr/>
        <a:lstStyle/>
        <a:p>
          <a:r>
            <a:rPr lang="en-US" dirty="0"/>
            <a:t>Influenced by our background</a:t>
          </a:r>
        </a:p>
      </dgm:t>
    </dgm:pt>
    <dgm:pt modelId="{00EBECC6-F5A4-4889-BBFF-22337BF6C663}" type="parTrans" cxnId="{ACC79F52-0D0F-480E-A9C3-50C326C52295}">
      <dgm:prSet/>
      <dgm:spPr/>
      <dgm:t>
        <a:bodyPr/>
        <a:lstStyle/>
        <a:p>
          <a:endParaRPr lang="en-US"/>
        </a:p>
      </dgm:t>
    </dgm:pt>
    <dgm:pt modelId="{9238A7B9-4FAB-4770-AFF3-308C9E065382}" type="sibTrans" cxnId="{ACC79F52-0D0F-480E-A9C3-50C326C52295}">
      <dgm:prSet/>
      <dgm:spPr/>
      <dgm:t>
        <a:bodyPr/>
        <a:lstStyle/>
        <a:p>
          <a:endParaRPr lang="en-US"/>
        </a:p>
      </dgm:t>
    </dgm:pt>
    <dgm:pt modelId="{494A973B-9F7C-4CF0-90BD-1FAA6EE2E9BA}" type="pres">
      <dgm:prSet presAssocID="{0310099F-6ED2-4968-AA5C-80917543C6DB}" presName="linear" presStyleCnt="0">
        <dgm:presLayoutVars>
          <dgm:animLvl val="lvl"/>
          <dgm:resizeHandles val="exact"/>
        </dgm:presLayoutVars>
      </dgm:prSet>
      <dgm:spPr/>
    </dgm:pt>
    <dgm:pt modelId="{680A5AC6-C33F-4987-A9AF-4EDF3DBD3438}" type="pres">
      <dgm:prSet presAssocID="{DD0D5575-9A7D-4B95-ACB3-53025AE5131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A814C61-E446-4AE7-8D05-6034BC82DEB8}" type="pres">
      <dgm:prSet presAssocID="{DD0D5575-9A7D-4B95-ACB3-53025AE51317}" presName="childText" presStyleLbl="revTx" presStyleIdx="0" presStyleCnt="2">
        <dgm:presLayoutVars>
          <dgm:bulletEnabled val="1"/>
        </dgm:presLayoutVars>
      </dgm:prSet>
      <dgm:spPr/>
    </dgm:pt>
    <dgm:pt modelId="{E16CB366-3C9F-4959-9869-29FB85B1AD10}" type="pres">
      <dgm:prSet presAssocID="{71789C67-E41D-4DF3-B726-DA8500605C16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00BAC9FB-2824-4F02-93E5-9740B4EF2627}" type="pres">
      <dgm:prSet presAssocID="{71789C67-E41D-4DF3-B726-DA8500605C16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9303E703-F2D8-4E9A-BD14-16D275F19D0E}" srcId="{0310099F-6ED2-4968-AA5C-80917543C6DB}" destId="{DD0D5575-9A7D-4B95-ACB3-53025AE51317}" srcOrd="0" destOrd="0" parTransId="{3C5369F0-B8C4-46FD-802D-CF6860788707}" sibTransId="{BE8CEFE2-4C1D-4950-AAC3-5B67043248A9}"/>
    <dgm:cxn modelId="{68878C1C-4A8C-4679-822E-6C3632508298}" type="presOf" srcId="{71789C67-E41D-4DF3-B726-DA8500605C16}" destId="{E16CB366-3C9F-4959-9869-29FB85B1AD10}" srcOrd="0" destOrd="0" presId="urn:microsoft.com/office/officeart/2005/8/layout/vList2"/>
    <dgm:cxn modelId="{515C7822-037D-46C4-80B6-38DCC0F9DAD1}" type="presOf" srcId="{347EA106-CDCC-41C4-90BF-20746FF23041}" destId="{0A814C61-E446-4AE7-8D05-6034BC82DEB8}" srcOrd="0" destOrd="2" presId="urn:microsoft.com/office/officeart/2005/8/layout/vList2"/>
    <dgm:cxn modelId="{ACC79F52-0D0F-480E-A9C3-50C326C52295}" srcId="{DD0D5575-9A7D-4B95-ACB3-53025AE51317}" destId="{347EA106-CDCC-41C4-90BF-20746FF23041}" srcOrd="2" destOrd="0" parTransId="{00EBECC6-F5A4-4889-BBFF-22337BF6C663}" sibTransId="{9238A7B9-4FAB-4770-AFF3-308C9E065382}"/>
    <dgm:cxn modelId="{71984675-1BFE-4479-B471-DC91A171D986}" type="presOf" srcId="{92CA6BA8-D999-4AE7-9BC9-E941F0EFF379}" destId="{00BAC9FB-2824-4F02-93E5-9740B4EF2627}" srcOrd="0" destOrd="0" presId="urn:microsoft.com/office/officeart/2005/8/layout/vList2"/>
    <dgm:cxn modelId="{57C85A5A-CFF4-4882-933C-902F39029E47}" srcId="{DD0D5575-9A7D-4B95-ACB3-53025AE51317}" destId="{ED72BF50-3435-41E0-B12A-C58F96E773B0}" srcOrd="0" destOrd="0" parTransId="{61F6BA16-2746-4268-AFFC-5065BC38C38A}" sibTransId="{3501858F-5199-465B-A438-343CD6D17E67}"/>
    <dgm:cxn modelId="{01902782-C26B-4556-9EAC-74D233703413}" type="presOf" srcId="{DD0D5575-9A7D-4B95-ACB3-53025AE51317}" destId="{680A5AC6-C33F-4987-A9AF-4EDF3DBD3438}" srcOrd="0" destOrd="0" presId="urn:microsoft.com/office/officeart/2005/8/layout/vList2"/>
    <dgm:cxn modelId="{2FB10B8A-22B1-4725-9607-0DF14D322A3F}" type="presOf" srcId="{ED72BF50-3435-41E0-B12A-C58F96E773B0}" destId="{0A814C61-E446-4AE7-8D05-6034BC82DEB8}" srcOrd="0" destOrd="0" presId="urn:microsoft.com/office/officeart/2005/8/layout/vList2"/>
    <dgm:cxn modelId="{7751748F-991D-45D2-8587-F2BADE749F5E}" type="presOf" srcId="{0310099F-6ED2-4968-AA5C-80917543C6DB}" destId="{494A973B-9F7C-4CF0-90BD-1FAA6EE2E9BA}" srcOrd="0" destOrd="0" presId="urn:microsoft.com/office/officeart/2005/8/layout/vList2"/>
    <dgm:cxn modelId="{5E68CD8F-0EC4-42B4-9E52-8298E7E2C0F2}" type="presOf" srcId="{EB8D396B-C952-4FBD-B1FB-6DFAEBF0379F}" destId="{0A814C61-E446-4AE7-8D05-6034BC82DEB8}" srcOrd="0" destOrd="1" presId="urn:microsoft.com/office/officeart/2005/8/layout/vList2"/>
    <dgm:cxn modelId="{549AC199-96B4-4467-9C56-B0C758A77320}" srcId="{71789C67-E41D-4DF3-B726-DA8500605C16}" destId="{92CA6BA8-D999-4AE7-9BC9-E941F0EFF379}" srcOrd="0" destOrd="0" parTransId="{BF7ABA5B-4F3A-4789-88CB-F71351B8F644}" sibTransId="{5E8E5502-EF57-473A-B8D6-35319F4066F9}"/>
    <dgm:cxn modelId="{5F7309A0-BD94-4347-84FE-1AC7D4F82315}" srcId="{DD0D5575-9A7D-4B95-ACB3-53025AE51317}" destId="{EB8D396B-C952-4FBD-B1FB-6DFAEBF0379F}" srcOrd="1" destOrd="0" parTransId="{50B4CC22-9D0F-4F7F-9C2A-2B77AC7D7803}" sibTransId="{16683BA8-683F-4CEC-AF84-94160A616F72}"/>
    <dgm:cxn modelId="{6797B4D8-FEA6-4C69-8796-46C32A947ACB}" srcId="{0310099F-6ED2-4968-AA5C-80917543C6DB}" destId="{71789C67-E41D-4DF3-B726-DA8500605C16}" srcOrd="1" destOrd="0" parTransId="{90D64B2B-6CAF-41D6-BBCE-C1D54B9029A4}" sibTransId="{A170A845-4FB2-4FB4-A788-679F1106EEFC}"/>
    <dgm:cxn modelId="{4E5C9EE5-F774-4C61-8092-473428CB4462}" type="presOf" srcId="{40AE6540-72CA-483A-984E-9805F02B7EEC}" destId="{00BAC9FB-2824-4F02-93E5-9740B4EF2627}" srcOrd="0" destOrd="1" presId="urn:microsoft.com/office/officeart/2005/8/layout/vList2"/>
    <dgm:cxn modelId="{F0DF91EB-B13D-4FB9-B710-9176E7B87941}" srcId="{71789C67-E41D-4DF3-B726-DA8500605C16}" destId="{40AE6540-72CA-483A-984E-9805F02B7EEC}" srcOrd="1" destOrd="0" parTransId="{A98F1A2C-4308-437F-B06C-5EE3494D1D60}" sibTransId="{768F668C-EA5A-4019-BD24-8D5DE6CB3DD3}"/>
    <dgm:cxn modelId="{14DC9084-9CD9-4527-BB94-935C728B5FA6}" type="presParOf" srcId="{494A973B-9F7C-4CF0-90BD-1FAA6EE2E9BA}" destId="{680A5AC6-C33F-4987-A9AF-4EDF3DBD3438}" srcOrd="0" destOrd="0" presId="urn:microsoft.com/office/officeart/2005/8/layout/vList2"/>
    <dgm:cxn modelId="{761FA9D5-3B04-453E-A9C1-6CAE86E46341}" type="presParOf" srcId="{494A973B-9F7C-4CF0-90BD-1FAA6EE2E9BA}" destId="{0A814C61-E446-4AE7-8D05-6034BC82DEB8}" srcOrd="1" destOrd="0" presId="urn:microsoft.com/office/officeart/2005/8/layout/vList2"/>
    <dgm:cxn modelId="{408D33ED-64A1-4B0A-9650-02FFF7433666}" type="presParOf" srcId="{494A973B-9F7C-4CF0-90BD-1FAA6EE2E9BA}" destId="{E16CB366-3C9F-4959-9869-29FB85B1AD10}" srcOrd="2" destOrd="0" presId="urn:microsoft.com/office/officeart/2005/8/layout/vList2"/>
    <dgm:cxn modelId="{C559566E-A439-4E46-AC88-836C8E70CFCE}" type="presParOf" srcId="{494A973B-9F7C-4CF0-90BD-1FAA6EE2E9BA}" destId="{00BAC9FB-2824-4F02-93E5-9740B4EF2627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16745C7-528B-7541-BBE9-FC78CA936226}" type="doc">
      <dgm:prSet loTypeId="urn:microsoft.com/office/officeart/2005/8/layout/hProcess3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7357077A-0F52-4F69-A2C1-7630B602B6EB}">
      <dgm:prSet phldr="0"/>
      <dgm:spPr/>
      <dgm:t>
        <a:bodyPr/>
        <a:lstStyle/>
        <a:p>
          <a:pPr rtl="0"/>
          <a:r>
            <a:rPr lang="en-US" dirty="0">
              <a:solidFill>
                <a:schemeClr val="tx1"/>
              </a:solidFill>
              <a:latin typeface="Corbel" panose="020B0503020204020204"/>
            </a:rPr>
            <a:t>Goodwill’s Inclusive Leadership Assessment</a:t>
          </a:r>
        </a:p>
      </dgm:t>
    </dgm:pt>
    <dgm:pt modelId="{E6017806-A672-4F71-ACB4-3705D4B60830}" type="parTrans" cxnId="{2EF7F183-BBD7-468F-957A-30AEBF5DD540}">
      <dgm:prSet/>
      <dgm:spPr/>
      <dgm:t>
        <a:bodyPr/>
        <a:lstStyle/>
        <a:p>
          <a:endParaRPr lang="en-US"/>
        </a:p>
      </dgm:t>
    </dgm:pt>
    <dgm:pt modelId="{1381C104-F75B-4E00-8401-AFA0D274CC79}" type="sibTrans" cxnId="{2EF7F183-BBD7-468F-957A-30AEBF5DD540}">
      <dgm:prSet/>
      <dgm:spPr/>
      <dgm:t>
        <a:bodyPr/>
        <a:lstStyle/>
        <a:p>
          <a:endParaRPr lang="en-US"/>
        </a:p>
      </dgm:t>
    </dgm:pt>
    <dgm:pt modelId="{668A08C4-983E-4991-B9E0-0B3591C328F2}" type="pres">
      <dgm:prSet presAssocID="{D16745C7-528B-7541-BBE9-FC78CA936226}" presName="Name0" presStyleCnt="0">
        <dgm:presLayoutVars>
          <dgm:dir/>
          <dgm:animLvl val="lvl"/>
          <dgm:resizeHandles val="exact"/>
        </dgm:presLayoutVars>
      </dgm:prSet>
      <dgm:spPr/>
    </dgm:pt>
    <dgm:pt modelId="{1A717D10-01E4-43CC-AB62-31B9646D820A}" type="pres">
      <dgm:prSet presAssocID="{D16745C7-528B-7541-BBE9-FC78CA936226}" presName="dummy" presStyleCnt="0"/>
      <dgm:spPr/>
    </dgm:pt>
    <dgm:pt modelId="{6EB9213E-D1D4-4E66-A22B-1555B0976B0E}" type="pres">
      <dgm:prSet presAssocID="{D16745C7-528B-7541-BBE9-FC78CA936226}" presName="linH" presStyleCnt="0"/>
      <dgm:spPr/>
    </dgm:pt>
    <dgm:pt modelId="{9678EBC2-B813-4A48-B23F-1D1D36737EAD}" type="pres">
      <dgm:prSet presAssocID="{D16745C7-528B-7541-BBE9-FC78CA936226}" presName="padding1" presStyleCnt="0"/>
      <dgm:spPr/>
    </dgm:pt>
    <dgm:pt modelId="{3E52407B-CE73-424E-8BED-9DC79FEE522D}" type="pres">
      <dgm:prSet presAssocID="{7357077A-0F52-4F69-A2C1-7630B602B6EB}" presName="linV" presStyleCnt="0"/>
      <dgm:spPr/>
    </dgm:pt>
    <dgm:pt modelId="{86A2D16C-75D9-414C-898D-8B891CCA08C9}" type="pres">
      <dgm:prSet presAssocID="{7357077A-0F52-4F69-A2C1-7630B602B6EB}" presName="spVertical1" presStyleCnt="0"/>
      <dgm:spPr/>
    </dgm:pt>
    <dgm:pt modelId="{EE9D9939-9A3D-4BEB-984C-F6CFF7A116FC}" type="pres">
      <dgm:prSet presAssocID="{7357077A-0F52-4F69-A2C1-7630B602B6EB}" presName="parTx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8098D04C-20C7-4D51-A829-245408C9E8D8}" type="pres">
      <dgm:prSet presAssocID="{7357077A-0F52-4F69-A2C1-7630B602B6EB}" presName="spVertical2" presStyleCnt="0"/>
      <dgm:spPr/>
    </dgm:pt>
    <dgm:pt modelId="{0D49834E-0A54-4D37-98A8-29B9D000E749}" type="pres">
      <dgm:prSet presAssocID="{7357077A-0F52-4F69-A2C1-7630B602B6EB}" presName="spVertical3" presStyleCnt="0"/>
      <dgm:spPr/>
    </dgm:pt>
    <dgm:pt modelId="{8628CC3A-3026-45EF-8B68-9B1F8E9174D8}" type="pres">
      <dgm:prSet presAssocID="{D16745C7-528B-7541-BBE9-FC78CA936226}" presName="padding2" presStyleCnt="0"/>
      <dgm:spPr/>
    </dgm:pt>
    <dgm:pt modelId="{E3F25086-9A70-4B5F-9215-116D380CD86B}" type="pres">
      <dgm:prSet presAssocID="{D16745C7-528B-7541-BBE9-FC78CA936226}" presName="negArrow" presStyleCnt="0"/>
      <dgm:spPr/>
    </dgm:pt>
    <dgm:pt modelId="{03C8DFB8-877D-4DD1-9DC7-C20A601AB796}" type="pres">
      <dgm:prSet presAssocID="{D16745C7-528B-7541-BBE9-FC78CA936226}" presName="backgroundArrow" presStyleLbl="node1" presStyleIdx="0" presStyleCnt="1"/>
      <dgm:spPr/>
    </dgm:pt>
  </dgm:ptLst>
  <dgm:cxnLst>
    <dgm:cxn modelId="{802FA015-E185-4759-B310-8A2DAB5C27AB}" type="presOf" srcId="{D16745C7-528B-7541-BBE9-FC78CA936226}" destId="{668A08C4-983E-4991-B9E0-0B3591C328F2}" srcOrd="0" destOrd="0" presId="urn:microsoft.com/office/officeart/2005/8/layout/hProcess3"/>
    <dgm:cxn modelId="{2EF7F183-BBD7-468F-957A-30AEBF5DD540}" srcId="{D16745C7-528B-7541-BBE9-FC78CA936226}" destId="{7357077A-0F52-4F69-A2C1-7630B602B6EB}" srcOrd="0" destOrd="0" parTransId="{E6017806-A672-4F71-ACB4-3705D4B60830}" sibTransId="{1381C104-F75B-4E00-8401-AFA0D274CC79}"/>
    <dgm:cxn modelId="{677D43FC-91AA-4560-A2D2-EB9A15D3B29A}" type="presOf" srcId="{7357077A-0F52-4F69-A2C1-7630B602B6EB}" destId="{EE9D9939-9A3D-4BEB-984C-F6CFF7A116FC}" srcOrd="0" destOrd="0" presId="urn:microsoft.com/office/officeart/2005/8/layout/hProcess3"/>
    <dgm:cxn modelId="{D41A7ED5-297D-474A-9584-39A503716551}" type="presParOf" srcId="{668A08C4-983E-4991-B9E0-0B3591C328F2}" destId="{1A717D10-01E4-43CC-AB62-31B9646D820A}" srcOrd="0" destOrd="0" presId="urn:microsoft.com/office/officeart/2005/8/layout/hProcess3"/>
    <dgm:cxn modelId="{2C5820FA-7D48-403F-9681-9C2174FC89AD}" type="presParOf" srcId="{668A08C4-983E-4991-B9E0-0B3591C328F2}" destId="{6EB9213E-D1D4-4E66-A22B-1555B0976B0E}" srcOrd="1" destOrd="0" presId="urn:microsoft.com/office/officeart/2005/8/layout/hProcess3"/>
    <dgm:cxn modelId="{1F996014-E4E4-4861-967F-1049522ABBD3}" type="presParOf" srcId="{6EB9213E-D1D4-4E66-A22B-1555B0976B0E}" destId="{9678EBC2-B813-4A48-B23F-1D1D36737EAD}" srcOrd="0" destOrd="0" presId="urn:microsoft.com/office/officeart/2005/8/layout/hProcess3"/>
    <dgm:cxn modelId="{7422035D-138C-44C0-9F65-24DA07E7CE18}" type="presParOf" srcId="{6EB9213E-D1D4-4E66-A22B-1555B0976B0E}" destId="{3E52407B-CE73-424E-8BED-9DC79FEE522D}" srcOrd="1" destOrd="0" presId="urn:microsoft.com/office/officeart/2005/8/layout/hProcess3"/>
    <dgm:cxn modelId="{5022997E-AB78-4400-B7A5-CAD48A29B553}" type="presParOf" srcId="{3E52407B-CE73-424E-8BED-9DC79FEE522D}" destId="{86A2D16C-75D9-414C-898D-8B891CCA08C9}" srcOrd="0" destOrd="0" presId="urn:microsoft.com/office/officeart/2005/8/layout/hProcess3"/>
    <dgm:cxn modelId="{5923C27E-6ADB-4207-A989-E191923878B1}" type="presParOf" srcId="{3E52407B-CE73-424E-8BED-9DC79FEE522D}" destId="{EE9D9939-9A3D-4BEB-984C-F6CFF7A116FC}" srcOrd="1" destOrd="0" presId="urn:microsoft.com/office/officeart/2005/8/layout/hProcess3"/>
    <dgm:cxn modelId="{44B021CC-6CC8-4E5E-967A-6B6642C39CEA}" type="presParOf" srcId="{3E52407B-CE73-424E-8BED-9DC79FEE522D}" destId="{8098D04C-20C7-4D51-A829-245408C9E8D8}" srcOrd="2" destOrd="0" presId="urn:microsoft.com/office/officeart/2005/8/layout/hProcess3"/>
    <dgm:cxn modelId="{D2F93C29-D91D-4395-92FA-938783869A82}" type="presParOf" srcId="{3E52407B-CE73-424E-8BED-9DC79FEE522D}" destId="{0D49834E-0A54-4D37-98A8-29B9D000E749}" srcOrd="3" destOrd="0" presId="urn:microsoft.com/office/officeart/2005/8/layout/hProcess3"/>
    <dgm:cxn modelId="{D8C806A7-02E9-48BC-88CF-74D31EC9DE9F}" type="presParOf" srcId="{6EB9213E-D1D4-4E66-A22B-1555B0976B0E}" destId="{8628CC3A-3026-45EF-8B68-9B1F8E9174D8}" srcOrd="2" destOrd="0" presId="urn:microsoft.com/office/officeart/2005/8/layout/hProcess3"/>
    <dgm:cxn modelId="{24D5045B-E24E-4CA1-A3D1-156BE2AFFE2B}" type="presParOf" srcId="{6EB9213E-D1D4-4E66-A22B-1555B0976B0E}" destId="{E3F25086-9A70-4B5F-9215-116D380CD86B}" srcOrd="3" destOrd="0" presId="urn:microsoft.com/office/officeart/2005/8/layout/hProcess3"/>
    <dgm:cxn modelId="{72C2F4CE-ED55-48BD-8C93-AB8B81069048}" type="presParOf" srcId="{6EB9213E-D1D4-4E66-A22B-1555B0976B0E}" destId="{03C8DFB8-877D-4DD1-9DC7-C20A601AB796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2472C1E-9EE3-43CE-8443-8034F7E21B8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24E04F2-000B-42EF-95B3-D870DBDEB708}">
      <dgm:prSet custT="1"/>
      <dgm:spPr/>
      <dgm:t>
        <a:bodyPr/>
        <a:lstStyle/>
        <a:p>
          <a:r>
            <a:rPr lang="en-US" sz="2900" dirty="0"/>
            <a:t>Acknowledge </a:t>
          </a:r>
          <a:r>
            <a:rPr lang="en-US" sz="3200" dirty="0"/>
            <a:t>that</a:t>
          </a:r>
          <a:r>
            <a:rPr lang="en-US" sz="2900" dirty="0"/>
            <a:t> conflict is productive</a:t>
          </a:r>
        </a:p>
      </dgm:t>
    </dgm:pt>
    <dgm:pt modelId="{257B506B-5F2C-43D2-AABF-F5592217D09E}" type="parTrans" cxnId="{0AFD6451-E27D-4888-8AA5-EB8FA529C1FD}">
      <dgm:prSet/>
      <dgm:spPr/>
      <dgm:t>
        <a:bodyPr/>
        <a:lstStyle/>
        <a:p>
          <a:endParaRPr lang="en-US"/>
        </a:p>
      </dgm:t>
    </dgm:pt>
    <dgm:pt modelId="{DDEF52BA-28DA-4E5A-8805-387FFFB9AAAD}" type="sibTrans" cxnId="{0AFD6451-E27D-4888-8AA5-EB8FA529C1FD}">
      <dgm:prSet/>
      <dgm:spPr/>
      <dgm:t>
        <a:bodyPr/>
        <a:lstStyle/>
        <a:p>
          <a:endParaRPr lang="en-US"/>
        </a:p>
      </dgm:t>
    </dgm:pt>
    <dgm:pt modelId="{C7616236-80D0-4F30-87AE-7E00D9E65844}">
      <dgm:prSet custT="1"/>
      <dgm:spPr/>
      <dgm:t>
        <a:bodyPr/>
        <a:lstStyle/>
        <a:p>
          <a:r>
            <a:rPr lang="en-US" sz="3200" dirty="0"/>
            <a:t>Be</a:t>
          </a:r>
          <a:r>
            <a:rPr lang="en-US" sz="3000" dirty="0"/>
            <a:t> a ‘Miner’</a:t>
          </a:r>
        </a:p>
      </dgm:t>
    </dgm:pt>
    <dgm:pt modelId="{4ACA3B5C-765C-4D93-9B83-E0DF5EA75F7C}" type="parTrans" cxnId="{CD584B1A-D3BF-4C73-8FA5-B0233D67524D}">
      <dgm:prSet/>
      <dgm:spPr/>
      <dgm:t>
        <a:bodyPr/>
        <a:lstStyle/>
        <a:p>
          <a:endParaRPr lang="en-US"/>
        </a:p>
      </dgm:t>
    </dgm:pt>
    <dgm:pt modelId="{597E6BED-F092-4CFC-8F16-BE96C38CD8EB}" type="sibTrans" cxnId="{CD584B1A-D3BF-4C73-8FA5-B0233D67524D}">
      <dgm:prSet/>
      <dgm:spPr/>
      <dgm:t>
        <a:bodyPr/>
        <a:lstStyle/>
        <a:p>
          <a:endParaRPr lang="en-US"/>
        </a:p>
      </dgm:t>
    </dgm:pt>
    <dgm:pt modelId="{F17011F5-2DB5-4A49-9858-61227620DA64}">
      <dgm:prSet custT="1"/>
      <dgm:spPr/>
      <dgm:t>
        <a:bodyPr/>
        <a:lstStyle/>
        <a:p>
          <a:r>
            <a:rPr lang="en-US" sz="2800" dirty="0"/>
            <a:t>Extracts the disagreement</a:t>
          </a:r>
        </a:p>
      </dgm:t>
    </dgm:pt>
    <dgm:pt modelId="{53F4FD1C-E64E-4DB0-886D-DEDA1D2F31CC}" type="parTrans" cxnId="{D8D68BDD-D024-411F-9243-BC2769B137E0}">
      <dgm:prSet/>
      <dgm:spPr/>
      <dgm:t>
        <a:bodyPr/>
        <a:lstStyle/>
        <a:p>
          <a:endParaRPr lang="en-US"/>
        </a:p>
      </dgm:t>
    </dgm:pt>
    <dgm:pt modelId="{0385ADAC-6890-4841-855F-0836C66E98D1}" type="sibTrans" cxnId="{D8D68BDD-D024-411F-9243-BC2769B137E0}">
      <dgm:prSet/>
      <dgm:spPr/>
      <dgm:t>
        <a:bodyPr/>
        <a:lstStyle/>
        <a:p>
          <a:endParaRPr lang="en-US"/>
        </a:p>
      </dgm:t>
    </dgm:pt>
    <dgm:pt modelId="{7052C423-DC46-4FD5-843C-C06FF682D890}">
      <dgm:prSet custT="1"/>
      <dgm:spPr/>
      <dgm:t>
        <a:bodyPr/>
        <a:lstStyle/>
        <a:p>
          <a:r>
            <a:rPr lang="en-US" sz="2800" dirty="0"/>
            <a:t>Commitment to staying with the conflict till it is resolved</a:t>
          </a:r>
        </a:p>
      </dgm:t>
    </dgm:pt>
    <dgm:pt modelId="{2E1A09FC-19C3-47C4-BC9D-CA9CC44A9ADA}" type="parTrans" cxnId="{7694CFDE-143F-4BEC-A894-2F7B490D366A}">
      <dgm:prSet/>
      <dgm:spPr/>
      <dgm:t>
        <a:bodyPr/>
        <a:lstStyle/>
        <a:p>
          <a:endParaRPr lang="en-US"/>
        </a:p>
      </dgm:t>
    </dgm:pt>
    <dgm:pt modelId="{DE2B527D-75A8-4549-9FE4-1CB1288AD056}" type="sibTrans" cxnId="{7694CFDE-143F-4BEC-A894-2F7B490D366A}">
      <dgm:prSet/>
      <dgm:spPr/>
      <dgm:t>
        <a:bodyPr/>
        <a:lstStyle/>
        <a:p>
          <a:endParaRPr lang="en-US"/>
        </a:p>
      </dgm:t>
    </dgm:pt>
    <dgm:pt modelId="{566C71D4-ABE3-4130-BCA5-0265861DF7E1}">
      <dgm:prSet custT="1"/>
      <dgm:spPr/>
      <dgm:t>
        <a:bodyPr/>
        <a:lstStyle/>
        <a:p>
          <a:r>
            <a:rPr lang="en-US" sz="3000" dirty="0"/>
            <a:t>Real Time permission</a:t>
          </a:r>
        </a:p>
      </dgm:t>
    </dgm:pt>
    <dgm:pt modelId="{99E97534-4267-4B5B-ACCD-B1CDE195FFF2}" type="parTrans" cxnId="{C13DA1D9-1EAE-46BE-B734-87D7C63B303B}">
      <dgm:prSet/>
      <dgm:spPr/>
      <dgm:t>
        <a:bodyPr/>
        <a:lstStyle/>
        <a:p>
          <a:endParaRPr lang="en-US"/>
        </a:p>
      </dgm:t>
    </dgm:pt>
    <dgm:pt modelId="{D480C222-4A58-46C4-A9C0-BF7D0C51286F}" type="sibTrans" cxnId="{C13DA1D9-1EAE-46BE-B734-87D7C63B303B}">
      <dgm:prSet/>
      <dgm:spPr/>
      <dgm:t>
        <a:bodyPr/>
        <a:lstStyle/>
        <a:p>
          <a:endParaRPr lang="en-US"/>
        </a:p>
      </dgm:t>
    </dgm:pt>
    <dgm:pt modelId="{A89F13EA-0D90-4738-807C-173FBEF60E9C}">
      <dgm:prSet custT="1"/>
      <dgm:spPr/>
      <dgm:t>
        <a:bodyPr/>
        <a:lstStyle/>
        <a:p>
          <a:r>
            <a:rPr lang="en-US" sz="2600" dirty="0"/>
            <a:t>Team members help each other engage</a:t>
          </a:r>
        </a:p>
      </dgm:t>
    </dgm:pt>
    <dgm:pt modelId="{8D3CCB87-3D7B-45C2-B1C4-B34D9E53AE8E}" type="parTrans" cxnId="{8DA9FE19-4320-466A-9E17-C3701ACB9CF0}">
      <dgm:prSet/>
      <dgm:spPr/>
      <dgm:t>
        <a:bodyPr/>
        <a:lstStyle/>
        <a:p>
          <a:endParaRPr lang="en-US"/>
        </a:p>
      </dgm:t>
    </dgm:pt>
    <dgm:pt modelId="{745EDEF5-3944-400F-BF04-7C7C56DF979B}" type="sibTrans" cxnId="{8DA9FE19-4320-466A-9E17-C3701ACB9CF0}">
      <dgm:prSet/>
      <dgm:spPr/>
      <dgm:t>
        <a:bodyPr/>
        <a:lstStyle/>
        <a:p>
          <a:endParaRPr lang="en-US"/>
        </a:p>
      </dgm:t>
    </dgm:pt>
    <dgm:pt modelId="{E57C1321-CB32-4118-8854-9A09C53D2EE1}">
      <dgm:prSet custT="1"/>
      <dgm:spPr/>
      <dgm:t>
        <a:bodyPr/>
        <a:lstStyle/>
        <a:p>
          <a:r>
            <a:rPr lang="en-US" sz="2600" dirty="0"/>
            <a:t>Remind each other conflict is necessary</a:t>
          </a:r>
        </a:p>
      </dgm:t>
    </dgm:pt>
    <dgm:pt modelId="{9E146917-3CEE-4B1F-9035-D5339FE7557B}" type="parTrans" cxnId="{79052B21-BD62-4FF6-8BF1-33EFE5E80EA7}">
      <dgm:prSet/>
      <dgm:spPr/>
      <dgm:t>
        <a:bodyPr/>
        <a:lstStyle/>
        <a:p>
          <a:endParaRPr lang="en-US"/>
        </a:p>
      </dgm:t>
    </dgm:pt>
    <dgm:pt modelId="{D357167F-5780-4087-AC71-C96D9C2469B1}" type="sibTrans" cxnId="{79052B21-BD62-4FF6-8BF1-33EFE5E80EA7}">
      <dgm:prSet/>
      <dgm:spPr/>
      <dgm:t>
        <a:bodyPr/>
        <a:lstStyle/>
        <a:p>
          <a:endParaRPr lang="en-US"/>
        </a:p>
      </dgm:t>
    </dgm:pt>
    <dgm:pt modelId="{A75A3120-1B96-460C-AC38-DA7DCB3A1943}">
      <dgm:prSet custT="1"/>
      <dgm:spPr/>
      <dgm:t>
        <a:bodyPr/>
        <a:lstStyle/>
        <a:p>
          <a:r>
            <a:rPr lang="en-US" sz="2600" dirty="0"/>
            <a:t>At the end…letting team members know that the conflict was healthy and good for the team</a:t>
          </a:r>
        </a:p>
      </dgm:t>
    </dgm:pt>
    <dgm:pt modelId="{C2177DB4-6F12-4195-BA85-0DC788075AD2}" type="parTrans" cxnId="{7D158655-2031-4B24-9929-7BAA17B148DB}">
      <dgm:prSet/>
      <dgm:spPr/>
      <dgm:t>
        <a:bodyPr/>
        <a:lstStyle/>
        <a:p>
          <a:endParaRPr lang="en-US"/>
        </a:p>
      </dgm:t>
    </dgm:pt>
    <dgm:pt modelId="{764428F6-6CDE-4A45-89C0-F02589F3CC1A}" type="sibTrans" cxnId="{7D158655-2031-4B24-9929-7BAA17B148DB}">
      <dgm:prSet/>
      <dgm:spPr/>
      <dgm:t>
        <a:bodyPr/>
        <a:lstStyle/>
        <a:p>
          <a:endParaRPr lang="en-US"/>
        </a:p>
      </dgm:t>
    </dgm:pt>
    <dgm:pt modelId="{128C195F-2E5A-401C-9101-18DB36D2376A}" type="pres">
      <dgm:prSet presAssocID="{02472C1E-9EE3-43CE-8443-8034F7E21B89}" presName="linear" presStyleCnt="0">
        <dgm:presLayoutVars>
          <dgm:animLvl val="lvl"/>
          <dgm:resizeHandles val="exact"/>
        </dgm:presLayoutVars>
      </dgm:prSet>
      <dgm:spPr/>
    </dgm:pt>
    <dgm:pt modelId="{BE569B92-58EF-4B32-8AF5-458C8D54984A}" type="pres">
      <dgm:prSet presAssocID="{724E04F2-000B-42EF-95B3-D870DBDEB70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A8C0658-D8CC-4A47-B9BC-5391A151FB34}" type="pres">
      <dgm:prSet presAssocID="{DDEF52BA-28DA-4E5A-8805-387FFFB9AAAD}" presName="spacer" presStyleCnt="0"/>
      <dgm:spPr/>
    </dgm:pt>
    <dgm:pt modelId="{E13649AD-8065-412F-8636-740F77FCF054}" type="pres">
      <dgm:prSet presAssocID="{C7616236-80D0-4F30-87AE-7E00D9E65844}" presName="parentText" presStyleLbl="node1" presStyleIdx="1" presStyleCnt="3" custLinFactNeighborX="9">
        <dgm:presLayoutVars>
          <dgm:chMax val="0"/>
          <dgm:bulletEnabled val="1"/>
        </dgm:presLayoutVars>
      </dgm:prSet>
      <dgm:spPr/>
    </dgm:pt>
    <dgm:pt modelId="{8F4C9F2F-CA33-4D38-8924-262400311110}" type="pres">
      <dgm:prSet presAssocID="{C7616236-80D0-4F30-87AE-7E00D9E65844}" presName="childText" presStyleLbl="revTx" presStyleIdx="0" presStyleCnt="2">
        <dgm:presLayoutVars>
          <dgm:bulletEnabled val="1"/>
        </dgm:presLayoutVars>
      </dgm:prSet>
      <dgm:spPr/>
    </dgm:pt>
    <dgm:pt modelId="{D615B7C1-658F-44E1-8046-3A2E983CEE21}" type="pres">
      <dgm:prSet presAssocID="{566C71D4-ABE3-4130-BCA5-0265861DF7E1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795C93E5-0E13-42D4-9C8C-5D504459116B}" type="pres">
      <dgm:prSet presAssocID="{566C71D4-ABE3-4130-BCA5-0265861DF7E1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29E7060E-05DE-421C-AA2F-B02C90EDC427}" type="presOf" srcId="{7052C423-DC46-4FD5-843C-C06FF682D890}" destId="{8F4C9F2F-CA33-4D38-8924-262400311110}" srcOrd="0" destOrd="1" presId="urn:microsoft.com/office/officeart/2005/8/layout/vList2"/>
    <dgm:cxn modelId="{8DA9FE19-4320-466A-9E17-C3701ACB9CF0}" srcId="{566C71D4-ABE3-4130-BCA5-0265861DF7E1}" destId="{A89F13EA-0D90-4738-807C-173FBEF60E9C}" srcOrd="0" destOrd="0" parTransId="{8D3CCB87-3D7B-45C2-B1C4-B34D9E53AE8E}" sibTransId="{745EDEF5-3944-400F-BF04-7C7C56DF979B}"/>
    <dgm:cxn modelId="{CD584B1A-D3BF-4C73-8FA5-B0233D67524D}" srcId="{02472C1E-9EE3-43CE-8443-8034F7E21B89}" destId="{C7616236-80D0-4F30-87AE-7E00D9E65844}" srcOrd="1" destOrd="0" parTransId="{4ACA3B5C-765C-4D93-9B83-E0DF5EA75F7C}" sibTransId="{597E6BED-F092-4CFC-8F16-BE96C38CD8EB}"/>
    <dgm:cxn modelId="{79052B21-BD62-4FF6-8BF1-33EFE5E80EA7}" srcId="{566C71D4-ABE3-4130-BCA5-0265861DF7E1}" destId="{E57C1321-CB32-4118-8854-9A09C53D2EE1}" srcOrd="1" destOrd="0" parTransId="{9E146917-3CEE-4B1F-9035-D5339FE7557B}" sibTransId="{D357167F-5780-4087-AC71-C96D9C2469B1}"/>
    <dgm:cxn modelId="{0AFD6451-E27D-4888-8AA5-EB8FA529C1FD}" srcId="{02472C1E-9EE3-43CE-8443-8034F7E21B89}" destId="{724E04F2-000B-42EF-95B3-D870DBDEB708}" srcOrd="0" destOrd="0" parTransId="{257B506B-5F2C-43D2-AABF-F5592217D09E}" sibTransId="{DDEF52BA-28DA-4E5A-8805-387FFFB9AAAD}"/>
    <dgm:cxn modelId="{66CF1772-0465-4623-BB6F-607C9E3114CF}" type="presOf" srcId="{A89F13EA-0D90-4738-807C-173FBEF60E9C}" destId="{795C93E5-0E13-42D4-9C8C-5D504459116B}" srcOrd="0" destOrd="0" presId="urn:microsoft.com/office/officeart/2005/8/layout/vList2"/>
    <dgm:cxn modelId="{7D158655-2031-4B24-9929-7BAA17B148DB}" srcId="{566C71D4-ABE3-4130-BCA5-0265861DF7E1}" destId="{A75A3120-1B96-460C-AC38-DA7DCB3A1943}" srcOrd="2" destOrd="0" parTransId="{C2177DB4-6F12-4195-BA85-0DC788075AD2}" sibTransId="{764428F6-6CDE-4A45-89C0-F02589F3CC1A}"/>
    <dgm:cxn modelId="{EADAA388-F6D4-4148-B479-75EE14996AD0}" type="presOf" srcId="{566C71D4-ABE3-4130-BCA5-0265861DF7E1}" destId="{D615B7C1-658F-44E1-8046-3A2E983CEE21}" srcOrd="0" destOrd="0" presId="urn:microsoft.com/office/officeart/2005/8/layout/vList2"/>
    <dgm:cxn modelId="{3BAC8BA6-3FFC-4302-9CB9-888C73D10EF4}" type="presOf" srcId="{E57C1321-CB32-4118-8854-9A09C53D2EE1}" destId="{795C93E5-0E13-42D4-9C8C-5D504459116B}" srcOrd="0" destOrd="1" presId="urn:microsoft.com/office/officeart/2005/8/layout/vList2"/>
    <dgm:cxn modelId="{C13DA1D9-1EAE-46BE-B734-87D7C63B303B}" srcId="{02472C1E-9EE3-43CE-8443-8034F7E21B89}" destId="{566C71D4-ABE3-4130-BCA5-0265861DF7E1}" srcOrd="2" destOrd="0" parTransId="{99E97534-4267-4B5B-ACCD-B1CDE195FFF2}" sibTransId="{D480C222-4A58-46C4-A9C0-BF7D0C51286F}"/>
    <dgm:cxn modelId="{D8D68BDD-D024-411F-9243-BC2769B137E0}" srcId="{C7616236-80D0-4F30-87AE-7E00D9E65844}" destId="{F17011F5-2DB5-4A49-9858-61227620DA64}" srcOrd="0" destOrd="0" parTransId="{53F4FD1C-E64E-4DB0-886D-DEDA1D2F31CC}" sibTransId="{0385ADAC-6890-4841-855F-0836C66E98D1}"/>
    <dgm:cxn modelId="{7694CFDE-143F-4BEC-A894-2F7B490D366A}" srcId="{C7616236-80D0-4F30-87AE-7E00D9E65844}" destId="{7052C423-DC46-4FD5-843C-C06FF682D890}" srcOrd="1" destOrd="0" parTransId="{2E1A09FC-19C3-47C4-BC9D-CA9CC44A9ADA}" sibTransId="{DE2B527D-75A8-4549-9FE4-1CB1288AD056}"/>
    <dgm:cxn modelId="{D58DDAE7-FEA9-4048-AEAA-846C6A1080B9}" type="presOf" srcId="{F17011F5-2DB5-4A49-9858-61227620DA64}" destId="{8F4C9F2F-CA33-4D38-8924-262400311110}" srcOrd="0" destOrd="0" presId="urn:microsoft.com/office/officeart/2005/8/layout/vList2"/>
    <dgm:cxn modelId="{79F340EA-D8D4-4920-877A-EEBA89F8651C}" type="presOf" srcId="{724E04F2-000B-42EF-95B3-D870DBDEB708}" destId="{BE569B92-58EF-4B32-8AF5-458C8D54984A}" srcOrd="0" destOrd="0" presId="urn:microsoft.com/office/officeart/2005/8/layout/vList2"/>
    <dgm:cxn modelId="{87FFB6ED-A21F-4CC9-A2CB-BEB8B611A9C4}" type="presOf" srcId="{02472C1E-9EE3-43CE-8443-8034F7E21B89}" destId="{128C195F-2E5A-401C-9101-18DB36D2376A}" srcOrd="0" destOrd="0" presId="urn:microsoft.com/office/officeart/2005/8/layout/vList2"/>
    <dgm:cxn modelId="{29057AEE-78F4-471E-A0CB-83382271F22B}" type="presOf" srcId="{A75A3120-1B96-460C-AC38-DA7DCB3A1943}" destId="{795C93E5-0E13-42D4-9C8C-5D504459116B}" srcOrd="0" destOrd="2" presId="urn:microsoft.com/office/officeart/2005/8/layout/vList2"/>
    <dgm:cxn modelId="{FD5B6CF1-FA35-4BB5-8B7A-549DC2C5C00D}" type="presOf" srcId="{C7616236-80D0-4F30-87AE-7E00D9E65844}" destId="{E13649AD-8065-412F-8636-740F77FCF054}" srcOrd="0" destOrd="0" presId="urn:microsoft.com/office/officeart/2005/8/layout/vList2"/>
    <dgm:cxn modelId="{B6147099-D10E-4C3C-80DC-AE0D901B7858}" type="presParOf" srcId="{128C195F-2E5A-401C-9101-18DB36D2376A}" destId="{BE569B92-58EF-4B32-8AF5-458C8D54984A}" srcOrd="0" destOrd="0" presId="urn:microsoft.com/office/officeart/2005/8/layout/vList2"/>
    <dgm:cxn modelId="{C581F646-2A8F-4DDE-802C-0E888872721A}" type="presParOf" srcId="{128C195F-2E5A-401C-9101-18DB36D2376A}" destId="{BA8C0658-D8CC-4A47-B9BC-5391A151FB34}" srcOrd="1" destOrd="0" presId="urn:microsoft.com/office/officeart/2005/8/layout/vList2"/>
    <dgm:cxn modelId="{CF54D7D8-DD87-404C-9520-C9C8F895A3A3}" type="presParOf" srcId="{128C195F-2E5A-401C-9101-18DB36D2376A}" destId="{E13649AD-8065-412F-8636-740F77FCF054}" srcOrd="2" destOrd="0" presId="urn:microsoft.com/office/officeart/2005/8/layout/vList2"/>
    <dgm:cxn modelId="{38B4EE07-1889-4EC1-992E-1A781B58AB3A}" type="presParOf" srcId="{128C195F-2E5A-401C-9101-18DB36D2376A}" destId="{8F4C9F2F-CA33-4D38-8924-262400311110}" srcOrd="3" destOrd="0" presId="urn:microsoft.com/office/officeart/2005/8/layout/vList2"/>
    <dgm:cxn modelId="{0F8BFEBD-130C-4D57-A5BC-54080A6E979A}" type="presParOf" srcId="{128C195F-2E5A-401C-9101-18DB36D2376A}" destId="{D615B7C1-658F-44E1-8046-3A2E983CEE21}" srcOrd="4" destOrd="0" presId="urn:microsoft.com/office/officeart/2005/8/layout/vList2"/>
    <dgm:cxn modelId="{6BC5F0FC-1651-4A1A-BA33-FFA73F20AEA2}" type="presParOf" srcId="{128C195F-2E5A-401C-9101-18DB36D2376A}" destId="{795C93E5-0E13-42D4-9C8C-5D504459116B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B51E5EB-B3C1-4F58-B301-789E9C8FD0E6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54B3D0EA-847E-4FBA-BBED-CDC5E7459CF3}">
      <dgm:prSet/>
      <dgm:spPr/>
      <dgm:t>
        <a:bodyPr/>
        <a:lstStyle/>
        <a:p>
          <a:pPr>
            <a:defRPr b="1"/>
          </a:pPr>
          <a:r>
            <a:rPr lang="en-US" dirty="0"/>
            <a:t>Homework:  Internal/External </a:t>
          </a:r>
        </a:p>
      </dgm:t>
    </dgm:pt>
    <dgm:pt modelId="{11957054-9AB1-47E4-B55B-662CA346C195}" type="parTrans" cxnId="{18662E57-D5F4-478A-80DF-9E08C07317CE}">
      <dgm:prSet/>
      <dgm:spPr/>
      <dgm:t>
        <a:bodyPr/>
        <a:lstStyle/>
        <a:p>
          <a:endParaRPr lang="en-US"/>
        </a:p>
      </dgm:t>
    </dgm:pt>
    <dgm:pt modelId="{8236EE7A-7AE0-4E6D-8009-E691CF3815C3}" type="sibTrans" cxnId="{18662E57-D5F4-478A-80DF-9E08C07317CE}">
      <dgm:prSet/>
      <dgm:spPr/>
      <dgm:t>
        <a:bodyPr/>
        <a:lstStyle/>
        <a:p>
          <a:endParaRPr lang="en-US"/>
        </a:p>
      </dgm:t>
    </dgm:pt>
    <dgm:pt modelId="{8FC8E3AB-60D7-49A7-BCC1-2A7BA3F660E4}">
      <dgm:prSet/>
      <dgm:spPr/>
      <dgm:t>
        <a:bodyPr/>
        <a:lstStyle/>
        <a:p>
          <a:pPr>
            <a:defRPr b="1"/>
          </a:pPr>
          <a:r>
            <a:rPr lang="en-US" dirty="0"/>
            <a:t>Start/Continue talk re Metrics</a:t>
          </a:r>
        </a:p>
      </dgm:t>
    </dgm:pt>
    <dgm:pt modelId="{A6CA9EE3-5B80-40F3-B19C-5CA8D7090D3E}" type="parTrans" cxnId="{7165D7FE-DB8D-4585-AFDD-555D111BBD4E}">
      <dgm:prSet/>
      <dgm:spPr/>
      <dgm:t>
        <a:bodyPr/>
        <a:lstStyle/>
        <a:p>
          <a:endParaRPr lang="en-US"/>
        </a:p>
      </dgm:t>
    </dgm:pt>
    <dgm:pt modelId="{CB497605-C193-46CC-9A43-7FBC024A1382}" type="sibTrans" cxnId="{7165D7FE-DB8D-4585-AFDD-555D111BBD4E}">
      <dgm:prSet/>
      <dgm:spPr/>
      <dgm:t>
        <a:bodyPr/>
        <a:lstStyle/>
        <a:p>
          <a:endParaRPr lang="en-US"/>
        </a:p>
      </dgm:t>
    </dgm:pt>
    <dgm:pt modelId="{134CE7D8-EE91-49DB-9350-0F102DDD74BB}">
      <dgm:prSet/>
      <dgm:spPr/>
      <dgm:t>
        <a:bodyPr/>
        <a:lstStyle/>
        <a:p>
          <a:r>
            <a:rPr lang="en-US" dirty="0"/>
            <a:t>Connected to Recruitment, Retention, Promotion, Compensation</a:t>
          </a:r>
        </a:p>
      </dgm:t>
    </dgm:pt>
    <dgm:pt modelId="{5094AE98-9C2E-4222-B279-1082B9F8F675}" type="parTrans" cxnId="{FF085339-A86B-4C65-AD95-F7F999485521}">
      <dgm:prSet/>
      <dgm:spPr/>
      <dgm:t>
        <a:bodyPr/>
        <a:lstStyle/>
        <a:p>
          <a:endParaRPr lang="en-US"/>
        </a:p>
      </dgm:t>
    </dgm:pt>
    <dgm:pt modelId="{DFABC1AA-10C2-4B2A-85CC-48FB21963CBC}" type="sibTrans" cxnId="{FF085339-A86B-4C65-AD95-F7F999485521}">
      <dgm:prSet/>
      <dgm:spPr/>
      <dgm:t>
        <a:bodyPr/>
        <a:lstStyle/>
        <a:p>
          <a:endParaRPr lang="en-US"/>
        </a:p>
      </dgm:t>
    </dgm:pt>
    <dgm:pt modelId="{A6921CAF-C859-418F-8D97-7C0F9866DF8C}" type="pres">
      <dgm:prSet presAssocID="{5B51E5EB-B3C1-4F58-B301-789E9C8FD0E6}" presName="root" presStyleCnt="0">
        <dgm:presLayoutVars>
          <dgm:dir/>
          <dgm:resizeHandles val="exact"/>
        </dgm:presLayoutVars>
      </dgm:prSet>
      <dgm:spPr/>
    </dgm:pt>
    <dgm:pt modelId="{B8CBB96A-A349-4540-8019-FEE48BC945CF}" type="pres">
      <dgm:prSet presAssocID="{54B3D0EA-847E-4FBA-BBED-CDC5E7459CF3}" presName="compNode" presStyleCnt="0"/>
      <dgm:spPr/>
    </dgm:pt>
    <dgm:pt modelId="{7C9AA8D4-29D6-49C4-9E70-EAB0DB4D83AE}" type="pres">
      <dgm:prSet presAssocID="{54B3D0EA-847E-4FBA-BBED-CDC5E7459CF3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74E62B08-45FB-407F-8323-7528E8B7A6C4}" type="pres">
      <dgm:prSet presAssocID="{54B3D0EA-847E-4FBA-BBED-CDC5E7459CF3}" presName="iconSpace" presStyleCnt="0"/>
      <dgm:spPr/>
    </dgm:pt>
    <dgm:pt modelId="{8EFCB792-A65A-4166-B623-051B4349F677}" type="pres">
      <dgm:prSet presAssocID="{54B3D0EA-847E-4FBA-BBED-CDC5E7459CF3}" presName="parTx" presStyleLbl="revTx" presStyleIdx="0" presStyleCnt="4">
        <dgm:presLayoutVars>
          <dgm:chMax val="0"/>
          <dgm:chPref val="0"/>
        </dgm:presLayoutVars>
      </dgm:prSet>
      <dgm:spPr/>
    </dgm:pt>
    <dgm:pt modelId="{668D8FA4-4849-4A58-97A4-5AD3A9D00B71}" type="pres">
      <dgm:prSet presAssocID="{54B3D0EA-847E-4FBA-BBED-CDC5E7459CF3}" presName="txSpace" presStyleCnt="0"/>
      <dgm:spPr/>
    </dgm:pt>
    <dgm:pt modelId="{E0465DEE-1F0C-45EC-9CC4-2B1E009A87D3}" type="pres">
      <dgm:prSet presAssocID="{54B3D0EA-847E-4FBA-BBED-CDC5E7459CF3}" presName="desTx" presStyleLbl="revTx" presStyleIdx="1" presStyleCnt="4">
        <dgm:presLayoutVars/>
      </dgm:prSet>
      <dgm:spPr/>
    </dgm:pt>
    <dgm:pt modelId="{D8ABD8F0-45F3-459C-958B-47C2B69AADCE}" type="pres">
      <dgm:prSet presAssocID="{8236EE7A-7AE0-4E6D-8009-E691CF3815C3}" presName="sibTrans" presStyleCnt="0"/>
      <dgm:spPr/>
    </dgm:pt>
    <dgm:pt modelId="{E11AA6CD-1EA5-4C98-9EB2-66DCA013907F}" type="pres">
      <dgm:prSet presAssocID="{8FC8E3AB-60D7-49A7-BCC1-2A7BA3F660E4}" presName="compNode" presStyleCnt="0"/>
      <dgm:spPr/>
    </dgm:pt>
    <dgm:pt modelId="{9F741BFA-4E2B-424F-A942-E66D43C18106}" type="pres">
      <dgm:prSet presAssocID="{8FC8E3AB-60D7-49A7-BCC1-2A7BA3F660E4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cial Network"/>
        </a:ext>
      </dgm:extLst>
    </dgm:pt>
    <dgm:pt modelId="{B04C8EF3-7349-4376-9918-9E5DF6CFECC2}" type="pres">
      <dgm:prSet presAssocID="{8FC8E3AB-60D7-49A7-BCC1-2A7BA3F660E4}" presName="iconSpace" presStyleCnt="0"/>
      <dgm:spPr/>
    </dgm:pt>
    <dgm:pt modelId="{227EF34C-59D1-4BBA-B0BC-C0582EA53957}" type="pres">
      <dgm:prSet presAssocID="{8FC8E3AB-60D7-49A7-BCC1-2A7BA3F660E4}" presName="parTx" presStyleLbl="revTx" presStyleIdx="2" presStyleCnt="4">
        <dgm:presLayoutVars>
          <dgm:chMax val="0"/>
          <dgm:chPref val="0"/>
        </dgm:presLayoutVars>
      </dgm:prSet>
      <dgm:spPr/>
    </dgm:pt>
    <dgm:pt modelId="{DCF01AF6-2D0F-4107-82F6-F43C68BAE1DA}" type="pres">
      <dgm:prSet presAssocID="{8FC8E3AB-60D7-49A7-BCC1-2A7BA3F660E4}" presName="txSpace" presStyleCnt="0"/>
      <dgm:spPr/>
    </dgm:pt>
    <dgm:pt modelId="{C441F5DA-6922-48F2-B013-27DA6979BB64}" type="pres">
      <dgm:prSet presAssocID="{8FC8E3AB-60D7-49A7-BCC1-2A7BA3F660E4}" presName="desTx" presStyleLbl="revTx" presStyleIdx="3" presStyleCnt="4">
        <dgm:presLayoutVars/>
      </dgm:prSet>
      <dgm:spPr/>
    </dgm:pt>
  </dgm:ptLst>
  <dgm:cxnLst>
    <dgm:cxn modelId="{53C0C331-CF2C-4EA3-B737-32FA8BD3C615}" type="presOf" srcId="{8FC8E3AB-60D7-49A7-BCC1-2A7BA3F660E4}" destId="{227EF34C-59D1-4BBA-B0BC-C0582EA53957}" srcOrd="0" destOrd="0" presId="urn:microsoft.com/office/officeart/2018/2/layout/IconLabelDescriptionList"/>
    <dgm:cxn modelId="{FF085339-A86B-4C65-AD95-F7F999485521}" srcId="{8FC8E3AB-60D7-49A7-BCC1-2A7BA3F660E4}" destId="{134CE7D8-EE91-49DB-9350-0F102DDD74BB}" srcOrd="0" destOrd="0" parTransId="{5094AE98-9C2E-4222-B279-1082B9F8F675}" sibTransId="{DFABC1AA-10C2-4B2A-85CC-48FB21963CBC}"/>
    <dgm:cxn modelId="{BB22596C-EE19-49B8-9123-E6D64C98D9F1}" type="presOf" srcId="{54B3D0EA-847E-4FBA-BBED-CDC5E7459CF3}" destId="{8EFCB792-A65A-4166-B623-051B4349F677}" srcOrd="0" destOrd="0" presId="urn:microsoft.com/office/officeart/2018/2/layout/IconLabelDescriptionList"/>
    <dgm:cxn modelId="{66475076-8BBF-45B2-A3A7-076A7421EDEC}" type="presOf" srcId="{134CE7D8-EE91-49DB-9350-0F102DDD74BB}" destId="{C441F5DA-6922-48F2-B013-27DA6979BB64}" srcOrd="0" destOrd="0" presId="urn:microsoft.com/office/officeart/2018/2/layout/IconLabelDescriptionList"/>
    <dgm:cxn modelId="{18662E57-D5F4-478A-80DF-9E08C07317CE}" srcId="{5B51E5EB-B3C1-4F58-B301-789E9C8FD0E6}" destId="{54B3D0EA-847E-4FBA-BBED-CDC5E7459CF3}" srcOrd="0" destOrd="0" parTransId="{11957054-9AB1-47E4-B55B-662CA346C195}" sibTransId="{8236EE7A-7AE0-4E6D-8009-E691CF3815C3}"/>
    <dgm:cxn modelId="{63796DEC-2C2F-4232-B756-33E01D68E2E4}" type="presOf" srcId="{5B51E5EB-B3C1-4F58-B301-789E9C8FD0E6}" destId="{A6921CAF-C859-418F-8D97-7C0F9866DF8C}" srcOrd="0" destOrd="0" presId="urn:microsoft.com/office/officeart/2018/2/layout/IconLabelDescriptionList"/>
    <dgm:cxn modelId="{7165D7FE-DB8D-4585-AFDD-555D111BBD4E}" srcId="{5B51E5EB-B3C1-4F58-B301-789E9C8FD0E6}" destId="{8FC8E3AB-60D7-49A7-BCC1-2A7BA3F660E4}" srcOrd="1" destOrd="0" parTransId="{A6CA9EE3-5B80-40F3-B19C-5CA8D7090D3E}" sibTransId="{CB497605-C193-46CC-9A43-7FBC024A1382}"/>
    <dgm:cxn modelId="{5A254BFC-02E4-44E9-B75D-3B38363616BC}" type="presParOf" srcId="{A6921CAF-C859-418F-8D97-7C0F9866DF8C}" destId="{B8CBB96A-A349-4540-8019-FEE48BC945CF}" srcOrd="0" destOrd="0" presId="urn:microsoft.com/office/officeart/2018/2/layout/IconLabelDescriptionList"/>
    <dgm:cxn modelId="{83EF997B-9B9C-46DB-8155-6A5B415EB88B}" type="presParOf" srcId="{B8CBB96A-A349-4540-8019-FEE48BC945CF}" destId="{7C9AA8D4-29D6-49C4-9E70-EAB0DB4D83AE}" srcOrd="0" destOrd="0" presId="urn:microsoft.com/office/officeart/2018/2/layout/IconLabelDescriptionList"/>
    <dgm:cxn modelId="{AD1C19BE-03A6-4ADD-A446-F0681842F384}" type="presParOf" srcId="{B8CBB96A-A349-4540-8019-FEE48BC945CF}" destId="{74E62B08-45FB-407F-8323-7528E8B7A6C4}" srcOrd="1" destOrd="0" presId="urn:microsoft.com/office/officeart/2018/2/layout/IconLabelDescriptionList"/>
    <dgm:cxn modelId="{12FCBB15-2CDB-4FE9-A313-28E1A398FE55}" type="presParOf" srcId="{B8CBB96A-A349-4540-8019-FEE48BC945CF}" destId="{8EFCB792-A65A-4166-B623-051B4349F677}" srcOrd="2" destOrd="0" presId="urn:microsoft.com/office/officeart/2018/2/layout/IconLabelDescriptionList"/>
    <dgm:cxn modelId="{9C403831-8681-4346-81BB-A659CBCDDF71}" type="presParOf" srcId="{B8CBB96A-A349-4540-8019-FEE48BC945CF}" destId="{668D8FA4-4849-4A58-97A4-5AD3A9D00B71}" srcOrd="3" destOrd="0" presId="urn:microsoft.com/office/officeart/2018/2/layout/IconLabelDescriptionList"/>
    <dgm:cxn modelId="{B8C58B94-67BD-432C-A807-41519171FA25}" type="presParOf" srcId="{B8CBB96A-A349-4540-8019-FEE48BC945CF}" destId="{E0465DEE-1F0C-45EC-9CC4-2B1E009A87D3}" srcOrd="4" destOrd="0" presId="urn:microsoft.com/office/officeart/2018/2/layout/IconLabelDescriptionList"/>
    <dgm:cxn modelId="{924F3C41-923B-482B-8B34-8074C8451430}" type="presParOf" srcId="{A6921CAF-C859-418F-8D97-7C0F9866DF8C}" destId="{D8ABD8F0-45F3-459C-958B-47C2B69AADCE}" srcOrd="1" destOrd="0" presId="urn:microsoft.com/office/officeart/2018/2/layout/IconLabelDescriptionList"/>
    <dgm:cxn modelId="{32C983C3-A977-444D-A4C5-CEA634218D34}" type="presParOf" srcId="{A6921CAF-C859-418F-8D97-7C0F9866DF8C}" destId="{E11AA6CD-1EA5-4C98-9EB2-66DCA013907F}" srcOrd="2" destOrd="0" presId="urn:microsoft.com/office/officeart/2018/2/layout/IconLabelDescriptionList"/>
    <dgm:cxn modelId="{6E4EE9CB-A990-431F-B14F-D1890CB96367}" type="presParOf" srcId="{E11AA6CD-1EA5-4C98-9EB2-66DCA013907F}" destId="{9F741BFA-4E2B-424F-A942-E66D43C18106}" srcOrd="0" destOrd="0" presId="urn:microsoft.com/office/officeart/2018/2/layout/IconLabelDescriptionList"/>
    <dgm:cxn modelId="{EBC25D7A-DC05-4004-AB45-2D88E96DFA3D}" type="presParOf" srcId="{E11AA6CD-1EA5-4C98-9EB2-66DCA013907F}" destId="{B04C8EF3-7349-4376-9918-9E5DF6CFECC2}" srcOrd="1" destOrd="0" presId="urn:microsoft.com/office/officeart/2018/2/layout/IconLabelDescriptionList"/>
    <dgm:cxn modelId="{C5BE33C3-0F41-46EB-BA2D-F6FEB4CAC380}" type="presParOf" srcId="{E11AA6CD-1EA5-4C98-9EB2-66DCA013907F}" destId="{227EF34C-59D1-4BBA-B0BC-C0582EA53957}" srcOrd="2" destOrd="0" presId="urn:microsoft.com/office/officeart/2018/2/layout/IconLabelDescriptionList"/>
    <dgm:cxn modelId="{69CFF7E4-5D40-4480-A05C-672BD761D173}" type="presParOf" srcId="{E11AA6CD-1EA5-4C98-9EB2-66DCA013907F}" destId="{DCF01AF6-2D0F-4107-82F6-F43C68BAE1DA}" srcOrd="3" destOrd="0" presId="urn:microsoft.com/office/officeart/2018/2/layout/IconLabelDescriptionList"/>
    <dgm:cxn modelId="{DE81DBFE-B394-49DB-A685-2E54CEE2E119}" type="presParOf" srcId="{E11AA6CD-1EA5-4C98-9EB2-66DCA013907F}" destId="{C441F5DA-6922-48F2-B013-27DA6979BB64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55F98D-5201-497A-92F0-6FB23CD773C2}">
      <dsp:nvSpPr>
        <dsp:cNvPr id="0" name=""/>
        <dsp:cNvSpPr/>
      </dsp:nvSpPr>
      <dsp:spPr>
        <a:xfrm>
          <a:off x="1510423" y="403409"/>
          <a:ext cx="1016337" cy="10163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ED0C5D-CA66-41AA-8F19-BE918D6CBB36}">
      <dsp:nvSpPr>
        <dsp:cNvPr id="0" name=""/>
        <dsp:cNvSpPr/>
      </dsp:nvSpPr>
      <dsp:spPr>
        <a:xfrm>
          <a:off x="889328" y="1750028"/>
          <a:ext cx="225852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With Openness and Honesty.</a:t>
          </a:r>
        </a:p>
      </dsp:txBody>
      <dsp:txXfrm>
        <a:off x="889328" y="1750028"/>
        <a:ext cx="2258526" cy="720000"/>
      </dsp:txXfrm>
    </dsp:sp>
    <dsp:sp modelId="{DC8CA77F-8047-403B-95B0-5A77F0AC52B6}">
      <dsp:nvSpPr>
        <dsp:cNvPr id="0" name=""/>
        <dsp:cNvSpPr/>
      </dsp:nvSpPr>
      <dsp:spPr>
        <a:xfrm>
          <a:off x="4164193" y="403409"/>
          <a:ext cx="1016337" cy="10163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5E1DF9-ACE3-4524-82A4-122B1942D8B0}">
      <dsp:nvSpPr>
        <dsp:cNvPr id="0" name=""/>
        <dsp:cNvSpPr/>
      </dsp:nvSpPr>
      <dsp:spPr>
        <a:xfrm>
          <a:off x="3543098" y="1750028"/>
          <a:ext cx="225852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With Vulnerability and Transparency</a:t>
          </a:r>
        </a:p>
      </dsp:txBody>
      <dsp:txXfrm>
        <a:off x="3543098" y="1750028"/>
        <a:ext cx="2258526" cy="720000"/>
      </dsp:txXfrm>
    </dsp:sp>
    <dsp:sp modelId="{DED56299-8356-4CB3-9D10-0577508C13C4}">
      <dsp:nvSpPr>
        <dsp:cNvPr id="0" name=""/>
        <dsp:cNvSpPr/>
      </dsp:nvSpPr>
      <dsp:spPr>
        <a:xfrm>
          <a:off x="1510423" y="3034659"/>
          <a:ext cx="1016337" cy="10163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982F3A-AB8B-4399-AFDA-3036990D463D}">
      <dsp:nvSpPr>
        <dsp:cNvPr id="0" name=""/>
        <dsp:cNvSpPr/>
      </dsp:nvSpPr>
      <dsp:spPr>
        <a:xfrm>
          <a:off x="889328" y="4381278"/>
          <a:ext cx="225852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With Empathy…(Cognitive vs Emotional)</a:t>
          </a:r>
        </a:p>
      </dsp:txBody>
      <dsp:txXfrm>
        <a:off x="889328" y="4381278"/>
        <a:ext cx="2258526" cy="720000"/>
      </dsp:txXfrm>
    </dsp:sp>
    <dsp:sp modelId="{C2A90C15-357C-43AF-8468-7B83A7FAD0FF}">
      <dsp:nvSpPr>
        <dsp:cNvPr id="0" name=""/>
        <dsp:cNvSpPr/>
      </dsp:nvSpPr>
      <dsp:spPr>
        <a:xfrm>
          <a:off x="4164193" y="3034659"/>
          <a:ext cx="1016337" cy="101633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C9F67D-B56C-47FF-979C-D4DCC96DD07B}">
      <dsp:nvSpPr>
        <dsp:cNvPr id="0" name=""/>
        <dsp:cNvSpPr/>
      </dsp:nvSpPr>
      <dsp:spPr>
        <a:xfrm>
          <a:off x="3543098" y="4381278"/>
          <a:ext cx="225852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Without knowing what the result will be</a:t>
          </a:r>
        </a:p>
      </dsp:txBody>
      <dsp:txXfrm>
        <a:off x="3543098" y="4381278"/>
        <a:ext cx="2258526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28B779-CA6D-4D54-B620-A23D7D71DBE2}">
      <dsp:nvSpPr>
        <dsp:cNvPr id="0" name=""/>
        <dsp:cNvSpPr/>
      </dsp:nvSpPr>
      <dsp:spPr>
        <a:xfrm>
          <a:off x="0" y="0"/>
          <a:ext cx="3162299" cy="35661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545" tIns="330200" rIns="246545" bIns="33020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Increase willingness to learn more</a:t>
          </a:r>
        </a:p>
      </dsp:txBody>
      <dsp:txXfrm>
        <a:off x="0" y="1355140"/>
        <a:ext cx="3162299" cy="2139696"/>
      </dsp:txXfrm>
    </dsp:sp>
    <dsp:sp modelId="{486EC484-FBC3-481F-B254-B20F6D19FFED}">
      <dsp:nvSpPr>
        <dsp:cNvPr id="0" name=""/>
        <dsp:cNvSpPr/>
      </dsp:nvSpPr>
      <dsp:spPr>
        <a:xfrm>
          <a:off x="1046225" y="356615"/>
          <a:ext cx="1069848" cy="1069848"/>
        </a:xfrm>
        <a:prstGeom prst="ellips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410" tIns="12700" rIns="8341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1</a:t>
          </a:r>
        </a:p>
      </dsp:txBody>
      <dsp:txXfrm>
        <a:off x="1202901" y="513291"/>
        <a:ext cx="756496" cy="756496"/>
      </dsp:txXfrm>
    </dsp:sp>
    <dsp:sp modelId="{C32ED55F-0F3A-4F63-9D53-BA2000BCFDC6}">
      <dsp:nvSpPr>
        <dsp:cNvPr id="0" name=""/>
        <dsp:cNvSpPr/>
      </dsp:nvSpPr>
      <dsp:spPr>
        <a:xfrm>
          <a:off x="0" y="3566088"/>
          <a:ext cx="3162299" cy="72"/>
        </a:xfrm>
        <a:prstGeom prst="rect">
          <a:avLst/>
        </a:prstGeom>
        <a:solidFill>
          <a:schemeClr val="accent1">
            <a:shade val="80000"/>
            <a:hueOff val="36893"/>
            <a:satOff val="-7296"/>
            <a:lumOff val="6617"/>
            <a:alphaOff val="0"/>
          </a:schemeClr>
        </a:solidFill>
        <a:ln w="15875" cap="rnd" cmpd="sng" algn="ctr">
          <a:solidFill>
            <a:schemeClr val="accent1">
              <a:shade val="80000"/>
              <a:hueOff val="36893"/>
              <a:satOff val="-7296"/>
              <a:lumOff val="66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BA5756-3705-4D7D-8DBC-B59E4A469313}">
      <dsp:nvSpPr>
        <dsp:cNvPr id="0" name=""/>
        <dsp:cNvSpPr/>
      </dsp:nvSpPr>
      <dsp:spPr>
        <a:xfrm>
          <a:off x="3478529" y="0"/>
          <a:ext cx="3162299" cy="35661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545" tIns="330200" rIns="246545" bIns="33020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Understand that Leaders and Teams are required for Success</a:t>
          </a:r>
        </a:p>
      </dsp:txBody>
      <dsp:txXfrm>
        <a:off x="3478529" y="1355140"/>
        <a:ext cx="3162299" cy="2139696"/>
      </dsp:txXfrm>
    </dsp:sp>
    <dsp:sp modelId="{B83CABD6-FE96-4585-9F31-9FBB39AFEF25}">
      <dsp:nvSpPr>
        <dsp:cNvPr id="0" name=""/>
        <dsp:cNvSpPr/>
      </dsp:nvSpPr>
      <dsp:spPr>
        <a:xfrm>
          <a:off x="4524755" y="356615"/>
          <a:ext cx="1069848" cy="1069848"/>
        </a:xfrm>
        <a:prstGeom prst="ellipse">
          <a:avLst/>
        </a:prstGeom>
        <a:solidFill>
          <a:schemeClr val="accent1">
            <a:shade val="80000"/>
            <a:hueOff val="73787"/>
            <a:satOff val="-14592"/>
            <a:lumOff val="13233"/>
            <a:alphaOff val="0"/>
          </a:schemeClr>
        </a:solidFill>
        <a:ln w="15875" cap="rnd" cmpd="sng" algn="ctr">
          <a:solidFill>
            <a:schemeClr val="accent1">
              <a:shade val="80000"/>
              <a:hueOff val="73787"/>
              <a:satOff val="-14592"/>
              <a:lumOff val="1323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410" tIns="12700" rIns="8341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2</a:t>
          </a:r>
        </a:p>
      </dsp:txBody>
      <dsp:txXfrm>
        <a:off x="4681431" y="513291"/>
        <a:ext cx="756496" cy="756496"/>
      </dsp:txXfrm>
    </dsp:sp>
    <dsp:sp modelId="{CD8CF46F-3907-454C-8B20-82472D7F0A36}">
      <dsp:nvSpPr>
        <dsp:cNvPr id="0" name=""/>
        <dsp:cNvSpPr/>
      </dsp:nvSpPr>
      <dsp:spPr>
        <a:xfrm>
          <a:off x="3478529" y="3566088"/>
          <a:ext cx="3162299" cy="72"/>
        </a:xfrm>
        <a:prstGeom prst="rect">
          <a:avLst/>
        </a:prstGeom>
        <a:solidFill>
          <a:schemeClr val="accent1">
            <a:shade val="80000"/>
            <a:hueOff val="110680"/>
            <a:satOff val="-21889"/>
            <a:lumOff val="19850"/>
            <a:alphaOff val="0"/>
          </a:schemeClr>
        </a:solidFill>
        <a:ln w="15875" cap="rnd" cmpd="sng" algn="ctr">
          <a:solidFill>
            <a:schemeClr val="accent1">
              <a:shade val="80000"/>
              <a:hueOff val="110680"/>
              <a:satOff val="-21889"/>
              <a:lumOff val="1985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974B26-2CB2-467D-B60D-E748F06CCA40}">
      <dsp:nvSpPr>
        <dsp:cNvPr id="0" name=""/>
        <dsp:cNvSpPr/>
      </dsp:nvSpPr>
      <dsp:spPr>
        <a:xfrm>
          <a:off x="6957059" y="0"/>
          <a:ext cx="3162299" cy="35661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545" tIns="330200" rIns="246545" bIns="33020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Recognize expertise is not required to Lead</a:t>
          </a:r>
        </a:p>
      </dsp:txBody>
      <dsp:txXfrm>
        <a:off x="6957059" y="1355140"/>
        <a:ext cx="3162299" cy="2139696"/>
      </dsp:txXfrm>
    </dsp:sp>
    <dsp:sp modelId="{EA797EED-4173-410B-A978-9F0F919626BE}">
      <dsp:nvSpPr>
        <dsp:cNvPr id="0" name=""/>
        <dsp:cNvSpPr/>
      </dsp:nvSpPr>
      <dsp:spPr>
        <a:xfrm>
          <a:off x="8003285" y="356615"/>
          <a:ext cx="1069848" cy="1069848"/>
        </a:xfrm>
        <a:prstGeom prst="ellipse">
          <a:avLst/>
        </a:prstGeom>
        <a:solidFill>
          <a:schemeClr val="accent1">
            <a:shade val="80000"/>
            <a:hueOff val="147573"/>
            <a:satOff val="-29185"/>
            <a:lumOff val="26466"/>
            <a:alphaOff val="0"/>
          </a:schemeClr>
        </a:solidFill>
        <a:ln w="15875" cap="rnd" cmpd="sng" algn="ctr">
          <a:solidFill>
            <a:schemeClr val="accent1">
              <a:shade val="80000"/>
              <a:hueOff val="147573"/>
              <a:satOff val="-29185"/>
              <a:lumOff val="2646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410" tIns="12700" rIns="8341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3</a:t>
          </a:r>
        </a:p>
      </dsp:txBody>
      <dsp:txXfrm>
        <a:off x="8159961" y="513291"/>
        <a:ext cx="756496" cy="756496"/>
      </dsp:txXfrm>
    </dsp:sp>
    <dsp:sp modelId="{2B7BF252-A0EF-4AFF-8DC4-D21164779F03}">
      <dsp:nvSpPr>
        <dsp:cNvPr id="0" name=""/>
        <dsp:cNvSpPr/>
      </dsp:nvSpPr>
      <dsp:spPr>
        <a:xfrm>
          <a:off x="6957059" y="3566088"/>
          <a:ext cx="3162299" cy="72"/>
        </a:xfrm>
        <a:prstGeom prst="rect">
          <a:avLst/>
        </a:prstGeom>
        <a:solidFill>
          <a:schemeClr val="accent1">
            <a:shade val="80000"/>
            <a:hueOff val="184467"/>
            <a:satOff val="-36481"/>
            <a:lumOff val="33083"/>
            <a:alphaOff val="0"/>
          </a:schemeClr>
        </a:solidFill>
        <a:ln w="15875" cap="rnd" cmpd="sng" algn="ctr">
          <a:solidFill>
            <a:schemeClr val="accent1">
              <a:shade val="80000"/>
              <a:hueOff val="184467"/>
              <a:satOff val="-36481"/>
              <a:lumOff val="330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D4C56B-406E-4720-A939-50D78F2F7EDC}">
      <dsp:nvSpPr>
        <dsp:cNvPr id="0" name=""/>
        <dsp:cNvSpPr/>
      </dsp:nvSpPr>
      <dsp:spPr>
        <a:xfrm>
          <a:off x="788669" y="0"/>
          <a:ext cx="8938260" cy="4351338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F1C549-8088-4E3C-B447-C3017FF705AB}">
      <dsp:nvSpPr>
        <dsp:cNvPr id="0" name=""/>
        <dsp:cNvSpPr/>
      </dsp:nvSpPr>
      <dsp:spPr>
        <a:xfrm>
          <a:off x="5262" y="1305401"/>
          <a:ext cx="2531343" cy="1740535"/>
        </a:xfrm>
        <a:prstGeom prst="round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Meaningful Interactions w/ People, Places &amp; Systems</a:t>
          </a:r>
        </a:p>
      </dsp:txBody>
      <dsp:txXfrm>
        <a:off x="90228" y="1390367"/>
        <a:ext cx="2361411" cy="1570603"/>
      </dsp:txXfrm>
    </dsp:sp>
    <dsp:sp modelId="{F99C151B-249D-4EEA-835A-BDF8B1E4903E}">
      <dsp:nvSpPr>
        <dsp:cNvPr id="0" name=""/>
        <dsp:cNvSpPr/>
      </dsp:nvSpPr>
      <dsp:spPr>
        <a:xfrm>
          <a:off x="2663173" y="1305401"/>
          <a:ext cx="2531343" cy="1740535"/>
        </a:xfrm>
        <a:prstGeom prst="roundRect">
          <a:avLst/>
        </a:prstGeom>
        <a:solidFill>
          <a:schemeClr val="accent3">
            <a:shade val="80000"/>
            <a:hueOff val="57992"/>
            <a:satOff val="-7623"/>
            <a:lumOff val="10133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Challenge/Reinforce Beliefs and Values</a:t>
          </a:r>
        </a:p>
      </dsp:txBody>
      <dsp:txXfrm>
        <a:off x="2748139" y="1390367"/>
        <a:ext cx="2361411" cy="1570603"/>
      </dsp:txXfrm>
    </dsp:sp>
    <dsp:sp modelId="{192CEF4C-D32B-4BE5-A9BD-D359269425D6}">
      <dsp:nvSpPr>
        <dsp:cNvPr id="0" name=""/>
        <dsp:cNvSpPr/>
      </dsp:nvSpPr>
      <dsp:spPr>
        <a:xfrm>
          <a:off x="5321083" y="1305401"/>
          <a:ext cx="2531343" cy="1740535"/>
        </a:xfrm>
        <a:prstGeom prst="roundRect">
          <a:avLst/>
        </a:prstGeom>
        <a:solidFill>
          <a:schemeClr val="accent3">
            <a:shade val="80000"/>
            <a:hueOff val="115983"/>
            <a:satOff val="-15246"/>
            <a:lumOff val="2026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Impacts Behavior &amp; Decision-Making</a:t>
          </a:r>
        </a:p>
      </dsp:txBody>
      <dsp:txXfrm>
        <a:off x="5406049" y="1390367"/>
        <a:ext cx="2361411" cy="1570603"/>
      </dsp:txXfrm>
    </dsp:sp>
    <dsp:sp modelId="{D122AE5D-13A8-4DFC-A340-B8A10013340E}">
      <dsp:nvSpPr>
        <dsp:cNvPr id="0" name=""/>
        <dsp:cNvSpPr/>
      </dsp:nvSpPr>
      <dsp:spPr>
        <a:xfrm>
          <a:off x="7978993" y="1305401"/>
          <a:ext cx="2531343" cy="1740535"/>
        </a:xfrm>
        <a:prstGeom prst="roundRect">
          <a:avLst/>
        </a:prstGeom>
        <a:solidFill>
          <a:schemeClr val="accent3">
            <a:shade val="80000"/>
            <a:hueOff val="173975"/>
            <a:satOff val="-22869"/>
            <a:lumOff val="3040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Change Results/Improve Outcomes/Shift Culture</a:t>
          </a:r>
        </a:p>
      </dsp:txBody>
      <dsp:txXfrm>
        <a:off x="8063959" y="1390367"/>
        <a:ext cx="2361411" cy="15706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B529A7-0490-42DC-97A7-9B68F2329A99}">
      <dsp:nvSpPr>
        <dsp:cNvPr id="0" name=""/>
        <dsp:cNvSpPr/>
      </dsp:nvSpPr>
      <dsp:spPr>
        <a:xfrm>
          <a:off x="0" y="271087"/>
          <a:ext cx="5272888" cy="128663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  <a:ln>
          <a:noFill/>
        </a:ln>
        <a:effectLst>
          <a:outerShdw blurRad="38100" dist="25400" dir="5400000" rotWithShape="0">
            <a:srgbClr val="000000">
              <a:alpha val="6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Diversity:  The full range of human differences and similarities.</a:t>
          </a:r>
        </a:p>
      </dsp:txBody>
      <dsp:txXfrm>
        <a:off x="62808" y="333895"/>
        <a:ext cx="5147272" cy="1161018"/>
      </dsp:txXfrm>
    </dsp:sp>
    <dsp:sp modelId="{A912392B-7A86-4069-80CC-D10A700D4248}">
      <dsp:nvSpPr>
        <dsp:cNvPr id="0" name=""/>
        <dsp:cNvSpPr/>
      </dsp:nvSpPr>
      <dsp:spPr>
        <a:xfrm>
          <a:off x="0" y="1895049"/>
          <a:ext cx="5272888" cy="1286634"/>
        </a:xfrm>
        <a:prstGeom prst="roundRect">
          <a:avLst/>
        </a:prstGeom>
        <a:gradFill rotWithShape="0">
          <a:gsLst>
            <a:gs pos="0">
              <a:schemeClr val="accent5">
                <a:hueOff val="-260234"/>
                <a:satOff val="-8765"/>
                <a:lumOff val="-390"/>
                <a:alphaOff val="0"/>
                <a:tint val="96000"/>
                <a:lumMod val="102000"/>
              </a:schemeClr>
            </a:gs>
            <a:gs pos="100000">
              <a:schemeClr val="accent5">
                <a:hueOff val="-260234"/>
                <a:satOff val="-8765"/>
                <a:lumOff val="-390"/>
                <a:alphaOff val="0"/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  <a:ln>
          <a:noFill/>
        </a:ln>
        <a:effectLst>
          <a:outerShdw blurRad="38100" dist="25400" dir="5400000" rotWithShape="0">
            <a:srgbClr val="000000">
              <a:alpha val="6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Inclusivity: The level of belonging in an environment.  Driven by its leadership, KPIs, policies, practices and procedures.</a:t>
          </a:r>
        </a:p>
      </dsp:txBody>
      <dsp:txXfrm>
        <a:off x="62808" y="1957857"/>
        <a:ext cx="5147272" cy="116101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0A5AC6-C33F-4987-A9AF-4EDF3DBD3438}">
      <dsp:nvSpPr>
        <dsp:cNvPr id="0" name=""/>
        <dsp:cNvSpPr/>
      </dsp:nvSpPr>
      <dsp:spPr>
        <a:xfrm>
          <a:off x="0" y="3657"/>
          <a:ext cx="7289799" cy="105534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  <a:ln>
          <a:noFill/>
        </a:ln>
        <a:effectLst>
          <a:reflection blurRad="12700" stA="26000" endPos="32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Conscious…</a:t>
          </a:r>
        </a:p>
      </dsp:txBody>
      <dsp:txXfrm>
        <a:off x="51517" y="55174"/>
        <a:ext cx="7186765" cy="952306"/>
      </dsp:txXfrm>
    </dsp:sp>
    <dsp:sp modelId="{0A814C61-E446-4AE7-8D05-6034BC82DEB8}">
      <dsp:nvSpPr>
        <dsp:cNvPr id="0" name=""/>
        <dsp:cNvSpPr/>
      </dsp:nvSpPr>
      <dsp:spPr>
        <a:xfrm>
          <a:off x="0" y="1058997"/>
          <a:ext cx="7289799" cy="2231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1451" tIns="55880" rIns="312928" bIns="55880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400" kern="1200" dirty="0"/>
            <a:t>Happens automatically</a:t>
          </a: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400" kern="1200" dirty="0"/>
            <a:t>Triggered by the brain’s quick judgments of people and situations</a:t>
          </a: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400" kern="1200" dirty="0"/>
            <a:t>Influenced by our background</a:t>
          </a:r>
        </a:p>
      </dsp:txBody>
      <dsp:txXfrm>
        <a:off x="0" y="1058997"/>
        <a:ext cx="7289799" cy="2231460"/>
      </dsp:txXfrm>
    </dsp:sp>
    <dsp:sp modelId="{E16CB366-3C9F-4959-9869-29FB85B1AD10}">
      <dsp:nvSpPr>
        <dsp:cNvPr id="0" name=""/>
        <dsp:cNvSpPr/>
      </dsp:nvSpPr>
      <dsp:spPr>
        <a:xfrm>
          <a:off x="0" y="3290458"/>
          <a:ext cx="7289799" cy="1055340"/>
        </a:xfrm>
        <a:prstGeom prst="roundRect">
          <a:avLst/>
        </a:prstGeom>
        <a:gradFill rotWithShape="0">
          <a:gsLst>
            <a:gs pos="0">
              <a:schemeClr val="accent5">
                <a:hueOff val="-260234"/>
                <a:satOff val="-8765"/>
                <a:lumOff val="-390"/>
                <a:alphaOff val="0"/>
                <a:tint val="96000"/>
                <a:lumMod val="102000"/>
              </a:schemeClr>
            </a:gs>
            <a:gs pos="100000">
              <a:schemeClr val="accent5">
                <a:hueOff val="-260234"/>
                <a:satOff val="-8765"/>
                <a:lumOff val="-390"/>
                <a:alphaOff val="0"/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  <a:ln>
          <a:noFill/>
        </a:ln>
        <a:effectLst>
          <a:reflection blurRad="12700" stA="26000" endPos="32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Unconscious…</a:t>
          </a:r>
        </a:p>
      </dsp:txBody>
      <dsp:txXfrm>
        <a:off x="51517" y="3341975"/>
        <a:ext cx="7186765" cy="952306"/>
      </dsp:txXfrm>
    </dsp:sp>
    <dsp:sp modelId="{00BAC9FB-2824-4F02-93E5-9740B4EF2627}">
      <dsp:nvSpPr>
        <dsp:cNvPr id="0" name=""/>
        <dsp:cNvSpPr/>
      </dsp:nvSpPr>
      <dsp:spPr>
        <a:xfrm>
          <a:off x="0" y="4345798"/>
          <a:ext cx="7289799" cy="1184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1451" tIns="55880" rIns="312928" bIns="55880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400" kern="1200" dirty="0"/>
            <a:t>We are unaware it is present</a:t>
          </a: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400" kern="1200" dirty="0"/>
            <a:t>It is out of our control</a:t>
          </a:r>
        </a:p>
      </dsp:txBody>
      <dsp:txXfrm>
        <a:off x="0" y="4345798"/>
        <a:ext cx="7289799" cy="11840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8DFB8-877D-4DD1-9DC7-C20A601AB796}">
      <dsp:nvSpPr>
        <dsp:cNvPr id="0" name=""/>
        <dsp:cNvSpPr/>
      </dsp:nvSpPr>
      <dsp:spPr>
        <a:xfrm>
          <a:off x="0" y="382453"/>
          <a:ext cx="7598991" cy="1944000"/>
        </a:xfrm>
        <a:prstGeom prst="rightArrow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9D9939-9A3D-4BEB-984C-F6CFF7A116FC}">
      <dsp:nvSpPr>
        <dsp:cNvPr id="0" name=""/>
        <dsp:cNvSpPr/>
      </dsp:nvSpPr>
      <dsp:spPr>
        <a:xfrm>
          <a:off x="614008" y="868453"/>
          <a:ext cx="6307756" cy="97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74320" rIns="0" bIns="27432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tx1"/>
              </a:solidFill>
              <a:latin typeface="Corbel" panose="020B0503020204020204"/>
            </a:rPr>
            <a:t>Goodwill’s Inclusive Leadership Assessment</a:t>
          </a:r>
        </a:p>
      </dsp:txBody>
      <dsp:txXfrm>
        <a:off x="614008" y="868453"/>
        <a:ext cx="6307756" cy="9720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569B92-58EF-4B32-8AF5-458C8D54984A}">
      <dsp:nvSpPr>
        <dsp:cNvPr id="0" name=""/>
        <dsp:cNvSpPr/>
      </dsp:nvSpPr>
      <dsp:spPr>
        <a:xfrm>
          <a:off x="0" y="3881"/>
          <a:ext cx="6492875" cy="68254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Acknowledge </a:t>
          </a:r>
          <a:r>
            <a:rPr lang="en-US" sz="3200" kern="1200" dirty="0"/>
            <a:t>that</a:t>
          </a:r>
          <a:r>
            <a:rPr lang="en-US" sz="2900" kern="1200" dirty="0"/>
            <a:t> conflict is productive</a:t>
          </a:r>
        </a:p>
      </dsp:txBody>
      <dsp:txXfrm>
        <a:off x="33319" y="37200"/>
        <a:ext cx="6426237" cy="615910"/>
      </dsp:txXfrm>
    </dsp:sp>
    <dsp:sp modelId="{E13649AD-8065-412F-8636-740F77FCF054}">
      <dsp:nvSpPr>
        <dsp:cNvPr id="0" name=""/>
        <dsp:cNvSpPr/>
      </dsp:nvSpPr>
      <dsp:spPr>
        <a:xfrm>
          <a:off x="0" y="699158"/>
          <a:ext cx="6492875" cy="682548"/>
        </a:xfrm>
        <a:prstGeom prst="roundRect">
          <a:avLst/>
        </a:prstGeom>
        <a:solidFill>
          <a:schemeClr val="accent2">
            <a:hueOff val="-4713878"/>
            <a:satOff val="-19781"/>
            <a:lumOff val="-941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Be</a:t>
          </a:r>
          <a:r>
            <a:rPr lang="en-US" sz="3000" kern="1200" dirty="0"/>
            <a:t> a ‘Miner’</a:t>
          </a:r>
        </a:p>
      </dsp:txBody>
      <dsp:txXfrm>
        <a:off x="33319" y="732477"/>
        <a:ext cx="6426237" cy="615910"/>
      </dsp:txXfrm>
    </dsp:sp>
    <dsp:sp modelId="{8F4C9F2F-CA33-4D38-8924-262400311110}">
      <dsp:nvSpPr>
        <dsp:cNvPr id="0" name=""/>
        <dsp:cNvSpPr/>
      </dsp:nvSpPr>
      <dsp:spPr>
        <a:xfrm>
          <a:off x="0" y="1381707"/>
          <a:ext cx="6492875" cy="12075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149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Extracts the disagreement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Commitment to staying with the conflict till it is resolved</a:t>
          </a:r>
        </a:p>
      </dsp:txBody>
      <dsp:txXfrm>
        <a:off x="0" y="1381707"/>
        <a:ext cx="6492875" cy="1207586"/>
      </dsp:txXfrm>
    </dsp:sp>
    <dsp:sp modelId="{D615B7C1-658F-44E1-8046-3A2E983CEE21}">
      <dsp:nvSpPr>
        <dsp:cNvPr id="0" name=""/>
        <dsp:cNvSpPr/>
      </dsp:nvSpPr>
      <dsp:spPr>
        <a:xfrm>
          <a:off x="0" y="2589293"/>
          <a:ext cx="6492875" cy="682548"/>
        </a:xfrm>
        <a:prstGeom prst="roundRect">
          <a:avLst/>
        </a:prstGeom>
        <a:solidFill>
          <a:schemeClr val="accent2">
            <a:hueOff val="-9427755"/>
            <a:satOff val="-39561"/>
            <a:lumOff val="-18823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Real Time permission</a:t>
          </a:r>
        </a:p>
      </dsp:txBody>
      <dsp:txXfrm>
        <a:off x="33319" y="2622612"/>
        <a:ext cx="6426237" cy="615910"/>
      </dsp:txXfrm>
    </dsp:sp>
    <dsp:sp modelId="{795C93E5-0E13-42D4-9C8C-5D504459116B}">
      <dsp:nvSpPr>
        <dsp:cNvPr id="0" name=""/>
        <dsp:cNvSpPr/>
      </dsp:nvSpPr>
      <dsp:spPr>
        <a:xfrm>
          <a:off x="0" y="3271842"/>
          <a:ext cx="6492875" cy="18296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149" tIns="33020" rIns="184912" bIns="3302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dirty="0"/>
            <a:t>Team members help each other engage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dirty="0"/>
            <a:t>Remind each other conflict is necessary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dirty="0"/>
            <a:t>At the end…letting team members know that the conflict was healthy and good for the team</a:t>
          </a:r>
        </a:p>
      </dsp:txBody>
      <dsp:txXfrm>
        <a:off x="0" y="3271842"/>
        <a:ext cx="6492875" cy="182967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9AA8D4-29D6-49C4-9E70-EAB0DB4D83AE}">
      <dsp:nvSpPr>
        <dsp:cNvPr id="0" name=""/>
        <dsp:cNvSpPr/>
      </dsp:nvSpPr>
      <dsp:spPr>
        <a:xfrm>
          <a:off x="177747" y="0"/>
          <a:ext cx="1510523" cy="151052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FCB792-A65A-4166-B623-051B4349F677}">
      <dsp:nvSpPr>
        <dsp:cNvPr id="0" name=""/>
        <dsp:cNvSpPr/>
      </dsp:nvSpPr>
      <dsp:spPr>
        <a:xfrm>
          <a:off x="177747" y="1643678"/>
          <a:ext cx="4315781" cy="647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600" kern="1200" dirty="0"/>
            <a:t>Homework:  Internal/External </a:t>
          </a:r>
        </a:p>
      </dsp:txBody>
      <dsp:txXfrm>
        <a:off x="177747" y="1643678"/>
        <a:ext cx="4315781" cy="647367"/>
      </dsp:txXfrm>
    </dsp:sp>
    <dsp:sp modelId="{E0465DEE-1F0C-45EC-9CC4-2B1E009A87D3}">
      <dsp:nvSpPr>
        <dsp:cNvPr id="0" name=""/>
        <dsp:cNvSpPr/>
      </dsp:nvSpPr>
      <dsp:spPr>
        <a:xfrm>
          <a:off x="177747" y="2352978"/>
          <a:ext cx="4315781" cy="743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741BFA-4E2B-424F-A942-E66D43C18106}">
      <dsp:nvSpPr>
        <dsp:cNvPr id="0" name=""/>
        <dsp:cNvSpPr/>
      </dsp:nvSpPr>
      <dsp:spPr>
        <a:xfrm>
          <a:off x="5248790" y="0"/>
          <a:ext cx="1510523" cy="151052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7EF34C-59D1-4BBA-B0BC-C0582EA53957}">
      <dsp:nvSpPr>
        <dsp:cNvPr id="0" name=""/>
        <dsp:cNvSpPr/>
      </dsp:nvSpPr>
      <dsp:spPr>
        <a:xfrm>
          <a:off x="5248790" y="1643678"/>
          <a:ext cx="4315781" cy="647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600" kern="1200" dirty="0"/>
            <a:t>Start/Continue talk re Metrics</a:t>
          </a:r>
        </a:p>
      </dsp:txBody>
      <dsp:txXfrm>
        <a:off x="5248790" y="1643678"/>
        <a:ext cx="4315781" cy="647367"/>
      </dsp:txXfrm>
    </dsp:sp>
    <dsp:sp modelId="{C441F5DA-6922-48F2-B013-27DA6979BB64}">
      <dsp:nvSpPr>
        <dsp:cNvPr id="0" name=""/>
        <dsp:cNvSpPr/>
      </dsp:nvSpPr>
      <dsp:spPr>
        <a:xfrm>
          <a:off x="5248790" y="2352978"/>
          <a:ext cx="4315781" cy="743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Connected to Recruitment, Retention, Promotion, Compensation</a:t>
          </a:r>
        </a:p>
      </dsp:txBody>
      <dsp:txXfrm>
        <a:off x="5248790" y="2352978"/>
        <a:ext cx="4315781" cy="7436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773EEC-D453-0C41-A025-7445BE271F3A}" type="datetimeFigureOut">
              <a:rPr lang="en-US" smtClean="0"/>
              <a:t>12/8/2022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7EAF6C-23D1-2F4D-83FF-5EEF1E2996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822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Table Leaders: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have been actively engaged with this work for a bit longer.  The expectations for you are different.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are expected to actively demonstrate ‘Good Faith’ throughout this session.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Additionally, you are expected to assist your colleagues in on ramping their own thoughts using ‘Good Faith’ as a platform.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EAF6C-23D1-2F4D-83FF-5EEF1E29967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496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does this look like at Goodwill?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EAF6C-23D1-2F4D-83FF-5EEF1E29967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163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does this look like at Goodwill?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EAF6C-23D1-2F4D-83FF-5EEF1E29967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631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does this look like at Goodwill?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EAF6C-23D1-2F4D-83FF-5EEF1E29967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225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does this look like at Goodwill?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EAF6C-23D1-2F4D-83FF-5EEF1E29967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988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does this look like at Goodwill?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EAF6C-23D1-2F4D-83FF-5EEF1E29967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280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CB87E-4591-47A1-9046-CF63F17215EF}" type="datetime2">
              <a:rPr lang="en-US" smtClean="0"/>
              <a:t>Thursday, December 8,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30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Thursday, December 8, 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47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Thursday, December 8,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1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Thursday, December 8,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74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Thursday, December 8,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52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Thursday, December 8,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3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Thursday, December 8,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98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7F0E-8070-4DFE-A821-9A699EDBAD7E}" type="datetime2">
              <a:rPr lang="en-US" smtClean="0"/>
              <a:t>Thursday, December 8,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09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D34AE-C7BF-46E5-A968-01C6641F6476}" type="datetime2">
              <a:rPr lang="en-US" smtClean="0"/>
              <a:t>Thursday, December 8,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77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6"/>
          <p:cNvSpPr>
            <a:spLocks noGrp="1"/>
          </p:cNvSpPr>
          <p:nvPr>
            <p:ph type="body" sz="quarter" idx="20"/>
          </p:nvPr>
        </p:nvSpPr>
        <p:spPr>
          <a:xfrm>
            <a:off x="6271684" y="2743199"/>
            <a:ext cx="5310717" cy="3429000"/>
          </a:xfrm>
          <a:ln>
            <a:solidFill>
              <a:srgbClr val="D9D9D9"/>
            </a:solidFill>
          </a:ln>
        </p:spPr>
        <p:txBody>
          <a:bodyPr tIns="91440"/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609600" y="2743200"/>
            <a:ext cx="5310717" cy="3429000"/>
          </a:xfrm>
          <a:ln>
            <a:solidFill>
              <a:srgbClr val="D9D9D9"/>
            </a:solidFill>
          </a:ln>
        </p:spPr>
        <p:txBody>
          <a:bodyPr tIns="91440"/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Insert Slide Title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256F499-AFB0-4098-98EC-149346D2E0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609600" y="1669267"/>
            <a:ext cx="10972800" cy="5461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09600" y="2282431"/>
            <a:ext cx="5310752" cy="460768"/>
          </a:xfrm>
          <a:solidFill>
            <a:srgbClr val="5F869F"/>
          </a:solidFill>
          <a:ln>
            <a:solidFill>
              <a:schemeClr val="accent2"/>
            </a:solidFill>
          </a:ln>
        </p:spPr>
        <p:txBody>
          <a:bodyPr tIns="0" bIns="0" anchor="ctr" anchorCtr="0"/>
          <a:lstStyle>
            <a:lvl1pPr>
              <a:defRPr sz="1867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271648" y="2282431"/>
            <a:ext cx="5310752" cy="460768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tIns="0" bIns="0" anchor="ctr" anchorCtr="0"/>
          <a:lstStyle>
            <a:lvl1pPr>
              <a:defRPr sz="1867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23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E70B-B772-416E-A790-995760B1742E}" type="datetime2">
              <a:rPr lang="en-US" smtClean="0"/>
              <a:t>Thursday, December 8,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20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0CDE-A6F1-4138-AF12-ED09E8E5FB6B}" type="datetime2">
              <a:rPr lang="en-US" smtClean="0"/>
              <a:t>Thursday, December 8,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5F8B1-DB7B-4D28-A97D-40FB2DD1EF78}" type="datetime2">
              <a:rPr lang="en-US" smtClean="0"/>
              <a:t>Thursday, December 8, 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6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39161-23B8-4738-9069-73EBE8884FDD}" type="datetime2">
              <a:rPr lang="en-US" smtClean="0"/>
              <a:t>Thursday, December 8, 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83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94D44-7693-499F-AC6C-11696134FE3F}" type="datetime2">
              <a:rPr lang="en-US" smtClean="0"/>
              <a:t>Thursday, December 8, 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63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F2AE-472C-4EF3-ABB2-24BAA9AE3CF7}" type="datetime2">
              <a:rPr lang="en-US" smtClean="0"/>
              <a:t>Thursday, December 8, 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33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162C-A7C1-4263-9453-1BAFF8C39559}" type="datetime2">
              <a:rPr lang="en-US" smtClean="0"/>
              <a:t>Thursday, December 8, 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38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F6793-3458-4587-8168-65F0C37A92D2}" type="datetime2">
              <a:rPr lang="en-US" smtClean="0"/>
              <a:t>Thursday, December 8, 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13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0"/>
            <a:chOff x="1320800" y="0"/>
            <a:chExt cx="2436813" cy="6858000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rgbClr val="00A5B5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F5416C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35909F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DB487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8352ED3-3C46-4C9A-9738-67B2D875E7E2}" type="datetime2">
              <a:rPr lang="en-US" smtClean="0"/>
              <a:pPr/>
              <a:t>Thursday, December 8,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582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misciwriters.com/2017/02/21/the-science-of-what-keeps-us-apart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info@jamespogue.com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mailto:info@jamespogue.com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AB903-1664-474D-9DE6-AEFEEAD18D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4270" y="2326010"/>
            <a:ext cx="8574622" cy="2205980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Goodwill: A No Nonsense Experience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69D547E-A056-0D47-AA6F-42615ACDA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89452" y="897484"/>
            <a:ext cx="4909129" cy="209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FBECC4-DDD5-4084-B8B1-9E5F6BC49999}"/>
              </a:ext>
            </a:extLst>
          </p:cNvPr>
          <p:cNvSpPr txBox="1">
            <a:spLocks/>
          </p:cNvSpPr>
          <p:nvPr/>
        </p:nvSpPr>
        <p:spPr>
          <a:xfrm>
            <a:off x="4724399" y="633990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</a:rPr>
              <a:t>JP Enterprises Copyright 2022</a:t>
            </a:r>
          </a:p>
        </p:txBody>
      </p:sp>
    </p:spTree>
    <p:extLst>
      <p:ext uri="{BB962C8B-B14F-4D97-AF65-F5344CB8AC3E}">
        <p14:creationId xmlns:p14="http://schemas.microsoft.com/office/powerpoint/2010/main" val="180602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3AF886A9-4C30-48FC-8216-22B3897EA8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3" r="533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94BF43D-E4D4-094B-A9DA-F0400139B96F}"/>
              </a:ext>
            </a:extLst>
          </p:cNvPr>
          <p:cNvSpPr txBox="1">
            <a:spLocks/>
          </p:cNvSpPr>
          <p:nvPr/>
        </p:nvSpPr>
        <p:spPr>
          <a:xfrm>
            <a:off x="4357163" y="63703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</a:rPr>
              <a:t>JP Enterprises Copyright 2022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A66701A-A427-4577-89EF-201608238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JP Enterprises Copyright 2022</a:t>
            </a:r>
          </a:p>
        </p:txBody>
      </p:sp>
    </p:spTree>
    <p:extLst>
      <p:ext uri="{BB962C8B-B14F-4D97-AF65-F5344CB8AC3E}">
        <p14:creationId xmlns:p14="http://schemas.microsoft.com/office/powerpoint/2010/main" val="283120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EB1ADA-ECA7-4956-9837-3FCBB4633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9594" y="141547"/>
            <a:ext cx="9527885" cy="1138429"/>
          </a:xfrm>
          <a:noFill/>
        </p:spPr>
        <p:txBody>
          <a:bodyPr>
            <a:normAutofit/>
          </a:bodyPr>
          <a:lstStyle/>
          <a:p>
            <a:r>
              <a:rPr lang="en-US" dirty="0"/>
              <a:t>Inclusive Leadership Assessment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291CD0-1251-4AD6-B42E-98944FC911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00783" y="1478165"/>
            <a:ext cx="4429632" cy="460768"/>
          </a:xfrm>
          <a:solidFill>
            <a:schemeClr val="accent3"/>
          </a:solidFill>
          <a:ln>
            <a:solidFill>
              <a:srgbClr val="00A5B5"/>
            </a:solidFill>
          </a:ln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</a:rPr>
              <a:t>Hesitant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9897F4-D2A5-46D0-B10E-356DBCAAA2E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400783" y="1938933"/>
            <a:ext cx="4429632" cy="4035078"/>
          </a:xfrm>
          <a:solidFill>
            <a:schemeClr val="bg1"/>
          </a:solidFill>
          <a:ln>
            <a:noFill/>
          </a:ln>
        </p:spPr>
        <p:txBody>
          <a:bodyPr>
            <a:normAutofit fontScale="70000" lnSpcReduction="20000"/>
          </a:bodyPr>
          <a:lstStyle/>
          <a:p>
            <a:r>
              <a:rPr lang="en-US" sz="2667" dirty="0">
                <a:solidFill>
                  <a:schemeClr val="tx1"/>
                </a:solidFill>
              </a:rPr>
              <a:t>I’d prefer to work and interact with people who are like me. </a:t>
            </a:r>
          </a:p>
          <a:p>
            <a:r>
              <a:rPr lang="en-US" sz="2667" dirty="0">
                <a:solidFill>
                  <a:schemeClr val="tx1"/>
                </a:solidFill>
              </a:rPr>
              <a:t>Non-business conversations about difference don’t belong in the office space.</a:t>
            </a:r>
          </a:p>
          <a:p>
            <a:r>
              <a:rPr lang="en-US" sz="2667" dirty="0">
                <a:solidFill>
                  <a:schemeClr val="tx1"/>
                </a:solidFill>
              </a:rPr>
              <a:t>I don’t have issues with people who are different from me, we just don’t have a lot in common.</a:t>
            </a:r>
          </a:p>
          <a:p>
            <a:r>
              <a:rPr lang="en-US" sz="2667" dirty="0">
                <a:solidFill>
                  <a:schemeClr val="tx1"/>
                </a:solidFill>
              </a:rPr>
              <a:t>I am deeply fearful/scared that people are out to get me or ppl like me, they are waiting for me to make a mistake.</a:t>
            </a:r>
          </a:p>
          <a:p>
            <a:r>
              <a:rPr lang="en-US" sz="2667" dirty="0">
                <a:solidFill>
                  <a:schemeClr val="tx1"/>
                </a:solidFill>
              </a:rPr>
              <a:t>I cannot provide a clear definition for Diversity, Inclusion nor Bias</a:t>
            </a:r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4697DF-1D1C-4628-AEFD-AA41C0A42BE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71684" y="1938933"/>
            <a:ext cx="5310717" cy="4233267"/>
          </a:xfrm>
          <a:solidFill>
            <a:schemeClr val="bg1"/>
          </a:solidFill>
        </p:spPr>
        <p:txBody>
          <a:bodyPr>
            <a:normAutofit/>
          </a:bodyPr>
          <a:lstStyle/>
          <a:p>
            <a:endParaRPr lang="en-US" sz="2667" dirty="0"/>
          </a:p>
          <a:p>
            <a:endParaRPr lang="en-US" dirty="0"/>
          </a:p>
        </p:txBody>
      </p:sp>
      <p:pic>
        <p:nvPicPr>
          <p:cNvPr id="10" name="Picture 9" descr="Stick figure families holding hands">
            <a:extLst>
              <a:ext uri="{FF2B5EF4-FFF2-40B4-BE49-F238E27FC236}">
                <a16:creationId xmlns:a16="http://schemas.microsoft.com/office/drawing/2014/main" id="{47EB8EA9-3BBB-4708-9AE2-0496EC7C8A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289" y="1478165"/>
            <a:ext cx="4827506" cy="4035079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A43C4CB-3DD2-3544-B393-D914225E3AD2}"/>
              </a:ext>
            </a:extLst>
          </p:cNvPr>
          <p:cNvSpPr txBox="1">
            <a:spLocks/>
          </p:cNvSpPr>
          <p:nvPr/>
        </p:nvSpPr>
        <p:spPr>
          <a:xfrm>
            <a:off x="4357163" y="63703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</a:rPr>
              <a:t>JP Enterprises Copyright 2022</a:t>
            </a:r>
          </a:p>
        </p:txBody>
      </p:sp>
    </p:spTree>
    <p:extLst>
      <p:ext uri="{BB962C8B-B14F-4D97-AF65-F5344CB8AC3E}">
        <p14:creationId xmlns:p14="http://schemas.microsoft.com/office/powerpoint/2010/main" val="139528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EB1ADA-ECA7-4956-9837-3FCBB4633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484" y="272617"/>
            <a:ext cx="10058400" cy="986029"/>
          </a:xfrm>
          <a:noFill/>
        </p:spPr>
        <p:txBody>
          <a:bodyPr>
            <a:normAutofit/>
          </a:bodyPr>
          <a:lstStyle/>
          <a:p>
            <a:r>
              <a:rPr lang="en-US" dirty="0"/>
              <a:t>Inclusive Leadership Assessment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3E18B6-3385-4444-9F1B-9071F03C2B9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71684" y="1456835"/>
            <a:ext cx="5310752" cy="460768"/>
          </a:xfrm>
          <a:solidFill>
            <a:srgbClr val="DB4871"/>
          </a:solidFill>
          <a:ln>
            <a:noFill/>
          </a:ln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</a:rPr>
              <a:t>Discomfort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9897F4-D2A5-46D0-B10E-356DBCAAA2E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9664" y="1938933"/>
            <a:ext cx="5310717" cy="4233267"/>
          </a:xfrm>
          <a:solidFill>
            <a:schemeClr val="bg1"/>
          </a:solidFill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4697DF-1D1C-4628-AEFD-AA41C0A42BE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71684" y="1938933"/>
            <a:ext cx="5310717" cy="3831800"/>
          </a:xfrm>
          <a:solidFill>
            <a:schemeClr val="bg1"/>
          </a:solidFill>
          <a:ln>
            <a:noFill/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sz="2667" dirty="0"/>
          </a:p>
          <a:p>
            <a:r>
              <a:rPr lang="en-US" sz="2667" dirty="0">
                <a:solidFill>
                  <a:schemeClr val="tx1"/>
                </a:solidFill>
              </a:rPr>
              <a:t>I work and interact with people from different backgrounds as a function of my role, it’s a challenge.  </a:t>
            </a:r>
          </a:p>
          <a:p>
            <a:r>
              <a:rPr lang="en-US" sz="2667" dirty="0">
                <a:solidFill>
                  <a:schemeClr val="tx1"/>
                </a:solidFill>
              </a:rPr>
              <a:t>Non-business conversation about difference sometimes happen, its uncomfortable.  I’m not convinced of a direct business connection.  </a:t>
            </a:r>
          </a:p>
          <a:p>
            <a:r>
              <a:rPr lang="en-US" sz="2667" dirty="0">
                <a:solidFill>
                  <a:schemeClr val="tx1"/>
                </a:solidFill>
              </a:rPr>
              <a:t>There’s anxiety around ‘speaking my truth’.  I may be admonished or ridiculed.  This is not a safe place/time to say the ‘wrong’ thing.</a:t>
            </a:r>
          </a:p>
          <a:p>
            <a:r>
              <a:rPr lang="en-US" sz="2667" dirty="0">
                <a:solidFill>
                  <a:schemeClr val="tx1"/>
                </a:solidFill>
              </a:rPr>
              <a:t>I’m not confident in my definitions for Diversity, Inclusion nor Bias</a:t>
            </a:r>
          </a:p>
          <a:p>
            <a:endParaRPr lang="en-US" sz="2667" dirty="0"/>
          </a:p>
          <a:p>
            <a:endParaRPr lang="en-US" dirty="0"/>
          </a:p>
        </p:txBody>
      </p:sp>
      <p:pic>
        <p:nvPicPr>
          <p:cNvPr id="6" name="Picture 5" descr="Businesswoman giving presentation to coworkers">
            <a:extLst>
              <a:ext uri="{FF2B5EF4-FFF2-40B4-BE49-F238E27FC236}">
                <a16:creationId xmlns:a16="http://schemas.microsoft.com/office/drawing/2014/main" id="{07C9D8D8-112C-4EC2-8698-9B7B1A859C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81" y="1687219"/>
            <a:ext cx="5310752" cy="3510325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18B0832-E8CF-1A48-B45F-80832CFD5F44}"/>
              </a:ext>
            </a:extLst>
          </p:cNvPr>
          <p:cNvSpPr txBox="1">
            <a:spLocks/>
          </p:cNvSpPr>
          <p:nvPr/>
        </p:nvSpPr>
        <p:spPr>
          <a:xfrm>
            <a:off x="4357163" y="63703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</a:rPr>
              <a:t>JP Enterprises Copyright 2022</a:t>
            </a:r>
          </a:p>
        </p:txBody>
      </p:sp>
    </p:spTree>
    <p:extLst>
      <p:ext uri="{BB962C8B-B14F-4D97-AF65-F5344CB8AC3E}">
        <p14:creationId xmlns:p14="http://schemas.microsoft.com/office/powerpoint/2010/main" val="3437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EB1ADA-ECA7-4956-9837-3FCBB4633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379771"/>
            <a:ext cx="10058400" cy="1051560"/>
          </a:xfrm>
          <a:noFill/>
        </p:spPr>
        <p:txBody>
          <a:bodyPr/>
          <a:lstStyle/>
          <a:p>
            <a:r>
              <a:rPr lang="en-US" dirty="0"/>
              <a:t>Inclusive Leadership Assessment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291CD0-1251-4AD6-B42E-98944FC911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24001" y="1643974"/>
            <a:ext cx="4396316" cy="412230"/>
          </a:xfrm>
          <a:solidFill>
            <a:schemeClr val="accent3"/>
          </a:solidFill>
          <a:ln>
            <a:noFill/>
          </a:ln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</a:rPr>
              <a:t>Investigating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9897F4-D2A5-46D0-B10E-356DBCAAA2E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24001" y="2056205"/>
            <a:ext cx="4396316" cy="4115996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 fontScale="70000" lnSpcReduction="20000"/>
          </a:bodyPr>
          <a:lstStyle/>
          <a:p>
            <a:r>
              <a:rPr lang="en-US" sz="2667" dirty="0">
                <a:solidFill>
                  <a:schemeClr val="tx1"/>
                </a:solidFill>
              </a:rPr>
              <a:t>I work with different ppl all the time; it can be thought provoking.</a:t>
            </a:r>
          </a:p>
          <a:p>
            <a:r>
              <a:rPr lang="en-US" sz="2667" dirty="0">
                <a:solidFill>
                  <a:schemeClr val="tx1"/>
                </a:solidFill>
              </a:rPr>
              <a:t>Non-business conversations about difference happen, they’re interesting but I rarely see a business connection.  </a:t>
            </a:r>
          </a:p>
          <a:p>
            <a:r>
              <a:rPr lang="en-US" sz="2667" dirty="0">
                <a:solidFill>
                  <a:schemeClr val="tx1"/>
                </a:solidFill>
              </a:rPr>
              <a:t>I want to initiate conversations to learn more, but I don’t.  I can’t bring myself to ask the questions or share my experience.  I’m pretty sure it will be ok, but I can’t/haven’t.</a:t>
            </a:r>
          </a:p>
          <a:p>
            <a:r>
              <a:rPr lang="en-US" sz="2667" dirty="0">
                <a:solidFill>
                  <a:schemeClr val="tx1"/>
                </a:solidFill>
              </a:rPr>
              <a:t>I believe I can define Diversity, Inclusion and Bias but I’m not clear on the differences nor overlap. </a:t>
            </a:r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4697DF-1D1C-4628-AEFD-AA41C0A42BE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71684" y="2056205"/>
            <a:ext cx="5310717" cy="4115995"/>
          </a:xfrm>
          <a:solidFill>
            <a:schemeClr val="bg1"/>
          </a:solidFill>
        </p:spPr>
        <p:txBody>
          <a:bodyPr>
            <a:normAutofit/>
          </a:bodyPr>
          <a:lstStyle/>
          <a:p>
            <a:endParaRPr lang="en-US" sz="2667" dirty="0"/>
          </a:p>
          <a:p>
            <a:endParaRPr lang="en-US" dirty="0"/>
          </a:p>
        </p:txBody>
      </p:sp>
      <p:pic>
        <p:nvPicPr>
          <p:cNvPr id="6" name="Picture 5" descr="People solving problems">
            <a:extLst>
              <a:ext uri="{FF2B5EF4-FFF2-40B4-BE49-F238E27FC236}">
                <a16:creationId xmlns:a16="http://schemas.microsoft.com/office/drawing/2014/main" id="{07589A7D-5EBD-45B2-92DF-8216557C9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684" y="1903228"/>
            <a:ext cx="5709684" cy="3916125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80277C5-391A-9B42-B76E-5D603019D649}"/>
              </a:ext>
            </a:extLst>
          </p:cNvPr>
          <p:cNvSpPr txBox="1">
            <a:spLocks/>
          </p:cNvSpPr>
          <p:nvPr/>
        </p:nvSpPr>
        <p:spPr>
          <a:xfrm>
            <a:off x="4357163" y="63703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</a:rPr>
              <a:t>JP Enterprises Copyright 2022</a:t>
            </a:r>
          </a:p>
        </p:txBody>
      </p:sp>
    </p:spTree>
    <p:extLst>
      <p:ext uri="{BB962C8B-B14F-4D97-AF65-F5344CB8AC3E}">
        <p14:creationId xmlns:p14="http://schemas.microsoft.com/office/powerpoint/2010/main" val="3926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EB1ADA-ECA7-4956-9837-3FCBB4633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114" y="474282"/>
            <a:ext cx="10058400" cy="1051560"/>
          </a:xfrm>
          <a:noFill/>
        </p:spPr>
        <p:txBody>
          <a:bodyPr/>
          <a:lstStyle/>
          <a:p>
            <a:r>
              <a:rPr lang="en-US" dirty="0"/>
              <a:t>Inclusive Leadership Assessment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3E18B6-3385-4444-9F1B-9071F03C2B9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71648" y="1595437"/>
            <a:ext cx="5310752" cy="460768"/>
          </a:xfrm>
          <a:solidFill>
            <a:srgbClr val="DB4871"/>
          </a:solidFill>
          <a:ln>
            <a:noFill/>
          </a:ln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</a:rPr>
              <a:t>Experimenting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9897F4-D2A5-46D0-B10E-356DBCAAA2E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0" y="2056205"/>
            <a:ext cx="5310717" cy="4115995"/>
          </a:xfrm>
          <a:solidFill>
            <a:schemeClr val="bg1"/>
          </a:solidFill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4697DF-1D1C-4628-AEFD-AA41C0A42BE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71648" y="2056205"/>
            <a:ext cx="5310717" cy="3662464"/>
          </a:xfrm>
          <a:solidFill>
            <a:schemeClr val="bg1"/>
          </a:solidFill>
          <a:ln>
            <a:noFill/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sz="2667" dirty="0"/>
          </a:p>
          <a:p>
            <a:r>
              <a:rPr lang="en-US" sz="2667" dirty="0">
                <a:solidFill>
                  <a:schemeClr val="tx1"/>
                </a:solidFill>
              </a:rPr>
              <a:t>At work, I push myself to have deeper interactions with people who are not like me.</a:t>
            </a:r>
          </a:p>
          <a:p>
            <a:r>
              <a:rPr lang="en-US" sz="2667" dirty="0">
                <a:solidFill>
                  <a:schemeClr val="tx1"/>
                </a:solidFill>
              </a:rPr>
              <a:t>Non-business conversations about difference happen.  I think they make us better.  </a:t>
            </a:r>
          </a:p>
          <a:p>
            <a:r>
              <a:rPr lang="en-US" sz="2667" dirty="0">
                <a:solidFill>
                  <a:schemeClr val="tx1"/>
                </a:solidFill>
              </a:rPr>
              <a:t>I encourage myself to ask questions so I can understand other perspectives.  I grit my teeth and ask or say what is on my mind, its risky, stressful and necessary.</a:t>
            </a:r>
          </a:p>
          <a:p>
            <a:r>
              <a:rPr lang="en-US" sz="2667" dirty="0">
                <a:solidFill>
                  <a:schemeClr val="tx1"/>
                </a:solidFill>
              </a:rPr>
              <a:t>I believe I can define Diversity, Inclusion and Bias.  I’m getting clarity on the differences nor overlap. </a:t>
            </a:r>
          </a:p>
          <a:p>
            <a:endParaRPr lang="en-US" sz="2667" dirty="0"/>
          </a:p>
          <a:p>
            <a:endParaRPr lang="en-US" dirty="0"/>
          </a:p>
        </p:txBody>
      </p:sp>
      <p:pic>
        <p:nvPicPr>
          <p:cNvPr id="6" name="Picture 5" descr="Bald man with bear">
            <a:extLst>
              <a:ext uri="{FF2B5EF4-FFF2-40B4-BE49-F238E27FC236}">
                <a16:creationId xmlns:a16="http://schemas.microsoft.com/office/drawing/2014/main" id="{E3C118B4-C21F-4F80-8EB6-3F8512482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14" y="1943882"/>
            <a:ext cx="5159221" cy="3432862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323D8B5-EAAB-6242-90E2-47449C14ADC8}"/>
              </a:ext>
            </a:extLst>
          </p:cNvPr>
          <p:cNvSpPr txBox="1">
            <a:spLocks/>
          </p:cNvSpPr>
          <p:nvPr/>
        </p:nvSpPr>
        <p:spPr>
          <a:xfrm>
            <a:off x="4357163" y="63703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</a:rPr>
              <a:t>JP Enterprises Copyright 2022</a:t>
            </a:r>
          </a:p>
        </p:txBody>
      </p:sp>
    </p:spTree>
    <p:extLst>
      <p:ext uri="{BB962C8B-B14F-4D97-AF65-F5344CB8AC3E}">
        <p14:creationId xmlns:p14="http://schemas.microsoft.com/office/powerpoint/2010/main" val="415480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EB1ADA-ECA7-4956-9837-3FCBB4633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611" y="348297"/>
            <a:ext cx="10058400" cy="1051559"/>
          </a:xfrm>
          <a:noFill/>
        </p:spPr>
        <p:txBody>
          <a:bodyPr/>
          <a:lstStyle/>
          <a:p>
            <a:r>
              <a:rPr lang="en-US" dirty="0"/>
              <a:t>Inclusive Leadership Assessment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291CD0-1251-4AD6-B42E-98944FC911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89611" y="1623999"/>
            <a:ext cx="5310752" cy="460768"/>
          </a:xfrm>
          <a:solidFill>
            <a:schemeClr val="accent3"/>
          </a:solidFill>
          <a:ln>
            <a:noFill/>
          </a:ln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</a:rPr>
              <a:t>Engaging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9897F4-D2A5-46D0-B10E-356DBCAAA2E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89611" y="2072284"/>
            <a:ext cx="5310751" cy="4298105"/>
          </a:xfrm>
          <a:solidFill>
            <a:schemeClr val="bg1"/>
          </a:solidFill>
          <a:ln>
            <a:noFill/>
          </a:ln>
        </p:spPr>
        <p:txBody>
          <a:bodyPr>
            <a:normAutofit fontScale="77500" lnSpcReduction="20000"/>
          </a:bodyPr>
          <a:lstStyle/>
          <a:p>
            <a:r>
              <a:rPr lang="en-US" sz="2667" dirty="0">
                <a:solidFill>
                  <a:schemeClr val="tx1"/>
                </a:solidFill>
              </a:rPr>
              <a:t>I prefer to work with people who are not like me.  It increases innovation and creativity.</a:t>
            </a:r>
          </a:p>
          <a:p>
            <a:r>
              <a:rPr lang="en-US" sz="2667" dirty="0">
                <a:solidFill>
                  <a:schemeClr val="tx1"/>
                </a:solidFill>
              </a:rPr>
              <a:t>Non-business conversation are normal and deepen our connection to each other.  Deeper connections make better teams.  </a:t>
            </a:r>
          </a:p>
          <a:p>
            <a:r>
              <a:rPr lang="en-US" sz="2667" dirty="0">
                <a:solidFill>
                  <a:schemeClr val="tx1"/>
                </a:solidFill>
              </a:rPr>
              <a:t>I can say what I need to say.  I feel ‘safer’ and supported.  If a mistake is made, I handle it with grace, respect and if necessary, forgiveness and patience.</a:t>
            </a:r>
          </a:p>
          <a:p>
            <a:r>
              <a:rPr lang="en-US" sz="2667" dirty="0">
                <a:solidFill>
                  <a:schemeClr val="tx1"/>
                </a:solidFill>
              </a:rPr>
              <a:t>I can define Diversity, Inclusion and Bias.  I am clear on the differences and overlap. </a:t>
            </a:r>
          </a:p>
          <a:p>
            <a:endParaRPr lang="en-US" sz="2667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11" name="Picture 10" descr="A picture containing doughnut, donut, window, sitting&#10;&#10;Description automatically generated">
            <a:extLst>
              <a:ext uri="{FF2B5EF4-FFF2-40B4-BE49-F238E27FC236}">
                <a16:creationId xmlns:a16="http://schemas.microsoft.com/office/drawing/2014/main" id="{7E8792A4-62DC-4D4D-8C2E-07BDEF854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376851" y="1854383"/>
            <a:ext cx="3646026" cy="4499930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B8E9510-2783-C54F-9F6F-A7456F8C54CE}"/>
              </a:ext>
            </a:extLst>
          </p:cNvPr>
          <p:cNvSpPr txBox="1">
            <a:spLocks/>
          </p:cNvSpPr>
          <p:nvPr/>
        </p:nvSpPr>
        <p:spPr>
          <a:xfrm>
            <a:off x="4357163" y="63703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</a:rPr>
              <a:t>JP Enterprises Copyright 2022</a:t>
            </a:r>
          </a:p>
        </p:txBody>
      </p:sp>
    </p:spTree>
    <p:extLst>
      <p:ext uri="{BB962C8B-B14F-4D97-AF65-F5344CB8AC3E}">
        <p14:creationId xmlns:p14="http://schemas.microsoft.com/office/powerpoint/2010/main" val="423068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8863B-2B6F-84E9-0788-260FBCD5B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256479"/>
            <a:ext cx="10018713" cy="1828800"/>
          </a:xfrm>
        </p:spPr>
        <p:txBody>
          <a:bodyPr/>
          <a:lstStyle/>
          <a:p>
            <a:r>
              <a:rPr lang="en-US" dirty="0"/>
              <a:t>The Business Case:  Diverse Teams are More Productive, Creative, Innovative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7A5F3-88CA-7B42-8F8B-54E6BCB21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7110" y="1996439"/>
            <a:ext cx="10018713" cy="3124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Going Deeper…</a:t>
            </a:r>
          </a:p>
          <a:p>
            <a:r>
              <a:rPr lang="en-US" sz="3200" dirty="0"/>
              <a:t>The Right thing to do:  Morals </a:t>
            </a:r>
          </a:p>
          <a:p>
            <a:r>
              <a:rPr lang="en-US" sz="3200" dirty="0"/>
              <a:t>The ‘Right’ thing to do:  Ethics</a:t>
            </a:r>
          </a:p>
          <a:p>
            <a:r>
              <a:rPr lang="en-US" sz="3200" dirty="0"/>
              <a:t>Risk Mitigation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C40AD32-D415-3722-B1B5-BFC14EFB87CD}"/>
              </a:ext>
            </a:extLst>
          </p:cNvPr>
          <p:cNvSpPr txBox="1">
            <a:spLocks/>
          </p:cNvSpPr>
          <p:nvPr/>
        </p:nvSpPr>
        <p:spPr>
          <a:xfrm>
            <a:off x="4724399" y="633990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</a:rPr>
              <a:t>JP Enterprises Copyright 2022</a:t>
            </a:r>
          </a:p>
        </p:txBody>
      </p:sp>
    </p:spTree>
    <p:extLst>
      <p:ext uri="{BB962C8B-B14F-4D97-AF65-F5344CB8AC3E}">
        <p14:creationId xmlns:p14="http://schemas.microsoft.com/office/powerpoint/2010/main" val="352676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A1C39-DA03-8A9A-88C5-2144F8E7A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216569"/>
            <a:ext cx="10018713" cy="1667988"/>
          </a:xfrm>
        </p:spPr>
        <p:txBody>
          <a:bodyPr/>
          <a:lstStyle/>
          <a:p>
            <a:r>
              <a:rPr lang="en-US" dirty="0"/>
              <a:t>DEI ‘Conflict’: Things to Remember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4EA5DD-F36B-D05E-2CC7-BB0E1AC36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1282391"/>
            <a:ext cx="10018713" cy="5359042"/>
          </a:xfrm>
        </p:spPr>
        <p:txBody>
          <a:bodyPr>
            <a:normAutofit/>
          </a:bodyPr>
          <a:lstStyle/>
          <a:p>
            <a:r>
              <a:rPr lang="en-US" sz="2800" dirty="0"/>
              <a:t>We avoid passionate debates that are necessary and essential</a:t>
            </a:r>
          </a:p>
          <a:p>
            <a:r>
              <a:rPr lang="en-US" sz="2800" dirty="0"/>
              <a:t>Conflict vs Fighting</a:t>
            </a:r>
          </a:p>
          <a:p>
            <a:pPr lvl="1"/>
            <a:r>
              <a:rPr lang="en-US" sz="2800" dirty="0"/>
              <a:t>Similarities:  Passion. Emotion. Frustration.</a:t>
            </a:r>
          </a:p>
          <a:p>
            <a:r>
              <a:rPr lang="en-US" sz="2800" dirty="0"/>
              <a:t>Purpose of Conflict</a:t>
            </a:r>
          </a:p>
          <a:p>
            <a:pPr lvl="1"/>
            <a:r>
              <a:rPr lang="en-US" sz="2800" dirty="0"/>
              <a:t>To the best solution in the shortest period of time</a:t>
            </a:r>
          </a:p>
          <a:p>
            <a:r>
              <a:rPr lang="en-US" sz="2800" dirty="0"/>
              <a:t>Teams that avoid these conflicts</a:t>
            </a:r>
          </a:p>
          <a:p>
            <a:pPr lvl="1"/>
            <a:r>
              <a:rPr lang="en-US" sz="2800" dirty="0"/>
              <a:t>Do so to avoid hurting one another’s feelings…</a:t>
            </a:r>
          </a:p>
          <a:p>
            <a:pPr lvl="1"/>
            <a:r>
              <a:rPr lang="en-US" sz="2800" dirty="0"/>
              <a:t>But it encourages tension and back-channel attacks</a:t>
            </a:r>
          </a:p>
        </p:txBody>
      </p:sp>
    </p:spTree>
    <p:extLst>
      <p:ext uri="{BB962C8B-B14F-4D97-AF65-F5344CB8AC3E}">
        <p14:creationId xmlns:p14="http://schemas.microsoft.com/office/powerpoint/2010/main" val="33942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64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4C52C56-BEF2-4E22-8C8E-A7AC96B03A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7EC58D-788A-DEB5-6A07-95D0C1C40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1" y="685800"/>
            <a:ext cx="2639962" cy="5105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Tools for Working Through Conflict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0BEEFECD-C66D-CCAC-4864-B1C3A13EB9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8519749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0119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AB3AD-8A0C-880B-D169-66D2FE1B3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Directions for Table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D70216-21D8-FE74-9CDF-07E4F1A64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Choose a Table Leader</a:t>
            </a:r>
          </a:p>
          <a:p>
            <a:pPr lvl="1"/>
            <a:r>
              <a:rPr lang="en-US" sz="3200" dirty="0"/>
              <a:t>Responsible for managing the conversation</a:t>
            </a:r>
          </a:p>
          <a:p>
            <a:r>
              <a:rPr lang="en-US" sz="3200" dirty="0"/>
              <a:t>Choose a Timekeeper</a:t>
            </a:r>
          </a:p>
          <a:p>
            <a:r>
              <a:rPr lang="en-US" sz="3200" dirty="0"/>
              <a:t>Choose a Note Taker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56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4">
            <a:extLst>
              <a:ext uri="{FF2B5EF4-FFF2-40B4-BE49-F238E27FC236}">
                <a16:creationId xmlns:a16="http://schemas.microsoft.com/office/drawing/2014/main" id="{A2610DE1-DF41-40E4-A51E-95A2B44608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3028859"/>
              </p:ext>
            </p:extLst>
          </p:nvPr>
        </p:nvGraphicFramePr>
        <p:xfrm>
          <a:off x="5047409" y="620392"/>
          <a:ext cx="6690954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3">
            <a:extLst>
              <a:ext uri="{FF2B5EF4-FFF2-40B4-BE49-F238E27FC236}">
                <a16:creationId xmlns:a16="http://schemas.microsoft.com/office/drawing/2014/main" id="{92111527-B7B6-C447-89BF-D4F2F7C2D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257" y="620392"/>
            <a:ext cx="3766457" cy="5504688"/>
          </a:xfrm>
        </p:spPr>
        <p:txBody>
          <a:bodyPr>
            <a:normAutofit/>
          </a:bodyPr>
          <a:lstStyle/>
          <a:p>
            <a:r>
              <a:rPr lang="en-US" sz="6000" dirty="0"/>
              <a:t>Good Faith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FE3C562-B793-4BB9-91D5-BE0860A1C91F}"/>
              </a:ext>
            </a:extLst>
          </p:cNvPr>
          <p:cNvSpPr txBox="1">
            <a:spLocks/>
          </p:cNvSpPr>
          <p:nvPr/>
        </p:nvSpPr>
        <p:spPr>
          <a:xfrm>
            <a:off x="4724399" y="633990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</a:rPr>
              <a:t>JP Enterprises Copyright 2022</a:t>
            </a:r>
          </a:p>
        </p:txBody>
      </p:sp>
    </p:spTree>
    <p:extLst>
      <p:ext uri="{BB962C8B-B14F-4D97-AF65-F5344CB8AC3E}">
        <p14:creationId xmlns:p14="http://schemas.microsoft.com/office/powerpoint/2010/main" val="297179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36CD0-9719-891D-D11E-87F2BC019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168442"/>
            <a:ext cx="10018713" cy="957831"/>
          </a:xfrm>
        </p:spPr>
        <p:txBody>
          <a:bodyPr/>
          <a:lstStyle/>
          <a:p>
            <a:r>
              <a:rPr lang="en-US" dirty="0"/>
              <a:t>Table Work Part 1:  Calling Out and Calling In.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7AD4D-93A6-8383-1291-3405AF499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3405" y="1126273"/>
            <a:ext cx="9629618" cy="5563286"/>
          </a:xfrm>
        </p:spPr>
        <p:txBody>
          <a:bodyPr>
            <a:noAutofit/>
          </a:bodyPr>
          <a:lstStyle/>
          <a:p>
            <a:r>
              <a:rPr lang="en-US" dirty="0"/>
              <a:t>A complaint has been made by some Team Members that you have not been inclusive towards a particular group.  </a:t>
            </a:r>
          </a:p>
          <a:p>
            <a:r>
              <a:rPr lang="en-US" dirty="0"/>
              <a:t>Team Members have asked to meet with you.</a:t>
            </a:r>
          </a:p>
          <a:p>
            <a:r>
              <a:rPr lang="en-US" dirty="0"/>
              <a:t>Leaders</a:t>
            </a:r>
          </a:p>
          <a:p>
            <a:pPr lvl="1"/>
            <a:r>
              <a:rPr lang="en-US" sz="2400" dirty="0"/>
              <a:t>What are the next steps you take to help your managers and other team members?</a:t>
            </a:r>
          </a:p>
          <a:p>
            <a:r>
              <a:rPr lang="en-US" dirty="0"/>
              <a:t>Team Members</a:t>
            </a:r>
          </a:p>
          <a:p>
            <a:pPr lvl="1"/>
            <a:r>
              <a:rPr lang="en-US" sz="2400" dirty="0"/>
              <a:t>What are the questions you need to ask your Store Manager?  </a:t>
            </a:r>
          </a:p>
          <a:p>
            <a:pPr lvl="1"/>
            <a:r>
              <a:rPr lang="en-US" sz="2400" dirty="0"/>
              <a:t>What is the information you would want to gather FOR your Store Manager?</a:t>
            </a:r>
          </a:p>
          <a:p>
            <a:r>
              <a:rPr lang="en-US" dirty="0"/>
              <a:t>Outcome:  Identify the Problem.  Best possible solution.  Every Team Member is heard and engaged.</a:t>
            </a:r>
          </a:p>
        </p:txBody>
      </p:sp>
    </p:spTree>
    <p:extLst>
      <p:ext uri="{BB962C8B-B14F-4D97-AF65-F5344CB8AC3E}">
        <p14:creationId xmlns:p14="http://schemas.microsoft.com/office/powerpoint/2010/main" val="204090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36CD0-9719-891D-D11E-87F2BC019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-252664"/>
            <a:ext cx="10018713" cy="1752599"/>
          </a:xfrm>
        </p:spPr>
        <p:txBody>
          <a:bodyPr/>
          <a:lstStyle/>
          <a:p>
            <a:r>
              <a:rPr lang="en-US" dirty="0"/>
              <a:t>Table Work Part 2:  Cliques can be okay.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7AD4D-93A6-8383-1291-3405AF499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1058779"/>
            <a:ext cx="10018713" cy="4583738"/>
          </a:xfrm>
        </p:spPr>
        <p:txBody>
          <a:bodyPr>
            <a:normAutofit/>
          </a:bodyPr>
          <a:lstStyle/>
          <a:p>
            <a:r>
              <a:rPr lang="en-US" dirty="0"/>
              <a:t>Your team has cliques, it is unavoidable.</a:t>
            </a:r>
          </a:p>
          <a:p>
            <a:r>
              <a:rPr lang="en-US" dirty="0"/>
              <a:t>We want to highlight diversity and not hide it.</a:t>
            </a:r>
          </a:p>
          <a:p>
            <a:r>
              <a:rPr lang="en-US" dirty="0"/>
              <a:t>Identify example Cliques.</a:t>
            </a:r>
          </a:p>
          <a:p>
            <a:r>
              <a:rPr lang="en-US" dirty="0"/>
              <a:t>Assume they are valuable</a:t>
            </a:r>
          </a:p>
          <a:p>
            <a:r>
              <a:rPr lang="en-US" dirty="0"/>
              <a:t>How can we use that value to bring the team together </a:t>
            </a:r>
          </a:p>
          <a:p>
            <a:r>
              <a:rPr lang="en-US" dirty="0"/>
              <a:t>Outcome:  2 examples of what can be done to create more Inclusion and the feeling of Belonging</a:t>
            </a:r>
          </a:p>
        </p:txBody>
      </p:sp>
    </p:spTree>
    <p:extLst>
      <p:ext uri="{BB962C8B-B14F-4D97-AF65-F5344CB8AC3E}">
        <p14:creationId xmlns:p14="http://schemas.microsoft.com/office/powerpoint/2010/main" val="209638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9F2C82-77C8-413A-62F4-B2E5FBE54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0"/>
            <a:ext cx="10018713" cy="1694985"/>
          </a:xfrm>
        </p:spPr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8D24D8-E0A2-466D-F79F-2D467F6355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2179" y="1839951"/>
            <a:ext cx="4607188" cy="602166"/>
          </a:xfrm>
        </p:spPr>
        <p:txBody>
          <a:bodyPr/>
          <a:lstStyle/>
          <a:p>
            <a:r>
              <a:rPr lang="en-US" sz="3000" dirty="0"/>
              <a:t>Store Managers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F53AF5-1327-C33B-E8ED-E7B1831E13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4311" y="2787805"/>
            <a:ext cx="4895056" cy="3003394"/>
          </a:xfrm>
        </p:spPr>
        <p:txBody>
          <a:bodyPr>
            <a:noAutofit/>
          </a:bodyPr>
          <a:lstStyle/>
          <a:p>
            <a:r>
              <a:rPr lang="en-US" sz="2400" dirty="0"/>
              <a:t>Insert Inclusion Conversations into regular meetings</a:t>
            </a:r>
          </a:p>
          <a:p>
            <a:r>
              <a:rPr lang="en-US" sz="2400" dirty="0"/>
              <a:t>Consider an Inclusion Moment</a:t>
            </a:r>
          </a:p>
          <a:p>
            <a:r>
              <a:rPr lang="en-US" sz="2400" dirty="0"/>
              <a:t>Remember the Open Door swings both ways</a:t>
            </a:r>
          </a:p>
          <a:p>
            <a:r>
              <a:rPr lang="en-US" sz="2400" dirty="0"/>
              <a:t>Encourage a ‘Speak Up’ Culture…even when it is difficult to do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FDB0A53-94EE-AE38-650D-51B4657E26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80486" y="1656516"/>
            <a:ext cx="4622537" cy="785602"/>
          </a:xfrm>
        </p:spPr>
        <p:txBody>
          <a:bodyPr/>
          <a:lstStyle/>
          <a:p>
            <a:r>
              <a:rPr lang="en-US" sz="3000" dirty="0"/>
              <a:t>Team Members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DD4DB37-5697-2A2D-DCCE-44EFA6E3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07967" y="2877015"/>
            <a:ext cx="4895056" cy="2486722"/>
          </a:xfrm>
        </p:spPr>
        <p:txBody>
          <a:bodyPr/>
          <a:lstStyle/>
          <a:p>
            <a:r>
              <a:rPr lang="en-US" dirty="0"/>
              <a:t>‘</a:t>
            </a:r>
            <a:r>
              <a:rPr lang="en-US" sz="2400" dirty="0"/>
              <a:t>Speak Up’…in a Graceful, Necessary way</a:t>
            </a:r>
          </a:p>
          <a:p>
            <a:r>
              <a:rPr lang="en-US" sz="2400" dirty="0"/>
              <a:t>Bring Inclusion challenges to your Manager’s Attention</a:t>
            </a:r>
          </a:p>
          <a:p>
            <a:r>
              <a:rPr lang="en-US" sz="2400" dirty="0"/>
              <a:t>Bring Inclusion Solutions too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16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64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C76D20-1E51-A55A-AD1F-4D54F4E14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706" y="685800"/>
            <a:ext cx="9742318" cy="1752599"/>
          </a:xfrm>
        </p:spPr>
        <p:txBody>
          <a:bodyPr>
            <a:normAutofit/>
          </a:bodyPr>
          <a:lstStyle/>
          <a:p>
            <a:r>
              <a:rPr lang="en-US" dirty="0"/>
              <a:t>What’s Next?  Continue the Conversations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EB241ED5-26E3-741A-86EE-3F56119B5A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0116369"/>
              </p:ext>
            </p:extLst>
          </p:nvPr>
        </p:nvGraphicFramePr>
        <p:xfrm>
          <a:off x="1760705" y="2694562"/>
          <a:ext cx="9742319" cy="309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2929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F54098D-A8D5-524B-BC63-C6C594C0D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0195" y="5691940"/>
            <a:ext cx="6987645" cy="1388534"/>
          </a:xfrm>
        </p:spPr>
        <p:txBody>
          <a:bodyPr/>
          <a:lstStyle/>
          <a:p>
            <a:pPr algn="ctr"/>
            <a:r>
              <a:rPr lang="en-US" dirty="0">
                <a:hlinkClick r:id="rId2"/>
              </a:rPr>
              <a:t>E. info@jamespogue.com</a:t>
            </a:r>
            <a:endParaRPr lang="en-US" dirty="0"/>
          </a:p>
          <a:p>
            <a:pPr algn="ctr"/>
            <a:r>
              <a:rPr lang="en-US" dirty="0"/>
              <a:t>L: @drjamespogue</a:t>
            </a:r>
          </a:p>
          <a:p>
            <a:pPr algn="ctr"/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69D547E-A056-0D47-AA6F-42615ACDA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89452" y="321014"/>
            <a:ext cx="4909129" cy="209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4552123-0B02-AA40-9DBC-9F00D26E9735}"/>
              </a:ext>
            </a:extLst>
          </p:cNvPr>
          <p:cNvSpPr txBox="1">
            <a:spLocks/>
          </p:cNvSpPr>
          <p:nvPr/>
        </p:nvSpPr>
        <p:spPr>
          <a:xfrm>
            <a:off x="10245570" y="6464617"/>
            <a:ext cx="1871901" cy="3856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</a:rPr>
              <a:t>JP Enterprises Copyright 2022</a:t>
            </a:r>
          </a:p>
        </p:txBody>
      </p:sp>
    </p:spTree>
    <p:extLst>
      <p:ext uri="{BB962C8B-B14F-4D97-AF65-F5344CB8AC3E}">
        <p14:creationId xmlns:p14="http://schemas.microsoft.com/office/powerpoint/2010/main" val="6646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F54098D-A8D5-524B-BC63-C6C594C0D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0195" y="5691940"/>
            <a:ext cx="6987645" cy="1388534"/>
          </a:xfrm>
        </p:spPr>
        <p:txBody>
          <a:bodyPr/>
          <a:lstStyle/>
          <a:p>
            <a:pPr algn="ctr"/>
            <a:r>
              <a:rPr lang="en-US" dirty="0">
                <a:hlinkClick r:id="rId2"/>
              </a:rPr>
              <a:t>E. info@jamespogue.com</a:t>
            </a:r>
            <a:endParaRPr lang="en-US" dirty="0"/>
          </a:p>
          <a:p>
            <a:pPr algn="ctr"/>
            <a:r>
              <a:rPr lang="en-US" dirty="0"/>
              <a:t>L: @drjamespogue</a:t>
            </a:r>
          </a:p>
          <a:p>
            <a:pPr algn="ctr"/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4552123-0B02-AA40-9DBC-9F00D26E9735}"/>
              </a:ext>
            </a:extLst>
          </p:cNvPr>
          <p:cNvSpPr txBox="1">
            <a:spLocks/>
          </p:cNvSpPr>
          <p:nvPr/>
        </p:nvSpPr>
        <p:spPr>
          <a:xfrm>
            <a:off x="10245570" y="6464617"/>
            <a:ext cx="1871901" cy="3856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</a:rPr>
              <a:t>JP Enterprises Copyright 2022</a:t>
            </a:r>
          </a:p>
        </p:txBody>
      </p:sp>
    </p:spTree>
    <p:extLst>
      <p:ext uri="{BB962C8B-B14F-4D97-AF65-F5344CB8AC3E}">
        <p14:creationId xmlns:p14="http://schemas.microsoft.com/office/powerpoint/2010/main" val="172138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4">
            <a:extLst>
              <a:ext uri="{FF2B5EF4-FFF2-40B4-BE49-F238E27FC236}">
                <a16:creationId xmlns:a16="http://schemas.microsoft.com/office/drawing/2014/main" id="{ACAC0863-EC05-4081-AD8C-D58888780E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573748"/>
              </p:ext>
            </p:extLst>
          </p:nvPr>
        </p:nvGraphicFramePr>
        <p:xfrm>
          <a:off x="1600524" y="2222621"/>
          <a:ext cx="10119360" cy="3566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3">
            <a:extLst>
              <a:ext uri="{FF2B5EF4-FFF2-40B4-BE49-F238E27FC236}">
                <a16:creationId xmlns:a16="http://schemas.microsoft.com/office/drawing/2014/main" id="{265A0210-F83A-D541-A4CD-E1B8C16FD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654" y="445626"/>
            <a:ext cx="10579608" cy="118872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General Outcomes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FFB6C37-84D3-4885-8708-5BF2C47DAD2A}"/>
              </a:ext>
            </a:extLst>
          </p:cNvPr>
          <p:cNvSpPr txBox="1">
            <a:spLocks/>
          </p:cNvSpPr>
          <p:nvPr/>
        </p:nvSpPr>
        <p:spPr>
          <a:xfrm>
            <a:off x="4724399" y="633990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</a:rPr>
              <a:t>JP Enterprises Copyright 2022</a:t>
            </a:r>
          </a:p>
        </p:txBody>
      </p:sp>
    </p:spTree>
    <p:extLst>
      <p:ext uri="{BB962C8B-B14F-4D97-AF65-F5344CB8AC3E}">
        <p14:creationId xmlns:p14="http://schemas.microsoft.com/office/powerpoint/2010/main" val="104713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B115E4-E615-8B85-A56C-F8A23951D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start with shared language</a:t>
            </a:r>
          </a:p>
        </p:txBody>
      </p:sp>
    </p:spTree>
    <p:extLst>
      <p:ext uri="{BB962C8B-B14F-4D97-AF65-F5344CB8AC3E}">
        <p14:creationId xmlns:p14="http://schemas.microsoft.com/office/powerpoint/2010/main" val="368692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5F4AC-FA38-4B78-88D9-9C8584056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367990"/>
            <a:ext cx="10018713" cy="1194109"/>
          </a:xfrm>
          <a:solidFill>
            <a:schemeClr val="accent4"/>
          </a:solidFill>
          <a:effectLst>
            <a:softEdge rad="38100"/>
          </a:effectLst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DIBs Model™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339E049-2B0E-4842-922B-E039284D4BD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60243" y="1562099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E02603-4FCE-4955-A85C-96D0B4A4F0CB}"/>
              </a:ext>
            </a:extLst>
          </p:cNvPr>
          <p:cNvSpPr txBox="1">
            <a:spLocks/>
          </p:cNvSpPr>
          <p:nvPr/>
        </p:nvSpPr>
        <p:spPr>
          <a:xfrm>
            <a:off x="4724399" y="633990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</a:rPr>
              <a:t>JP Enterprises Copyright 2022</a:t>
            </a:r>
          </a:p>
        </p:txBody>
      </p:sp>
    </p:spTree>
    <p:extLst>
      <p:ext uri="{BB962C8B-B14F-4D97-AF65-F5344CB8AC3E}">
        <p14:creationId xmlns:p14="http://schemas.microsoft.com/office/powerpoint/2010/main" val="421126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8E4BE-604A-4020-BC3C-F135E7C1B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1130" y="293243"/>
            <a:ext cx="5277333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100" dirty="0"/>
              <a:t>An Overview of Diversity and Inclusivity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70B053D0-2D33-4F4F-8673-BF350397D27F}"/>
              </a:ext>
            </a:extLst>
          </p:cNvPr>
          <p:cNvSpPr txBox="1">
            <a:spLocks/>
          </p:cNvSpPr>
          <p:nvPr/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F77997-6667-4A9C-8B68-C35A808B6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77716" y="6423913"/>
            <a:ext cx="500633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sz="1100" kern="1200" dirty="0">
                <a:solidFill>
                  <a:schemeClr val="tx1">
                    <a:alpha val="80000"/>
                  </a:schemeClr>
                </a:solidFill>
                <a:latin typeface="Calibri" panose="020F0502020204030204"/>
                <a:ea typeface="+mn-ea"/>
                <a:cs typeface="+mn-cs"/>
              </a:rPr>
              <a:t>JP Enterprises Copyright 2022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6865C4C-67B6-4174-8543-ED325439B2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6" r="31689" b="1"/>
          <a:stretch/>
        </p:blipFill>
        <p:spPr>
          <a:xfrm>
            <a:off x="6893317" y="760562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A87E749-2F92-45F2-B2C9-A465EF81F1FE}"/>
              </a:ext>
            </a:extLst>
          </p:cNvPr>
          <p:cNvSpPr txBox="1">
            <a:spLocks/>
          </p:cNvSpPr>
          <p:nvPr/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2B32825C-F5FC-4751-9365-356548BBCCF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01130" y="2050994"/>
          <a:ext cx="5272888" cy="3181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7611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4009E-50C2-4F7C-B2E3-4AF0D7AC3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557" y="1045368"/>
            <a:ext cx="3197013" cy="47672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kern="1200" dirty="0">
                <a:latin typeface="+mj-lt"/>
                <a:ea typeface="+mj-ea"/>
                <a:cs typeface="+mj-cs"/>
              </a:rPr>
              <a:t>Bias:  </a:t>
            </a:r>
            <a:br>
              <a:rPr lang="en-US" kern="1200" dirty="0">
                <a:latin typeface="+mj-lt"/>
                <a:ea typeface="+mj-ea"/>
                <a:cs typeface="+mj-cs"/>
              </a:rPr>
            </a:br>
            <a:r>
              <a:rPr lang="en-US" b="0" i="0" u="none" strike="noStrike" kern="1200" dirty="0">
                <a:effectLst/>
                <a:latin typeface="+mj-lt"/>
                <a:ea typeface="+mj-ea"/>
                <a:cs typeface="+mj-cs"/>
              </a:rPr>
              <a:t>A pre-judgement in favor/against a person, or group</a:t>
            </a:r>
            <a:endParaRPr lang="en-US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9B94C4E3-A945-4D52-93B8-CF0A0CCA02CE}"/>
              </a:ext>
            </a:extLst>
          </p:cNvPr>
          <p:cNvSpPr txBox="1">
            <a:spLocks/>
          </p:cNvSpPr>
          <p:nvPr/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B73D9F-21E7-487A-80D4-1B789E56C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6356350"/>
            <a:ext cx="4089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JP Enterprises Copyright 2022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76132BD2-FB48-42C9-99FB-51CD5BBCE855}"/>
              </a:ext>
            </a:extLst>
          </p:cNvPr>
          <p:cNvSpPr txBox="1">
            <a:spLocks/>
          </p:cNvSpPr>
          <p:nvPr/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61745976-6E71-4BA2-BEE6-F4E91FADFEF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330719" y="641615"/>
          <a:ext cx="7289799" cy="5533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0132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35DD5-7300-B8FE-0B6B-3D3B41285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B25381E2-B6CE-762B-83E6-F093D43234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743"/>
            <a:ext cx="12344400" cy="6596744"/>
          </a:xfrm>
        </p:spPr>
      </p:pic>
    </p:spTree>
    <p:extLst>
      <p:ext uri="{BB962C8B-B14F-4D97-AF65-F5344CB8AC3E}">
        <p14:creationId xmlns:p14="http://schemas.microsoft.com/office/powerpoint/2010/main" val="268336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478956D-BB64-A340-91B6-7816E2203B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0641352"/>
              </p:ext>
            </p:extLst>
          </p:nvPr>
        </p:nvGraphicFramePr>
        <p:xfrm>
          <a:off x="2616472" y="2074547"/>
          <a:ext cx="7598991" cy="2708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0212273C-2ED6-744C-8222-08ECEFA027F2}"/>
              </a:ext>
            </a:extLst>
          </p:cNvPr>
          <p:cNvSpPr txBox="1">
            <a:spLocks/>
          </p:cNvSpPr>
          <p:nvPr/>
        </p:nvSpPr>
        <p:spPr>
          <a:xfrm>
            <a:off x="4724399" y="633990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</a:rPr>
              <a:t>JP Enterprises Copyright 2022</a:t>
            </a:r>
          </a:p>
        </p:txBody>
      </p:sp>
    </p:spTree>
    <p:extLst>
      <p:ext uri="{BB962C8B-B14F-4D97-AF65-F5344CB8AC3E}">
        <p14:creationId xmlns:p14="http://schemas.microsoft.com/office/powerpoint/2010/main" val="79505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JP Enterprises">
      <a:dk1>
        <a:srgbClr val="000000"/>
      </a:dk1>
      <a:lt1>
        <a:srgbClr val="FFFFFF"/>
      </a:lt1>
      <a:dk2>
        <a:srgbClr val="212121"/>
      </a:dk2>
      <a:lt2>
        <a:srgbClr val="CDD0D1"/>
      </a:lt2>
      <a:accent1>
        <a:srgbClr val="1EA5B3"/>
      </a:accent1>
      <a:accent2>
        <a:srgbClr val="F14770"/>
      </a:accent2>
      <a:accent3>
        <a:srgbClr val="3A909E"/>
      </a:accent3>
      <a:accent4>
        <a:srgbClr val="D94971"/>
      </a:accent4>
      <a:accent5>
        <a:srgbClr val="FFA106"/>
      </a:accent5>
      <a:accent6>
        <a:srgbClr val="F48D0F"/>
      </a:accent6>
      <a:hlink>
        <a:srgbClr val="1DA3B3"/>
      </a:hlink>
      <a:folHlink>
        <a:srgbClr val="3A8F9D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14265</TotalTime>
  <Words>1268</Words>
  <Application>Microsoft Office PowerPoint</Application>
  <PresentationFormat>Widescreen</PresentationFormat>
  <Paragraphs>160</Paragraphs>
  <Slides>25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Corbel</vt:lpstr>
      <vt:lpstr>Times New Roman</vt:lpstr>
      <vt:lpstr>Parallax</vt:lpstr>
      <vt:lpstr>Goodwill: A No Nonsense Experience</vt:lpstr>
      <vt:lpstr>Good Faith</vt:lpstr>
      <vt:lpstr>General Outcomes</vt:lpstr>
      <vt:lpstr>Let’s start with shared language</vt:lpstr>
      <vt:lpstr>The DIBs Model™</vt:lpstr>
      <vt:lpstr>An Overview of Diversity and Inclusivity</vt:lpstr>
      <vt:lpstr>Bias:   A pre-judgement in favor/against a person, or group</vt:lpstr>
      <vt:lpstr>PowerPoint Presentation</vt:lpstr>
      <vt:lpstr>PowerPoint Presentation</vt:lpstr>
      <vt:lpstr>PowerPoint Presentation</vt:lpstr>
      <vt:lpstr>Inclusive Leadership Assessment</vt:lpstr>
      <vt:lpstr>Inclusive Leadership Assessment</vt:lpstr>
      <vt:lpstr>Inclusive Leadership Assessment</vt:lpstr>
      <vt:lpstr>Inclusive Leadership Assessment</vt:lpstr>
      <vt:lpstr>Inclusive Leadership Assessment</vt:lpstr>
      <vt:lpstr>The Business Case:  Diverse Teams are More Productive, Creative, Innovative </vt:lpstr>
      <vt:lpstr>DEI ‘Conflict’: Things to Remember  </vt:lpstr>
      <vt:lpstr>Tools for Working Through Conflict</vt:lpstr>
      <vt:lpstr>Directions for Table Work</vt:lpstr>
      <vt:lpstr>Table Work Part 1:  Calling Out and Calling In.</vt:lpstr>
      <vt:lpstr>Table Work Part 2:  Cliques can be okay.</vt:lpstr>
      <vt:lpstr>Next Steps</vt:lpstr>
      <vt:lpstr>What’s Next?  Continue the Conversations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Bradford</dc:creator>
  <cp:lastModifiedBy>Andrea Longoria</cp:lastModifiedBy>
  <cp:revision>115</cp:revision>
  <dcterms:created xsi:type="dcterms:W3CDTF">2022-01-07T21:00:37Z</dcterms:created>
  <dcterms:modified xsi:type="dcterms:W3CDTF">2022-12-08T14:22:09Z</dcterms:modified>
</cp:coreProperties>
</file>