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Lst>
  <p:notesMasterIdLst>
    <p:notesMasterId r:id="rId36"/>
  </p:notesMasterIdLst>
  <p:sldIdLst>
    <p:sldId id="256" r:id="rId3"/>
    <p:sldId id="670" r:id="rId4"/>
    <p:sldId id="671" r:id="rId5"/>
    <p:sldId id="259" r:id="rId6"/>
    <p:sldId id="265" r:id="rId7"/>
    <p:sldId id="267" r:id="rId8"/>
    <p:sldId id="268" r:id="rId9"/>
    <p:sldId id="276" r:id="rId10"/>
    <p:sldId id="661" r:id="rId11"/>
    <p:sldId id="662" r:id="rId12"/>
    <p:sldId id="428" r:id="rId13"/>
    <p:sldId id="663" r:id="rId14"/>
    <p:sldId id="427" r:id="rId15"/>
    <p:sldId id="282" r:id="rId16"/>
    <p:sldId id="664" r:id="rId17"/>
    <p:sldId id="297" r:id="rId18"/>
    <p:sldId id="272" r:id="rId19"/>
    <p:sldId id="666" r:id="rId20"/>
    <p:sldId id="667" r:id="rId21"/>
    <p:sldId id="299" r:id="rId22"/>
    <p:sldId id="425" r:id="rId23"/>
    <p:sldId id="668" r:id="rId24"/>
    <p:sldId id="414" r:id="rId25"/>
    <p:sldId id="301" r:id="rId26"/>
    <p:sldId id="302" r:id="rId27"/>
    <p:sldId id="382" r:id="rId28"/>
    <p:sldId id="304" r:id="rId29"/>
    <p:sldId id="446" r:id="rId30"/>
    <p:sldId id="303" r:id="rId31"/>
    <p:sldId id="277" r:id="rId32"/>
    <p:sldId id="669" r:id="rId33"/>
    <p:sldId id="672" r:id="rId34"/>
    <p:sldId id="263" r:id="rId35"/>
  </p:sldIdLst>
  <p:sldSz cx="9144000" cy="5143500" type="screen16x9"/>
  <p:notesSz cx="6858000" cy="9144000"/>
  <p:embeddedFontLst>
    <p:embeddedFont>
      <p:font typeface="Arial Black" panose="020B0A04020102020204" pitchFamily="34" charset="0"/>
      <p:bold r:id="rId37"/>
    </p:embeddedFont>
    <p:embeddedFont>
      <p:font typeface="Helvetica Neue" panose="020B0604020202020204" charset="0"/>
      <p:regular r:id="rId38"/>
      <p:bold r:id="rId39"/>
      <p:italic r:id="rId40"/>
      <p:boldItalic r:id="rId41"/>
    </p:embeddedFont>
    <p:embeddedFont>
      <p:font typeface="Merriweather" panose="020B060402020202020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340" autoAdjust="0"/>
  </p:normalViewPr>
  <p:slideViewPr>
    <p:cSldViewPr snapToGrid="0">
      <p:cViewPr varScale="1">
        <p:scale>
          <a:sx n="85" d="100"/>
          <a:sy n="85" d="100"/>
        </p:scale>
        <p:origin x="1378" y="58"/>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w="50800"/>
          </c:spPr>
          <c:dPt>
            <c:idx val="0"/>
            <c:bubble3D val="0"/>
            <c:spPr>
              <a:solidFill>
                <a:schemeClr val="accent1"/>
              </a:solidFill>
              <a:ln w="50800">
                <a:solidFill>
                  <a:schemeClr val="lt1"/>
                </a:solidFill>
              </a:ln>
              <a:effectLst/>
            </c:spPr>
            <c:extLst>
              <c:ext xmlns:c16="http://schemas.microsoft.com/office/drawing/2014/chart" uri="{C3380CC4-5D6E-409C-BE32-E72D297353CC}">
                <c16:uniqueId val="{00000001-57D2-4392-8308-7A5229A31DBC}"/>
              </c:ext>
            </c:extLst>
          </c:dPt>
          <c:dPt>
            <c:idx val="1"/>
            <c:bubble3D val="0"/>
            <c:spPr>
              <a:solidFill>
                <a:schemeClr val="accent2"/>
              </a:solidFill>
              <a:ln w="50800">
                <a:solidFill>
                  <a:schemeClr val="lt1"/>
                </a:solidFill>
              </a:ln>
              <a:effectLst/>
            </c:spPr>
            <c:extLst>
              <c:ext xmlns:c16="http://schemas.microsoft.com/office/drawing/2014/chart" uri="{C3380CC4-5D6E-409C-BE32-E72D297353CC}">
                <c16:uniqueId val="{00000003-57D2-4392-8308-7A5229A31DBC}"/>
              </c:ext>
            </c:extLst>
          </c:dPt>
          <c:dPt>
            <c:idx val="2"/>
            <c:bubble3D val="0"/>
            <c:spPr>
              <a:solidFill>
                <a:schemeClr val="accent3"/>
              </a:solidFill>
              <a:ln w="50800">
                <a:solidFill>
                  <a:schemeClr val="lt1"/>
                </a:solidFill>
              </a:ln>
              <a:effectLst/>
            </c:spPr>
            <c:extLst>
              <c:ext xmlns:c16="http://schemas.microsoft.com/office/drawing/2014/chart" uri="{C3380CC4-5D6E-409C-BE32-E72D297353CC}">
                <c16:uniqueId val="{00000005-57D2-4392-8308-7A5229A31DBC}"/>
              </c:ext>
            </c:extLst>
          </c:dPt>
          <c:cat>
            <c:strRef>
              <c:f>Sheet1!$A$2:$A$4</c:f>
              <c:strCache>
                <c:ptCount val="3"/>
                <c:pt idx="0">
                  <c:v>Gas</c:v>
                </c:pt>
                <c:pt idx="1">
                  <c:v>Glue</c:v>
                </c:pt>
                <c:pt idx="2">
                  <c:v>Brake</c:v>
                </c:pt>
              </c:strCache>
            </c:strRef>
          </c:cat>
          <c:val>
            <c:numRef>
              <c:f>Sheet1!$B$2:$B$4</c:f>
              <c:numCache>
                <c:formatCode>0.00%</c:formatCode>
                <c:ptCount val="3"/>
                <c:pt idx="0">
                  <c:v>0.33300000000000002</c:v>
                </c:pt>
                <c:pt idx="1">
                  <c:v>0.33300000000000002</c:v>
                </c:pt>
                <c:pt idx="2">
                  <c:v>0.33300000000000002</c:v>
                </c:pt>
              </c:numCache>
            </c:numRef>
          </c:val>
          <c:extLst>
            <c:ext xmlns:c16="http://schemas.microsoft.com/office/drawing/2014/chart" uri="{C3380CC4-5D6E-409C-BE32-E72D297353CC}">
              <c16:uniqueId val="{00000006-57D2-4392-8308-7A5229A31DB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55b9ee846a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55b9ee846a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This is a short-term board response to the current market and environmental needs</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FAQs:</a:t>
            </a:r>
          </a:p>
          <a:p>
            <a:pPr lvl="0"/>
            <a:r>
              <a:rPr lang="en-US" sz="1100" b="0" i="0" u="none" strike="noStrike" cap="none" dirty="0">
                <a:solidFill>
                  <a:srgbClr val="000000"/>
                </a:solidFill>
                <a:effectLst/>
                <a:latin typeface="Arial"/>
                <a:ea typeface="Arial"/>
                <a:cs typeface="Arial"/>
                <a:sym typeface="Arial"/>
              </a:rPr>
              <a:t>How many can attend? 10 people maximum recommendation. Please contact Gary or a Board Member if your client would like to train more than 10.</a:t>
            </a:r>
          </a:p>
          <a:p>
            <a:pPr lvl="0"/>
            <a:r>
              <a:rPr lang="en-US" sz="1100" b="0" i="0" u="none" strike="noStrike" cap="none" dirty="0">
                <a:solidFill>
                  <a:srgbClr val="000000"/>
                </a:solidFill>
                <a:effectLst/>
                <a:latin typeface="Arial"/>
                <a:ea typeface="Arial"/>
                <a:cs typeface="Arial"/>
                <a:sym typeface="Arial"/>
              </a:rPr>
              <a:t>Workbooks will be in hand? Yes.</a:t>
            </a:r>
          </a:p>
          <a:p>
            <a:pPr lvl="0"/>
            <a:r>
              <a:rPr lang="en-US" sz="1100" b="0" i="0" u="none" strike="noStrike" cap="none" dirty="0">
                <a:solidFill>
                  <a:srgbClr val="000000"/>
                </a:solidFill>
                <a:effectLst/>
                <a:latin typeface="Arial"/>
                <a:ea typeface="Arial"/>
                <a:cs typeface="Arial"/>
                <a:sym typeface="Arial"/>
              </a:rPr>
              <a:t>All those attending will be given access.</a:t>
            </a:r>
          </a:p>
          <a:p>
            <a:pPr lvl="0"/>
            <a:r>
              <a:rPr lang="en-US" sz="1100" b="0" i="0" u="none" strike="noStrike" cap="none" dirty="0">
                <a:solidFill>
                  <a:srgbClr val="000000"/>
                </a:solidFill>
                <a:effectLst/>
                <a:latin typeface="Arial"/>
                <a:ea typeface="Arial"/>
                <a:cs typeface="Arial"/>
                <a:sym typeface="Arial"/>
              </a:rPr>
              <a:t>How long before we get them rescheduled for training? Ideally 60 days or sooner but will depend on the virus situation.</a:t>
            </a:r>
          </a:p>
          <a:p>
            <a:pPr lvl="0"/>
            <a:r>
              <a:rPr lang="en-US" sz="1100" b="0" i="0" u="none" strike="noStrike" cap="none" dirty="0">
                <a:solidFill>
                  <a:srgbClr val="000000"/>
                </a:solidFill>
                <a:effectLst/>
                <a:latin typeface="Arial"/>
                <a:ea typeface="Arial"/>
                <a:cs typeface="Arial"/>
                <a:sym typeface="Arial"/>
              </a:rPr>
              <a:t>Payments are due as normal.</a:t>
            </a:r>
          </a:p>
          <a:p>
            <a:pPr lvl="0"/>
            <a:r>
              <a:rPr lang="en-US" sz="1100" b="0" i="0" u="none" strike="noStrike" cap="none" dirty="0">
                <a:solidFill>
                  <a:srgbClr val="000000"/>
                </a:solidFill>
                <a:effectLst/>
                <a:latin typeface="Arial"/>
                <a:ea typeface="Arial"/>
                <a:cs typeface="Arial"/>
                <a:sym typeface="Arial"/>
              </a:rPr>
              <a:t>We, as your board, will be monitoring the situation daily and be back in touch with updates and changes as needed.</a:t>
            </a: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57c2785f8d_0_18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57c2785f8d_0_184: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The Glue of the Profile</a:t>
            </a:r>
          </a:p>
          <a:p>
            <a:pPr marL="0" indent="0" defTabSz="942289">
              <a:buNone/>
              <a:defRPr/>
            </a:pPr>
            <a:endParaRPr lang="en-US" dirty="0"/>
          </a:p>
          <a:p>
            <a:pPr marL="0" indent="0" defTabSz="942289">
              <a:buNone/>
              <a:defRPr/>
            </a:pPr>
            <a:r>
              <a:rPr lang="en-US" b="1" dirty="0"/>
              <a:t>[P26-29]</a:t>
            </a:r>
          </a:p>
          <a:p>
            <a:pPr marL="0" indent="0">
              <a:buNone/>
            </a:pPr>
            <a:endParaRPr lang="en-US" dirty="0"/>
          </a:p>
          <a:p>
            <a:pPr marL="0" indent="0" defTabSz="942289">
              <a:buNone/>
              <a:defRPr/>
            </a:pPr>
            <a:r>
              <a:rPr lang="en-US" b="1" i="1" dirty="0"/>
              <a:t>Sort all profiles into 2 piles (High and Low)</a:t>
            </a:r>
          </a:p>
          <a:p>
            <a:pPr marL="0" indent="0" defTabSz="942289">
              <a:buNone/>
              <a:defRPr/>
            </a:pPr>
            <a:endParaRPr lang="en-US" b="1" i="1" dirty="0"/>
          </a:p>
          <a:p>
            <a:pPr marL="0" indent="0" defTabSz="942289">
              <a:buNone/>
              <a:defRPr/>
            </a:pPr>
            <a:r>
              <a:rPr lang="en-US" b="0" i="0" u="none" dirty="0"/>
              <a:t>Simplistically: Introversion vs. Extroversion</a:t>
            </a:r>
          </a:p>
          <a:p>
            <a:pPr marL="0" indent="0" defTabSz="942289">
              <a:buNone/>
              <a:defRPr/>
            </a:pPr>
            <a:endParaRPr lang="en-US" b="1" i="1" dirty="0"/>
          </a:p>
          <a:p>
            <a:pPr marL="0" indent="0" defTabSz="942289">
              <a:buNone/>
              <a:defRPr/>
            </a:pPr>
            <a:r>
              <a:rPr lang="en-US" b="1" i="1" dirty="0"/>
              <a:t>{write on wall pages as discuss}</a:t>
            </a:r>
          </a:p>
          <a:p>
            <a:pPr marL="0" indent="0" defTabSz="942289">
              <a:buNone/>
              <a:defRPr/>
            </a:pPr>
            <a:endParaRPr lang="en-US" b="0" i="1" dirty="0"/>
          </a:p>
          <a:p>
            <a:pPr marL="0" indent="0" defTabSz="942289">
              <a:buNone/>
              <a:defRPr/>
            </a:pPr>
            <a:r>
              <a:rPr lang="en-US" b="1" dirty="0"/>
              <a:t>Page 25: HIGH </a:t>
            </a:r>
            <a:r>
              <a:rPr lang="en-US" dirty="0"/>
              <a:t>— Friendly (proactive) </a:t>
            </a:r>
            <a:endParaRPr lang="en-US" b="1" dirty="0"/>
          </a:p>
          <a:p>
            <a:pPr marL="0" indent="0" defTabSz="942289">
              <a:buNone/>
              <a:defRPr/>
            </a:pPr>
            <a:r>
              <a:rPr lang="en-US" b="0" dirty="0"/>
              <a:t>Looking at your stack of high Bs, let’s fill out page 25</a:t>
            </a:r>
          </a:p>
          <a:p>
            <a:pPr marL="176679" indent="-176679" defTabSz="942289">
              <a:defRPr/>
            </a:pPr>
            <a:r>
              <a:rPr lang="en-US" b="0" dirty="0"/>
              <a:t>Traits</a:t>
            </a:r>
          </a:p>
          <a:p>
            <a:pPr marL="176679" indent="-176679" defTabSz="942289">
              <a:defRPr/>
            </a:pPr>
            <a:r>
              <a:rPr lang="en-US" b="0" dirty="0"/>
              <a:t>Motivating Needs</a:t>
            </a:r>
          </a:p>
          <a:p>
            <a:pPr marL="176679" indent="-176679" defTabSz="942289">
              <a:defRPr/>
            </a:pPr>
            <a:r>
              <a:rPr lang="en-US" b="0" dirty="0"/>
              <a:t>Pluses</a:t>
            </a:r>
          </a:p>
          <a:p>
            <a:pPr marL="176679" indent="-176679" defTabSz="942289">
              <a:defRPr/>
            </a:pPr>
            <a:r>
              <a:rPr lang="en-US" b="0" dirty="0"/>
              <a:t>Minuses</a:t>
            </a:r>
          </a:p>
          <a:p>
            <a:pPr marL="0" indent="0" defTabSz="942289">
              <a:buNone/>
              <a:defRPr/>
            </a:pPr>
            <a:endParaRPr lang="en-US" b="1" dirty="0"/>
          </a:p>
          <a:p>
            <a:pPr marL="0" indent="0" defTabSz="942289">
              <a:buNone/>
              <a:defRPr/>
            </a:pPr>
            <a:r>
              <a:rPr lang="en-US" b="1" dirty="0"/>
              <a:t>Page 26: LOW </a:t>
            </a:r>
            <a:r>
              <a:rPr lang="en-US" dirty="0"/>
              <a:t>— Hostile (reactive)</a:t>
            </a:r>
            <a:endParaRPr lang="en-US" b="1" dirty="0"/>
          </a:p>
          <a:p>
            <a:pPr marL="0" indent="0" defTabSz="942289">
              <a:buNone/>
              <a:defRPr/>
            </a:pPr>
            <a:r>
              <a:rPr lang="en-US" b="0" dirty="0"/>
              <a:t>Looking at your stack of low Bs, let’s fill out page 26</a:t>
            </a:r>
          </a:p>
          <a:p>
            <a:pPr marL="176679" indent="-176679" defTabSz="942289">
              <a:defRPr/>
            </a:pPr>
            <a:r>
              <a:rPr lang="en-US" b="0" dirty="0"/>
              <a:t>Traits</a:t>
            </a:r>
          </a:p>
          <a:p>
            <a:pPr marL="176679" indent="-176679" defTabSz="942289">
              <a:defRPr/>
            </a:pPr>
            <a:r>
              <a:rPr lang="en-US" b="0" dirty="0"/>
              <a:t>Motivating Needs</a:t>
            </a:r>
          </a:p>
          <a:p>
            <a:pPr marL="176679" indent="-176679" defTabSz="942289">
              <a:defRPr/>
            </a:pPr>
            <a:r>
              <a:rPr lang="en-US" b="0" dirty="0"/>
              <a:t>Pluses</a:t>
            </a:r>
          </a:p>
          <a:p>
            <a:pPr marL="176679" indent="-176679" defTabSz="942289">
              <a:defRPr/>
            </a:pPr>
            <a:r>
              <a:rPr lang="en-US" b="0" dirty="0"/>
              <a:t>Minuses</a:t>
            </a:r>
          </a:p>
          <a:p>
            <a:pPr marL="0" indent="0" defTabSz="942289">
              <a:buNone/>
              <a:defRPr/>
            </a:pPr>
            <a:endParaRPr lang="en-US" b="1" dirty="0"/>
          </a:p>
          <a:p>
            <a:pPr marL="0" indent="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7c83aed0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7c83aed0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48745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57c2785f8d_0_19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57c2785f8d_0_19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The Lighter Fluid or Water of the Profile</a:t>
            </a:r>
          </a:p>
          <a:p>
            <a:pPr marL="0" indent="0" defTabSz="942289">
              <a:buNone/>
              <a:defRPr/>
            </a:pPr>
            <a:endParaRPr lang="en-US" dirty="0"/>
          </a:p>
          <a:p>
            <a:pPr marL="0" indent="0" defTabSz="942289">
              <a:buNone/>
              <a:defRPr/>
            </a:pPr>
            <a:r>
              <a:rPr lang="en-US" b="1" dirty="0"/>
              <a:t>[P30-33]</a:t>
            </a:r>
          </a:p>
          <a:p>
            <a:pPr marL="0" indent="0">
              <a:buNone/>
            </a:pPr>
            <a:endParaRPr lang="en-US" dirty="0"/>
          </a:p>
          <a:p>
            <a:pPr marL="0" indent="0" defTabSz="942289">
              <a:buNone/>
              <a:defRPr/>
            </a:pPr>
            <a:r>
              <a:rPr lang="en-US" b="1" i="1" dirty="0"/>
              <a:t>Sort all profiles into 2 piles (High and Low)</a:t>
            </a:r>
          </a:p>
          <a:p>
            <a:pPr marL="0" indent="0" defTabSz="942289">
              <a:buNone/>
              <a:defRPr/>
            </a:pPr>
            <a:endParaRPr lang="en-US" b="1" i="1" dirty="0"/>
          </a:p>
          <a:p>
            <a:pPr marL="0" indent="0" defTabSz="942289">
              <a:buNone/>
              <a:defRPr/>
            </a:pPr>
            <a:r>
              <a:rPr lang="en-US" b="0" i="0" u="none" dirty="0"/>
              <a:t>Two concepts within this construct:</a:t>
            </a:r>
          </a:p>
          <a:p>
            <a:pPr marL="176679" indent="-176679" defTabSz="942289">
              <a:defRPr/>
            </a:pPr>
            <a:r>
              <a:rPr lang="en-US" b="0" i="0" u="none" dirty="0"/>
              <a:t>Pace/Patience: sense of urgency vs laid-back</a:t>
            </a:r>
          </a:p>
          <a:p>
            <a:pPr marL="176679" indent="-176679" defTabSz="942289">
              <a:defRPr/>
            </a:pPr>
            <a:r>
              <a:rPr lang="en-US" b="0" i="0" u="none" dirty="0"/>
              <a:t>Focus: multi-task vs single-task</a:t>
            </a:r>
          </a:p>
          <a:p>
            <a:pPr marL="0" indent="0" defTabSz="942289">
              <a:buNone/>
              <a:defRPr/>
            </a:pPr>
            <a:endParaRPr lang="en-US" b="1" i="1" dirty="0"/>
          </a:p>
          <a:p>
            <a:pPr marL="0" indent="0" defTabSz="942289">
              <a:buNone/>
              <a:defRPr/>
            </a:pPr>
            <a:r>
              <a:rPr lang="en-US" b="1" i="1" dirty="0"/>
              <a:t>{write on wall pages as discuss}</a:t>
            </a:r>
          </a:p>
          <a:p>
            <a:pPr marL="0" indent="0" defTabSz="942289">
              <a:buNone/>
              <a:defRPr/>
            </a:pPr>
            <a:endParaRPr lang="en-US" b="0" i="1" dirty="0"/>
          </a:p>
          <a:p>
            <a:pPr marL="0" indent="0" defTabSz="942289">
              <a:buNone/>
              <a:defRPr/>
            </a:pPr>
            <a:r>
              <a:rPr lang="en-US" b="1" dirty="0"/>
              <a:t>Page 29: HIGH (stable, patient, singular focus) </a:t>
            </a:r>
            <a:r>
              <a:rPr lang="en-US" dirty="0"/>
              <a:t>— Friendly (reactive)</a:t>
            </a:r>
            <a:endParaRPr lang="en-US" b="1" dirty="0"/>
          </a:p>
          <a:p>
            <a:pPr marL="0" indent="0" defTabSz="942289">
              <a:buNone/>
              <a:defRPr/>
            </a:pPr>
            <a:r>
              <a:rPr lang="en-US" b="0" dirty="0"/>
              <a:t>Looking at your stack of high Cs, let’s fill out page 29</a:t>
            </a:r>
          </a:p>
          <a:p>
            <a:pPr marL="176679" indent="-176679" defTabSz="942289">
              <a:defRPr/>
            </a:pPr>
            <a:r>
              <a:rPr lang="en-US" b="0" dirty="0"/>
              <a:t>Traits</a:t>
            </a:r>
          </a:p>
          <a:p>
            <a:pPr marL="176679" indent="-176679" defTabSz="942289">
              <a:defRPr/>
            </a:pPr>
            <a:r>
              <a:rPr lang="en-US" b="0" dirty="0"/>
              <a:t>Motivating Needs</a:t>
            </a:r>
          </a:p>
          <a:p>
            <a:pPr marL="176679" indent="-176679" defTabSz="942289">
              <a:defRPr/>
            </a:pPr>
            <a:r>
              <a:rPr lang="en-US" b="0" dirty="0"/>
              <a:t>Pluses</a:t>
            </a:r>
          </a:p>
          <a:p>
            <a:pPr marL="176679" indent="-176679" defTabSz="942289">
              <a:defRPr/>
            </a:pPr>
            <a:r>
              <a:rPr lang="en-US" b="0" dirty="0"/>
              <a:t>Minuses</a:t>
            </a:r>
          </a:p>
          <a:p>
            <a:pPr marL="0" indent="0" defTabSz="942289">
              <a:buNone/>
              <a:defRPr/>
            </a:pPr>
            <a:endParaRPr lang="en-US" b="1" dirty="0"/>
          </a:p>
          <a:p>
            <a:pPr marL="0" indent="0" defTabSz="942289">
              <a:buNone/>
              <a:defRPr/>
            </a:pPr>
            <a:r>
              <a:rPr lang="en-US" b="1" dirty="0"/>
              <a:t>Page 30: LOW (urgent, impatient, multi-focus) </a:t>
            </a:r>
            <a:r>
              <a:rPr lang="en-US" dirty="0"/>
              <a:t>— Hostile (proactive)</a:t>
            </a:r>
            <a:endParaRPr lang="en-US" b="1" dirty="0"/>
          </a:p>
          <a:p>
            <a:pPr marL="0" indent="0" defTabSz="942289">
              <a:buNone/>
              <a:defRPr/>
            </a:pPr>
            <a:r>
              <a:rPr lang="en-US" b="0" dirty="0"/>
              <a:t>Looking at your stack of low Cs, let’s fill out page 30</a:t>
            </a:r>
          </a:p>
          <a:p>
            <a:pPr marL="176679" indent="-176679" defTabSz="942289">
              <a:defRPr/>
            </a:pPr>
            <a:r>
              <a:rPr lang="en-US" b="0" dirty="0"/>
              <a:t>Traits</a:t>
            </a:r>
          </a:p>
          <a:p>
            <a:pPr marL="176679" indent="-176679" defTabSz="942289">
              <a:defRPr/>
            </a:pPr>
            <a:r>
              <a:rPr lang="en-US" b="0" dirty="0"/>
              <a:t>Motivating Needs</a:t>
            </a:r>
          </a:p>
          <a:p>
            <a:pPr marL="176679" indent="-176679" defTabSz="942289">
              <a:defRPr/>
            </a:pPr>
            <a:r>
              <a:rPr lang="en-US" b="0" dirty="0"/>
              <a:t>Pluses</a:t>
            </a:r>
          </a:p>
          <a:p>
            <a:pPr marL="176679" indent="-176679" defTabSz="942289">
              <a:defRPr/>
            </a:pPr>
            <a:r>
              <a:rPr lang="en-US" b="0" dirty="0"/>
              <a:t>Minuses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7c83aed0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7c83aed0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0245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57c2785f8d_0_20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57c2785f8d_0_207: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The Brake of the Profile</a:t>
            </a:r>
          </a:p>
          <a:p>
            <a:pPr marL="0" indent="0">
              <a:buNone/>
            </a:pPr>
            <a:endParaRPr lang="en-US" dirty="0"/>
          </a:p>
          <a:p>
            <a:pPr marL="0" indent="0" defTabSz="942289">
              <a:buNone/>
              <a:defRPr/>
            </a:pPr>
            <a:r>
              <a:rPr lang="en-US" b="1" dirty="0"/>
              <a:t>[P34-37]</a:t>
            </a:r>
          </a:p>
          <a:p>
            <a:pPr marL="0" indent="0">
              <a:buNone/>
            </a:pPr>
            <a:endParaRPr lang="en-US" dirty="0"/>
          </a:p>
          <a:p>
            <a:pPr marL="0" indent="0" defTabSz="942289">
              <a:buNone/>
              <a:defRPr/>
            </a:pPr>
            <a:r>
              <a:rPr lang="en-US" b="1" i="1" dirty="0"/>
              <a:t>Sort all profiles into 2 piles (High and Low)</a:t>
            </a:r>
          </a:p>
          <a:p>
            <a:pPr marL="0" indent="0" defTabSz="942289">
              <a:buNone/>
              <a:defRPr/>
            </a:pPr>
            <a:endParaRPr lang="en-US" b="1" i="1" dirty="0"/>
          </a:p>
          <a:p>
            <a:pPr marL="0" indent="0" defTabSz="942289">
              <a:buNone/>
              <a:defRPr/>
            </a:pPr>
            <a:r>
              <a:rPr lang="en-US" b="0" i="0" u="none" dirty="0"/>
              <a:t>Think details, need to conform, perfectionism</a:t>
            </a:r>
          </a:p>
          <a:p>
            <a:pPr marL="0" indent="0" defTabSz="942289">
              <a:buNone/>
              <a:defRPr/>
            </a:pPr>
            <a:endParaRPr lang="en-US" b="1" i="1" dirty="0"/>
          </a:p>
          <a:p>
            <a:pPr marL="0" indent="0" defTabSz="942289">
              <a:buNone/>
              <a:defRPr/>
            </a:pPr>
            <a:r>
              <a:rPr lang="en-US" b="1" i="1" dirty="0"/>
              <a:t>{write on wall pages as discuss}</a:t>
            </a:r>
          </a:p>
          <a:p>
            <a:pPr marL="0" indent="0" defTabSz="942289">
              <a:buNone/>
              <a:defRPr/>
            </a:pPr>
            <a:endParaRPr lang="en-US" b="0" i="1" dirty="0"/>
          </a:p>
          <a:p>
            <a:pPr marL="0" indent="0" defTabSz="942289">
              <a:buNone/>
              <a:defRPr/>
            </a:pPr>
            <a:r>
              <a:rPr lang="en-US" b="1" dirty="0"/>
              <a:t>Page 33: HIGH (conforming) </a:t>
            </a:r>
            <a:r>
              <a:rPr lang="en-US" dirty="0"/>
              <a:t>— Hostile (reactive)</a:t>
            </a:r>
            <a:endParaRPr lang="en-US" b="1" dirty="0"/>
          </a:p>
          <a:p>
            <a:pPr marL="0" indent="0" defTabSz="942289">
              <a:buNone/>
              <a:defRPr/>
            </a:pPr>
            <a:r>
              <a:rPr lang="en-US" b="0" dirty="0"/>
              <a:t>Looking at your stack of high Ds, let’s fill out page 33</a:t>
            </a:r>
          </a:p>
          <a:p>
            <a:pPr marL="176679" indent="-176679" defTabSz="942289">
              <a:defRPr/>
            </a:pPr>
            <a:r>
              <a:rPr lang="en-US" b="0" dirty="0"/>
              <a:t>Traits</a:t>
            </a:r>
          </a:p>
          <a:p>
            <a:pPr marL="176679" indent="-176679" defTabSz="942289">
              <a:defRPr/>
            </a:pPr>
            <a:r>
              <a:rPr lang="en-US" b="0" dirty="0"/>
              <a:t>Motivating Needs</a:t>
            </a:r>
          </a:p>
          <a:p>
            <a:pPr marL="176679" indent="-176679" defTabSz="942289">
              <a:defRPr/>
            </a:pPr>
            <a:r>
              <a:rPr lang="en-US" b="0" dirty="0"/>
              <a:t>Pluses</a:t>
            </a:r>
          </a:p>
          <a:p>
            <a:pPr marL="176679" indent="-176679" defTabSz="942289">
              <a:defRPr/>
            </a:pPr>
            <a:r>
              <a:rPr lang="en-US" b="0" dirty="0"/>
              <a:t>Minuses</a:t>
            </a:r>
          </a:p>
          <a:p>
            <a:pPr marL="0" indent="0" defTabSz="942289">
              <a:buNone/>
              <a:defRPr/>
            </a:pPr>
            <a:endParaRPr lang="en-US" b="1" dirty="0"/>
          </a:p>
          <a:p>
            <a:pPr marL="0" indent="0" defTabSz="942289">
              <a:buNone/>
              <a:defRPr/>
            </a:pPr>
            <a:r>
              <a:rPr lang="en-US" b="1" dirty="0"/>
              <a:t>Page 34: LOW (non-conforming)</a:t>
            </a:r>
            <a:r>
              <a:rPr lang="en-US" dirty="0"/>
              <a:t> — Friendly (proactive)</a:t>
            </a:r>
            <a:endParaRPr lang="en-US" b="1" dirty="0"/>
          </a:p>
          <a:p>
            <a:pPr marL="0" indent="0" defTabSz="942289">
              <a:buNone/>
              <a:defRPr/>
            </a:pPr>
            <a:r>
              <a:rPr lang="en-US" b="0" dirty="0"/>
              <a:t>Looking at your stack of low Ds, let’s fill out page 34</a:t>
            </a:r>
          </a:p>
          <a:p>
            <a:pPr marL="176679" indent="-176679" defTabSz="942289">
              <a:defRPr/>
            </a:pPr>
            <a:r>
              <a:rPr lang="en-US" b="0" dirty="0"/>
              <a:t>Traits</a:t>
            </a:r>
          </a:p>
          <a:p>
            <a:pPr marL="176679" indent="-176679" defTabSz="942289">
              <a:defRPr/>
            </a:pPr>
            <a:r>
              <a:rPr lang="en-US" b="0" dirty="0"/>
              <a:t>Motivating Needs</a:t>
            </a:r>
          </a:p>
          <a:p>
            <a:pPr marL="176679" indent="-176679" defTabSz="942289">
              <a:defRPr/>
            </a:pPr>
            <a:r>
              <a:rPr lang="en-US" b="0" dirty="0"/>
              <a:t>Pluses</a:t>
            </a:r>
          </a:p>
          <a:p>
            <a:pPr marL="176679" indent="-176679" defTabSz="942289">
              <a:defRPr/>
            </a:pPr>
            <a:r>
              <a:rPr lang="en-US" b="0" dirty="0"/>
              <a:t>Minuses</a:t>
            </a:r>
          </a:p>
          <a:p>
            <a:pPr marL="0" indent="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7c83aed0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7c83aed0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4687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7c2785f8d_0_168: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7c2785f8d_0_168: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defTabSz="942289">
              <a:buNone/>
              <a:defRPr/>
            </a:pPr>
            <a:r>
              <a:rPr lang="en-US" b="1" dirty="0"/>
              <a:t>[P38-41]</a:t>
            </a:r>
          </a:p>
          <a:p>
            <a:pPr marL="0" indent="0">
              <a:buNone/>
            </a:pPr>
            <a:endParaRPr lang="en-US" dirty="0"/>
          </a:p>
          <a:p>
            <a:pPr marL="0" indent="0" defTabSz="942289">
              <a:buNone/>
              <a:defRPr/>
            </a:pPr>
            <a:r>
              <a:rPr lang="en-US" b="1" i="1" dirty="0"/>
              <a:t>Sort all profiles into 3 piles (below 30, 30-60, above 61)</a:t>
            </a:r>
          </a:p>
          <a:p>
            <a:pPr marL="0" indent="0">
              <a:buNone/>
            </a:pPr>
            <a:endParaRPr lang="en-US" dirty="0"/>
          </a:p>
          <a:p>
            <a:pPr marL="0" indent="0">
              <a:buNone/>
            </a:pPr>
            <a:r>
              <a:rPr lang="en-US" i="1" dirty="0"/>
              <a:t>0-10 and/or 90+ Avoidant</a:t>
            </a:r>
          </a:p>
          <a:p>
            <a:pPr marL="0" indent="0">
              <a:buNone/>
            </a:pPr>
            <a:r>
              <a:rPr lang="en-US" dirty="0"/>
              <a:t>11-30 Low – will need to set aside time to recharge mental batteries (AA batteries)</a:t>
            </a:r>
          </a:p>
          <a:p>
            <a:pPr marL="0" indent="0">
              <a:buNone/>
            </a:pPr>
            <a:r>
              <a:rPr lang="en-US" dirty="0"/>
              <a:t>31-60 Average – normative (C batteries)</a:t>
            </a:r>
          </a:p>
          <a:p>
            <a:pPr marL="0" indent="0">
              <a:buNone/>
            </a:pPr>
            <a:r>
              <a:rPr lang="en-US" dirty="0"/>
              <a:t>61-90 High – almost tireless focus (D batteries)</a:t>
            </a:r>
          </a:p>
          <a:p>
            <a:pPr marL="0" indent="0">
              <a:buNone/>
            </a:pPr>
            <a:endParaRPr lang="en-US" dirty="0"/>
          </a:p>
          <a:p>
            <a:pPr marL="0" indent="0">
              <a:buNone/>
            </a:pPr>
            <a:r>
              <a:rPr lang="en-US" b="1" dirty="0"/>
              <a:t>Think</a:t>
            </a:r>
            <a:r>
              <a:rPr lang="en-US" dirty="0"/>
              <a:t>: if we unplug the laptop – how long will the battery last before it needs to be recharged?</a:t>
            </a:r>
          </a:p>
          <a:p>
            <a:pPr marL="0" indent="0">
              <a:buNone/>
            </a:pPr>
            <a:endParaRPr lang="en-US" dirty="0"/>
          </a:p>
          <a:p>
            <a:pPr marL="0" indent="0">
              <a:buNone/>
            </a:pPr>
            <a:r>
              <a:rPr lang="en-US" dirty="0"/>
              <a:t>Also, How long someone can act outside of their Traits (Exp: High EU might outlast the probationary period)</a:t>
            </a:r>
          </a:p>
          <a:p>
            <a:pPr marL="0" indent="0">
              <a:buNone/>
            </a:pPr>
            <a:endParaRPr lang="en-US" dirty="0"/>
          </a:p>
          <a:p>
            <a:pPr marL="0" indent="0">
              <a:buNone/>
            </a:pPr>
            <a:r>
              <a:rPr lang="en-US" dirty="0"/>
              <a:t>EXTREMELY Helpful in coaching!</a:t>
            </a:r>
          </a:p>
          <a:p>
            <a:pPr marL="0" indent="0">
              <a:buNone/>
            </a:pPr>
            <a:r>
              <a:rPr lang="en-US" dirty="0"/>
              <a:t>+10/-10 shows stress of lack of engagement</a:t>
            </a:r>
          </a:p>
          <a:p>
            <a:pPr marL="0" indent="0">
              <a:buNone/>
            </a:pPr>
            <a:endParaRPr lang="en-US" dirty="0"/>
          </a:p>
          <a:p>
            <a:pPr marL="0" indent="0">
              <a:buNone/>
            </a:pPr>
            <a:r>
              <a:rPr lang="en-US" u="sng" dirty="0"/>
              <a:t>4 Step Process to Evaluate</a:t>
            </a:r>
          </a:p>
          <a:p>
            <a:pPr marL="235572" indent="-235572">
              <a:buFont typeface="+mj-lt"/>
              <a:buAutoNum type="arabicPeriod"/>
            </a:pPr>
            <a:r>
              <a:rPr lang="en-US" dirty="0"/>
              <a:t>Do I have a current survey?</a:t>
            </a:r>
          </a:p>
          <a:p>
            <a:pPr marL="235572" indent="-235572">
              <a:buFont typeface="+mj-lt"/>
              <a:buAutoNum type="arabicPeriod"/>
            </a:pPr>
            <a:r>
              <a:rPr lang="en-US" dirty="0"/>
              <a:t>Is there a 10 point+ shift either way?</a:t>
            </a:r>
          </a:p>
          <a:p>
            <a:pPr marL="235572" indent="-235572">
              <a:buFont typeface="+mj-lt"/>
              <a:buAutoNum type="arabicPeriod"/>
            </a:pPr>
            <a:r>
              <a:rPr lang="en-US" dirty="0"/>
              <a:t>Don’t assume negative! (Ask with curiosity)</a:t>
            </a:r>
          </a:p>
          <a:p>
            <a:pPr marL="235572" indent="-235572">
              <a:buFont typeface="+mj-lt"/>
              <a:buAutoNum type="arabicPeriod"/>
            </a:pPr>
            <a:r>
              <a:rPr lang="en-US" dirty="0"/>
              <a:t>Let the dots speak (tell the story)  - don’t weaponize</a:t>
            </a:r>
          </a:p>
          <a:p>
            <a:pPr marL="706717" lvl="1" indent="-235572"/>
            <a:r>
              <a:rPr lang="en-US" dirty="0"/>
              <a:t>-10  Do you currently feel underutilized?</a:t>
            </a:r>
          </a:p>
          <a:p>
            <a:pPr marL="706717" lvl="1" indent="-235572"/>
            <a:r>
              <a:rPr lang="en-US" dirty="0"/>
              <a:t>+10 How are you doing?</a:t>
            </a:r>
          </a:p>
          <a:p>
            <a:pPr marL="0" indent="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7c83aed0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7c83aed0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a:solidFill>
                  <a:srgbClr val="000000"/>
                </a:solidFill>
                <a:effectLst/>
                <a:latin typeface="Arial"/>
                <a:ea typeface="Arial"/>
                <a:cs typeface="Arial"/>
                <a:sym typeface="Arial"/>
              </a:rPr>
              <a:t>5 Minutes – EU</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702783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5649c06da3_0_2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5649c06da3_0_2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defTabSz="942289">
              <a:buNone/>
              <a:defRPr/>
            </a:pPr>
            <a:r>
              <a:rPr lang="en-US" b="1" dirty="0"/>
              <a:t>[P42-43]</a:t>
            </a:r>
          </a:p>
          <a:p>
            <a:pPr marL="0" indent="0">
              <a:buNone/>
            </a:pPr>
            <a:endParaRPr lang="en-US" dirty="0"/>
          </a:p>
          <a:p>
            <a:pPr marL="0" indent="0" defTabSz="942289">
              <a:buNone/>
              <a:defRPr/>
            </a:pPr>
            <a:r>
              <a:rPr lang="en-US" b="1" i="1" dirty="0"/>
              <a:t>Sort all profiles into 3 piles (0-2, 3-7, 8-10)</a:t>
            </a:r>
          </a:p>
          <a:p>
            <a:pPr marL="0" indent="0">
              <a:buNone/>
            </a:pPr>
            <a:endParaRPr lang="en-US" dirty="0"/>
          </a:p>
          <a:p>
            <a:pPr marL="0" indent="0">
              <a:buNone/>
            </a:pPr>
            <a:r>
              <a:rPr lang="en-US" dirty="0"/>
              <a:t>“Emotional EKG”</a:t>
            </a:r>
          </a:p>
          <a:p>
            <a:pPr marL="0" indent="0">
              <a:buNone/>
            </a:pPr>
            <a:r>
              <a:rPr lang="en-US" dirty="0"/>
              <a:t>0-2 Heart on sleeve  (Mountains)</a:t>
            </a:r>
          </a:p>
          <a:p>
            <a:pPr marL="0" indent="0">
              <a:buNone/>
            </a:pPr>
            <a:r>
              <a:rPr lang="en-US" dirty="0"/>
              <a:t>3-7 Norm	(Rolling Hills)</a:t>
            </a:r>
          </a:p>
          <a:p>
            <a:pPr marL="0" indent="0">
              <a:buNone/>
            </a:pPr>
            <a:r>
              <a:rPr lang="en-US" dirty="0"/>
              <a:t>8-10 Heart in a box (Flat line)</a:t>
            </a:r>
          </a:p>
          <a:p>
            <a:pPr marL="0" indent="0">
              <a:buNone/>
            </a:pPr>
            <a:endParaRPr lang="en-US" dirty="0"/>
          </a:p>
          <a:p>
            <a:pPr marL="0" indent="0" defTabSz="942289">
              <a:buNone/>
              <a:defRPr/>
            </a:pPr>
            <a:r>
              <a:rPr lang="en-US" dirty="0"/>
              <a:t>If a low L wants to improve, some advice is: you cannot control your 1</a:t>
            </a:r>
            <a:r>
              <a:rPr lang="en-US" baseline="30000" dirty="0"/>
              <a:t>st</a:t>
            </a:r>
            <a:r>
              <a:rPr lang="en-US" dirty="0"/>
              <a:t> thought or feeling, but you can control your 2</a:t>
            </a:r>
            <a:r>
              <a:rPr lang="en-US" baseline="30000" dirty="0"/>
              <a:t>nd</a:t>
            </a:r>
            <a:r>
              <a:rPr lang="en-US" dirty="0"/>
              <a:t>.  The question to ask themselves is am I coming at this from a rational or emotional point of view, also rely on your team, so talk to someone with a high L.</a:t>
            </a:r>
          </a:p>
          <a:p>
            <a:pPr marL="0" indent="0">
              <a:buNone/>
            </a:pPr>
            <a:endParaRPr lang="en-US" dirty="0"/>
          </a:p>
          <a:p>
            <a:pPr marL="0" indent="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7c83aed0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7c83aed0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56338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55b9ee846a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55b9ee846a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This is a short-term board response to the current market and environmental needs</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FAQs:</a:t>
            </a:r>
          </a:p>
          <a:p>
            <a:pPr lvl="0"/>
            <a:r>
              <a:rPr lang="en-US" sz="1100" b="0" i="0" u="none" strike="noStrike" cap="none" dirty="0">
                <a:solidFill>
                  <a:srgbClr val="000000"/>
                </a:solidFill>
                <a:effectLst/>
                <a:latin typeface="Arial"/>
                <a:ea typeface="Arial"/>
                <a:cs typeface="Arial"/>
                <a:sym typeface="Arial"/>
              </a:rPr>
              <a:t>How many can attend? 10 people maximum recommendation. Please contact Gary or a Board Member if your client would like to train more than 10.</a:t>
            </a:r>
          </a:p>
          <a:p>
            <a:pPr lvl="0"/>
            <a:r>
              <a:rPr lang="en-US" sz="1100" b="0" i="0" u="none" strike="noStrike" cap="none" dirty="0">
                <a:solidFill>
                  <a:srgbClr val="000000"/>
                </a:solidFill>
                <a:effectLst/>
                <a:latin typeface="Arial"/>
                <a:ea typeface="Arial"/>
                <a:cs typeface="Arial"/>
                <a:sym typeface="Arial"/>
              </a:rPr>
              <a:t>Workbooks will be in hand? Yes.</a:t>
            </a:r>
          </a:p>
          <a:p>
            <a:pPr lvl="0"/>
            <a:r>
              <a:rPr lang="en-US" sz="1100" b="0" i="0" u="none" strike="noStrike" cap="none" dirty="0">
                <a:solidFill>
                  <a:srgbClr val="000000"/>
                </a:solidFill>
                <a:effectLst/>
                <a:latin typeface="Arial"/>
                <a:ea typeface="Arial"/>
                <a:cs typeface="Arial"/>
                <a:sym typeface="Arial"/>
              </a:rPr>
              <a:t>All those attending will be given access.</a:t>
            </a:r>
          </a:p>
          <a:p>
            <a:pPr lvl="0"/>
            <a:r>
              <a:rPr lang="en-US" sz="1100" b="0" i="0" u="none" strike="noStrike" cap="none" dirty="0">
                <a:solidFill>
                  <a:srgbClr val="000000"/>
                </a:solidFill>
                <a:effectLst/>
                <a:latin typeface="Arial"/>
                <a:ea typeface="Arial"/>
                <a:cs typeface="Arial"/>
                <a:sym typeface="Arial"/>
              </a:rPr>
              <a:t>How long before we get them rescheduled for training? Ideally 60 days or sooner but will depend on the virus situation.</a:t>
            </a:r>
          </a:p>
          <a:p>
            <a:pPr lvl="0"/>
            <a:r>
              <a:rPr lang="en-US" sz="1100" b="0" i="0" u="none" strike="noStrike" cap="none" dirty="0">
                <a:solidFill>
                  <a:srgbClr val="000000"/>
                </a:solidFill>
                <a:effectLst/>
                <a:latin typeface="Arial"/>
                <a:ea typeface="Arial"/>
                <a:cs typeface="Arial"/>
                <a:sym typeface="Arial"/>
              </a:rPr>
              <a:t>Payments are due as normal.</a:t>
            </a:r>
          </a:p>
          <a:p>
            <a:pPr lvl="0"/>
            <a:r>
              <a:rPr lang="en-US" sz="1100" b="0" i="0" u="none" strike="noStrike" cap="none" dirty="0">
                <a:solidFill>
                  <a:srgbClr val="000000"/>
                </a:solidFill>
                <a:effectLst/>
                <a:latin typeface="Arial"/>
                <a:ea typeface="Arial"/>
                <a:cs typeface="Arial"/>
                <a:sym typeface="Arial"/>
              </a:rPr>
              <a:t>We, as your board, will be monitoring the situation daily and be back in touch with updates and changes as needed.</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485290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649c06da3_0_3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5649c06da3_0_3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defTabSz="942289">
              <a:buNone/>
              <a:defRPr/>
            </a:pPr>
            <a:r>
              <a:rPr lang="en-US" b="1" dirty="0"/>
              <a:t>[P44-45]</a:t>
            </a:r>
          </a:p>
          <a:p>
            <a:pPr marL="0" indent="0">
              <a:buNone/>
            </a:pPr>
            <a:endParaRPr lang="en-US" dirty="0"/>
          </a:p>
          <a:p>
            <a:pPr marL="0" indent="0" defTabSz="942289">
              <a:buNone/>
              <a:defRPr/>
            </a:pPr>
            <a:r>
              <a:rPr lang="en-US" b="1" i="1" dirty="0"/>
              <a:t>Sort all profiles into 4 piles (0-2, 3-6, 7-8, 9-10)</a:t>
            </a:r>
          </a:p>
          <a:p>
            <a:pPr marL="0" indent="0">
              <a:buNone/>
            </a:pPr>
            <a:endParaRPr lang="en-US" dirty="0"/>
          </a:p>
          <a:p>
            <a:pPr marL="0" indent="0">
              <a:buNone/>
            </a:pPr>
            <a:r>
              <a:rPr lang="en-US" dirty="0"/>
              <a:t>Ingenuity – Cleverness or originality – Imagining things not yet in existence – abstract reasoning</a:t>
            </a:r>
          </a:p>
          <a:p>
            <a:pPr marL="0" indent="0">
              <a:buNone/>
            </a:pPr>
            <a:r>
              <a:rPr lang="en-US" dirty="0"/>
              <a:t>0-2 – Linear (Directions to open the box before they get the directions to put the toy together)</a:t>
            </a:r>
          </a:p>
          <a:p>
            <a:pPr marL="0" indent="0">
              <a:buNone/>
            </a:pPr>
            <a:r>
              <a:rPr lang="en-US" dirty="0"/>
              <a:t>3-6 – Norm</a:t>
            </a:r>
          </a:p>
          <a:p>
            <a:pPr marL="0" indent="0">
              <a:buNone/>
            </a:pPr>
            <a:r>
              <a:rPr lang="en-US" dirty="0"/>
              <a:t>7-8 – Unusual</a:t>
            </a:r>
          </a:p>
          <a:p>
            <a:pPr marL="0" indent="0">
              <a:buNone/>
            </a:pPr>
            <a:r>
              <a:rPr lang="en-US" dirty="0"/>
              <a:t>9-10  REALLY unusual (in a garage thinking up stuff we don’t even know we need!)</a:t>
            </a:r>
          </a:p>
          <a:p>
            <a:pPr marL="0" indent="0">
              <a:buNone/>
            </a:pPr>
            <a:endParaRPr lang="en-US" dirty="0"/>
          </a:p>
          <a:p>
            <a:pPr marL="0" indent="0">
              <a:buNone/>
            </a:pPr>
            <a:r>
              <a:rPr lang="en-US" i="1" dirty="0"/>
              <a:t>Ingenious vs. Creative – </a:t>
            </a:r>
          </a:p>
          <a:p>
            <a:pPr marL="0" indent="0">
              <a:buNone/>
            </a:pPr>
            <a:r>
              <a:rPr lang="en-US" u="sng" dirty="0"/>
              <a:t>Creative</a:t>
            </a:r>
          </a:p>
          <a:p>
            <a:pPr marL="176679" indent="-176679"/>
            <a:r>
              <a:rPr lang="en-US" dirty="0"/>
              <a:t>High A and/or C + Low D = Yes!   </a:t>
            </a:r>
          </a:p>
          <a:p>
            <a:pPr marL="647824" lvl="1" indent="-176679"/>
            <a:r>
              <a:rPr lang="en-US" dirty="0"/>
              <a:t>Ingenious?  Not necessarily</a:t>
            </a:r>
          </a:p>
          <a:p>
            <a:pPr marL="176679" indent="-176679"/>
            <a:r>
              <a:rPr lang="en-US" dirty="0"/>
              <a:t>Low A and/or C + High D = No   </a:t>
            </a:r>
          </a:p>
          <a:p>
            <a:pPr marL="647824" lvl="1" indent="-176679"/>
            <a:r>
              <a:rPr lang="en-US" dirty="0"/>
              <a:t>Ingenious?  ????</a:t>
            </a:r>
          </a:p>
          <a:p>
            <a:pPr marL="0" indent="0">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7c83aed0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7c83aed0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03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7c83aed0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7c83aed0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a:solidFill>
                  <a:srgbClr val="000000"/>
                </a:solidFill>
                <a:effectLst/>
                <a:latin typeface="Arial"/>
                <a:ea typeface="Arial"/>
                <a:cs typeface="Arial"/>
                <a:sym typeface="Arial"/>
              </a:rPr>
              <a:t>5 Minutes – Ingenuity</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799106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4850"/>
            <a:ext cx="6257925" cy="3519488"/>
          </a:xfrm>
        </p:spPr>
      </p:sp>
      <p:sp>
        <p:nvSpPr>
          <p:cNvPr id="3" name="Notes Placeholder 2"/>
          <p:cNvSpPr>
            <a:spLocks noGrp="1"/>
          </p:cNvSpPr>
          <p:nvPr>
            <p:ph type="body" idx="1"/>
          </p:nvPr>
        </p:nvSpPr>
        <p:spPr/>
        <p:txBody>
          <a:bodyPr/>
          <a:lstStyle/>
          <a:p>
            <a:pPr marL="163592" indent="0">
              <a:buNone/>
            </a:pPr>
            <a:r>
              <a:rPr lang="en-US" b="1" dirty="0"/>
              <a:t>P46</a:t>
            </a:r>
          </a:p>
          <a:p>
            <a:pPr marL="163592" indent="0">
              <a:buNone/>
            </a:pPr>
            <a:r>
              <a:rPr lang="en-US" dirty="0"/>
              <a:t>Reminder of reactive/proactive and friendly/hostile</a:t>
            </a:r>
          </a:p>
          <a:p>
            <a:pPr marL="163592" indent="0">
              <a:buNone/>
            </a:pPr>
            <a:endParaRPr lang="en-US" dirty="0"/>
          </a:p>
          <a:p>
            <a:pPr marL="163592" indent="0">
              <a:buNone/>
            </a:pPr>
            <a:r>
              <a:rPr lang="en-US" dirty="0"/>
              <a:t>Here’s where it’s important to remember first impressions …</a:t>
            </a:r>
          </a:p>
        </p:txBody>
      </p:sp>
    </p:spTree>
    <p:extLst>
      <p:ext uri="{BB962C8B-B14F-4D97-AF65-F5344CB8AC3E}">
        <p14:creationId xmlns:p14="http://schemas.microsoft.com/office/powerpoint/2010/main" val="1325073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7c2785f8d_0_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7c2785f8d_0_0: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Remember, the four dots that create the pattern correlate to each other. There are also combinations that are worthy of mention.</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649c06da3_0_5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649c06da3_0_5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Clr>
                <a:schemeClr val="dk1"/>
              </a:buClr>
              <a:buNone/>
            </a:pPr>
            <a:r>
              <a:rPr lang="en" b="1" dirty="0">
                <a:solidFill>
                  <a:schemeClr val="dk1"/>
                </a:solidFill>
              </a:rPr>
              <a:t>A≥B = Deductive</a:t>
            </a:r>
          </a:p>
          <a:p>
            <a:pPr marL="176679" indent="-176679">
              <a:buClr>
                <a:schemeClr val="dk1"/>
              </a:buClr>
            </a:pPr>
            <a:r>
              <a:rPr lang="en-US" dirty="0"/>
              <a:t>A&gt;B problem solving, innovative, use data and facts to get to a conclusion, analytical, deductive, reasoned thinker (tech &amp; visionary patterns)</a:t>
            </a:r>
          </a:p>
          <a:p>
            <a:pPr marL="176679" indent="-176679">
              <a:buClr>
                <a:schemeClr val="dk1"/>
              </a:buClr>
            </a:pPr>
            <a:r>
              <a:rPr lang="en-US" dirty="0"/>
              <a:t>When A&gt;B and right of the line: all of the above plus big pic, long term, future</a:t>
            </a:r>
          </a:p>
          <a:p>
            <a:pPr marL="176679" indent="-176679">
              <a:buClr>
                <a:schemeClr val="dk1"/>
              </a:buClr>
            </a:pPr>
            <a:r>
              <a:rPr lang="en-US" dirty="0"/>
              <a:t>When A&gt;B and left of the line: all of the above plus reactive, today-oriented, but still solving some smaller probs</a:t>
            </a:r>
          </a:p>
          <a:p>
            <a:pPr marL="0" indent="0">
              <a:buClr>
                <a:schemeClr val="dk1"/>
              </a:buClr>
              <a:buNone/>
            </a:pPr>
            <a:endParaRPr lang="en-US" dirty="0"/>
          </a:p>
          <a:p>
            <a:pPr marL="0" indent="0" defTabSz="942289">
              <a:buClr>
                <a:schemeClr val="dk1"/>
              </a:buClr>
              <a:buNone/>
              <a:defRPr/>
            </a:pPr>
            <a:r>
              <a:rPr lang="en" b="1" dirty="0">
                <a:solidFill>
                  <a:schemeClr val="dk1"/>
                </a:solidFill>
              </a:rPr>
              <a:t>A&lt;B = Inductive</a:t>
            </a:r>
          </a:p>
          <a:p>
            <a:pPr marL="176679" indent="-176679">
              <a:buClr>
                <a:schemeClr val="dk1"/>
              </a:buClr>
            </a:pPr>
            <a:r>
              <a:rPr lang="en-US" dirty="0"/>
              <a:t>When B&gt;A not seeking data, seeking validation; inductive, auditory/visual learner, takes all pieces/experiences they can touch, feel, see (social &amp; org patterns)</a:t>
            </a:r>
          </a:p>
          <a:p>
            <a:pPr marL="176679" indent="-176679">
              <a:buClr>
                <a:schemeClr val="dk1"/>
              </a:buClr>
            </a:pPr>
            <a:r>
              <a:rPr lang="en-US" dirty="0"/>
              <a:t>How to train an inductive thinker: experience it over and over again, indoctrinate, verbal processing, ride-</a:t>
            </a:r>
            <a:r>
              <a:rPr lang="en-US" dirty="0" err="1"/>
              <a:t>alongs</a:t>
            </a:r>
            <a:r>
              <a:rPr lang="en-US" dirty="0"/>
              <a:t>, etc.</a:t>
            </a:r>
          </a:p>
          <a:p>
            <a:pPr marL="0" indent="0">
              <a:buClr>
                <a:schemeClr val="dk1"/>
              </a:buClr>
              <a:buNone/>
            </a:pPr>
            <a:endParaRPr lang="en-US" dirty="0"/>
          </a:p>
          <a:p>
            <a:pPr marL="0" indent="0">
              <a:buClr>
                <a:schemeClr val="dk1"/>
              </a:buClr>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649c06da3_0_5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649c06da3_0_55: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Clr>
                <a:schemeClr val="dk1"/>
              </a:buClr>
              <a:buNone/>
            </a:pPr>
            <a:r>
              <a:rPr lang="en" dirty="0">
                <a:solidFill>
                  <a:schemeClr val="dk1"/>
                </a:solidFill>
              </a:rPr>
              <a:t>Reading A/B Stacks </a:t>
            </a:r>
          </a:p>
          <a:p>
            <a:pPr marL="176679" indent="-176679" defTabSz="942289">
              <a:buClr>
                <a:schemeClr val="dk1"/>
              </a:buClr>
              <a:defRPr/>
            </a:pPr>
            <a:r>
              <a:rPr lang="en-US" dirty="0">
                <a:solidFill>
                  <a:schemeClr val="dk1"/>
                </a:solidFill>
              </a:rPr>
              <a:t>Left of Normative (move A right – A WINS)</a:t>
            </a:r>
          </a:p>
          <a:p>
            <a:pPr marL="176679" indent="-176679" defTabSz="942289">
              <a:buClr>
                <a:schemeClr val="dk1"/>
              </a:buClr>
              <a:defRPr/>
            </a:pPr>
            <a:r>
              <a:rPr lang="en" dirty="0">
                <a:solidFill>
                  <a:schemeClr val="dk1"/>
                </a:solidFill>
              </a:rPr>
              <a:t>Right of Normative (</a:t>
            </a:r>
            <a:r>
              <a:rPr lang="en-US" dirty="0">
                <a:solidFill>
                  <a:schemeClr val="dk1"/>
                </a:solidFill>
              </a:rPr>
              <a:t>move B right – B WINS)</a:t>
            </a:r>
          </a:p>
          <a:p>
            <a:pPr marL="176679" indent="-176679" defTabSz="942289">
              <a:buClr>
                <a:schemeClr val="dk1"/>
              </a:buClr>
              <a:defRPr/>
            </a:pPr>
            <a:endParaRPr lang="en-US" dirty="0">
              <a:solidFill>
                <a:schemeClr val="dk1"/>
              </a:solidFill>
            </a:endParaRPr>
          </a:p>
          <a:p>
            <a:pPr marL="176679" indent="-176679" defTabSz="942289">
              <a:buClr>
                <a:schemeClr val="dk1"/>
              </a:buClr>
              <a:defRPr/>
            </a:pPr>
            <a:r>
              <a:rPr lang="en-US" dirty="0">
                <a:solidFill>
                  <a:schemeClr val="dk1"/>
                </a:solidFill>
              </a:rPr>
              <a:t>Tip: A always moves towards the red arrow in an A/B stack</a:t>
            </a:r>
            <a:endParaRPr lang="en-US" dirty="0"/>
          </a:p>
          <a:p>
            <a:pPr marL="176679" indent="-176679">
              <a:buClr>
                <a:schemeClr val="dk1"/>
              </a:buClr>
            </a:pPr>
            <a:endParaRPr dirty="0"/>
          </a:p>
        </p:txBody>
      </p:sp>
    </p:spTree>
    <p:extLst>
      <p:ext uri="{BB962C8B-B14F-4D97-AF65-F5344CB8AC3E}">
        <p14:creationId xmlns:p14="http://schemas.microsoft.com/office/powerpoint/2010/main" val="3371813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5649c06da3_0_88: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5649c06da3_0_88: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defTabSz="942289">
              <a:buNone/>
              <a:defRPr/>
            </a:pPr>
            <a:r>
              <a:rPr lang="en-US" dirty="0"/>
              <a:t>Every position is either offense (need to win) or defense (make sure it’s right)</a:t>
            </a:r>
          </a:p>
          <a:p>
            <a:pPr marL="176679" indent="-176679"/>
            <a:r>
              <a:rPr lang="en-US" dirty="0"/>
              <a:t>A&gt;D macro, offense, topline, proactive (visionary or social pattern) </a:t>
            </a:r>
            <a:r>
              <a:rPr lang="en-US" b="1" dirty="0"/>
              <a:t>[click] GAS</a:t>
            </a:r>
          </a:p>
          <a:p>
            <a:pPr marL="176679" indent="-176679"/>
            <a:r>
              <a:rPr lang="en-US" dirty="0"/>
              <a:t>D&gt;A micro, defense, bottom line, reactive, specific (technical or org pattern) </a:t>
            </a:r>
            <a:r>
              <a:rPr lang="en-US" b="1" dirty="0"/>
              <a:t>[click] BRAKE</a:t>
            </a:r>
          </a:p>
          <a:p>
            <a:pPr marL="0" indent="0">
              <a:buNone/>
            </a:pPr>
            <a:endParaRPr lang="en-US" dirty="0"/>
          </a:p>
          <a:p>
            <a:pPr marL="0" indent="0">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649c06da3_0_9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649c06da3_0_9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176679" indent="-176679" defTabSz="942289">
              <a:defRPr/>
            </a:pPr>
            <a:r>
              <a:rPr lang="en-US" dirty="0"/>
              <a:t>Total Non-compliance vs Situational conformity </a:t>
            </a:r>
          </a:p>
          <a:p>
            <a:pPr marL="176679" indent="-176679" defTabSz="942289">
              <a:defRPr/>
            </a:pPr>
            <a:r>
              <a:rPr lang="en-US" dirty="0"/>
              <a:t>Left of normative line: </a:t>
            </a:r>
            <a:r>
              <a:rPr lang="en" dirty="0"/>
              <a:t>Hookback or Corporate Hook - Follow through</a:t>
            </a:r>
            <a:endParaRPr dirty="0"/>
          </a:p>
        </p:txBody>
      </p:sp>
    </p:spTree>
    <p:extLst>
      <p:ext uri="{BB962C8B-B14F-4D97-AF65-F5344CB8AC3E}">
        <p14:creationId xmlns:p14="http://schemas.microsoft.com/office/powerpoint/2010/main" val="1082257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649c06da3_0_7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649c06da3_0_77: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 dirty="0"/>
              <a:t>Measurement of Inner Tension and Drive </a:t>
            </a:r>
          </a:p>
          <a:p>
            <a:pPr marL="0" indent="0">
              <a:buNone/>
            </a:pPr>
            <a:r>
              <a:rPr lang="en" b="1" dirty="0"/>
              <a:t>C amplifies A</a:t>
            </a:r>
            <a:endParaRPr b="1"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buFont typeface="Arial" panose="020B0604020202020204" pitchFamily="34" charset="0"/>
              <a:buChar char="•"/>
            </a:pPr>
            <a:r>
              <a:rPr lang="en-US" sz="1100" b="0" i="0" u="none" strike="noStrike" cap="none" dirty="0">
                <a:solidFill>
                  <a:srgbClr val="000000"/>
                </a:solidFill>
                <a:effectLst/>
                <a:latin typeface="Arial"/>
                <a:ea typeface="Arial"/>
                <a:cs typeface="Arial"/>
                <a:sym typeface="Arial"/>
              </a:rPr>
              <a:t>The Primary uses (benefits) of CI is a 3 legged stool</a:t>
            </a:r>
          </a:p>
          <a:p>
            <a:pPr marL="457200" indent="-298450">
              <a:buFont typeface="Arial" panose="020B0604020202020204" pitchFamily="34" charset="0"/>
              <a:buChar char="•"/>
            </a:pPr>
            <a:r>
              <a:rPr lang="en-US" sz="1100" b="0" i="0" u="none" strike="noStrike" cap="none" dirty="0">
                <a:solidFill>
                  <a:srgbClr val="000000"/>
                </a:solidFill>
                <a:effectLst/>
                <a:latin typeface="Arial"/>
                <a:ea typeface="Arial"/>
                <a:cs typeface="Arial"/>
                <a:sym typeface="Arial"/>
              </a:rPr>
              <a:t>10% of it is for hiring and talent acquisition, the other 90% is problems solving, people growth, communication, talent maximization</a:t>
            </a:r>
          </a:p>
          <a:p>
            <a:endParaRPr lang="en-US" sz="1100" b="0" i="0" u="none" strike="noStrike" cap="none" dirty="0">
              <a:solidFill>
                <a:srgbClr val="000000"/>
              </a:solidFill>
              <a:effectLst/>
              <a:latin typeface="Arial"/>
              <a:ea typeface="Arial"/>
              <a:cs typeface="Arial"/>
              <a:sym typeface="Arial"/>
            </a:endParaRPr>
          </a:p>
          <a:p>
            <a:pPr marL="158750" indent="0">
              <a:buNone/>
            </a:pPr>
            <a:endParaRPr lang="en-US" dirty="0"/>
          </a:p>
        </p:txBody>
      </p:sp>
    </p:spTree>
    <p:extLst>
      <p:ext uri="{BB962C8B-B14F-4D97-AF65-F5344CB8AC3E}">
        <p14:creationId xmlns:p14="http://schemas.microsoft.com/office/powerpoint/2010/main" val="3357225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7c83aed0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7c83aed0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a:solidFill>
                  <a:srgbClr val="000000"/>
                </a:solidFill>
                <a:effectLst/>
                <a:latin typeface="Arial"/>
                <a:ea typeface="Arial"/>
                <a:cs typeface="Arial"/>
                <a:sym typeface="Arial"/>
              </a:rPr>
              <a:t>5 Minutes – Ingenuity</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1313179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7c83aed0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7c83aed0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1" i="0" u="sng" strike="noStrike" cap="none" dirty="0">
                <a:solidFill>
                  <a:srgbClr val="000000"/>
                </a:solidFill>
                <a:effectLst/>
                <a:latin typeface="Arial"/>
                <a:ea typeface="Arial"/>
                <a:cs typeface="Arial"/>
                <a:sym typeface="Arial"/>
              </a:rPr>
              <a:t>5 Minutes – Ingenuity</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389067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7c2785f8d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57c2785f8d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Be sure to highlight dates at closing as final reminder for the in-person workshop dates and location. </a:t>
            </a:r>
            <a:br>
              <a:rPr lang="en-US" dirty="0"/>
            </a:br>
            <a:r>
              <a:rPr lang="en-US" dirty="0"/>
              <a:t>Confirm the dates are on everyone’s calendar.</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7c83aed0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7c83aed0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dirty="0">
                <a:solidFill>
                  <a:srgbClr val="000000"/>
                </a:solidFill>
                <a:effectLst/>
                <a:latin typeface="Arial"/>
                <a:ea typeface="Arial"/>
                <a:cs typeface="Arial"/>
                <a:sym typeface="Arial"/>
              </a:rPr>
              <a:t>Your Introduction</a:t>
            </a:r>
          </a:p>
          <a:p>
            <a:r>
              <a:rPr lang="en-US" sz="1100" b="0" i="0" u="none" strike="noStrike" cap="none" dirty="0">
                <a:solidFill>
                  <a:srgbClr val="000000"/>
                </a:solidFill>
                <a:effectLst/>
                <a:latin typeface="Arial"/>
                <a:ea typeface="Arial"/>
                <a:cs typeface="Arial"/>
                <a:sym typeface="Arial"/>
              </a:rPr>
              <a:t>What we do inside of the Culture Index Program is Study, Interpret and Mobilize 7 work related traits in order to drive 3 outcomes: more revenue, more earning and sustainable scale-ability. The purpose of this initial 2-hour overview is a temporary bridge to get the program off the ground until the actual 2 day workshop on MAY XX – XX, 2020 in FILL IN CITY, STATE. This is not intended to replace the 2-day training in person. This will, however, give you temporary full access to the system until you are trained as a true Culture Index Analyst in the 2 day workshop.</a:t>
            </a:r>
          </a:p>
          <a:p>
            <a:r>
              <a:rPr lang="en-US" sz="1100" b="0" i="0" u="none" strike="noStrike" cap="none" dirty="0">
                <a:solidFill>
                  <a:srgbClr val="000000"/>
                </a:solidFill>
                <a:effectLst/>
                <a:latin typeface="Arial"/>
                <a:ea typeface="Arial"/>
                <a:cs typeface="Arial"/>
                <a:sym typeface="Arial"/>
              </a:rPr>
              <a:t>Today we are going to focus on interpretation, some basic knowledge transfer, and the C-job best practice. As your Culture Index Executive Advisor, I spend the majority of my energy and time mobilizing or applying all of this data to the top and bottom line growth of your organization. So, please keep in mind this is not a Personality Test. This is a Program you are embarking on to learn and use objective data on all people decisions. </a:t>
            </a:r>
          </a:p>
          <a:p>
            <a:r>
              <a:rPr lang="en-US" sz="1100" b="0" i="0" u="none" strike="noStrike" cap="none" dirty="0">
                <a:solidFill>
                  <a:srgbClr val="000000"/>
                </a:solidFill>
                <a:effectLst/>
                <a:latin typeface="Arial"/>
                <a:ea typeface="Arial"/>
                <a:cs typeface="Arial"/>
                <a:sym typeface="Arial"/>
              </a:rPr>
              <a:t>10% of the Culture Index Program is how to find talent. 90% - the large majority of this program – is how do you keep A players on the team and engage them at the highest possible level: how do you get more work done with less labor.</a:t>
            </a:r>
          </a:p>
          <a:p>
            <a:r>
              <a:rPr lang="en-US" sz="1100" b="0" i="0" u="none" strike="noStrike" cap="none" dirty="0">
                <a:solidFill>
                  <a:srgbClr val="000000"/>
                </a:solidFill>
                <a:effectLst/>
                <a:latin typeface="Arial"/>
                <a:ea typeface="Arial"/>
                <a:cs typeface="Arial"/>
                <a:sym typeface="Arial"/>
              </a:rPr>
              <a:t>This is going to change the way you look at talent for the rest of your life. </a:t>
            </a:r>
          </a:p>
          <a:p>
            <a:r>
              <a:rPr lang="en-US" sz="1100" b="0" i="0" u="none" strike="noStrike" cap="none" dirty="0">
                <a:solidFill>
                  <a:srgbClr val="000000"/>
                </a:solidFill>
                <a:effectLst/>
                <a:latin typeface="Arial"/>
                <a:ea typeface="Arial"/>
                <a:cs typeface="Arial"/>
                <a:sym typeface="Arial"/>
              </a:rPr>
              <a:t>Are there any questions before we jump in? </a:t>
            </a:r>
          </a:p>
          <a:p>
            <a:pPr marL="158750" indent="0">
              <a:buNone/>
            </a:pPr>
            <a:endParaRPr lang="en-US" sz="1100" b="1" i="0" u="sng" strike="noStrike" cap="none" dirty="0">
              <a:solidFill>
                <a:srgbClr val="000000"/>
              </a:solidFill>
              <a:effectLst/>
              <a:latin typeface="Arial"/>
              <a:ea typeface="Arial"/>
              <a:cs typeface="Arial"/>
              <a:sym typeface="Arial"/>
            </a:endParaRPr>
          </a:p>
          <a:p>
            <a:pPr marL="158750" indent="0">
              <a:buNone/>
            </a:pPr>
            <a:r>
              <a:rPr lang="en-US" sz="1100" b="1" i="0" u="sng" strike="noStrike" cap="none" dirty="0">
                <a:solidFill>
                  <a:srgbClr val="000000"/>
                </a:solidFill>
                <a:effectLst/>
                <a:latin typeface="Arial"/>
                <a:ea typeface="Arial"/>
                <a:cs typeface="Arial"/>
                <a:sym typeface="Arial"/>
              </a:rPr>
              <a:t>10 Minutes – Traits Introduction and 3 Graphs</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7 Work Related Traits – cannot measure anything clinical nor abnormal </a:t>
            </a:r>
          </a:p>
          <a:p>
            <a:r>
              <a:rPr lang="en-US" sz="1100" b="0" i="0" u="none" strike="noStrike" cap="none" dirty="0">
                <a:solidFill>
                  <a:srgbClr val="000000"/>
                </a:solidFill>
                <a:effectLst/>
                <a:latin typeface="Arial"/>
                <a:ea typeface="Arial"/>
                <a:cs typeface="Arial"/>
                <a:sym typeface="Arial"/>
              </a:rPr>
              <a:t>3 Graphs – Traits, Job Behaviors and C-job (Required Behaviors)</a:t>
            </a:r>
          </a:p>
          <a:p>
            <a:r>
              <a:rPr lang="en-US" sz="1100" b="0" i="0" u="none" strike="noStrike" cap="none" dirty="0">
                <a:solidFill>
                  <a:srgbClr val="000000"/>
                </a:solidFill>
                <a:effectLst/>
                <a:latin typeface="Arial"/>
                <a:ea typeface="Arial"/>
                <a:cs typeface="Arial"/>
                <a:sym typeface="Arial"/>
              </a:rPr>
              <a:t>Please notice on my screen here the Top Graph is Survey Traits and the Bottom Graph is Job Behaviors. </a:t>
            </a:r>
          </a:p>
          <a:p>
            <a:r>
              <a:rPr lang="en-US" sz="1100" b="0" i="0" u="none" strike="noStrike" cap="none" dirty="0">
                <a:solidFill>
                  <a:srgbClr val="000000"/>
                </a:solidFill>
                <a:effectLst/>
                <a:latin typeface="Arial"/>
                <a:ea typeface="Arial"/>
                <a:cs typeface="Arial"/>
                <a:sym typeface="Arial"/>
              </a:rPr>
              <a:t>What is the difference between a Trait and a Behavior? (Call someone by name to answer to maximize time)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7c83aed0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7c83aed0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Traits don’t change. Set by 12 years old. HIRE to the Top Graph and MANAGE to the Bottom Graph. </a:t>
            </a:r>
          </a:p>
          <a:p>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13768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7c83aed0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7c83aed0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Traits don’t change. Set by 12 years old. HIRE to the Top Graph and MANAGE to the Bottom Graph. </a:t>
            </a:r>
          </a:p>
          <a:p>
            <a:r>
              <a:rPr lang="en-US" sz="1100" b="0" i="0" u="none" strike="noStrike" cap="none" dirty="0">
                <a:solidFill>
                  <a:srgbClr val="000000"/>
                </a:solidFill>
                <a:effectLst/>
                <a:latin typeface="Arial"/>
                <a:ea typeface="Arial"/>
                <a:cs typeface="Arial"/>
                <a:sym typeface="Arial"/>
              </a:rPr>
              <a:t>Touch on the concept of the C-job (Required Behaviors Graph)</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24987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7c83aed0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7c83aed0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sz="1100" b="1" i="0" u="sng" strike="noStrike" cap="none" dirty="0">
                <a:solidFill>
                  <a:srgbClr val="000000"/>
                </a:solidFill>
                <a:effectLst/>
                <a:latin typeface="Arial"/>
                <a:ea typeface="Arial"/>
                <a:cs typeface="Arial"/>
                <a:sym typeface="Arial"/>
              </a:rPr>
              <a:t>10 Minutes – Bell Curve </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The first 4 traits are only measured comparatively on a standard 6 sigma sliding bell curve. The last 3 traits are specific placement. </a:t>
            </a:r>
          </a:p>
          <a:p>
            <a:r>
              <a:rPr lang="en-US" sz="1100" b="0" i="0" u="none" strike="noStrike" cap="none" dirty="0">
                <a:solidFill>
                  <a:srgbClr val="000000"/>
                </a:solidFill>
                <a:effectLst/>
                <a:latin typeface="Arial"/>
                <a:ea typeface="Arial"/>
                <a:cs typeface="Arial"/>
                <a:sym typeface="Arial"/>
              </a:rPr>
              <a:t>High, Low and Normative.</a:t>
            </a:r>
          </a:p>
          <a:p>
            <a:r>
              <a:rPr lang="en-US" sz="1100" b="0" i="0" u="none" strike="noStrike" cap="none" dirty="0">
                <a:solidFill>
                  <a:srgbClr val="000000"/>
                </a:solidFill>
                <a:effectLst/>
                <a:latin typeface="Arial"/>
                <a:ea typeface="Arial"/>
                <a:cs typeface="Arial"/>
                <a:sym typeface="Arial"/>
              </a:rPr>
              <a:t>Somewhat, Very &amp; Extremely.</a:t>
            </a:r>
          </a:p>
          <a:p>
            <a:r>
              <a:rPr lang="en-US" sz="1100" b="0" i="0" u="none" strike="noStrike" cap="none" dirty="0">
                <a:solidFill>
                  <a:srgbClr val="000000"/>
                </a:solidFill>
                <a:effectLst/>
                <a:latin typeface="Arial"/>
                <a:ea typeface="Arial"/>
                <a:cs typeface="Arial"/>
                <a:sym typeface="Arial"/>
              </a:rPr>
              <a:t>Place a person attending the training actual survey on the screen after the explanation and ask people by name about each trait (high, low, normative and how obvious, apparent or predictable each trait is relative to the red arrow).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338849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57c2785f8d_0_168: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57c2785f8d_0_168: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r>
              <a:rPr lang="en-US" dirty="0"/>
              <a:t>The Gas Pedal of the Profile</a:t>
            </a:r>
          </a:p>
          <a:p>
            <a:pPr marL="0" indent="0">
              <a:buNone/>
            </a:pPr>
            <a:endParaRPr lang="en-US" dirty="0"/>
          </a:p>
          <a:p>
            <a:pPr marL="0" indent="0">
              <a:buNone/>
            </a:pPr>
            <a:r>
              <a:rPr lang="en-US" b="1" dirty="0"/>
              <a:t>[P22-25]</a:t>
            </a:r>
          </a:p>
          <a:p>
            <a:pPr marL="0" indent="0">
              <a:buNone/>
            </a:pPr>
            <a:endParaRPr lang="en-US" b="1" i="1" dirty="0"/>
          </a:p>
          <a:p>
            <a:pPr marL="0" indent="0" defTabSz="942289">
              <a:buNone/>
              <a:defRPr/>
            </a:pPr>
            <a:r>
              <a:rPr lang="en-US" b="1" i="1" dirty="0"/>
              <a:t>Sort all profiles into 2 piles (High and Low)</a:t>
            </a:r>
          </a:p>
          <a:p>
            <a:pPr marL="0" indent="0" defTabSz="942289">
              <a:buNone/>
              <a:defRPr/>
            </a:pPr>
            <a:endParaRPr lang="en-US" b="1" i="1" dirty="0"/>
          </a:p>
          <a:p>
            <a:pPr marL="0" indent="0" defTabSz="942289">
              <a:buNone/>
              <a:defRPr/>
            </a:pPr>
            <a:r>
              <a:rPr lang="en-US" b="0" i="0" dirty="0"/>
              <a:t>Autonomy = Inner Directed Ego System</a:t>
            </a:r>
          </a:p>
          <a:p>
            <a:pPr marL="176679" indent="-176679" defTabSz="942289">
              <a:defRPr/>
            </a:pPr>
            <a:r>
              <a:rPr lang="en-US" b="0" i="0" dirty="0"/>
              <a:t>Inner: Thinking of Future from Within</a:t>
            </a:r>
          </a:p>
          <a:p>
            <a:pPr marL="176679" indent="-176679" defTabSz="942289">
              <a:defRPr/>
            </a:pPr>
            <a:r>
              <a:rPr lang="en-US" b="0" i="0" dirty="0"/>
              <a:t>Directed: Forward </a:t>
            </a:r>
          </a:p>
          <a:p>
            <a:pPr marL="176679" indent="-176679" defTabSz="942289">
              <a:defRPr/>
            </a:pPr>
            <a:r>
              <a:rPr lang="en-US" b="0" i="0" dirty="0"/>
              <a:t>Ego: From and For Self</a:t>
            </a:r>
          </a:p>
          <a:p>
            <a:pPr marL="176679" indent="-176679" defTabSz="942289">
              <a:defRPr/>
            </a:pPr>
            <a:r>
              <a:rPr lang="en-US" b="0" i="0" dirty="0"/>
              <a:t>System: Systematically planning and prioritizing to solve problems necessary to reach goals</a:t>
            </a:r>
          </a:p>
          <a:p>
            <a:pPr marL="0" indent="0" defTabSz="942289">
              <a:buNone/>
              <a:defRPr/>
            </a:pPr>
            <a:endParaRPr lang="en-US" dirty="0"/>
          </a:p>
          <a:p>
            <a:pPr marL="0" indent="0">
              <a:buNone/>
            </a:pPr>
            <a:r>
              <a:rPr lang="en-US" b="1" i="1" dirty="0"/>
              <a:t>{write on wall pages as discuss}</a:t>
            </a:r>
          </a:p>
          <a:p>
            <a:pPr marL="0" indent="0" defTabSz="942289">
              <a:buNone/>
              <a:defRPr/>
            </a:pPr>
            <a:endParaRPr lang="en-US" b="1" dirty="0"/>
          </a:p>
          <a:p>
            <a:pPr marL="0" indent="0" defTabSz="942289">
              <a:buNone/>
              <a:defRPr/>
            </a:pPr>
            <a:r>
              <a:rPr lang="en-US" b="1" dirty="0"/>
              <a:t>Page 21: HIGH A (</a:t>
            </a:r>
            <a:r>
              <a:rPr lang="en-US" b="1" dirty="0" err="1"/>
              <a:t>autonoME</a:t>
            </a:r>
            <a:r>
              <a:rPr lang="en-US" b="1" dirty="0"/>
              <a:t>) </a:t>
            </a:r>
            <a:r>
              <a:rPr lang="en-US" dirty="0"/>
              <a:t>— Hostile (proactive)</a:t>
            </a:r>
            <a:endParaRPr lang="en-US" b="1" dirty="0"/>
          </a:p>
          <a:p>
            <a:pPr marL="0" indent="0" defTabSz="942289">
              <a:buNone/>
              <a:defRPr/>
            </a:pPr>
            <a:r>
              <a:rPr lang="en-US" b="0" dirty="0"/>
              <a:t>Looking at your stack of high As, let’s fill out page 21</a:t>
            </a:r>
          </a:p>
          <a:p>
            <a:pPr marL="176679" indent="-176679" defTabSz="942289">
              <a:defRPr/>
            </a:pPr>
            <a:r>
              <a:rPr lang="en-US" b="0" dirty="0"/>
              <a:t>Traits</a:t>
            </a:r>
          </a:p>
          <a:p>
            <a:pPr marL="176679" indent="-176679" defTabSz="942289">
              <a:defRPr/>
            </a:pPr>
            <a:r>
              <a:rPr lang="en-US" b="0" dirty="0"/>
              <a:t>Motivating Needs</a:t>
            </a:r>
          </a:p>
          <a:p>
            <a:pPr marL="176679" indent="-176679" defTabSz="942289">
              <a:defRPr/>
            </a:pPr>
            <a:r>
              <a:rPr lang="en-US" b="0" dirty="0"/>
              <a:t>Pluses</a:t>
            </a:r>
          </a:p>
          <a:p>
            <a:pPr marL="176679" indent="-176679" defTabSz="942289">
              <a:defRPr/>
            </a:pPr>
            <a:r>
              <a:rPr lang="en-US" b="0" dirty="0"/>
              <a:t>Minuses</a:t>
            </a:r>
          </a:p>
          <a:p>
            <a:pPr marL="0" indent="0" defTabSz="942289">
              <a:buNone/>
              <a:defRPr/>
            </a:pPr>
            <a:endParaRPr lang="en-US" b="1" dirty="0"/>
          </a:p>
          <a:p>
            <a:pPr marL="0" indent="0" defTabSz="942289">
              <a:buNone/>
              <a:defRPr/>
            </a:pPr>
            <a:r>
              <a:rPr lang="en-US" b="1" dirty="0"/>
              <a:t>Page 22: LOW A (</a:t>
            </a:r>
            <a:r>
              <a:rPr lang="en-US" b="1" dirty="0" err="1"/>
              <a:t>autonomoUS</a:t>
            </a:r>
            <a:r>
              <a:rPr lang="en-US" b="1" dirty="0"/>
              <a:t> / accommodating) </a:t>
            </a:r>
            <a:r>
              <a:rPr lang="en-US" dirty="0"/>
              <a:t>— Friendly (reactive) </a:t>
            </a:r>
            <a:endParaRPr lang="en-US" b="1" dirty="0"/>
          </a:p>
          <a:p>
            <a:pPr marL="0" indent="0" defTabSz="942289">
              <a:buNone/>
              <a:defRPr/>
            </a:pPr>
            <a:r>
              <a:rPr lang="en-US" b="0" dirty="0"/>
              <a:t>Looking at your stack of low As, let’s fill out page 22</a:t>
            </a:r>
          </a:p>
          <a:p>
            <a:pPr marL="176679" indent="-176679" defTabSz="942289">
              <a:defRPr/>
            </a:pPr>
            <a:r>
              <a:rPr lang="en-US" b="0" dirty="0"/>
              <a:t>Traits</a:t>
            </a:r>
          </a:p>
          <a:p>
            <a:pPr marL="176679" indent="-176679" defTabSz="942289">
              <a:defRPr/>
            </a:pPr>
            <a:r>
              <a:rPr lang="en-US" b="0" dirty="0"/>
              <a:t>Motivating Needs</a:t>
            </a:r>
          </a:p>
          <a:p>
            <a:pPr marL="176679" indent="-176679" defTabSz="942289">
              <a:defRPr/>
            </a:pPr>
            <a:r>
              <a:rPr lang="en-US" b="0" dirty="0"/>
              <a:t>Pluses</a:t>
            </a:r>
          </a:p>
          <a:p>
            <a:pPr marL="176679" indent="-176679" defTabSz="942289">
              <a:defRPr/>
            </a:pPr>
            <a:r>
              <a:rPr lang="en-US" b="0" dirty="0"/>
              <a:t>Minuses</a:t>
            </a:r>
          </a:p>
          <a:p>
            <a:pPr marL="146696" indent="0">
              <a:buNone/>
            </a:pPr>
            <a:endParaRPr lang="en-US" b="0" dirty="0"/>
          </a:p>
          <a:p>
            <a:pPr marL="0" indent="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57c83aed0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57c83aed0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97080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1.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userDrawn="1">
  <p:cSld name="1_One column text">
    <p:spTree>
      <p:nvGrpSpPr>
        <p:cNvPr id="1" name="Shape 28"/>
        <p:cNvGrpSpPr/>
        <p:nvPr/>
      </p:nvGrpSpPr>
      <p:grpSpPr>
        <a:xfrm>
          <a:off x="0" y="0"/>
          <a:ext cx="0" cy="0"/>
          <a:chOff x="0" y="0"/>
          <a:chExt cx="0" cy="0"/>
        </a:xfrm>
      </p:grpSpPr>
      <p:sp>
        <p:nvSpPr>
          <p:cNvPr id="3" name="Text Placeholder 2">
            <a:extLst>
              <a:ext uri="{FF2B5EF4-FFF2-40B4-BE49-F238E27FC236}">
                <a16:creationId xmlns:a16="http://schemas.microsoft.com/office/drawing/2014/main" id="{AC749AAF-35BE-4BEE-B838-6FA16E33E98C}"/>
              </a:ext>
            </a:extLst>
          </p:cNvPr>
          <p:cNvSpPr>
            <a:spLocks noGrp="1"/>
          </p:cNvSpPr>
          <p:nvPr>
            <p:ph type="body" sz="quarter" idx="13"/>
          </p:nvPr>
        </p:nvSpPr>
        <p:spPr>
          <a:xfrm>
            <a:off x="4192085" y="1970227"/>
            <a:ext cx="4659462" cy="744279"/>
          </a:xfrm>
        </p:spPr>
        <p:txBody>
          <a:bodyPr lIns="0" tIns="0" rIns="0" bIns="0" anchor="ctr" anchorCtr="0"/>
          <a:lstStyle>
            <a:lvl1pPr marL="114300" indent="0">
              <a:buNone/>
              <a:defRPr sz="4800" b="1">
                <a:latin typeface="Arial" panose="020B0604020202020204" pitchFamily="34" charset="0"/>
                <a:ea typeface="Arial" panose="020B0604020202020204" pitchFamily="34" charset="0"/>
              </a:defRPr>
            </a:lvl1pPr>
            <a:lvl2pPr marL="596900" indent="0">
              <a:buNone/>
              <a:defRPr/>
            </a:lvl2pPr>
          </a:lstStyle>
          <a:p>
            <a:pPr lvl="0"/>
            <a:r>
              <a:rPr lang="en-US" dirty="0"/>
              <a:t>Click to edit Master</a:t>
            </a: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 name="Google Shape;113;p18">
            <a:extLst>
              <a:ext uri="{FF2B5EF4-FFF2-40B4-BE49-F238E27FC236}">
                <a16:creationId xmlns:a16="http://schemas.microsoft.com/office/drawing/2014/main" id="{F3ECF08E-81F8-4462-BC8B-97494AD326D9}"/>
              </a:ext>
            </a:extLst>
          </p:cNvPr>
          <p:cNvSpPr/>
          <p:nvPr userDrawn="1"/>
        </p:nvSpPr>
        <p:spPr bwMode="white">
          <a:xfrm>
            <a:off x="9027825" y="-5525"/>
            <a:ext cx="116100" cy="5148900"/>
          </a:xfrm>
          <a:prstGeom prst="rect">
            <a:avLst/>
          </a:prstGeom>
          <a:solidFill>
            <a:srgbClr val="355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Google Shape;114;p18" descr="NewLogo3-31-15-Large.jpg">
            <a:extLst>
              <a:ext uri="{FF2B5EF4-FFF2-40B4-BE49-F238E27FC236}">
                <a16:creationId xmlns:a16="http://schemas.microsoft.com/office/drawing/2014/main" id="{20FE969F-E29D-435E-A514-7B6AE29853E9}"/>
              </a:ext>
            </a:extLst>
          </p:cNvPr>
          <p:cNvPicPr preferRelativeResize="0"/>
          <p:nvPr userDrawn="1"/>
        </p:nvPicPr>
        <p:blipFill>
          <a:blip r:embed="rId2">
            <a:alphaModFix/>
          </a:blip>
          <a:stretch>
            <a:fillRect/>
          </a:stretch>
        </p:blipFill>
        <p:spPr>
          <a:xfrm>
            <a:off x="7734650" y="4519502"/>
            <a:ext cx="1180752" cy="490500"/>
          </a:xfrm>
          <a:prstGeom prst="rect">
            <a:avLst/>
          </a:prstGeom>
          <a:noFill/>
          <a:ln>
            <a:noFill/>
          </a:ln>
        </p:spPr>
      </p:pic>
      <p:pic>
        <p:nvPicPr>
          <p:cNvPr id="7" name="Google Shape;115;p18">
            <a:extLst>
              <a:ext uri="{FF2B5EF4-FFF2-40B4-BE49-F238E27FC236}">
                <a16:creationId xmlns:a16="http://schemas.microsoft.com/office/drawing/2014/main" id="{7B1B1A9D-6BD4-409B-BF98-1D506109AFF8}"/>
              </a:ext>
            </a:extLst>
          </p:cNvPr>
          <p:cNvPicPr preferRelativeResize="0"/>
          <p:nvPr userDrawn="1"/>
        </p:nvPicPr>
        <p:blipFill>
          <a:blip r:embed="rId3">
            <a:alphaModFix/>
          </a:blip>
          <a:stretch>
            <a:fillRect/>
          </a:stretch>
        </p:blipFill>
        <p:spPr>
          <a:xfrm rot="5400000">
            <a:off x="185715" y="991500"/>
            <a:ext cx="1057700" cy="176275"/>
          </a:xfrm>
          <a:prstGeom prst="rect">
            <a:avLst/>
          </a:prstGeom>
          <a:noFill/>
          <a:ln>
            <a:noFill/>
          </a:ln>
        </p:spPr>
      </p:pic>
      <p:cxnSp>
        <p:nvCxnSpPr>
          <p:cNvPr id="8" name="Google Shape;116;p18">
            <a:extLst>
              <a:ext uri="{FF2B5EF4-FFF2-40B4-BE49-F238E27FC236}">
                <a16:creationId xmlns:a16="http://schemas.microsoft.com/office/drawing/2014/main" id="{15C7321C-DE72-446C-85EF-C161F6A3943E}"/>
              </a:ext>
            </a:extLst>
          </p:cNvPr>
          <p:cNvCxnSpPr/>
          <p:nvPr userDrawn="1"/>
        </p:nvCxnSpPr>
        <p:spPr>
          <a:xfrm rot="10800000">
            <a:off x="708075" y="1730400"/>
            <a:ext cx="0" cy="3413100"/>
          </a:xfrm>
          <a:prstGeom prst="straightConnector1">
            <a:avLst/>
          </a:prstGeom>
          <a:noFill/>
          <a:ln w="9525" cap="flat" cmpd="sng">
            <a:solidFill>
              <a:schemeClr val="dk2"/>
            </a:solidFill>
            <a:prstDash val="solid"/>
            <a:round/>
            <a:headEnd type="none" w="med" len="med"/>
            <a:tailEnd type="none" w="med" len="med"/>
          </a:ln>
        </p:spPr>
      </p:cxnSp>
      <p:pic>
        <p:nvPicPr>
          <p:cNvPr id="9" name="Google Shape;117;p18">
            <a:extLst>
              <a:ext uri="{FF2B5EF4-FFF2-40B4-BE49-F238E27FC236}">
                <a16:creationId xmlns:a16="http://schemas.microsoft.com/office/drawing/2014/main" id="{244ACBD6-2B4F-48C8-9686-9F2F0A9F7449}"/>
              </a:ext>
            </a:extLst>
          </p:cNvPr>
          <p:cNvPicPr preferRelativeResize="0"/>
          <p:nvPr userDrawn="1"/>
        </p:nvPicPr>
        <p:blipFill>
          <a:blip r:embed="rId4">
            <a:alphaModFix/>
          </a:blip>
          <a:stretch>
            <a:fillRect/>
          </a:stretch>
        </p:blipFill>
        <p:spPr bwMode="ltGray">
          <a:xfrm>
            <a:off x="0" y="2611099"/>
            <a:ext cx="626425" cy="2532402"/>
          </a:xfrm>
          <a:prstGeom prst="rect">
            <a:avLst/>
          </a:prstGeom>
          <a:noFill/>
          <a:ln>
            <a:noFill/>
          </a:ln>
        </p:spPr>
      </p:pic>
    </p:spTree>
    <p:extLst>
      <p:ext uri="{BB962C8B-B14F-4D97-AF65-F5344CB8AC3E}">
        <p14:creationId xmlns:p14="http://schemas.microsoft.com/office/powerpoint/2010/main" val="1479722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grpSp>
        <p:nvGrpSpPr>
          <p:cNvPr id="4" name="Google Shape;68;p14">
            <a:extLst>
              <a:ext uri="{FF2B5EF4-FFF2-40B4-BE49-F238E27FC236}">
                <a16:creationId xmlns:a16="http://schemas.microsoft.com/office/drawing/2014/main" id="{DBC0BFFE-FD23-4B9C-A818-194C7E5BDF81}"/>
              </a:ext>
            </a:extLst>
          </p:cNvPr>
          <p:cNvGrpSpPr/>
          <p:nvPr userDrawn="1"/>
        </p:nvGrpSpPr>
        <p:grpSpPr bwMode="grayWhite">
          <a:xfrm>
            <a:off x="-375" y="-3"/>
            <a:ext cx="9144900" cy="5143500"/>
            <a:chOff x="-375" y="-3"/>
            <a:chExt cx="9144900" cy="5143500"/>
          </a:xfrm>
        </p:grpSpPr>
        <p:pic>
          <p:nvPicPr>
            <p:cNvPr id="5" name="Google Shape;69;p14">
              <a:extLst>
                <a:ext uri="{FF2B5EF4-FFF2-40B4-BE49-F238E27FC236}">
                  <a16:creationId xmlns:a16="http://schemas.microsoft.com/office/drawing/2014/main" id="{0A086C04-C605-406B-9015-5AC3C6A875AD}"/>
                </a:ext>
              </a:extLst>
            </p:cNvPr>
            <p:cNvPicPr preferRelativeResize="0"/>
            <p:nvPr/>
          </p:nvPicPr>
          <p:blipFill>
            <a:blip r:embed="rId2">
              <a:alphaModFix/>
            </a:blip>
            <a:stretch>
              <a:fillRect/>
            </a:stretch>
          </p:blipFill>
          <p:spPr bwMode="grayWhite">
            <a:xfrm>
              <a:off x="0" y="-3"/>
              <a:ext cx="9144016" cy="5143500"/>
            </a:xfrm>
            <a:prstGeom prst="rect">
              <a:avLst/>
            </a:prstGeom>
            <a:noFill/>
            <a:ln>
              <a:noFill/>
            </a:ln>
          </p:spPr>
        </p:pic>
        <p:cxnSp>
          <p:nvCxnSpPr>
            <p:cNvPr id="6" name="Google Shape;70;p14">
              <a:extLst>
                <a:ext uri="{FF2B5EF4-FFF2-40B4-BE49-F238E27FC236}">
                  <a16:creationId xmlns:a16="http://schemas.microsoft.com/office/drawing/2014/main" id="{6F42AEF4-8D86-4253-9377-59B3A4B033E3}"/>
                </a:ext>
              </a:extLst>
            </p:cNvPr>
            <p:cNvCxnSpPr/>
            <p:nvPr/>
          </p:nvCxnSpPr>
          <p:spPr bwMode="grayWhite">
            <a:xfrm rot="10800000">
              <a:off x="-375" y="4862274"/>
              <a:ext cx="9144900" cy="0"/>
            </a:xfrm>
            <a:prstGeom prst="straightConnector1">
              <a:avLst/>
            </a:prstGeom>
            <a:noFill/>
            <a:ln w="9525" cap="flat" cmpd="sng">
              <a:solidFill>
                <a:srgbClr val="CD163F"/>
              </a:solidFill>
              <a:prstDash val="solid"/>
              <a:round/>
              <a:headEnd type="none" w="med" len="med"/>
              <a:tailEnd type="none" w="med" len="med"/>
            </a:ln>
          </p:spPr>
        </p:cxnSp>
        <p:cxnSp>
          <p:nvCxnSpPr>
            <p:cNvPr id="7" name="Google Shape;71;p14">
              <a:extLst>
                <a:ext uri="{FF2B5EF4-FFF2-40B4-BE49-F238E27FC236}">
                  <a16:creationId xmlns:a16="http://schemas.microsoft.com/office/drawing/2014/main" id="{685B310C-F5C3-42CA-A75C-669EE95EBBB8}"/>
                </a:ext>
              </a:extLst>
            </p:cNvPr>
            <p:cNvCxnSpPr/>
            <p:nvPr/>
          </p:nvCxnSpPr>
          <p:spPr bwMode="grayWhite">
            <a:xfrm rot="10800000">
              <a:off x="-375" y="4024074"/>
              <a:ext cx="9144900" cy="0"/>
            </a:xfrm>
            <a:prstGeom prst="straightConnector1">
              <a:avLst/>
            </a:prstGeom>
            <a:noFill/>
            <a:ln w="9525" cap="flat" cmpd="sng">
              <a:solidFill>
                <a:srgbClr val="CD163F"/>
              </a:solidFill>
              <a:prstDash val="solid"/>
              <a:round/>
              <a:headEnd type="none" w="med" len="med"/>
              <a:tailEnd type="none" w="med" len="med"/>
            </a:ln>
          </p:spPr>
        </p:cxnSp>
      </p:grpSp>
      <p:sp>
        <p:nvSpPr>
          <p:cNvPr id="14" name="Google Shape;14;p3"/>
          <p:cNvSpPr txBox="1">
            <a:spLocks noGrp="1"/>
          </p:cNvSpPr>
          <p:nvPr>
            <p:ph type="title"/>
          </p:nvPr>
        </p:nvSpPr>
        <p:spPr>
          <a:xfrm>
            <a:off x="447472" y="1586591"/>
            <a:ext cx="6731541" cy="1043196"/>
          </a:xfrm>
          <a:prstGeom prst="rect">
            <a:avLst/>
          </a:prstGeom>
        </p:spPr>
        <p:txBody>
          <a:bodyPr spcFirstLastPara="1" wrap="square" lIns="0" tIns="0" rIns="0" bIns="0" anchor="ctr" anchorCtr="0"/>
          <a:lstStyle>
            <a:lvl1pPr lvl="0" algn="l">
              <a:spcBef>
                <a:spcPts val="0"/>
              </a:spcBef>
              <a:spcAft>
                <a:spcPts val="0"/>
              </a:spcAft>
              <a:buSzPts val="3600"/>
              <a:buNone/>
              <a:defRPr sz="3200" b="1">
                <a:solidFill>
                  <a:schemeClr val="bg1">
                    <a:lumMod val="95000"/>
                  </a:schemeClr>
                </a:solidFill>
                <a:latin typeface="Arial" panose="020B0604020202020204" pitchFamily="34" charset="0"/>
                <a:ea typeface="Arial" panose="020B0604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8" name="Google Shape;74;p14">
            <a:extLst>
              <a:ext uri="{FF2B5EF4-FFF2-40B4-BE49-F238E27FC236}">
                <a16:creationId xmlns:a16="http://schemas.microsoft.com/office/drawing/2014/main" id="{A7C5378A-8D13-4A9A-80AF-E83BAD8A6D22}"/>
              </a:ext>
            </a:extLst>
          </p:cNvPr>
          <p:cNvCxnSpPr/>
          <p:nvPr userDrawn="1"/>
        </p:nvCxnSpPr>
        <p:spPr>
          <a:xfrm rot="10800000">
            <a:off x="-100" y="2106383"/>
            <a:ext cx="6184200" cy="0"/>
          </a:xfrm>
          <a:prstGeom prst="straightConnector1">
            <a:avLst/>
          </a:prstGeom>
          <a:noFill/>
          <a:ln w="9525" cap="flat" cmpd="sng">
            <a:solidFill>
              <a:srgbClr val="FFFFFF"/>
            </a:solidFill>
            <a:prstDash val="solid"/>
            <a:round/>
            <a:headEnd type="none" w="med" len="med"/>
            <a:tailEnd type="none" w="med" len="med"/>
          </a:ln>
        </p:spPr>
      </p:cxnSp>
      <p:pic>
        <p:nvPicPr>
          <p:cNvPr id="9" name="Google Shape;114;p18" descr="NewLogo3-31-15-Large.jpg">
            <a:extLst>
              <a:ext uri="{FF2B5EF4-FFF2-40B4-BE49-F238E27FC236}">
                <a16:creationId xmlns:a16="http://schemas.microsoft.com/office/drawing/2014/main" id="{E9B5508D-8B1A-409C-A0C3-FF2D12B26401}"/>
              </a:ext>
            </a:extLst>
          </p:cNvPr>
          <p:cNvPicPr preferRelativeResize="0"/>
          <p:nvPr userDrawn="1"/>
        </p:nvPicPr>
        <p:blipFill>
          <a:blip r:embed="rId3">
            <a:alphaModFix/>
          </a:blip>
          <a:stretch>
            <a:fillRect/>
          </a:stretch>
        </p:blipFill>
        <p:spPr>
          <a:xfrm>
            <a:off x="7840406" y="4223911"/>
            <a:ext cx="1180752" cy="490500"/>
          </a:xfrm>
          <a:prstGeom prst="rect">
            <a:avLst/>
          </a:prstGeom>
          <a:noFill/>
          <a:ln>
            <a:noFill/>
          </a:ln>
        </p:spPr>
      </p:pic>
    </p:spTree>
    <p:extLst>
      <p:ext uri="{BB962C8B-B14F-4D97-AF65-F5344CB8AC3E}">
        <p14:creationId xmlns:p14="http://schemas.microsoft.com/office/powerpoint/2010/main" val="3562161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userDrawn="1">
  <p:cSld name="1_One column text">
    <p:spTree>
      <p:nvGrpSpPr>
        <p:cNvPr id="1" name="Shape 28"/>
        <p:cNvGrpSpPr/>
        <p:nvPr/>
      </p:nvGrpSpPr>
      <p:grpSpPr>
        <a:xfrm>
          <a:off x="0" y="0"/>
          <a:ext cx="0" cy="0"/>
          <a:chOff x="0" y="0"/>
          <a:chExt cx="0" cy="0"/>
        </a:xfrm>
      </p:grpSpPr>
      <p:sp>
        <p:nvSpPr>
          <p:cNvPr id="3" name="Text Placeholder 2">
            <a:extLst>
              <a:ext uri="{FF2B5EF4-FFF2-40B4-BE49-F238E27FC236}">
                <a16:creationId xmlns:a16="http://schemas.microsoft.com/office/drawing/2014/main" id="{AC749AAF-35BE-4BEE-B838-6FA16E33E98C}"/>
              </a:ext>
            </a:extLst>
          </p:cNvPr>
          <p:cNvSpPr>
            <a:spLocks noGrp="1"/>
          </p:cNvSpPr>
          <p:nvPr>
            <p:ph type="body" sz="quarter" idx="13"/>
          </p:nvPr>
        </p:nvSpPr>
        <p:spPr>
          <a:xfrm>
            <a:off x="809371" y="602521"/>
            <a:ext cx="8095516" cy="1005967"/>
          </a:xfrm>
        </p:spPr>
        <p:txBody>
          <a:bodyPr lIns="0" tIns="0" rIns="0" bIns="0" anchor="ctr" anchorCtr="0"/>
          <a:lstStyle>
            <a:lvl1pPr marL="114300" indent="0">
              <a:buNone/>
              <a:defRPr sz="3600" b="1">
                <a:latin typeface="Arial" panose="020B0604020202020204" pitchFamily="34" charset="0"/>
                <a:ea typeface="Arial" panose="020B0604020202020204" pitchFamily="34" charset="0"/>
              </a:defRPr>
            </a:lvl1pPr>
            <a:lvl2pPr marL="596900" indent="0">
              <a:buNone/>
              <a:defRPr/>
            </a:lvl2pPr>
          </a:lstStyle>
          <a:p>
            <a:pPr lvl="0"/>
            <a:r>
              <a:rPr lang="en-US" dirty="0"/>
              <a:t>Click to edit Master text</a:t>
            </a: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 name="Google Shape;113;p18">
            <a:extLst>
              <a:ext uri="{FF2B5EF4-FFF2-40B4-BE49-F238E27FC236}">
                <a16:creationId xmlns:a16="http://schemas.microsoft.com/office/drawing/2014/main" id="{F3ECF08E-81F8-4462-BC8B-97494AD326D9}"/>
              </a:ext>
            </a:extLst>
          </p:cNvPr>
          <p:cNvSpPr/>
          <p:nvPr userDrawn="1"/>
        </p:nvSpPr>
        <p:spPr bwMode="white">
          <a:xfrm>
            <a:off x="9027825" y="-5525"/>
            <a:ext cx="116100" cy="5148900"/>
          </a:xfrm>
          <a:prstGeom prst="rect">
            <a:avLst/>
          </a:prstGeom>
          <a:solidFill>
            <a:srgbClr val="355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Google Shape;114;p18" descr="NewLogo3-31-15-Large.jpg">
            <a:extLst>
              <a:ext uri="{FF2B5EF4-FFF2-40B4-BE49-F238E27FC236}">
                <a16:creationId xmlns:a16="http://schemas.microsoft.com/office/drawing/2014/main" id="{20FE969F-E29D-435E-A514-7B6AE29853E9}"/>
              </a:ext>
            </a:extLst>
          </p:cNvPr>
          <p:cNvPicPr preferRelativeResize="0"/>
          <p:nvPr userDrawn="1"/>
        </p:nvPicPr>
        <p:blipFill>
          <a:blip r:embed="rId2">
            <a:alphaModFix/>
          </a:blip>
          <a:stretch>
            <a:fillRect/>
          </a:stretch>
        </p:blipFill>
        <p:spPr>
          <a:xfrm>
            <a:off x="7734650" y="4519502"/>
            <a:ext cx="1180752" cy="490500"/>
          </a:xfrm>
          <a:prstGeom prst="rect">
            <a:avLst/>
          </a:prstGeom>
          <a:noFill/>
          <a:ln>
            <a:noFill/>
          </a:ln>
        </p:spPr>
      </p:pic>
      <p:pic>
        <p:nvPicPr>
          <p:cNvPr id="7" name="Google Shape;115;p18">
            <a:extLst>
              <a:ext uri="{FF2B5EF4-FFF2-40B4-BE49-F238E27FC236}">
                <a16:creationId xmlns:a16="http://schemas.microsoft.com/office/drawing/2014/main" id="{7B1B1A9D-6BD4-409B-BF98-1D506109AFF8}"/>
              </a:ext>
            </a:extLst>
          </p:cNvPr>
          <p:cNvPicPr preferRelativeResize="0"/>
          <p:nvPr userDrawn="1"/>
        </p:nvPicPr>
        <p:blipFill>
          <a:blip r:embed="rId3">
            <a:alphaModFix/>
          </a:blip>
          <a:stretch>
            <a:fillRect/>
          </a:stretch>
        </p:blipFill>
        <p:spPr>
          <a:xfrm rot="5400000">
            <a:off x="185715" y="991500"/>
            <a:ext cx="1057700" cy="176275"/>
          </a:xfrm>
          <a:prstGeom prst="rect">
            <a:avLst/>
          </a:prstGeom>
          <a:noFill/>
          <a:ln>
            <a:noFill/>
          </a:ln>
        </p:spPr>
      </p:pic>
      <p:cxnSp>
        <p:nvCxnSpPr>
          <p:cNvPr id="8" name="Google Shape;116;p18">
            <a:extLst>
              <a:ext uri="{FF2B5EF4-FFF2-40B4-BE49-F238E27FC236}">
                <a16:creationId xmlns:a16="http://schemas.microsoft.com/office/drawing/2014/main" id="{15C7321C-DE72-446C-85EF-C161F6A3943E}"/>
              </a:ext>
            </a:extLst>
          </p:cNvPr>
          <p:cNvCxnSpPr/>
          <p:nvPr userDrawn="1"/>
        </p:nvCxnSpPr>
        <p:spPr>
          <a:xfrm rot="10800000">
            <a:off x="708075" y="1730400"/>
            <a:ext cx="0" cy="3413100"/>
          </a:xfrm>
          <a:prstGeom prst="straightConnector1">
            <a:avLst/>
          </a:prstGeom>
          <a:noFill/>
          <a:ln w="9525" cap="flat" cmpd="sng">
            <a:solidFill>
              <a:schemeClr val="dk2"/>
            </a:solidFill>
            <a:prstDash val="solid"/>
            <a:round/>
            <a:headEnd type="none" w="med" len="med"/>
            <a:tailEnd type="none" w="med" len="med"/>
          </a:ln>
        </p:spPr>
      </p:cxnSp>
      <p:pic>
        <p:nvPicPr>
          <p:cNvPr id="9" name="Google Shape;117;p18">
            <a:extLst>
              <a:ext uri="{FF2B5EF4-FFF2-40B4-BE49-F238E27FC236}">
                <a16:creationId xmlns:a16="http://schemas.microsoft.com/office/drawing/2014/main" id="{244ACBD6-2B4F-48C8-9686-9F2F0A9F7449}"/>
              </a:ext>
            </a:extLst>
          </p:cNvPr>
          <p:cNvPicPr preferRelativeResize="0"/>
          <p:nvPr userDrawn="1"/>
        </p:nvPicPr>
        <p:blipFill>
          <a:blip r:embed="rId4">
            <a:alphaModFix/>
          </a:blip>
          <a:stretch>
            <a:fillRect/>
          </a:stretch>
        </p:blipFill>
        <p:spPr bwMode="ltGray">
          <a:xfrm>
            <a:off x="0" y="2611099"/>
            <a:ext cx="626425" cy="2532402"/>
          </a:xfrm>
          <a:prstGeom prst="rect">
            <a:avLst/>
          </a:prstGeom>
          <a:noFill/>
          <a:ln>
            <a:noFill/>
          </a:ln>
        </p:spPr>
      </p:pic>
      <p:cxnSp>
        <p:nvCxnSpPr>
          <p:cNvPr id="11" name="Google Shape;202;p25">
            <a:extLst>
              <a:ext uri="{FF2B5EF4-FFF2-40B4-BE49-F238E27FC236}">
                <a16:creationId xmlns:a16="http://schemas.microsoft.com/office/drawing/2014/main" id="{3812FAA0-FADC-4443-859A-B4DE752701D1}"/>
              </a:ext>
            </a:extLst>
          </p:cNvPr>
          <p:cNvCxnSpPr/>
          <p:nvPr userDrawn="1"/>
        </p:nvCxnSpPr>
        <p:spPr>
          <a:xfrm rot="10800000">
            <a:off x="920000" y="1523925"/>
            <a:ext cx="6254700" cy="0"/>
          </a:xfrm>
          <a:prstGeom prst="straightConnector1">
            <a:avLst/>
          </a:prstGeom>
          <a:noFill/>
          <a:ln w="9525" cap="flat" cmpd="sng">
            <a:solidFill>
              <a:schemeClr val="dk2"/>
            </a:solidFill>
            <a:prstDash val="solid"/>
            <a:round/>
            <a:headEnd type="none" w="med" len="med"/>
            <a:tailEnd type="none" w="med" len="med"/>
          </a:ln>
        </p:spPr>
      </p:cxnSp>
      <p:sp>
        <p:nvSpPr>
          <p:cNvPr id="4" name="Text Placeholder 3">
            <a:extLst>
              <a:ext uri="{FF2B5EF4-FFF2-40B4-BE49-F238E27FC236}">
                <a16:creationId xmlns:a16="http://schemas.microsoft.com/office/drawing/2014/main" id="{C3939971-895C-49BE-AE25-E01ECE14D4C5}"/>
              </a:ext>
            </a:extLst>
          </p:cNvPr>
          <p:cNvSpPr>
            <a:spLocks noGrp="1"/>
          </p:cNvSpPr>
          <p:nvPr>
            <p:ph type="body" sz="quarter" idx="14"/>
          </p:nvPr>
        </p:nvSpPr>
        <p:spPr>
          <a:xfrm>
            <a:off x="820499" y="1730400"/>
            <a:ext cx="8094900" cy="3336925"/>
          </a:xfrm>
        </p:spPr>
        <p:txBody>
          <a:bodyPr/>
          <a:lstStyle>
            <a:lvl1pPr marL="168275" indent="-168275">
              <a:lnSpc>
                <a:spcPct val="85000"/>
              </a:lnSpc>
              <a:spcBef>
                <a:spcPts val="0"/>
              </a:spcBef>
              <a:spcAft>
                <a:spcPts val="600"/>
              </a:spcAft>
              <a:defRPr sz="2400"/>
            </a:lvl1pPr>
            <a:lvl2pPr marL="401638" indent="-174625">
              <a:lnSpc>
                <a:spcPct val="85000"/>
              </a:lnSpc>
              <a:spcBef>
                <a:spcPts val="0"/>
              </a:spcBef>
              <a:spcAft>
                <a:spcPts val="600"/>
              </a:spcAft>
              <a:defRPr sz="1800">
                <a:solidFill>
                  <a:schemeClr val="bg1">
                    <a:lumMod val="50000"/>
                  </a:schemeClr>
                </a:solidFill>
              </a:defRPr>
            </a:lvl2pPr>
            <a:lvl3pPr marL="687388" indent="-174625">
              <a:lnSpc>
                <a:spcPct val="85000"/>
              </a:lnSpc>
              <a:spcBef>
                <a:spcPts val="0"/>
              </a:spcBef>
              <a:spcAft>
                <a:spcPts val="600"/>
              </a:spcAft>
              <a:defRPr>
                <a:solidFill>
                  <a:schemeClr val="bg1">
                    <a:lumMod val="50000"/>
                  </a:schemeClr>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3415294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9"/>
        <p:cNvGrpSpPr/>
        <p:nvPr/>
      </p:nvGrpSpPr>
      <p:grpSpPr>
        <a:xfrm>
          <a:off x="0" y="0"/>
          <a:ext cx="0" cy="0"/>
          <a:chOff x="0" y="0"/>
          <a:chExt cx="0" cy="0"/>
        </a:xfrm>
      </p:grpSpPr>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 name="Google Shape;54;p13">
            <a:extLst>
              <a:ext uri="{FF2B5EF4-FFF2-40B4-BE49-F238E27FC236}">
                <a16:creationId xmlns:a16="http://schemas.microsoft.com/office/drawing/2014/main" id="{A1CF45CF-DD5C-4659-ABAB-3C3A4383051B}"/>
              </a:ext>
            </a:extLst>
          </p:cNvPr>
          <p:cNvPicPr preferRelativeResize="0"/>
          <p:nvPr userDrawn="1"/>
        </p:nvPicPr>
        <p:blipFill>
          <a:blip r:embed="rId2">
            <a:alphaModFix/>
          </a:blip>
          <a:stretch>
            <a:fillRect/>
          </a:stretch>
        </p:blipFill>
        <p:spPr bwMode="ltGray">
          <a:xfrm>
            <a:off x="633975" y="865325"/>
            <a:ext cx="8510552" cy="3116999"/>
          </a:xfrm>
          <a:prstGeom prst="rect">
            <a:avLst/>
          </a:prstGeom>
          <a:noFill/>
          <a:ln>
            <a:noFill/>
          </a:ln>
        </p:spPr>
      </p:pic>
      <p:pic>
        <p:nvPicPr>
          <p:cNvPr id="6" name="Google Shape;55;p13" descr="NewLogo3-31-15-Large.jpg">
            <a:extLst>
              <a:ext uri="{FF2B5EF4-FFF2-40B4-BE49-F238E27FC236}">
                <a16:creationId xmlns:a16="http://schemas.microsoft.com/office/drawing/2014/main" id="{BD715905-7D7C-4F77-8F67-2858CC169C28}"/>
              </a:ext>
            </a:extLst>
          </p:cNvPr>
          <p:cNvPicPr preferRelativeResize="0"/>
          <p:nvPr userDrawn="1"/>
        </p:nvPicPr>
        <p:blipFill>
          <a:blip r:embed="rId3">
            <a:alphaModFix/>
          </a:blip>
          <a:stretch>
            <a:fillRect/>
          </a:stretch>
        </p:blipFill>
        <p:spPr>
          <a:xfrm>
            <a:off x="6979575" y="2120778"/>
            <a:ext cx="1699508" cy="706026"/>
          </a:xfrm>
          <a:prstGeom prst="rect">
            <a:avLst/>
          </a:prstGeom>
          <a:noFill/>
          <a:ln>
            <a:noFill/>
          </a:ln>
        </p:spPr>
      </p:pic>
      <p:grpSp>
        <p:nvGrpSpPr>
          <p:cNvPr id="7" name="Google Shape;56;p13">
            <a:extLst>
              <a:ext uri="{FF2B5EF4-FFF2-40B4-BE49-F238E27FC236}">
                <a16:creationId xmlns:a16="http://schemas.microsoft.com/office/drawing/2014/main" id="{B322779C-7A5B-4CFF-902B-6AB972F3D5E6}"/>
              </a:ext>
            </a:extLst>
          </p:cNvPr>
          <p:cNvGrpSpPr/>
          <p:nvPr userDrawn="1"/>
        </p:nvGrpSpPr>
        <p:grpSpPr bwMode="ltGray">
          <a:xfrm>
            <a:off x="-375" y="4538400"/>
            <a:ext cx="9155675" cy="611425"/>
            <a:chOff x="-375" y="4538400"/>
            <a:chExt cx="9155675" cy="611425"/>
          </a:xfrm>
        </p:grpSpPr>
        <p:cxnSp>
          <p:nvCxnSpPr>
            <p:cNvPr id="8" name="Google Shape;57;p13">
              <a:extLst>
                <a:ext uri="{FF2B5EF4-FFF2-40B4-BE49-F238E27FC236}">
                  <a16:creationId xmlns:a16="http://schemas.microsoft.com/office/drawing/2014/main" id="{54CC2106-788F-4ACE-8C66-DAB5420EE209}"/>
                </a:ext>
              </a:extLst>
            </p:cNvPr>
            <p:cNvCxnSpPr/>
            <p:nvPr/>
          </p:nvCxnSpPr>
          <p:spPr bwMode="ltGray">
            <a:xfrm rot="10800000">
              <a:off x="-375" y="4538400"/>
              <a:ext cx="9144900" cy="0"/>
            </a:xfrm>
            <a:prstGeom prst="straightConnector1">
              <a:avLst/>
            </a:prstGeom>
            <a:noFill/>
            <a:ln w="9525" cap="flat" cmpd="sng">
              <a:solidFill>
                <a:srgbClr val="CD163F"/>
              </a:solidFill>
              <a:prstDash val="solid"/>
              <a:round/>
              <a:headEnd type="none" w="med" len="med"/>
              <a:tailEnd type="none" w="med" len="med"/>
            </a:ln>
          </p:spPr>
        </p:cxnSp>
        <p:sp>
          <p:nvSpPr>
            <p:cNvPr id="9" name="Google Shape;58;p13">
              <a:extLst>
                <a:ext uri="{FF2B5EF4-FFF2-40B4-BE49-F238E27FC236}">
                  <a16:creationId xmlns:a16="http://schemas.microsoft.com/office/drawing/2014/main" id="{DB184FF7-0DEE-48CC-B694-C1693A99CB34}"/>
                </a:ext>
              </a:extLst>
            </p:cNvPr>
            <p:cNvSpPr/>
            <p:nvPr/>
          </p:nvSpPr>
          <p:spPr bwMode="ltGray">
            <a:xfrm>
              <a:off x="10400" y="4569625"/>
              <a:ext cx="9144900" cy="580200"/>
            </a:xfrm>
            <a:prstGeom prst="rect">
              <a:avLst/>
            </a:prstGeom>
            <a:solidFill>
              <a:srgbClr val="355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59;p13">
              <a:extLst>
                <a:ext uri="{FF2B5EF4-FFF2-40B4-BE49-F238E27FC236}">
                  <a16:creationId xmlns:a16="http://schemas.microsoft.com/office/drawing/2014/main" id="{372B529E-0AD3-421B-9BC7-67CF2DEE4B8A}"/>
                </a:ext>
              </a:extLst>
            </p:cNvPr>
            <p:cNvPicPr preferRelativeResize="0"/>
            <p:nvPr/>
          </p:nvPicPr>
          <p:blipFill>
            <a:blip r:embed="rId4">
              <a:alphaModFix/>
            </a:blip>
            <a:stretch>
              <a:fillRect/>
            </a:stretch>
          </p:blipFill>
          <p:spPr bwMode="ltGray">
            <a:xfrm>
              <a:off x="75" y="4569625"/>
              <a:ext cx="3049300" cy="573875"/>
            </a:xfrm>
            <a:prstGeom prst="rect">
              <a:avLst/>
            </a:prstGeom>
            <a:noFill/>
            <a:ln>
              <a:noFill/>
            </a:ln>
          </p:spPr>
        </p:pic>
      </p:grpSp>
      <p:grpSp>
        <p:nvGrpSpPr>
          <p:cNvPr id="14" name="Google Shape;60;p13">
            <a:extLst>
              <a:ext uri="{FF2B5EF4-FFF2-40B4-BE49-F238E27FC236}">
                <a16:creationId xmlns:a16="http://schemas.microsoft.com/office/drawing/2014/main" id="{2235FDE9-F6F5-4D3A-99F8-598ED7504886}"/>
              </a:ext>
            </a:extLst>
          </p:cNvPr>
          <p:cNvGrpSpPr/>
          <p:nvPr userDrawn="1"/>
        </p:nvGrpSpPr>
        <p:grpSpPr bwMode="ltGray">
          <a:xfrm>
            <a:off x="-375" y="-25"/>
            <a:ext cx="9144901" cy="309278"/>
            <a:chOff x="-375" y="-25"/>
            <a:chExt cx="9144901" cy="309278"/>
          </a:xfrm>
        </p:grpSpPr>
        <p:sp>
          <p:nvSpPr>
            <p:cNvPr id="15" name="Google Shape;61;p13">
              <a:extLst>
                <a:ext uri="{FF2B5EF4-FFF2-40B4-BE49-F238E27FC236}">
                  <a16:creationId xmlns:a16="http://schemas.microsoft.com/office/drawing/2014/main" id="{28667ECC-31AE-4A8E-A8DD-F4F41BA222CF}"/>
                </a:ext>
              </a:extLst>
            </p:cNvPr>
            <p:cNvSpPr/>
            <p:nvPr/>
          </p:nvSpPr>
          <p:spPr bwMode="ltGray">
            <a:xfrm>
              <a:off x="-375" y="-25"/>
              <a:ext cx="9144900" cy="278100"/>
            </a:xfrm>
            <a:prstGeom prst="rect">
              <a:avLst/>
            </a:prstGeom>
            <a:solidFill>
              <a:srgbClr val="355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 name="Google Shape;62;p13">
              <a:extLst>
                <a:ext uri="{FF2B5EF4-FFF2-40B4-BE49-F238E27FC236}">
                  <a16:creationId xmlns:a16="http://schemas.microsoft.com/office/drawing/2014/main" id="{F8859B6B-579F-41E6-A42F-9EDA5A225520}"/>
                </a:ext>
              </a:extLst>
            </p:cNvPr>
            <p:cNvPicPr preferRelativeResize="0"/>
            <p:nvPr/>
          </p:nvPicPr>
          <p:blipFill rotWithShape="1">
            <a:blip r:embed="rId5">
              <a:alphaModFix/>
            </a:blip>
            <a:srcRect t="1719"/>
            <a:stretch/>
          </p:blipFill>
          <p:spPr bwMode="ltGray">
            <a:xfrm>
              <a:off x="6818500" y="0"/>
              <a:ext cx="2326026" cy="278200"/>
            </a:xfrm>
            <a:prstGeom prst="rect">
              <a:avLst/>
            </a:prstGeom>
            <a:noFill/>
            <a:ln>
              <a:noFill/>
            </a:ln>
          </p:spPr>
        </p:pic>
        <p:cxnSp>
          <p:nvCxnSpPr>
            <p:cNvPr id="17" name="Google Shape;63;p13">
              <a:extLst>
                <a:ext uri="{FF2B5EF4-FFF2-40B4-BE49-F238E27FC236}">
                  <a16:creationId xmlns:a16="http://schemas.microsoft.com/office/drawing/2014/main" id="{A2D4F388-0C38-4C4A-98A8-8F6D06A6D732}"/>
                </a:ext>
              </a:extLst>
            </p:cNvPr>
            <p:cNvCxnSpPr/>
            <p:nvPr/>
          </p:nvCxnSpPr>
          <p:spPr bwMode="ltGray">
            <a:xfrm rot="10800000">
              <a:off x="-375" y="309253"/>
              <a:ext cx="9144900" cy="0"/>
            </a:xfrm>
            <a:prstGeom prst="straightConnector1">
              <a:avLst/>
            </a:prstGeom>
            <a:noFill/>
            <a:ln w="9525" cap="flat" cmpd="sng">
              <a:solidFill>
                <a:srgbClr val="CD163F"/>
              </a:solidFill>
              <a:prstDash val="solid"/>
              <a:round/>
              <a:headEnd type="none" w="med" len="med"/>
              <a:tailEnd type="none" w="med" len="med"/>
            </a:ln>
          </p:spPr>
        </p:cxnSp>
      </p:grpSp>
    </p:spTree>
    <p:extLst>
      <p:ext uri="{BB962C8B-B14F-4D97-AF65-F5344CB8AC3E}">
        <p14:creationId xmlns:p14="http://schemas.microsoft.com/office/powerpoint/2010/main" val="3298264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grpSp>
        <p:nvGrpSpPr>
          <p:cNvPr id="4" name="Google Shape;68;p14">
            <a:extLst>
              <a:ext uri="{FF2B5EF4-FFF2-40B4-BE49-F238E27FC236}">
                <a16:creationId xmlns:a16="http://schemas.microsoft.com/office/drawing/2014/main" id="{DBC0BFFE-FD23-4B9C-A818-194C7E5BDF81}"/>
              </a:ext>
            </a:extLst>
          </p:cNvPr>
          <p:cNvGrpSpPr/>
          <p:nvPr userDrawn="1"/>
        </p:nvGrpSpPr>
        <p:grpSpPr bwMode="grayWhite">
          <a:xfrm>
            <a:off x="-375" y="-3"/>
            <a:ext cx="9144900" cy="5143500"/>
            <a:chOff x="-375" y="-3"/>
            <a:chExt cx="9144900" cy="5143500"/>
          </a:xfrm>
        </p:grpSpPr>
        <p:pic>
          <p:nvPicPr>
            <p:cNvPr id="5" name="Google Shape;69;p14">
              <a:extLst>
                <a:ext uri="{FF2B5EF4-FFF2-40B4-BE49-F238E27FC236}">
                  <a16:creationId xmlns:a16="http://schemas.microsoft.com/office/drawing/2014/main" id="{0A086C04-C605-406B-9015-5AC3C6A875AD}"/>
                </a:ext>
              </a:extLst>
            </p:cNvPr>
            <p:cNvPicPr preferRelativeResize="0"/>
            <p:nvPr/>
          </p:nvPicPr>
          <p:blipFill>
            <a:blip r:embed="rId2">
              <a:alphaModFix/>
            </a:blip>
            <a:stretch>
              <a:fillRect/>
            </a:stretch>
          </p:blipFill>
          <p:spPr bwMode="grayWhite">
            <a:xfrm>
              <a:off x="0" y="-3"/>
              <a:ext cx="9144016" cy="5143500"/>
            </a:xfrm>
            <a:prstGeom prst="rect">
              <a:avLst/>
            </a:prstGeom>
            <a:noFill/>
            <a:ln>
              <a:noFill/>
            </a:ln>
          </p:spPr>
        </p:pic>
        <p:cxnSp>
          <p:nvCxnSpPr>
            <p:cNvPr id="6" name="Google Shape;70;p14">
              <a:extLst>
                <a:ext uri="{FF2B5EF4-FFF2-40B4-BE49-F238E27FC236}">
                  <a16:creationId xmlns:a16="http://schemas.microsoft.com/office/drawing/2014/main" id="{6F42AEF4-8D86-4253-9377-59B3A4B033E3}"/>
                </a:ext>
              </a:extLst>
            </p:cNvPr>
            <p:cNvCxnSpPr/>
            <p:nvPr/>
          </p:nvCxnSpPr>
          <p:spPr bwMode="grayWhite">
            <a:xfrm rot="10800000">
              <a:off x="-375" y="4862274"/>
              <a:ext cx="9144900" cy="0"/>
            </a:xfrm>
            <a:prstGeom prst="straightConnector1">
              <a:avLst/>
            </a:prstGeom>
            <a:noFill/>
            <a:ln w="9525" cap="flat" cmpd="sng">
              <a:solidFill>
                <a:srgbClr val="CD163F"/>
              </a:solidFill>
              <a:prstDash val="solid"/>
              <a:round/>
              <a:headEnd type="none" w="med" len="med"/>
              <a:tailEnd type="none" w="med" len="med"/>
            </a:ln>
          </p:spPr>
        </p:cxnSp>
        <p:cxnSp>
          <p:nvCxnSpPr>
            <p:cNvPr id="7" name="Google Shape;71;p14">
              <a:extLst>
                <a:ext uri="{FF2B5EF4-FFF2-40B4-BE49-F238E27FC236}">
                  <a16:creationId xmlns:a16="http://schemas.microsoft.com/office/drawing/2014/main" id="{685B310C-F5C3-42CA-A75C-669EE95EBBB8}"/>
                </a:ext>
              </a:extLst>
            </p:cNvPr>
            <p:cNvCxnSpPr/>
            <p:nvPr/>
          </p:nvCxnSpPr>
          <p:spPr bwMode="grayWhite">
            <a:xfrm rot="10800000">
              <a:off x="-375" y="4024074"/>
              <a:ext cx="9144900" cy="0"/>
            </a:xfrm>
            <a:prstGeom prst="straightConnector1">
              <a:avLst/>
            </a:prstGeom>
            <a:noFill/>
            <a:ln w="9525" cap="flat" cmpd="sng">
              <a:solidFill>
                <a:srgbClr val="CD163F"/>
              </a:solidFill>
              <a:prstDash val="solid"/>
              <a:round/>
              <a:headEnd type="none" w="med" len="med"/>
              <a:tailEnd type="none" w="med" len="med"/>
            </a:ln>
          </p:spPr>
        </p:cxnSp>
      </p:grpSp>
      <p:sp>
        <p:nvSpPr>
          <p:cNvPr id="14" name="Google Shape;14;p3"/>
          <p:cNvSpPr txBox="1">
            <a:spLocks noGrp="1"/>
          </p:cNvSpPr>
          <p:nvPr>
            <p:ph type="title"/>
          </p:nvPr>
        </p:nvSpPr>
        <p:spPr>
          <a:xfrm>
            <a:off x="447472" y="1586591"/>
            <a:ext cx="6731541" cy="1043196"/>
          </a:xfrm>
          <a:prstGeom prst="rect">
            <a:avLst/>
          </a:prstGeom>
        </p:spPr>
        <p:txBody>
          <a:bodyPr spcFirstLastPara="1" wrap="square" lIns="0" tIns="0" rIns="0" bIns="0" anchor="ctr" anchorCtr="0"/>
          <a:lstStyle>
            <a:lvl1pPr lvl="0" algn="l">
              <a:spcBef>
                <a:spcPts val="0"/>
              </a:spcBef>
              <a:spcAft>
                <a:spcPts val="0"/>
              </a:spcAft>
              <a:buSzPts val="3600"/>
              <a:buNone/>
              <a:defRPr sz="3200" b="1">
                <a:solidFill>
                  <a:schemeClr val="bg1">
                    <a:lumMod val="95000"/>
                  </a:schemeClr>
                </a:solidFill>
                <a:latin typeface="Arial" panose="020B0604020202020204" pitchFamily="34" charset="0"/>
                <a:ea typeface="Arial" panose="020B0604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8" name="Google Shape;74;p14">
            <a:extLst>
              <a:ext uri="{FF2B5EF4-FFF2-40B4-BE49-F238E27FC236}">
                <a16:creationId xmlns:a16="http://schemas.microsoft.com/office/drawing/2014/main" id="{A7C5378A-8D13-4A9A-80AF-E83BAD8A6D22}"/>
              </a:ext>
            </a:extLst>
          </p:cNvPr>
          <p:cNvCxnSpPr/>
          <p:nvPr userDrawn="1"/>
        </p:nvCxnSpPr>
        <p:spPr>
          <a:xfrm rot="10800000">
            <a:off x="-100" y="2106383"/>
            <a:ext cx="6184200" cy="0"/>
          </a:xfrm>
          <a:prstGeom prst="straightConnector1">
            <a:avLst/>
          </a:prstGeom>
          <a:noFill/>
          <a:ln w="9525" cap="flat" cmpd="sng">
            <a:solidFill>
              <a:srgbClr val="FFFFFF"/>
            </a:solidFill>
            <a:prstDash val="solid"/>
            <a:round/>
            <a:headEnd type="none" w="med" len="med"/>
            <a:tailEnd type="none" w="med" len="med"/>
          </a:ln>
        </p:spPr>
      </p:cxnSp>
      <p:pic>
        <p:nvPicPr>
          <p:cNvPr id="9" name="Google Shape;114;p18" descr="NewLogo3-31-15-Large.jpg">
            <a:extLst>
              <a:ext uri="{FF2B5EF4-FFF2-40B4-BE49-F238E27FC236}">
                <a16:creationId xmlns:a16="http://schemas.microsoft.com/office/drawing/2014/main" id="{E9B5508D-8B1A-409C-A0C3-FF2D12B26401}"/>
              </a:ext>
            </a:extLst>
          </p:cNvPr>
          <p:cNvPicPr preferRelativeResize="0"/>
          <p:nvPr userDrawn="1"/>
        </p:nvPicPr>
        <p:blipFill>
          <a:blip r:embed="rId3">
            <a:alphaModFix/>
          </a:blip>
          <a:stretch>
            <a:fillRect/>
          </a:stretch>
        </p:blipFill>
        <p:spPr>
          <a:xfrm>
            <a:off x="7840406" y="4223911"/>
            <a:ext cx="1180752" cy="490500"/>
          </a:xfrm>
          <a:prstGeom prst="rect">
            <a:avLst/>
          </a:prstGeom>
          <a:noFill/>
          <a:ln>
            <a:noFill/>
          </a:ln>
        </p:spPr>
      </p:pic>
    </p:spTree>
    <p:extLst>
      <p:ext uri="{BB962C8B-B14F-4D97-AF65-F5344CB8AC3E}">
        <p14:creationId xmlns:p14="http://schemas.microsoft.com/office/powerpoint/2010/main" val="373702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reserve="1">
  <p:cSld name="1_Section header">
    <p:spTree>
      <p:nvGrpSpPr>
        <p:cNvPr id="1" name="Shape 13"/>
        <p:cNvGrpSpPr/>
        <p:nvPr/>
      </p:nvGrpSpPr>
      <p:grpSpPr>
        <a:xfrm>
          <a:off x="0" y="0"/>
          <a:ext cx="0" cy="0"/>
          <a:chOff x="0" y="0"/>
          <a:chExt cx="0" cy="0"/>
        </a:xfrm>
      </p:grpSpPr>
      <p:grpSp>
        <p:nvGrpSpPr>
          <p:cNvPr id="4" name="Google Shape;68;p14">
            <a:extLst>
              <a:ext uri="{FF2B5EF4-FFF2-40B4-BE49-F238E27FC236}">
                <a16:creationId xmlns:a16="http://schemas.microsoft.com/office/drawing/2014/main" id="{DBC0BFFE-FD23-4B9C-A818-194C7E5BDF81}"/>
              </a:ext>
            </a:extLst>
          </p:cNvPr>
          <p:cNvGrpSpPr/>
          <p:nvPr userDrawn="1"/>
        </p:nvGrpSpPr>
        <p:grpSpPr bwMode="grayWhite">
          <a:xfrm>
            <a:off x="-375" y="-3"/>
            <a:ext cx="9144900" cy="5143500"/>
            <a:chOff x="-375" y="-3"/>
            <a:chExt cx="9144900" cy="5143500"/>
          </a:xfrm>
        </p:grpSpPr>
        <p:pic>
          <p:nvPicPr>
            <p:cNvPr id="5" name="Google Shape;69;p14">
              <a:extLst>
                <a:ext uri="{FF2B5EF4-FFF2-40B4-BE49-F238E27FC236}">
                  <a16:creationId xmlns:a16="http://schemas.microsoft.com/office/drawing/2014/main" id="{0A086C04-C605-406B-9015-5AC3C6A875AD}"/>
                </a:ext>
              </a:extLst>
            </p:cNvPr>
            <p:cNvPicPr preferRelativeResize="0"/>
            <p:nvPr/>
          </p:nvPicPr>
          <p:blipFill>
            <a:blip r:embed="rId2">
              <a:alphaModFix/>
            </a:blip>
            <a:stretch>
              <a:fillRect/>
            </a:stretch>
          </p:blipFill>
          <p:spPr bwMode="grayWhite">
            <a:xfrm>
              <a:off x="0" y="-3"/>
              <a:ext cx="9144016" cy="5143500"/>
            </a:xfrm>
            <a:prstGeom prst="rect">
              <a:avLst/>
            </a:prstGeom>
            <a:noFill/>
            <a:ln>
              <a:noFill/>
            </a:ln>
          </p:spPr>
        </p:pic>
        <p:cxnSp>
          <p:nvCxnSpPr>
            <p:cNvPr id="6" name="Google Shape;70;p14">
              <a:extLst>
                <a:ext uri="{FF2B5EF4-FFF2-40B4-BE49-F238E27FC236}">
                  <a16:creationId xmlns:a16="http://schemas.microsoft.com/office/drawing/2014/main" id="{6F42AEF4-8D86-4253-9377-59B3A4B033E3}"/>
                </a:ext>
              </a:extLst>
            </p:cNvPr>
            <p:cNvCxnSpPr/>
            <p:nvPr/>
          </p:nvCxnSpPr>
          <p:spPr bwMode="grayWhite">
            <a:xfrm rot="10800000">
              <a:off x="-375" y="4862274"/>
              <a:ext cx="9144900" cy="0"/>
            </a:xfrm>
            <a:prstGeom prst="straightConnector1">
              <a:avLst/>
            </a:prstGeom>
            <a:noFill/>
            <a:ln w="9525" cap="flat" cmpd="sng">
              <a:solidFill>
                <a:srgbClr val="CD163F"/>
              </a:solidFill>
              <a:prstDash val="solid"/>
              <a:round/>
              <a:headEnd type="none" w="med" len="med"/>
              <a:tailEnd type="none" w="med" len="med"/>
            </a:ln>
          </p:spPr>
        </p:cxnSp>
        <p:cxnSp>
          <p:nvCxnSpPr>
            <p:cNvPr id="7" name="Google Shape;71;p14">
              <a:extLst>
                <a:ext uri="{FF2B5EF4-FFF2-40B4-BE49-F238E27FC236}">
                  <a16:creationId xmlns:a16="http://schemas.microsoft.com/office/drawing/2014/main" id="{685B310C-F5C3-42CA-A75C-669EE95EBBB8}"/>
                </a:ext>
              </a:extLst>
            </p:cNvPr>
            <p:cNvCxnSpPr/>
            <p:nvPr/>
          </p:nvCxnSpPr>
          <p:spPr bwMode="grayWhite">
            <a:xfrm rot="10800000">
              <a:off x="-375" y="4024074"/>
              <a:ext cx="9144900" cy="0"/>
            </a:xfrm>
            <a:prstGeom prst="straightConnector1">
              <a:avLst/>
            </a:prstGeom>
            <a:noFill/>
            <a:ln w="9525" cap="flat" cmpd="sng">
              <a:solidFill>
                <a:srgbClr val="CD163F"/>
              </a:solidFill>
              <a:prstDash val="solid"/>
              <a:round/>
              <a:headEnd type="none" w="med" len="med"/>
              <a:tailEnd type="none" w="med" len="med"/>
            </a:ln>
          </p:spPr>
        </p:cxnSp>
      </p:grpSp>
      <p:sp>
        <p:nvSpPr>
          <p:cNvPr id="14" name="Google Shape;14;p3"/>
          <p:cNvSpPr txBox="1">
            <a:spLocks noGrp="1"/>
          </p:cNvSpPr>
          <p:nvPr>
            <p:ph type="title"/>
          </p:nvPr>
        </p:nvSpPr>
        <p:spPr>
          <a:xfrm>
            <a:off x="447473" y="1844114"/>
            <a:ext cx="6321922" cy="524538"/>
          </a:xfrm>
          <a:prstGeom prst="rect">
            <a:avLst/>
          </a:prstGeom>
        </p:spPr>
        <p:txBody>
          <a:bodyPr spcFirstLastPara="1" wrap="square" lIns="0" tIns="0" rIns="0" bIns="0" anchor="ctr" anchorCtr="0"/>
          <a:lstStyle>
            <a:lvl1pPr lvl="0" algn="l">
              <a:spcBef>
                <a:spcPts val="0"/>
              </a:spcBef>
              <a:spcAft>
                <a:spcPts val="0"/>
              </a:spcAft>
              <a:buSzPts val="3600"/>
              <a:buNone/>
              <a:defRPr sz="3200" b="1">
                <a:solidFill>
                  <a:schemeClr val="bg1">
                    <a:lumMod val="95000"/>
                  </a:schemeClr>
                </a:solidFill>
                <a:latin typeface="Arial" panose="020B0604020202020204" pitchFamily="34" charset="0"/>
                <a:ea typeface="Arial" panose="020B0604020202020204" pitchFamily="34"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dirty="0"/>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8" name="Google Shape;74;p14">
            <a:extLst>
              <a:ext uri="{FF2B5EF4-FFF2-40B4-BE49-F238E27FC236}">
                <a16:creationId xmlns:a16="http://schemas.microsoft.com/office/drawing/2014/main" id="{A7C5378A-8D13-4A9A-80AF-E83BAD8A6D22}"/>
              </a:ext>
            </a:extLst>
          </p:cNvPr>
          <p:cNvCxnSpPr>
            <a:cxnSpLocks/>
          </p:cNvCxnSpPr>
          <p:nvPr userDrawn="1"/>
        </p:nvCxnSpPr>
        <p:spPr>
          <a:xfrm flipH="1">
            <a:off x="-99" y="2106383"/>
            <a:ext cx="397048" cy="0"/>
          </a:xfrm>
          <a:prstGeom prst="straightConnector1">
            <a:avLst/>
          </a:prstGeom>
          <a:noFill/>
          <a:ln w="9525" cap="flat" cmpd="sng">
            <a:solidFill>
              <a:srgbClr val="FFFFFF"/>
            </a:solidFill>
            <a:prstDash val="solid"/>
            <a:round/>
            <a:headEnd type="none" w="med" len="med"/>
            <a:tailEnd type="none" w="med" len="med"/>
          </a:ln>
        </p:spPr>
      </p:cxnSp>
      <p:pic>
        <p:nvPicPr>
          <p:cNvPr id="10" name="Google Shape;114;p18" descr="NewLogo3-31-15-Large.jpg">
            <a:extLst>
              <a:ext uri="{FF2B5EF4-FFF2-40B4-BE49-F238E27FC236}">
                <a16:creationId xmlns:a16="http://schemas.microsoft.com/office/drawing/2014/main" id="{C0AFAF2E-FA0C-4E53-8FD1-2A3CF891056C}"/>
              </a:ext>
            </a:extLst>
          </p:cNvPr>
          <p:cNvPicPr preferRelativeResize="0"/>
          <p:nvPr userDrawn="1"/>
        </p:nvPicPr>
        <p:blipFill>
          <a:blip r:embed="rId3">
            <a:alphaModFix/>
          </a:blip>
          <a:stretch>
            <a:fillRect/>
          </a:stretch>
        </p:blipFill>
        <p:spPr>
          <a:xfrm>
            <a:off x="7840406" y="4223911"/>
            <a:ext cx="1180752" cy="490500"/>
          </a:xfrm>
          <a:prstGeom prst="rect">
            <a:avLst/>
          </a:prstGeom>
          <a:noFill/>
          <a:ln>
            <a:noFill/>
          </a:ln>
        </p:spPr>
      </p:pic>
    </p:spTree>
    <p:extLst>
      <p:ext uri="{BB962C8B-B14F-4D97-AF65-F5344CB8AC3E}">
        <p14:creationId xmlns:p14="http://schemas.microsoft.com/office/powerpoint/2010/main" val="1779873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28"/>
        <p:cNvGrpSpPr/>
        <p:nvPr/>
      </p:nvGrpSpPr>
      <p:grpSpPr>
        <a:xfrm>
          <a:off x="0" y="0"/>
          <a:ext cx="0" cy="0"/>
          <a:chOff x="0" y="0"/>
          <a:chExt cx="0" cy="0"/>
        </a:xfrm>
      </p:grpSpPr>
      <p:sp>
        <p:nvSpPr>
          <p:cNvPr id="3" name="Text Placeholder 2">
            <a:extLst>
              <a:ext uri="{FF2B5EF4-FFF2-40B4-BE49-F238E27FC236}">
                <a16:creationId xmlns:a16="http://schemas.microsoft.com/office/drawing/2014/main" id="{AC749AAF-35BE-4BEE-B838-6FA16E33E98C}"/>
              </a:ext>
            </a:extLst>
          </p:cNvPr>
          <p:cNvSpPr>
            <a:spLocks noGrp="1"/>
          </p:cNvSpPr>
          <p:nvPr>
            <p:ph type="body" sz="quarter" idx="13"/>
          </p:nvPr>
        </p:nvSpPr>
        <p:spPr>
          <a:xfrm>
            <a:off x="809371" y="602521"/>
            <a:ext cx="8095516" cy="1005967"/>
          </a:xfrm>
        </p:spPr>
        <p:txBody>
          <a:bodyPr lIns="0" tIns="0" rIns="0" bIns="0" anchor="ctr" anchorCtr="0"/>
          <a:lstStyle>
            <a:lvl1pPr marL="114300" indent="0">
              <a:buNone/>
              <a:defRPr sz="3600" b="1">
                <a:latin typeface="Arial" panose="020B0604020202020204" pitchFamily="34" charset="0"/>
                <a:ea typeface="Arial" panose="020B0604020202020204" pitchFamily="34" charset="0"/>
              </a:defRPr>
            </a:lvl1pPr>
            <a:lvl2pPr marL="596900" indent="0">
              <a:buNone/>
              <a:defRPr/>
            </a:lvl2pPr>
          </a:lstStyle>
          <a:p>
            <a:pPr lvl="0"/>
            <a:r>
              <a:rPr lang="en-US" dirty="0"/>
              <a:t>Click to edit Master text</a:t>
            </a: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 name="Google Shape;113;p18">
            <a:extLst>
              <a:ext uri="{FF2B5EF4-FFF2-40B4-BE49-F238E27FC236}">
                <a16:creationId xmlns:a16="http://schemas.microsoft.com/office/drawing/2014/main" id="{F3ECF08E-81F8-4462-BC8B-97494AD326D9}"/>
              </a:ext>
            </a:extLst>
          </p:cNvPr>
          <p:cNvSpPr/>
          <p:nvPr userDrawn="1"/>
        </p:nvSpPr>
        <p:spPr bwMode="white">
          <a:xfrm>
            <a:off x="9027825" y="-5525"/>
            <a:ext cx="116100" cy="5148900"/>
          </a:xfrm>
          <a:prstGeom prst="rect">
            <a:avLst/>
          </a:prstGeom>
          <a:solidFill>
            <a:srgbClr val="355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Google Shape;114;p18" descr="NewLogo3-31-15-Large.jpg">
            <a:extLst>
              <a:ext uri="{FF2B5EF4-FFF2-40B4-BE49-F238E27FC236}">
                <a16:creationId xmlns:a16="http://schemas.microsoft.com/office/drawing/2014/main" id="{20FE969F-E29D-435E-A514-7B6AE29853E9}"/>
              </a:ext>
            </a:extLst>
          </p:cNvPr>
          <p:cNvPicPr preferRelativeResize="0"/>
          <p:nvPr userDrawn="1"/>
        </p:nvPicPr>
        <p:blipFill>
          <a:blip r:embed="rId2">
            <a:alphaModFix/>
          </a:blip>
          <a:stretch>
            <a:fillRect/>
          </a:stretch>
        </p:blipFill>
        <p:spPr>
          <a:xfrm>
            <a:off x="7734650" y="4519502"/>
            <a:ext cx="1180752" cy="490500"/>
          </a:xfrm>
          <a:prstGeom prst="rect">
            <a:avLst/>
          </a:prstGeom>
          <a:noFill/>
          <a:ln>
            <a:noFill/>
          </a:ln>
        </p:spPr>
      </p:pic>
      <p:pic>
        <p:nvPicPr>
          <p:cNvPr id="7" name="Google Shape;115;p18">
            <a:extLst>
              <a:ext uri="{FF2B5EF4-FFF2-40B4-BE49-F238E27FC236}">
                <a16:creationId xmlns:a16="http://schemas.microsoft.com/office/drawing/2014/main" id="{7B1B1A9D-6BD4-409B-BF98-1D506109AFF8}"/>
              </a:ext>
            </a:extLst>
          </p:cNvPr>
          <p:cNvPicPr preferRelativeResize="0"/>
          <p:nvPr userDrawn="1"/>
        </p:nvPicPr>
        <p:blipFill>
          <a:blip r:embed="rId3">
            <a:alphaModFix/>
          </a:blip>
          <a:stretch>
            <a:fillRect/>
          </a:stretch>
        </p:blipFill>
        <p:spPr>
          <a:xfrm rot="5400000">
            <a:off x="185715" y="991500"/>
            <a:ext cx="1057700" cy="176275"/>
          </a:xfrm>
          <a:prstGeom prst="rect">
            <a:avLst/>
          </a:prstGeom>
          <a:noFill/>
          <a:ln>
            <a:noFill/>
          </a:ln>
        </p:spPr>
      </p:pic>
      <p:cxnSp>
        <p:nvCxnSpPr>
          <p:cNvPr id="8" name="Google Shape;116;p18">
            <a:extLst>
              <a:ext uri="{FF2B5EF4-FFF2-40B4-BE49-F238E27FC236}">
                <a16:creationId xmlns:a16="http://schemas.microsoft.com/office/drawing/2014/main" id="{15C7321C-DE72-446C-85EF-C161F6A3943E}"/>
              </a:ext>
            </a:extLst>
          </p:cNvPr>
          <p:cNvCxnSpPr/>
          <p:nvPr userDrawn="1"/>
        </p:nvCxnSpPr>
        <p:spPr>
          <a:xfrm rot="10800000">
            <a:off x="708075" y="1730400"/>
            <a:ext cx="0" cy="3413100"/>
          </a:xfrm>
          <a:prstGeom prst="straightConnector1">
            <a:avLst/>
          </a:prstGeom>
          <a:noFill/>
          <a:ln w="9525" cap="flat" cmpd="sng">
            <a:solidFill>
              <a:schemeClr val="dk2"/>
            </a:solidFill>
            <a:prstDash val="solid"/>
            <a:round/>
            <a:headEnd type="none" w="med" len="med"/>
            <a:tailEnd type="none" w="med" len="med"/>
          </a:ln>
        </p:spPr>
      </p:cxnSp>
      <p:pic>
        <p:nvPicPr>
          <p:cNvPr id="9" name="Google Shape;117;p18">
            <a:extLst>
              <a:ext uri="{FF2B5EF4-FFF2-40B4-BE49-F238E27FC236}">
                <a16:creationId xmlns:a16="http://schemas.microsoft.com/office/drawing/2014/main" id="{244ACBD6-2B4F-48C8-9686-9F2F0A9F7449}"/>
              </a:ext>
            </a:extLst>
          </p:cNvPr>
          <p:cNvPicPr preferRelativeResize="0"/>
          <p:nvPr userDrawn="1"/>
        </p:nvPicPr>
        <p:blipFill>
          <a:blip r:embed="rId4">
            <a:alphaModFix/>
          </a:blip>
          <a:stretch>
            <a:fillRect/>
          </a:stretch>
        </p:blipFill>
        <p:spPr bwMode="ltGray">
          <a:xfrm>
            <a:off x="0" y="2611099"/>
            <a:ext cx="626425" cy="2532402"/>
          </a:xfrm>
          <a:prstGeom prst="rect">
            <a:avLst/>
          </a:prstGeom>
          <a:noFill/>
          <a:ln>
            <a:noFill/>
          </a:ln>
        </p:spPr>
      </p:pic>
      <p:cxnSp>
        <p:nvCxnSpPr>
          <p:cNvPr id="11" name="Google Shape;202;p25">
            <a:extLst>
              <a:ext uri="{FF2B5EF4-FFF2-40B4-BE49-F238E27FC236}">
                <a16:creationId xmlns:a16="http://schemas.microsoft.com/office/drawing/2014/main" id="{3812FAA0-FADC-4443-859A-B4DE752701D1}"/>
              </a:ext>
            </a:extLst>
          </p:cNvPr>
          <p:cNvCxnSpPr/>
          <p:nvPr userDrawn="1"/>
        </p:nvCxnSpPr>
        <p:spPr>
          <a:xfrm rot="10800000">
            <a:off x="920000" y="1523925"/>
            <a:ext cx="6254700" cy="0"/>
          </a:xfrm>
          <a:prstGeom prst="straightConnector1">
            <a:avLst/>
          </a:prstGeom>
          <a:noFill/>
          <a:ln w="9525" cap="flat" cmpd="sng">
            <a:solidFill>
              <a:schemeClr val="dk2"/>
            </a:solidFill>
            <a:prstDash val="solid"/>
            <a:round/>
            <a:headEnd type="none" w="med" len="med"/>
            <a:tailEnd type="none" w="med" len="med"/>
          </a:ln>
        </p:spPr>
      </p:cxnSp>
      <p:sp>
        <p:nvSpPr>
          <p:cNvPr id="4" name="Text Placeholder 3">
            <a:extLst>
              <a:ext uri="{FF2B5EF4-FFF2-40B4-BE49-F238E27FC236}">
                <a16:creationId xmlns:a16="http://schemas.microsoft.com/office/drawing/2014/main" id="{C3939971-895C-49BE-AE25-E01ECE14D4C5}"/>
              </a:ext>
            </a:extLst>
          </p:cNvPr>
          <p:cNvSpPr>
            <a:spLocks noGrp="1"/>
          </p:cNvSpPr>
          <p:nvPr>
            <p:ph type="body" sz="quarter" idx="14"/>
          </p:nvPr>
        </p:nvSpPr>
        <p:spPr>
          <a:xfrm>
            <a:off x="820499" y="1730400"/>
            <a:ext cx="8094900" cy="3336925"/>
          </a:xfrm>
        </p:spPr>
        <p:txBody>
          <a:bodyPr/>
          <a:lstStyle>
            <a:lvl1pPr marL="168275" indent="-168275">
              <a:lnSpc>
                <a:spcPct val="85000"/>
              </a:lnSpc>
              <a:spcBef>
                <a:spcPts val="0"/>
              </a:spcBef>
              <a:spcAft>
                <a:spcPts val="600"/>
              </a:spcAft>
              <a:defRPr sz="2400"/>
            </a:lvl1pPr>
            <a:lvl2pPr marL="401638" indent="-174625">
              <a:lnSpc>
                <a:spcPct val="85000"/>
              </a:lnSpc>
              <a:spcBef>
                <a:spcPts val="0"/>
              </a:spcBef>
              <a:spcAft>
                <a:spcPts val="600"/>
              </a:spcAft>
              <a:defRPr sz="1800">
                <a:solidFill>
                  <a:schemeClr val="bg1">
                    <a:lumMod val="50000"/>
                  </a:schemeClr>
                </a:solidFill>
              </a:defRPr>
            </a:lvl2pPr>
            <a:lvl3pPr marL="687388" indent="-174625">
              <a:lnSpc>
                <a:spcPct val="85000"/>
              </a:lnSpc>
              <a:spcBef>
                <a:spcPts val="0"/>
              </a:spcBef>
              <a:spcAft>
                <a:spcPts val="600"/>
              </a:spcAft>
              <a:defRPr>
                <a:solidFill>
                  <a:schemeClr val="bg1">
                    <a:lumMod val="50000"/>
                  </a:schemeClr>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8148120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reserve="1" userDrawn="1">
  <p:cSld name="1_One column text">
    <p:spTree>
      <p:nvGrpSpPr>
        <p:cNvPr id="1" name="Shape 28"/>
        <p:cNvGrpSpPr/>
        <p:nvPr/>
      </p:nvGrpSpPr>
      <p:grpSpPr>
        <a:xfrm>
          <a:off x="0" y="0"/>
          <a:ext cx="0" cy="0"/>
          <a:chOff x="0" y="0"/>
          <a:chExt cx="0" cy="0"/>
        </a:xfrm>
      </p:grpSpPr>
      <p:sp>
        <p:nvSpPr>
          <p:cNvPr id="3" name="Text Placeholder 2">
            <a:extLst>
              <a:ext uri="{FF2B5EF4-FFF2-40B4-BE49-F238E27FC236}">
                <a16:creationId xmlns:a16="http://schemas.microsoft.com/office/drawing/2014/main" id="{AC749AAF-35BE-4BEE-B838-6FA16E33E98C}"/>
              </a:ext>
            </a:extLst>
          </p:cNvPr>
          <p:cNvSpPr>
            <a:spLocks noGrp="1"/>
          </p:cNvSpPr>
          <p:nvPr>
            <p:ph type="body" sz="quarter" idx="13"/>
          </p:nvPr>
        </p:nvSpPr>
        <p:spPr>
          <a:xfrm>
            <a:off x="809371" y="602521"/>
            <a:ext cx="7309406" cy="1005967"/>
          </a:xfrm>
        </p:spPr>
        <p:txBody>
          <a:bodyPr lIns="0" tIns="0" rIns="0" bIns="0" anchor="ctr" anchorCtr="0"/>
          <a:lstStyle>
            <a:lvl1pPr marL="114300" indent="0">
              <a:buNone/>
              <a:defRPr sz="3600" b="1">
                <a:latin typeface="Arial" panose="020B0604020202020204" pitchFamily="34" charset="0"/>
                <a:ea typeface="Arial" panose="020B0604020202020204" pitchFamily="34" charset="0"/>
              </a:defRPr>
            </a:lvl1pPr>
            <a:lvl2pPr marL="596900" indent="0">
              <a:buNone/>
              <a:defRPr/>
            </a:lvl2pPr>
          </a:lstStyle>
          <a:p>
            <a:pPr lvl="0"/>
            <a:r>
              <a:rPr lang="en-US" dirty="0"/>
              <a:t>Click to edit Master text</a:t>
            </a: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 name="Google Shape;113;p18">
            <a:extLst>
              <a:ext uri="{FF2B5EF4-FFF2-40B4-BE49-F238E27FC236}">
                <a16:creationId xmlns:a16="http://schemas.microsoft.com/office/drawing/2014/main" id="{F3ECF08E-81F8-4462-BC8B-97494AD326D9}"/>
              </a:ext>
            </a:extLst>
          </p:cNvPr>
          <p:cNvSpPr/>
          <p:nvPr userDrawn="1"/>
        </p:nvSpPr>
        <p:spPr bwMode="white">
          <a:xfrm>
            <a:off x="9027825" y="-5525"/>
            <a:ext cx="116100" cy="5148900"/>
          </a:xfrm>
          <a:prstGeom prst="rect">
            <a:avLst/>
          </a:prstGeom>
          <a:solidFill>
            <a:srgbClr val="355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Google Shape;114;p18" descr="NewLogo3-31-15-Large.jpg">
            <a:extLst>
              <a:ext uri="{FF2B5EF4-FFF2-40B4-BE49-F238E27FC236}">
                <a16:creationId xmlns:a16="http://schemas.microsoft.com/office/drawing/2014/main" id="{20FE969F-E29D-435E-A514-7B6AE29853E9}"/>
              </a:ext>
            </a:extLst>
          </p:cNvPr>
          <p:cNvPicPr preferRelativeResize="0"/>
          <p:nvPr userDrawn="1"/>
        </p:nvPicPr>
        <p:blipFill>
          <a:blip r:embed="rId2">
            <a:alphaModFix/>
          </a:blip>
          <a:stretch>
            <a:fillRect/>
          </a:stretch>
        </p:blipFill>
        <p:spPr>
          <a:xfrm>
            <a:off x="7734650" y="4519502"/>
            <a:ext cx="1180752" cy="490500"/>
          </a:xfrm>
          <a:prstGeom prst="rect">
            <a:avLst/>
          </a:prstGeom>
          <a:noFill/>
          <a:ln>
            <a:noFill/>
          </a:ln>
        </p:spPr>
      </p:pic>
      <p:pic>
        <p:nvPicPr>
          <p:cNvPr id="7" name="Google Shape;115;p18">
            <a:extLst>
              <a:ext uri="{FF2B5EF4-FFF2-40B4-BE49-F238E27FC236}">
                <a16:creationId xmlns:a16="http://schemas.microsoft.com/office/drawing/2014/main" id="{7B1B1A9D-6BD4-409B-BF98-1D506109AFF8}"/>
              </a:ext>
            </a:extLst>
          </p:cNvPr>
          <p:cNvPicPr preferRelativeResize="0"/>
          <p:nvPr userDrawn="1"/>
        </p:nvPicPr>
        <p:blipFill>
          <a:blip r:embed="rId3">
            <a:alphaModFix/>
          </a:blip>
          <a:stretch>
            <a:fillRect/>
          </a:stretch>
        </p:blipFill>
        <p:spPr>
          <a:xfrm rot="5400000">
            <a:off x="185715" y="991500"/>
            <a:ext cx="1057700" cy="176275"/>
          </a:xfrm>
          <a:prstGeom prst="rect">
            <a:avLst/>
          </a:prstGeom>
          <a:noFill/>
          <a:ln>
            <a:noFill/>
          </a:ln>
        </p:spPr>
      </p:pic>
      <p:cxnSp>
        <p:nvCxnSpPr>
          <p:cNvPr id="8" name="Google Shape;116;p18">
            <a:extLst>
              <a:ext uri="{FF2B5EF4-FFF2-40B4-BE49-F238E27FC236}">
                <a16:creationId xmlns:a16="http://schemas.microsoft.com/office/drawing/2014/main" id="{15C7321C-DE72-446C-85EF-C161F6A3943E}"/>
              </a:ext>
            </a:extLst>
          </p:cNvPr>
          <p:cNvCxnSpPr/>
          <p:nvPr userDrawn="1"/>
        </p:nvCxnSpPr>
        <p:spPr>
          <a:xfrm rot="10800000">
            <a:off x="708075" y="1730400"/>
            <a:ext cx="0" cy="3413100"/>
          </a:xfrm>
          <a:prstGeom prst="straightConnector1">
            <a:avLst/>
          </a:prstGeom>
          <a:noFill/>
          <a:ln w="9525" cap="flat" cmpd="sng">
            <a:solidFill>
              <a:schemeClr val="dk2"/>
            </a:solidFill>
            <a:prstDash val="solid"/>
            <a:round/>
            <a:headEnd type="none" w="med" len="med"/>
            <a:tailEnd type="none" w="med" len="med"/>
          </a:ln>
        </p:spPr>
      </p:cxnSp>
      <p:pic>
        <p:nvPicPr>
          <p:cNvPr id="9" name="Google Shape;117;p18">
            <a:extLst>
              <a:ext uri="{FF2B5EF4-FFF2-40B4-BE49-F238E27FC236}">
                <a16:creationId xmlns:a16="http://schemas.microsoft.com/office/drawing/2014/main" id="{244ACBD6-2B4F-48C8-9686-9F2F0A9F7449}"/>
              </a:ext>
            </a:extLst>
          </p:cNvPr>
          <p:cNvPicPr preferRelativeResize="0"/>
          <p:nvPr userDrawn="1"/>
        </p:nvPicPr>
        <p:blipFill>
          <a:blip r:embed="rId4">
            <a:alphaModFix/>
          </a:blip>
          <a:stretch>
            <a:fillRect/>
          </a:stretch>
        </p:blipFill>
        <p:spPr bwMode="ltGray">
          <a:xfrm>
            <a:off x="0" y="2611099"/>
            <a:ext cx="626425" cy="2532402"/>
          </a:xfrm>
          <a:prstGeom prst="rect">
            <a:avLst/>
          </a:prstGeom>
          <a:noFill/>
          <a:ln>
            <a:noFill/>
          </a:ln>
        </p:spPr>
      </p:pic>
      <p:cxnSp>
        <p:nvCxnSpPr>
          <p:cNvPr id="11" name="Google Shape;202;p25">
            <a:extLst>
              <a:ext uri="{FF2B5EF4-FFF2-40B4-BE49-F238E27FC236}">
                <a16:creationId xmlns:a16="http://schemas.microsoft.com/office/drawing/2014/main" id="{3812FAA0-FADC-4443-859A-B4DE752701D1}"/>
              </a:ext>
            </a:extLst>
          </p:cNvPr>
          <p:cNvCxnSpPr/>
          <p:nvPr userDrawn="1"/>
        </p:nvCxnSpPr>
        <p:spPr>
          <a:xfrm rot="10800000">
            <a:off x="920000" y="1523925"/>
            <a:ext cx="6254700" cy="0"/>
          </a:xfrm>
          <a:prstGeom prst="straightConnector1">
            <a:avLst/>
          </a:prstGeom>
          <a:noFill/>
          <a:ln w="9525" cap="flat" cmpd="sng">
            <a:solidFill>
              <a:schemeClr val="dk2"/>
            </a:solidFill>
            <a:prstDash val="solid"/>
            <a:round/>
            <a:headEnd type="none" w="med" len="med"/>
            <a:tailEnd type="none" w="med" len="med"/>
          </a:ln>
        </p:spPr>
      </p:cxnSp>
      <p:sp>
        <p:nvSpPr>
          <p:cNvPr id="4" name="Text Placeholder 3">
            <a:extLst>
              <a:ext uri="{FF2B5EF4-FFF2-40B4-BE49-F238E27FC236}">
                <a16:creationId xmlns:a16="http://schemas.microsoft.com/office/drawing/2014/main" id="{C3939971-895C-49BE-AE25-E01ECE14D4C5}"/>
              </a:ext>
            </a:extLst>
          </p:cNvPr>
          <p:cNvSpPr>
            <a:spLocks noGrp="1"/>
          </p:cNvSpPr>
          <p:nvPr>
            <p:ph type="body" sz="quarter" idx="14"/>
          </p:nvPr>
        </p:nvSpPr>
        <p:spPr>
          <a:xfrm>
            <a:off x="820499" y="1730400"/>
            <a:ext cx="3566160" cy="3336925"/>
          </a:xfrm>
        </p:spPr>
        <p:txBody>
          <a:bodyPr/>
          <a:lstStyle>
            <a:lvl1pPr marL="168275" indent="-168275">
              <a:lnSpc>
                <a:spcPct val="85000"/>
              </a:lnSpc>
              <a:spcBef>
                <a:spcPts val="0"/>
              </a:spcBef>
              <a:spcAft>
                <a:spcPts val="600"/>
              </a:spcAft>
              <a:defRPr sz="2400"/>
            </a:lvl1pPr>
            <a:lvl2pPr marL="401638" indent="-174625">
              <a:lnSpc>
                <a:spcPct val="85000"/>
              </a:lnSpc>
              <a:spcBef>
                <a:spcPts val="0"/>
              </a:spcBef>
              <a:spcAft>
                <a:spcPts val="600"/>
              </a:spcAft>
              <a:defRPr sz="1800">
                <a:solidFill>
                  <a:schemeClr val="bg1">
                    <a:lumMod val="50000"/>
                  </a:schemeClr>
                </a:solidFill>
              </a:defRPr>
            </a:lvl2pPr>
            <a:lvl3pPr marL="687388" indent="-174625">
              <a:lnSpc>
                <a:spcPct val="85000"/>
              </a:lnSpc>
              <a:spcBef>
                <a:spcPts val="0"/>
              </a:spcBef>
              <a:spcAft>
                <a:spcPts val="600"/>
              </a:spcAft>
              <a:defRPr>
                <a:solidFill>
                  <a:schemeClr val="bg1">
                    <a:lumMod val="50000"/>
                  </a:schemeClr>
                </a:solidFill>
              </a:defRPr>
            </a:lvl3pPr>
          </a:lstStyle>
          <a:p>
            <a:pPr lvl="0"/>
            <a:r>
              <a:rPr lang="en-US" dirty="0"/>
              <a:t>Click to edit Master text styles</a:t>
            </a:r>
          </a:p>
          <a:p>
            <a:pPr lvl="1"/>
            <a:r>
              <a:rPr lang="en-US" dirty="0"/>
              <a:t>Second level</a:t>
            </a:r>
          </a:p>
          <a:p>
            <a:pPr lvl="2"/>
            <a:r>
              <a:rPr lang="en-US" dirty="0"/>
              <a:t>Third level</a:t>
            </a:r>
          </a:p>
        </p:txBody>
      </p:sp>
      <p:sp>
        <p:nvSpPr>
          <p:cNvPr id="10" name="Text Placeholder 9">
            <a:extLst>
              <a:ext uri="{FF2B5EF4-FFF2-40B4-BE49-F238E27FC236}">
                <a16:creationId xmlns:a16="http://schemas.microsoft.com/office/drawing/2014/main" id="{F491D81D-CB6D-4849-9DEF-3831AA9145C1}"/>
              </a:ext>
            </a:extLst>
          </p:cNvPr>
          <p:cNvSpPr>
            <a:spLocks noGrp="1"/>
          </p:cNvSpPr>
          <p:nvPr>
            <p:ph type="body" sz="quarter" idx="15"/>
          </p:nvPr>
        </p:nvSpPr>
        <p:spPr>
          <a:xfrm>
            <a:off x="4641463" y="1730375"/>
            <a:ext cx="3474720" cy="3336925"/>
          </a:xfrm>
        </p:spPr>
        <p:txBody>
          <a:bodyPr/>
          <a:lstStyle>
            <a:lvl1pPr marL="230188" indent="-174625">
              <a:lnSpc>
                <a:spcPct val="85000"/>
              </a:lnSpc>
              <a:spcAft>
                <a:spcPts val="600"/>
              </a:spcAft>
              <a:defRPr lang="en-US" sz="2400" b="0" i="0" u="none" strike="noStrike" cap="none" smtClean="0">
                <a:solidFill>
                  <a:schemeClr val="dk2"/>
                </a:solidFill>
                <a:latin typeface="Arial"/>
                <a:ea typeface="Arial"/>
                <a:cs typeface="Arial"/>
                <a:sym typeface="Arial"/>
              </a:defRPr>
            </a:lvl1pPr>
            <a:lvl2pPr marL="517525" indent="-176213">
              <a:lnSpc>
                <a:spcPct val="85000"/>
              </a:lnSpc>
              <a:spcBef>
                <a:spcPts val="0"/>
              </a:spcBef>
              <a:spcAft>
                <a:spcPts val="600"/>
              </a:spcAft>
              <a:defRPr lang="en-US" sz="1800" b="0" i="0" u="none" strike="noStrike" cap="none" dirty="0" smtClean="0">
                <a:solidFill>
                  <a:schemeClr val="bg1">
                    <a:lumMod val="50000"/>
                  </a:schemeClr>
                </a:solidFill>
                <a:latin typeface="Arial"/>
                <a:ea typeface="Arial"/>
                <a:cs typeface="Arial"/>
                <a:sym typeface="Arial"/>
              </a:defRPr>
            </a:lvl2pPr>
            <a:lvl3pPr marL="803275" indent="-174625">
              <a:lnSpc>
                <a:spcPct val="85000"/>
              </a:lnSpc>
              <a:spcBef>
                <a:spcPts val="0"/>
              </a:spcBef>
              <a:spcAft>
                <a:spcPts val="600"/>
              </a:spcAft>
              <a:defRPr lang="en-US" sz="1400" b="0" i="0" u="none" strike="noStrike" cap="none" dirty="0" smtClean="0">
                <a:solidFill>
                  <a:schemeClr val="bg1">
                    <a:lumMod val="50000"/>
                  </a:schemeClr>
                </a:solidFill>
                <a:latin typeface="Arial"/>
                <a:ea typeface="Arial"/>
                <a:cs typeface="Arial"/>
                <a:sym typeface="Arial"/>
              </a:defRPr>
            </a:lvl3pPr>
            <a:lvl4pPr>
              <a:lnSpc>
                <a:spcPct val="85000"/>
              </a:lnSpc>
              <a:spcAft>
                <a:spcPts val="600"/>
              </a:spcAft>
              <a:defRPr/>
            </a:lvl4pPr>
            <a:lvl5pPr>
              <a:lnSpc>
                <a:spcPct val="85000"/>
              </a:lnSpc>
              <a:spcAft>
                <a:spcPts val="600"/>
              </a:spcAft>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55128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reserve="1" userDrawn="1">
  <p:cSld name="1_One column text">
    <p:spTree>
      <p:nvGrpSpPr>
        <p:cNvPr id="1" name="Shape 28"/>
        <p:cNvGrpSpPr/>
        <p:nvPr/>
      </p:nvGrpSpPr>
      <p:grpSpPr>
        <a:xfrm>
          <a:off x="0" y="0"/>
          <a:ext cx="0" cy="0"/>
          <a:chOff x="0" y="0"/>
          <a:chExt cx="0" cy="0"/>
        </a:xfrm>
      </p:grpSpPr>
      <p:sp>
        <p:nvSpPr>
          <p:cNvPr id="3" name="Text Placeholder 2">
            <a:extLst>
              <a:ext uri="{FF2B5EF4-FFF2-40B4-BE49-F238E27FC236}">
                <a16:creationId xmlns:a16="http://schemas.microsoft.com/office/drawing/2014/main" id="{AC749AAF-35BE-4BEE-B838-6FA16E33E98C}"/>
              </a:ext>
            </a:extLst>
          </p:cNvPr>
          <p:cNvSpPr>
            <a:spLocks noGrp="1"/>
          </p:cNvSpPr>
          <p:nvPr>
            <p:ph type="body" sz="quarter" idx="13"/>
          </p:nvPr>
        </p:nvSpPr>
        <p:spPr>
          <a:xfrm>
            <a:off x="809371" y="-2392"/>
            <a:ext cx="8218454" cy="1005967"/>
          </a:xfrm>
        </p:spPr>
        <p:txBody>
          <a:bodyPr lIns="0" tIns="0" rIns="0" bIns="0" anchor="ctr" anchorCtr="0"/>
          <a:lstStyle>
            <a:lvl1pPr marL="114300" indent="0">
              <a:buNone/>
              <a:defRPr sz="3600" b="1">
                <a:latin typeface="Arial" panose="020B0604020202020204" pitchFamily="34" charset="0"/>
                <a:ea typeface="Arial" panose="020B0604020202020204" pitchFamily="34" charset="0"/>
              </a:defRPr>
            </a:lvl1pPr>
            <a:lvl2pPr marL="596900" indent="0">
              <a:buNone/>
              <a:defRPr/>
            </a:lvl2pPr>
          </a:lstStyle>
          <a:p>
            <a:pPr lvl="0"/>
            <a:r>
              <a:rPr lang="en-US" dirty="0"/>
              <a:t>Click to edit Master text</a:t>
            </a:r>
          </a:p>
        </p:txBody>
      </p:sp>
      <p:sp>
        <p:nvSpPr>
          <p:cNvPr id="5" name="Google Shape;113;p18">
            <a:extLst>
              <a:ext uri="{FF2B5EF4-FFF2-40B4-BE49-F238E27FC236}">
                <a16:creationId xmlns:a16="http://schemas.microsoft.com/office/drawing/2014/main" id="{F3ECF08E-81F8-4462-BC8B-97494AD326D9}"/>
              </a:ext>
            </a:extLst>
          </p:cNvPr>
          <p:cNvSpPr/>
          <p:nvPr userDrawn="1"/>
        </p:nvSpPr>
        <p:spPr bwMode="white">
          <a:xfrm>
            <a:off x="9027825" y="-5525"/>
            <a:ext cx="116100" cy="5148900"/>
          </a:xfrm>
          <a:prstGeom prst="rect">
            <a:avLst/>
          </a:prstGeom>
          <a:solidFill>
            <a:srgbClr val="355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oogle Shape;115;p18">
            <a:extLst>
              <a:ext uri="{FF2B5EF4-FFF2-40B4-BE49-F238E27FC236}">
                <a16:creationId xmlns:a16="http://schemas.microsoft.com/office/drawing/2014/main" id="{7B1B1A9D-6BD4-409B-BF98-1D506109AFF8}"/>
              </a:ext>
            </a:extLst>
          </p:cNvPr>
          <p:cNvPicPr preferRelativeResize="0"/>
          <p:nvPr userDrawn="1"/>
        </p:nvPicPr>
        <p:blipFill>
          <a:blip r:embed="rId2">
            <a:alphaModFix/>
          </a:blip>
          <a:stretch>
            <a:fillRect/>
          </a:stretch>
        </p:blipFill>
        <p:spPr>
          <a:xfrm rot="5400000">
            <a:off x="185715" y="534299"/>
            <a:ext cx="1057700" cy="176275"/>
          </a:xfrm>
          <a:prstGeom prst="rect">
            <a:avLst/>
          </a:prstGeom>
          <a:noFill/>
          <a:ln>
            <a:noFill/>
          </a:ln>
        </p:spPr>
      </p:pic>
      <p:cxnSp>
        <p:nvCxnSpPr>
          <p:cNvPr id="8" name="Google Shape;116;p18">
            <a:extLst>
              <a:ext uri="{FF2B5EF4-FFF2-40B4-BE49-F238E27FC236}">
                <a16:creationId xmlns:a16="http://schemas.microsoft.com/office/drawing/2014/main" id="{15C7321C-DE72-446C-85EF-C161F6A3943E}"/>
              </a:ext>
            </a:extLst>
          </p:cNvPr>
          <p:cNvCxnSpPr>
            <a:cxnSpLocks/>
          </p:cNvCxnSpPr>
          <p:nvPr userDrawn="1"/>
        </p:nvCxnSpPr>
        <p:spPr>
          <a:xfrm flipV="1">
            <a:off x="708075" y="1209822"/>
            <a:ext cx="0" cy="3933678"/>
          </a:xfrm>
          <a:prstGeom prst="straightConnector1">
            <a:avLst/>
          </a:prstGeom>
          <a:noFill/>
          <a:ln w="9525" cap="flat" cmpd="sng">
            <a:solidFill>
              <a:schemeClr val="dk2"/>
            </a:solidFill>
            <a:prstDash val="solid"/>
            <a:round/>
            <a:headEnd type="none" w="med" len="med"/>
            <a:tailEnd type="none" w="med" len="med"/>
          </a:ln>
        </p:spPr>
      </p:cxnSp>
      <p:pic>
        <p:nvPicPr>
          <p:cNvPr id="9" name="Google Shape;117;p18">
            <a:extLst>
              <a:ext uri="{FF2B5EF4-FFF2-40B4-BE49-F238E27FC236}">
                <a16:creationId xmlns:a16="http://schemas.microsoft.com/office/drawing/2014/main" id="{244ACBD6-2B4F-48C8-9686-9F2F0A9F7449}"/>
              </a:ext>
            </a:extLst>
          </p:cNvPr>
          <p:cNvPicPr preferRelativeResize="0"/>
          <p:nvPr userDrawn="1"/>
        </p:nvPicPr>
        <p:blipFill>
          <a:blip r:embed="rId3">
            <a:alphaModFix/>
          </a:blip>
          <a:stretch>
            <a:fillRect/>
          </a:stretch>
        </p:blipFill>
        <p:spPr bwMode="ltGray">
          <a:xfrm>
            <a:off x="0" y="2611099"/>
            <a:ext cx="626425" cy="2532402"/>
          </a:xfrm>
          <a:prstGeom prst="rect">
            <a:avLst/>
          </a:prstGeom>
          <a:noFill/>
          <a:ln>
            <a:noFill/>
          </a:ln>
        </p:spPr>
      </p:pic>
      <p:cxnSp>
        <p:nvCxnSpPr>
          <p:cNvPr id="11" name="Google Shape;202;p25">
            <a:extLst>
              <a:ext uri="{FF2B5EF4-FFF2-40B4-BE49-F238E27FC236}">
                <a16:creationId xmlns:a16="http://schemas.microsoft.com/office/drawing/2014/main" id="{3812FAA0-FADC-4443-859A-B4DE752701D1}"/>
              </a:ext>
            </a:extLst>
          </p:cNvPr>
          <p:cNvCxnSpPr/>
          <p:nvPr userDrawn="1"/>
        </p:nvCxnSpPr>
        <p:spPr>
          <a:xfrm rot="10800000">
            <a:off x="920000" y="813502"/>
            <a:ext cx="6254700" cy="0"/>
          </a:xfrm>
          <a:prstGeom prst="straightConnector1">
            <a:avLst/>
          </a:prstGeom>
          <a:noFill/>
          <a:ln w="9525" cap="flat" cmpd="sng">
            <a:solidFill>
              <a:schemeClr val="dk2"/>
            </a:solidFill>
            <a:prstDash val="solid"/>
            <a:round/>
            <a:headEnd type="none" w="med" len="med"/>
            <a:tailEnd type="none" w="med" len="med"/>
          </a:ln>
        </p:spPr>
      </p:cxnSp>
      <p:sp>
        <p:nvSpPr>
          <p:cNvPr id="16" name="TextBox 15">
            <a:extLst>
              <a:ext uri="{FF2B5EF4-FFF2-40B4-BE49-F238E27FC236}">
                <a16:creationId xmlns:a16="http://schemas.microsoft.com/office/drawing/2014/main" id="{35340E90-FB31-7FEC-AF5B-A8DAD107E772}"/>
              </a:ext>
            </a:extLst>
          </p:cNvPr>
          <p:cNvSpPr txBox="1"/>
          <p:nvPr userDrawn="1"/>
        </p:nvSpPr>
        <p:spPr>
          <a:xfrm>
            <a:off x="1052481" y="862306"/>
            <a:ext cx="3590622" cy="383823"/>
          </a:xfrm>
          <a:prstGeom prst="rect">
            <a:avLst/>
          </a:prstGeom>
          <a:noFill/>
        </p:spPr>
        <p:txBody>
          <a:bodyPr wrap="square">
            <a:spAutoFit/>
          </a:bodyPr>
          <a:lstStyle/>
          <a:p>
            <a:pPr marL="114300" marR="0" lvl="0" indent="0" algn="ctr" defTabSz="914400" rtl="0" eaLnBrk="1" fontAlgn="auto" latinLnBrk="0" hangingPunct="1">
              <a:lnSpc>
                <a:spcPct val="115000"/>
              </a:lnSpc>
              <a:spcBef>
                <a:spcPts val="0"/>
              </a:spcBef>
              <a:spcAft>
                <a:spcPts val="0"/>
              </a:spcAft>
              <a:buClr>
                <a:srgbClr val="2B2E7F"/>
              </a:buClr>
              <a:buSzPts val="1800"/>
              <a:buFont typeface="Arial"/>
              <a:buNone/>
              <a:tabLst/>
              <a:defRPr/>
            </a:pPr>
            <a:r>
              <a:rPr kumimoji="0" lang="en-US" sz="1800" b="1" i="0" u="sng" strike="noStrike" kern="0" cap="none" spc="0" normalizeH="0" baseline="0" noProof="0" dirty="0">
                <a:ln>
                  <a:noFill/>
                </a:ln>
                <a:solidFill>
                  <a:srgbClr val="2B2E7F"/>
                </a:solidFill>
                <a:effectLst/>
                <a:uLnTx/>
                <a:uFillTx/>
                <a:latin typeface="Arial"/>
                <a:cs typeface="Arial"/>
                <a:sym typeface="Arial"/>
              </a:rPr>
              <a:t>Plus</a:t>
            </a:r>
          </a:p>
        </p:txBody>
      </p:sp>
      <p:sp>
        <p:nvSpPr>
          <p:cNvPr id="17" name="TextBox 16">
            <a:extLst>
              <a:ext uri="{FF2B5EF4-FFF2-40B4-BE49-F238E27FC236}">
                <a16:creationId xmlns:a16="http://schemas.microsoft.com/office/drawing/2014/main" id="{33D76837-789E-5B78-4511-B39E924FCA33}"/>
              </a:ext>
            </a:extLst>
          </p:cNvPr>
          <p:cNvSpPr txBox="1"/>
          <p:nvPr userDrawn="1"/>
        </p:nvSpPr>
        <p:spPr>
          <a:xfrm>
            <a:off x="5296049" y="862306"/>
            <a:ext cx="3474720" cy="383823"/>
          </a:xfrm>
          <a:prstGeom prst="rect">
            <a:avLst/>
          </a:prstGeom>
          <a:noFill/>
        </p:spPr>
        <p:txBody>
          <a:bodyPr wrap="square">
            <a:spAutoFit/>
          </a:bodyPr>
          <a:lstStyle/>
          <a:p>
            <a:pPr marL="114300" marR="0" lvl="0" indent="0" algn="ctr" defTabSz="914400" rtl="0" eaLnBrk="1" fontAlgn="auto" latinLnBrk="0" hangingPunct="1">
              <a:lnSpc>
                <a:spcPct val="115000"/>
              </a:lnSpc>
              <a:spcBef>
                <a:spcPts val="0"/>
              </a:spcBef>
              <a:spcAft>
                <a:spcPts val="0"/>
              </a:spcAft>
              <a:buClr>
                <a:srgbClr val="2B2E7F"/>
              </a:buClr>
              <a:buSzPts val="1800"/>
              <a:buFont typeface="Arial"/>
              <a:buNone/>
              <a:tabLst/>
              <a:defRPr/>
            </a:pPr>
            <a:r>
              <a:rPr kumimoji="0" lang="en-US" sz="1800" b="1" i="0" u="sng" strike="noStrike" kern="0" cap="none" spc="0" normalizeH="0" baseline="0" noProof="0" dirty="0">
                <a:ln>
                  <a:noFill/>
                </a:ln>
                <a:solidFill>
                  <a:srgbClr val="2B2E7F"/>
                </a:solidFill>
                <a:effectLst/>
                <a:uLnTx/>
                <a:uFillTx/>
                <a:latin typeface="Arial"/>
                <a:cs typeface="Arial"/>
                <a:sym typeface="Arial"/>
              </a:rPr>
              <a:t>Minus</a:t>
            </a:r>
          </a:p>
        </p:txBody>
      </p:sp>
      <p:sp>
        <p:nvSpPr>
          <p:cNvPr id="20" name="Text Placeholder 19">
            <a:extLst>
              <a:ext uri="{FF2B5EF4-FFF2-40B4-BE49-F238E27FC236}">
                <a16:creationId xmlns:a16="http://schemas.microsoft.com/office/drawing/2014/main" id="{B8D5E060-CDC7-6DA0-6DD6-9BCB6DE3C785}"/>
              </a:ext>
            </a:extLst>
          </p:cNvPr>
          <p:cNvSpPr>
            <a:spLocks noGrp="1"/>
          </p:cNvSpPr>
          <p:nvPr>
            <p:ph type="body" sz="quarter" idx="17"/>
          </p:nvPr>
        </p:nvSpPr>
        <p:spPr>
          <a:xfrm>
            <a:off x="5011738" y="1209675"/>
            <a:ext cx="4016375" cy="3857625"/>
          </a:xfrm>
        </p:spPr>
        <p:txBody>
          <a:bodyPr/>
          <a:lstStyle>
            <a:lvl1pPr marL="285750" indent="-285750">
              <a:defRPr lang="en-US" sz="1200" b="0" i="0" u="none" strike="noStrike" cap="none" dirty="0">
                <a:solidFill>
                  <a:schemeClr val="bg1">
                    <a:lumMod val="50000"/>
                  </a:schemeClr>
                </a:solidFill>
                <a:latin typeface="Arial"/>
                <a:ea typeface="Arial"/>
                <a:cs typeface="Arial"/>
                <a:sym typeface="Arial"/>
              </a:defRPr>
            </a:lvl1pPr>
            <a:lvl2pPr marL="285750" indent="-285750">
              <a:spcAft>
                <a:spcPts val="300"/>
              </a:spcAft>
              <a:defRPr lang="en-US" sz="1200" b="0" i="0" u="none" strike="noStrike" cap="none" dirty="0" smtClean="0">
                <a:solidFill>
                  <a:schemeClr val="bg1">
                    <a:lumMod val="50000"/>
                  </a:schemeClr>
                </a:solidFill>
                <a:latin typeface="Arial"/>
                <a:ea typeface="Arial"/>
                <a:cs typeface="Arial"/>
                <a:sym typeface="Arial"/>
              </a:defRPr>
            </a:lvl2pPr>
          </a:lstStyle>
          <a:p>
            <a:pPr marL="112713" marR="0" lvl="0" indent="-112713" algn="l" rtl="0">
              <a:lnSpc>
                <a:spcPct val="115000"/>
              </a:lnSpc>
              <a:spcBef>
                <a:spcPts val="0"/>
              </a:spcBef>
              <a:spcAft>
                <a:spcPts val="0"/>
              </a:spcAft>
              <a:buClr>
                <a:schemeClr val="dk2"/>
              </a:buClr>
              <a:buSzPct val="80000"/>
              <a:buFont typeface="Arial"/>
              <a:buChar char="●"/>
            </a:pPr>
            <a:r>
              <a:rPr lang="en-US" dirty="0"/>
              <a:t>Click to edit Master text styles</a:t>
            </a:r>
          </a:p>
        </p:txBody>
      </p:sp>
      <p:sp>
        <p:nvSpPr>
          <p:cNvPr id="22" name="Text Placeholder 21">
            <a:extLst>
              <a:ext uri="{FF2B5EF4-FFF2-40B4-BE49-F238E27FC236}">
                <a16:creationId xmlns:a16="http://schemas.microsoft.com/office/drawing/2014/main" id="{43F57D2F-FA00-143F-686D-F9992955A64B}"/>
              </a:ext>
            </a:extLst>
          </p:cNvPr>
          <p:cNvSpPr>
            <a:spLocks noGrp="1"/>
          </p:cNvSpPr>
          <p:nvPr>
            <p:ph type="body" sz="quarter" idx="18"/>
          </p:nvPr>
        </p:nvSpPr>
        <p:spPr>
          <a:xfrm>
            <a:off x="809372" y="1209675"/>
            <a:ext cx="4118016" cy="3857624"/>
          </a:xfrm>
        </p:spPr>
        <p:txBody>
          <a:bodyPr/>
          <a:lstStyle>
            <a:lvl1pPr marL="112713" indent="-112713">
              <a:buSzPct val="80000"/>
              <a:defRPr sz="1200">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854629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reserve="1" userDrawn="1">
  <p:cSld name="1_One column text">
    <p:spTree>
      <p:nvGrpSpPr>
        <p:cNvPr id="1" name="Shape 28"/>
        <p:cNvGrpSpPr/>
        <p:nvPr/>
      </p:nvGrpSpPr>
      <p:grpSpPr>
        <a:xfrm>
          <a:off x="0" y="0"/>
          <a:ext cx="0" cy="0"/>
          <a:chOff x="0" y="0"/>
          <a:chExt cx="0" cy="0"/>
        </a:xfrm>
      </p:grpSpPr>
      <p:sp>
        <p:nvSpPr>
          <p:cNvPr id="3" name="Text Placeholder 2">
            <a:extLst>
              <a:ext uri="{FF2B5EF4-FFF2-40B4-BE49-F238E27FC236}">
                <a16:creationId xmlns:a16="http://schemas.microsoft.com/office/drawing/2014/main" id="{AC749AAF-35BE-4BEE-B838-6FA16E33E98C}"/>
              </a:ext>
            </a:extLst>
          </p:cNvPr>
          <p:cNvSpPr>
            <a:spLocks noGrp="1"/>
          </p:cNvSpPr>
          <p:nvPr>
            <p:ph type="body" sz="quarter" idx="13"/>
          </p:nvPr>
        </p:nvSpPr>
        <p:spPr>
          <a:xfrm>
            <a:off x="1307253" y="511974"/>
            <a:ext cx="6811523" cy="458082"/>
          </a:xfrm>
        </p:spPr>
        <p:txBody>
          <a:bodyPr lIns="0" tIns="0" rIns="0" bIns="0" anchor="ctr" anchorCtr="0"/>
          <a:lstStyle>
            <a:lvl1pPr marL="114300" indent="0" algn="ctr">
              <a:buNone/>
              <a:defRPr sz="3600" b="1">
                <a:latin typeface="Arial" panose="020B0604020202020204" pitchFamily="34" charset="0"/>
                <a:ea typeface="Arial" panose="020B0604020202020204" pitchFamily="34" charset="0"/>
              </a:defRPr>
            </a:lvl1pPr>
            <a:lvl2pPr marL="596900" indent="0">
              <a:buNone/>
              <a:defRPr/>
            </a:lvl2pPr>
          </a:lstStyle>
          <a:p>
            <a:pPr lvl="0"/>
            <a:r>
              <a:rPr lang="en-US" dirty="0"/>
              <a:t>Click to edit Master text</a:t>
            </a: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 name="Google Shape;113;p18">
            <a:extLst>
              <a:ext uri="{FF2B5EF4-FFF2-40B4-BE49-F238E27FC236}">
                <a16:creationId xmlns:a16="http://schemas.microsoft.com/office/drawing/2014/main" id="{F3ECF08E-81F8-4462-BC8B-97494AD326D9}"/>
              </a:ext>
            </a:extLst>
          </p:cNvPr>
          <p:cNvSpPr/>
          <p:nvPr userDrawn="1"/>
        </p:nvSpPr>
        <p:spPr bwMode="white">
          <a:xfrm>
            <a:off x="9027825" y="-5525"/>
            <a:ext cx="116100" cy="5148900"/>
          </a:xfrm>
          <a:prstGeom prst="rect">
            <a:avLst/>
          </a:prstGeom>
          <a:solidFill>
            <a:srgbClr val="355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Google Shape;114;p18" descr="NewLogo3-31-15-Large.jpg">
            <a:extLst>
              <a:ext uri="{FF2B5EF4-FFF2-40B4-BE49-F238E27FC236}">
                <a16:creationId xmlns:a16="http://schemas.microsoft.com/office/drawing/2014/main" id="{20FE969F-E29D-435E-A514-7B6AE29853E9}"/>
              </a:ext>
            </a:extLst>
          </p:cNvPr>
          <p:cNvPicPr preferRelativeResize="0"/>
          <p:nvPr userDrawn="1"/>
        </p:nvPicPr>
        <p:blipFill>
          <a:blip r:embed="rId2">
            <a:alphaModFix/>
          </a:blip>
          <a:stretch>
            <a:fillRect/>
          </a:stretch>
        </p:blipFill>
        <p:spPr>
          <a:xfrm>
            <a:off x="7734650" y="4519502"/>
            <a:ext cx="1180752" cy="490500"/>
          </a:xfrm>
          <a:prstGeom prst="rect">
            <a:avLst/>
          </a:prstGeom>
          <a:noFill/>
          <a:ln>
            <a:noFill/>
          </a:ln>
        </p:spPr>
      </p:pic>
      <p:cxnSp>
        <p:nvCxnSpPr>
          <p:cNvPr id="8" name="Google Shape;116;p18">
            <a:extLst>
              <a:ext uri="{FF2B5EF4-FFF2-40B4-BE49-F238E27FC236}">
                <a16:creationId xmlns:a16="http://schemas.microsoft.com/office/drawing/2014/main" id="{15C7321C-DE72-446C-85EF-C161F6A3943E}"/>
              </a:ext>
            </a:extLst>
          </p:cNvPr>
          <p:cNvCxnSpPr>
            <a:cxnSpLocks/>
          </p:cNvCxnSpPr>
          <p:nvPr userDrawn="1"/>
        </p:nvCxnSpPr>
        <p:spPr>
          <a:xfrm flipV="1">
            <a:off x="708075" y="1129330"/>
            <a:ext cx="0" cy="4014170"/>
          </a:xfrm>
          <a:prstGeom prst="straightConnector1">
            <a:avLst/>
          </a:prstGeom>
          <a:noFill/>
          <a:ln w="9525" cap="flat" cmpd="sng">
            <a:solidFill>
              <a:schemeClr val="dk2"/>
            </a:solidFill>
            <a:prstDash val="solid"/>
            <a:round/>
            <a:headEnd type="none" w="med" len="med"/>
            <a:tailEnd type="none" w="med" len="med"/>
          </a:ln>
        </p:spPr>
      </p:cxnSp>
      <p:pic>
        <p:nvPicPr>
          <p:cNvPr id="9" name="Google Shape;117;p18">
            <a:extLst>
              <a:ext uri="{FF2B5EF4-FFF2-40B4-BE49-F238E27FC236}">
                <a16:creationId xmlns:a16="http://schemas.microsoft.com/office/drawing/2014/main" id="{244ACBD6-2B4F-48C8-9686-9F2F0A9F7449}"/>
              </a:ext>
            </a:extLst>
          </p:cNvPr>
          <p:cNvPicPr preferRelativeResize="0"/>
          <p:nvPr userDrawn="1"/>
        </p:nvPicPr>
        <p:blipFill>
          <a:blip r:embed="rId3">
            <a:alphaModFix/>
          </a:blip>
          <a:stretch>
            <a:fillRect/>
          </a:stretch>
        </p:blipFill>
        <p:spPr bwMode="ltGray">
          <a:xfrm>
            <a:off x="0" y="2611099"/>
            <a:ext cx="626425" cy="2532402"/>
          </a:xfrm>
          <a:prstGeom prst="rect">
            <a:avLst/>
          </a:prstGeom>
          <a:noFill/>
          <a:ln>
            <a:noFill/>
          </a:ln>
        </p:spPr>
      </p:pic>
      <p:cxnSp>
        <p:nvCxnSpPr>
          <p:cNvPr id="11" name="Google Shape;202;p25">
            <a:extLst>
              <a:ext uri="{FF2B5EF4-FFF2-40B4-BE49-F238E27FC236}">
                <a16:creationId xmlns:a16="http://schemas.microsoft.com/office/drawing/2014/main" id="{3812FAA0-FADC-4443-859A-B4DE752701D1}"/>
              </a:ext>
            </a:extLst>
          </p:cNvPr>
          <p:cNvCxnSpPr>
            <a:cxnSpLocks/>
          </p:cNvCxnSpPr>
          <p:nvPr userDrawn="1"/>
        </p:nvCxnSpPr>
        <p:spPr>
          <a:xfrm flipH="1">
            <a:off x="1977264" y="1049697"/>
            <a:ext cx="5302660" cy="0"/>
          </a:xfrm>
          <a:prstGeom prst="straightConnector1">
            <a:avLst/>
          </a:prstGeom>
          <a:noFill/>
          <a:ln w="9525" cap="flat" cmpd="sng">
            <a:solidFill>
              <a:schemeClr val="dk2"/>
            </a:solidFill>
            <a:prstDash val="solid"/>
            <a:round/>
            <a:headEnd type="none" w="med" len="med"/>
            <a:tailEnd type="none" w="med" len="med"/>
          </a:ln>
        </p:spPr>
      </p:cxnSp>
      <p:sp>
        <p:nvSpPr>
          <p:cNvPr id="4" name="Text Placeholder 3">
            <a:extLst>
              <a:ext uri="{FF2B5EF4-FFF2-40B4-BE49-F238E27FC236}">
                <a16:creationId xmlns:a16="http://schemas.microsoft.com/office/drawing/2014/main" id="{C3939971-895C-49BE-AE25-E01ECE14D4C5}"/>
              </a:ext>
            </a:extLst>
          </p:cNvPr>
          <p:cNvSpPr>
            <a:spLocks noGrp="1"/>
          </p:cNvSpPr>
          <p:nvPr>
            <p:ph type="body" sz="quarter" idx="14"/>
          </p:nvPr>
        </p:nvSpPr>
        <p:spPr>
          <a:xfrm>
            <a:off x="820498" y="1129330"/>
            <a:ext cx="7651959" cy="3937996"/>
          </a:xfrm>
        </p:spPr>
        <p:txBody>
          <a:bodyPr/>
          <a:lstStyle>
            <a:lvl1pPr marL="168275" indent="-168275">
              <a:lnSpc>
                <a:spcPct val="85000"/>
              </a:lnSpc>
              <a:spcBef>
                <a:spcPts val="0"/>
              </a:spcBef>
              <a:spcAft>
                <a:spcPts val="600"/>
              </a:spcAft>
              <a:defRPr sz="2400"/>
            </a:lvl1pPr>
            <a:lvl2pPr marL="401638" indent="-174625">
              <a:lnSpc>
                <a:spcPct val="85000"/>
              </a:lnSpc>
              <a:spcBef>
                <a:spcPts val="0"/>
              </a:spcBef>
              <a:spcAft>
                <a:spcPts val="600"/>
              </a:spcAft>
              <a:defRPr sz="1800">
                <a:solidFill>
                  <a:schemeClr val="bg1">
                    <a:lumMod val="50000"/>
                  </a:schemeClr>
                </a:solidFill>
              </a:defRPr>
            </a:lvl2pPr>
            <a:lvl3pPr marL="687388" indent="-174625">
              <a:lnSpc>
                <a:spcPct val="85000"/>
              </a:lnSpc>
              <a:spcBef>
                <a:spcPts val="0"/>
              </a:spcBef>
              <a:spcAft>
                <a:spcPts val="600"/>
              </a:spcAft>
              <a:defRPr>
                <a:solidFill>
                  <a:schemeClr val="bg1">
                    <a:lumMod val="50000"/>
                  </a:schemeClr>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4785512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ne column text" preserve="1" userDrawn="1">
  <p:cSld name="1_One column text">
    <p:spTree>
      <p:nvGrpSpPr>
        <p:cNvPr id="1" name="Shape 28"/>
        <p:cNvGrpSpPr/>
        <p:nvPr/>
      </p:nvGrpSpPr>
      <p:grpSpPr>
        <a:xfrm>
          <a:off x="0" y="0"/>
          <a:ext cx="0" cy="0"/>
          <a:chOff x="0" y="0"/>
          <a:chExt cx="0" cy="0"/>
        </a:xfrm>
      </p:grpSpPr>
      <p:sp>
        <p:nvSpPr>
          <p:cNvPr id="3" name="Text Placeholder 2">
            <a:extLst>
              <a:ext uri="{FF2B5EF4-FFF2-40B4-BE49-F238E27FC236}">
                <a16:creationId xmlns:a16="http://schemas.microsoft.com/office/drawing/2014/main" id="{AC749AAF-35BE-4BEE-B838-6FA16E33E98C}"/>
              </a:ext>
            </a:extLst>
          </p:cNvPr>
          <p:cNvSpPr>
            <a:spLocks noGrp="1"/>
          </p:cNvSpPr>
          <p:nvPr>
            <p:ph type="body" sz="quarter" idx="13"/>
          </p:nvPr>
        </p:nvSpPr>
        <p:spPr>
          <a:xfrm>
            <a:off x="4192085" y="1970227"/>
            <a:ext cx="4659462" cy="744279"/>
          </a:xfrm>
        </p:spPr>
        <p:txBody>
          <a:bodyPr lIns="0" tIns="0" rIns="0" bIns="0" anchor="ctr" anchorCtr="0"/>
          <a:lstStyle>
            <a:lvl1pPr marL="114300" indent="0">
              <a:buNone/>
              <a:defRPr sz="4800" b="1">
                <a:latin typeface="Arial" panose="020B0604020202020204" pitchFamily="34" charset="0"/>
                <a:ea typeface="Arial" panose="020B0604020202020204" pitchFamily="34" charset="0"/>
              </a:defRPr>
            </a:lvl1pPr>
            <a:lvl2pPr marL="596900" indent="0">
              <a:buNone/>
              <a:defRPr/>
            </a:lvl2pPr>
          </a:lstStyle>
          <a:p>
            <a:pPr lvl="0"/>
            <a:r>
              <a:rPr lang="en-US" dirty="0"/>
              <a:t>Click to edit Master</a:t>
            </a: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 name="Google Shape;113;p18">
            <a:extLst>
              <a:ext uri="{FF2B5EF4-FFF2-40B4-BE49-F238E27FC236}">
                <a16:creationId xmlns:a16="http://schemas.microsoft.com/office/drawing/2014/main" id="{F3ECF08E-81F8-4462-BC8B-97494AD326D9}"/>
              </a:ext>
            </a:extLst>
          </p:cNvPr>
          <p:cNvSpPr/>
          <p:nvPr userDrawn="1"/>
        </p:nvSpPr>
        <p:spPr bwMode="white">
          <a:xfrm>
            <a:off x="9027825" y="-5525"/>
            <a:ext cx="116100" cy="5148900"/>
          </a:xfrm>
          <a:prstGeom prst="rect">
            <a:avLst/>
          </a:prstGeom>
          <a:solidFill>
            <a:srgbClr val="355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 name="Google Shape;114;p18" descr="NewLogo3-31-15-Large.jpg">
            <a:extLst>
              <a:ext uri="{FF2B5EF4-FFF2-40B4-BE49-F238E27FC236}">
                <a16:creationId xmlns:a16="http://schemas.microsoft.com/office/drawing/2014/main" id="{20FE969F-E29D-435E-A514-7B6AE29853E9}"/>
              </a:ext>
            </a:extLst>
          </p:cNvPr>
          <p:cNvPicPr preferRelativeResize="0"/>
          <p:nvPr userDrawn="1"/>
        </p:nvPicPr>
        <p:blipFill>
          <a:blip r:embed="rId2">
            <a:alphaModFix/>
          </a:blip>
          <a:stretch>
            <a:fillRect/>
          </a:stretch>
        </p:blipFill>
        <p:spPr>
          <a:xfrm>
            <a:off x="7734650" y="4519502"/>
            <a:ext cx="1180752" cy="490500"/>
          </a:xfrm>
          <a:prstGeom prst="rect">
            <a:avLst/>
          </a:prstGeom>
          <a:noFill/>
          <a:ln>
            <a:noFill/>
          </a:ln>
        </p:spPr>
      </p:pic>
      <p:pic>
        <p:nvPicPr>
          <p:cNvPr id="7" name="Google Shape;115;p18">
            <a:extLst>
              <a:ext uri="{FF2B5EF4-FFF2-40B4-BE49-F238E27FC236}">
                <a16:creationId xmlns:a16="http://schemas.microsoft.com/office/drawing/2014/main" id="{7B1B1A9D-6BD4-409B-BF98-1D506109AFF8}"/>
              </a:ext>
            </a:extLst>
          </p:cNvPr>
          <p:cNvPicPr preferRelativeResize="0"/>
          <p:nvPr userDrawn="1"/>
        </p:nvPicPr>
        <p:blipFill>
          <a:blip r:embed="rId3">
            <a:alphaModFix/>
          </a:blip>
          <a:stretch>
            <a:fillRect/>
          </a:stretch>
        </p:blipFill>
        <p:spPr>
          <a:xfrm rot="5400000">
            <a:off x="185715" y="991500"/>
            <a:ext cx="1057700" cy="176275"/>
          </a:xfrm>
          <a:prstGeom prst="rect">
            <a:avLst/>
          </a:prstGeom>
          <a:noFill/>
          <a:ln>
            <a:noFill/>
          </a:ln>
        </p:spPr>
      </p:pic>
      <p:cxnSp>
        <p:nvCxnSpPr>
          <p:cNvPr id="8" name="Google Shape;116;p18">
            <a:extLst>
              <a:ext uri="{FF2B5EF4-FFF2-40B4-BE49-F238E27FC236}">
                <a16:creationId xmlns:a16="http://schemas.microsoft.com/office/drawing/2014/main" id="{15C7321C-DE72-446C-85EF-C161F6A3943E}"/>
              </a:ext>
            </a:extLst>
          </p:cNvPr>
          <p:cNvCxnSpPr/>
          <p:nvPr userDrawn="1"/>
        </p:nvCxnSpPr>
        <p:spPr>
          <a:xfrm rot="10800000">
            <a:off x="708075" y="1730400"/>
            <a:ext cx="0" cy="3413100"/>
          </a:xfrm>
          <a:prstGeom prst="straightConnector1">
            <a:avLst/>
          </a:prstGeom>
          <a:noFill/>
          <a:ln w="9525" cap="flat" cmpd="sng">
            <a:solidFill>
              <a:schemeClr val="dk2"/>
            </a:solidFill>
            <a:prstDash val="solid"/>
            <a:round/>
            <a:headEnd type="none" w="med" len="med"/>
            <a:tailEnd type="none" w="med" len="med"/>
          </a:ln>
        </p:spPr>
      </p:cxnSp>
      <p:pic>
        <p:nvPicPr>
          <p:cNvPr id="9" name="Google Shape;117;p18">
            <a:extLst>
              <a:ext uri="{FF2B5EF4-FFF2-40B4-BE49-F238E27FC236}">
                <a16:creationId xmlns:a16="http://schemas.microsoft.com/office/drawing/2014/main" id="{244ACBD6-2B4F-48C8-9686-9F2F0A9F7449}"/>
              </a:ext>
            </a:extLst>
          </p:cNvPr>
          <p:cNvPicPr preferRelativeResize="0"/>
          <p:nvPr userDrawn="1"/>
        </p:nvPicPr>
        <p:blipFill>
          <a:blip r:embed="rId4">
            <a:alphaModFix/>
          </a:blip>
          <a:stretch>
            <a:fillRect/>
          </a:stretch>
        </p:blipFill>
        <p:spPr bwMode="ltGray">
          <a:xfrm>
            <a:off x="0" y="2611099"/>
            <a:ext cx="626425" cy="2532402"/>
          </a:xfrm>
          <a:prstGeom prst="rect">
            <a:avLst/>
          </a:prstGeom>
          <a:noFill/>
          <a:ln>
            <a:noFill/>
          </a:ln>
        </p:spPr>
      </p:pic>
    </p:spTree>
    <p:extLst>
      <p:ext uri="{BB962C8B-B14F-4D97-AF65-F5344CB8AC3E}">
        <p14:creationId xmlns:p14="http://schemas.microsoft.com/office/powerpoint/2010/main" val="973347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reserve="1" userDrawn="1">
  <p:cSld name="1_One column text">
    <p:spTree>
      <p:nvGrpSpPr>
        <p:cNvPr id="1" name="Shape 28"/>
        <p:cNvGrpSpPr/>
        <p:nvPr/>
      </p:nvGrpSpPr>
      <p:grpSpPr>
        <a:xfrm>
          <a:off x="0" y="0"/>
          <a:ext cx="0" cy="0"/>
          <a:chOff x="0" y="0"/>
          <a:chExt cx="0" cy="0"/>
        </a:xfrm>
      </p:grpSpPr>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 name="Google Shape;113;p18">
            <a:extLst>
              <a:ext uri="{FF2B5EF4-FFF2-40B4-BE49-F238E27FC236}">
                <a16:creationId xmlns:a16="http://schemas.microsoft.com/office/drawing/2014/main" id="{F3ECF08E-81F8-4462-BC8B-97494AD326D9}"/>
              </a:ext>
            </a:extLst>
          </p:cNvPr>
          <p:cNvSpPr/>
          <p:nvPr userDrawn="1"/>
        </p:nvSpPr>
        <p:spPr bwMode="white">
          <a:xfrm>
            <a:off x="9027825" y="-5525"/>
            <a:ext cx="116100" cy="5148900"/>
          </a:xfrm>
          <a:prstGeom prst="rect">
            <a:avLst/>
          </a:prstGeom>
          <a:solidFill>
            <a:srgbClr val="355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oogle Shape;115;p18">
            <a:extLst>
              <a:ext uri="{FF2B5EF4-FFF2-40B4-BE49-F238E27FC236}">
                <a16:creationId xmlns:a16="http://schemas.microsoft.com/office/drawing/2014/main" id="{7B1B1A9D-6BD4-409B-BF98-1D506109AFF8}"/>
              </a:ext>
            </a:extLst>
          </p:cNvPr>
          <p:cNvPicPr preferRelativeResize="0"/>
          <p:nvPr userDrawn="1"/>
        </p:nvPicPr>
        <p:blipFill>
          <a:blip r:embed="rId2">
            <a:alphaModFix/>
          </a:blip>
          <a:stretch>
            <a:fillRect/>
          </a:stretch>
        </p:blipFill>
        <p:spPr>
          <a:xfrm rot="5400000">
            <a:off x="185715" y="585100"/>
            <a:ext cx="1057700" cy="176275"/>
          </a:xfrm>
          <a:prstGeom prst="rect">
            <a:avLst/>
          </a:prstGeom>
          <a:noFill/>
          <a:ln>
            <a:noFill/>
          </a:ln>
        </p:spPr>
      </p:pic>
      <p:cxnSp>
        <p:nvCxnSpPr>
          <p:cNvPr id="8" name="Google Shape;116;p18">
            <a:extLst>
              <a:ext uri="{FF2B5EF4-FFF2-40B4-BE49-F238E27FC236}">
                <a16:creationId xmlns:a16="http://schemas.microsoft.com/office/drawing/2014/main" id="{15C7321C-DE72-446C-85EF-C161F6A3943E}"/>
              </a:ext>
            </a:extLst>
          </p:cNvPr>
          <p:cNvCxnSpPr>
            <a:cxnSpLocks/>
          </p:cNvCxnSpPr>
          <p:nvPr userDrawn="1"/>
        </p:nvCxnSpPr>
        <p:spPr>
          <a:xfrm flipV="1">
            <a:off x="708075" y="1308100"/>
            <a:ext cx="0" cy="3835400"/>
          </a:xfrm>
          <a:prstGeom prst="straightConnector1">
            <a:avLst/>
          </a:prstGeom>
          <a:noFill/>
          <a:ln w="9525" cap="flat" cmpd="sng">
            <a:solidFill>
              <a:schemeClr val="dk2"/>
            </a:solidFill>
            <a:prstDash val="solid"/>
            <a:round/>
            <a:headEnd type="none" w="med" len="med"/>
            <a:tailEnd type="none" w="med" len="med"/>
          </a:ln>
        </p:spPr>
      </p:cxnSp>
      <p:pic>
        <p:nvPicPr>
          <p:cNvPr id="9" name="Google Shape;117;p18">
            <a:extLst>
              <a:ext uri="{FF2B5EF4-FFF2-40B4-BE49-F238E27FC236}">
                <a16:creationId xmlns:a16="http://schemas.microsoft.com/office/drawing/2014/main" id="{244ACBD6-2B4F-48C8-9686-9F2F0A9F7449}"/>
              </a:ext>
            </a:extLst>
          </p:cNvPr>
          <p:cNvPicPr preferRelativeResize="0"/>
          <p:nvPr userDrawn="1"/>
        </p:nvPicPr>
        <p:blipFill>
          <a:blip r:embed="rId3">
            <a:alphaModFix/>
          </a:blip>
          <a:stretch>
            <a:fillRect/>
          </a:stretch>
        </p:blipFill>
        <p:spPr bwMode="ltGray">
          <a:xfrm>
            <a:off x="0" y="2611099"/>
            <a:ext cx="626425" cy="2532402"/>
          </a:xfrm>
          <a:prstGeom prst="rect">
            <a:avLst/>
          </a:prstGeom>
          <a:noFill/>
          <a:ln>
            <a:noFill/>
          </a:ln>
        </p:spPr>
      </p:pic>
      <p:pic>
        <p:nvPicPr>
          <p:cNvPr id="10" name="Google Shape;114;p18" descr="NewLogo3-31-15-Large.jpg">
            <a:extLst>
              <a:ext uri="{FF2B5EF4-FFF2-40B4-BE49-F238E27FC236}">
                <a16:creationId xmlns:a16="http://schemas.microsoft.com/office/drawing/2014/main" id="{A45BD182-75B9-4D8B-B1C4-E0CFFDB64C02}"/>
              </a:ext>
            </a:extLst>
          </p:cNvPr>
          <p:cNvPicPr preferRelativeResize="0"/>
          <p:nvPr userDrawn="1"/>
        </p:nvPicPr>
        <p:blipFill>
          <a:blip r:embed="rId4">
            <a:alphaModFix/>
          </a:blip>
          <a:stretch>
            <a:fillRect/>
          </a:stretch>
        </p:blipFill>
        <p:spPr>
          <a:xfrm>
            <a:off x="7734650" y="4519502"/>
            <a:ext cx="1180752" cy="490500"/>
          </a:xfrm>
          <a:prstGeom prst="rect">
            <a:avLst/>
          </a:prstGeom>
          <a:noFill/>
          <a:ln>
            <a:noFill/>
          </a:ln>
        </p:spPr>
      </p:pic>
    </p:spTree>
    <p:extLst>
      <p:ext uri="{BB962C8B-B14F-4D97-AF65-F5344CB8AC3E}">
        <p14:creationId xmlns:p14="http://schemas.microsoft.com/office/powerpoint/2010/main" val="2148258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reserve="1" userDrawn="1">
  <p:cSld name="1_One column text">
    <p:spTree>
      <p:nvGrpSpPr>
        <p:cNvPr id="1" name="Shape 28"/>
        <p:cNvGrpSpPr/>
        <p:nvPr/>
      </p:nvGrpSpPr>
      <p:grpSpPr>
        <a:xfrm>
          <a:off x="0" y="0"/>
          <a:ext cx="0" cy="0"/>
          <a:chOff x="0" y="0"/>
          <a:chExt cx="0" cy="0"/>
        </a:xfrm>
      </p:grpSpPr>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 name="Google Shape;113;p18">
            <a:extLst>
              <a:ext uri="{FF2B5EF4-FFF2-40B4-BE49-F238E27FC236}">
                <a16:creationId xmlns:a16="http://schemas.microsoft.com/office/drawing/2014/main" id="{F3ECF08E-81F8-4462-BC8B-97494AD326D9}"/>
              </a:ext>
            </a:extLst>
          </p:cNvPr>
          <p:cNvSpPr/>
          <p:nvPr userDrawn="1"/>
        </p:nvSpPr>
        <p:spPr bwMode="white">
          <a:xfrm>
            <a:off x="9027825" y="-5525"/>
            <a:ext cx="116100" cy="5148900"/>
          </a:xfrm>
          <a:prstGeom prst="rect">
            <a:avLst/>
          </a:prstGeom>
          <a:solidFill>
            <a:srgbClr val="355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Google Shape;115;p18">
            <a:extLst>
              <a:ext uri="{FF2B5EF4-FFF2-40B4-BE49-F238E27FC236}">
                <a16:creationId xmlns:a16="http://schemas.microsoft.com/office/drawing/2014/main" id="{7B1B1A9D-6BD4-409B-BF98-1D506109AFF8}"/>
              </a:ext>
            </a:extLst>
          </p:cNvPr>
          <p:cNvPicPr preferRelativeResize="0"/>
          <p:nvPr userDrawn="1"/>
        </p:nvPicPr>
        <p:blipFill>
          <a:blip r:embed="rId2">
            <a:alphaModFix/>
          </a:blip>
          <a:stretch>
            <a:fillRect/>
          </a:stretch>
        </p:blipFill>
        <p:spPr>
          <a:xfrm rot="5400000">
            <a:off x="185715" y="585100"/>
            <a:ext cx="1057700" cy="176275"/>
          </a:xfrm>
          <a:prstGeom prst="rect">
            <a:avLst/>
          </a:prstGeom>
          <a:noFill/>
          <a:ln>
            <a:noFill/>
          </a:ln>
        </p:spPr>
      </p:pic>
      <p:cxnSp>
        <p:nvCxnSpPr>
          <p:cNvPr id="8" name="Google Shape;116;p18">
            <a:extLst>
              <a:ext uri="{FF2B5EF4-FFF2-40B4-BE49-F238E27FC236}">
                <a16:creationId xmlns:a16="http://schemas.microsoft.com/office/drawing/2014/main" id="{15C7321C-DE72-446C-85EF-C161F6A3943E}"/>
              </a:ext>
            </a:extLst>
          </p:cNvPr>
          <p:cNvCxnSpPr>
            <a:cxnSpLocks/>
          </p:cNvCxnSpPr>
          <p:nvPr userDrawn="1"/>
        </p:nvCxnSpPr>
        <p:spPr>
          <a:xfrm flipV="1">
            <a:off x="708075" y="1308100"/>
            <a:ext cx="0" cy="3835400"/>
          </a:xfrm>
          <a:prstGeom prst="straightConnector1">
            <a:avLst/>
          </a:prstGeom>
          <a:noFill/>
          <a:ln w="9525" cap="flat" cmpd="sng">
            <a:solidFill>
              <a:schemeClr val="dk2"/>
            </a:solidFill>
            <a:prstDash val="solid"/>
            <a:round/>
            <a:headEnd type="none" w="med" len="med"/>
            <a:tailEnd type="none" w="med" len="med"/>
          </a:ln>
        </p:spPr>
      </p:cxnSp>
      <p:pic>
        <p:nvPicPr>
          <p:cNvPr id="9" name="Google Shape;117;p18">
            <a:extLst>
              <a:ext uri="{FF2B5EF4-FFF2-40B4-BE49-F238E27FC236}">
                <a16:creationId xmlns:a16="http://schemas.microsoft.com/office/drawing/2014/main" id="{244ACBD6-2B4F-48C8-9686-9F2F0A9F7449}"/>
              </a:ext>
            </a:extLst>
          </p:cNvPr>
          <p:cNvPicPr preferRelativeResize="0"/>
          <p:nvPr userDrawn="1"/>
        </p:nvPicPr>
        <p:blipFill>
          <a:blip r:embed="rId3">
            <a:alphaModFix/>
          </a:blip>
          <a:stretch>
            <a:fillRect/>
          </a:stretch>
        </p:blipFill>
        <p:spPr bwMode="ltGray">
          <a:xfrm>
            <a:off x="0" y="2611099"/>
            <a:ext cx="626425" cy="2532402"/>
          </a:xfrm>
          <a:prstGeom prst="rect">
            <a:avLst/>
          </a:prstGeom>
          <a:noFill/>
          <a:ln>
            <a:noFill/>
          </a:ln>
        </p:spPr>
      </p:pic>
    </p:spTree>
    <p:extLst>
      <p:ext uri="{BB962C8B-B14F-4D97-AF65-F5344CB8AC3E}">
        <p14:creationId xmlns:p14="http://schemas.microsoft.com/office/powerpoint/2010/main" val="2282440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dirty="0"/>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6" name="Google Shape;126;p19">
            <a:extLst>
              <a:ext uri="{FF2B5EF4-FFF2-40B4-BE49-F238E27FC236}">
                <a16:creationId xmlns:a16="http://schemas.microsoft.com/office/drawing/2014/main" id="{25C3107E-A70C-4D45-B361-315E6FCE7503}"/>
              </a:ext>
            </a:extLst>
          </p:cNvPr>
          <p:cNvPicPr preferRelativeResize="0"/>
          <p:nvPr userDrawn="1"/>
        </p:nvPicPr>
        <p:blipFill>
          <a:blip r:embed="rId2">
            <a:alphaModFix/>
          </a:blip>
          <a:stretch>
            <a:fillRect/>
          </a:stretch>
        </p:blipFill>
        <p:spPr bwMode="ltGray">
          <a:xfrm>
            <a:off x="0" y="0"/>
            <a:ext cx="5600695" cy="5143500"/>
          </a:xfrm>
          <a:prstGeom prst="rect">
            <a:avLst/>
          </a:prstGeom>
          <a:noFill/>
          <a:ln>
            <a:noFill/>
          </a:ln>
        </p:spPr>
      </p:pic>
      <p:sp>
        <p:nvSpPr>
          <p:cNvPr id="7" name="Google Shape;113;p18">
            <a:extLst>
              <a:ext uri="{FF2B5EF4-FFF2-40B4-BE49-F238E27FC236}">
                <a16:creationId xmlns:a16="http://schemas.microsoft.com/office/drawing/2014/main" id="{8A9515B9-BA06-4BCA-A8E1-626DFA991D7D}"/>
              </a:ext>
            </a:extLst>
          </p:cNvPr>
          <p:cNvSpPr/>
          <p:nvPr userDrawn="1"/>
        </p:nvSpPr>
        <p:spPr bwMode="white">
          <a:xfrm>
            <a:off x="9027825" y="-5525"/>
            <a:ext cx="116100" cy="5148900"/>
          </a:xfrm>
          <a:prstGeom prst="rect">
            <a:avLst/>
          </a:prstGeom>
          <a:solidFill>
            <a:srgbClr val="355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14;p18" descr="NewLogo3-31-15-Large.jpg">
            <a:extLst>
              <a:ext uri="{FF2B5EF4-FFF2-40B4-BE49-F238E27FC236}">
                <a16:creationId xmlns:a16="http://schemas.microsoft.com/office/drawing/2014/main" id="{0AD9FA53-A5B3-481E-B31D-EA2B5D6AD311}"/>
              </a:ext>
            </a:extLst>
          </p:cNvPr>
          <p:cNvPicPr preferRelativeResize="0"/>
          <p:nvPr userDrawn="1"/>
        </p:nvPicPr>
        <p:blipFill>
          <a:blip r:embed="rId3">
            <a:alphaModFix/>
          </a:blip>
          <a:stretch>
            <a:fillRect/>
          </a:stretch>
        </p:blipFill>
        <p:spPr>
          <a:xfrm>
            <a:off x="7734650" y="4519502"/>
            <a:ext cx="1180752" cy="490500"/>
          </a:xfrm>
          <a:prstGeom prst="rect">
            <a:avLst/>
          </a:prstGeom>
          <a:noFill/>
          <a:ln>
            <a:noFill/>
          </a:ln>
        </p:spPr>
      </p:pic>
      <p:pic>
        <p:nvPicPr>
          <p:cNvPr id="9" name="Google Shape;135;p19">
            <a:extLst>
              <a:ext uri="{FF2B5EF4-FFF2-40B4-BE49-F238E27FC236}">
                <a16:creationId xmlns:a16="http://schemas.microsoft.com/office/drawing/2014/main" id="{0248D813-CEAF-41A3-A3C3-01CCB1BF4A45}"/>
              </a:ext>
            </a:extLst>
          </p:cNvPr>
          <p:cNvPicPr preferRelativeResize="0"/>
          <p:nvPr userDrawn="1"/>
        </p:nvPicPr>
        <p:blipFill>
          <a:blip r:embed="rId4">
            <a:alphaModFix/>
          </a:blip>
          <a:stretch>
            <a:fillRect/>
          </a:stretch>
        </p:blipFill>
        <p:spPr>
          <a:xfrm rot="5400000">
            <a:off x="4522606" y="3046254"/>
            <a:ext cx="519900" cy="2077275"/>
          </a:xfrm>
          <a:prstGeom prst="rect">
            <a:avLst/>
          </a:prstGeom>
          <a:noFill/>
          <a:ln>
            <a:noFill/>
          </a:ln>
        </p:spPr>
      </p:pic>
    </p:spTree>
    <p:extLst>
      <p:ext uri="{BB962C8B-B14F-4D97-AF65-F5344CB8AC3E}">
        <p14:creationId xmlns:p14="http://schemas.microsoft.com/office/powerpoint/2010/main" val="1331824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3221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74" r:id="rId10"/>
    <p:sldLayoutId id="2147483675" r:id="rId11"/>
    <p:sldLayoutId id="214748367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White">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02106420"/>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sv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chart" Target="../charts/chart1.xml"/><Relationship Id="rId10" Type="http://schemas.openxmlformats.org/officeDocument/2006/relationships/image" Target="../media/image16.png"/><Relationship Id="rId4" Type="http://schemas.openxmlformats.org/officeDocument/2006/relationships/image" Target="../media/image11.svg"/><Relationship Id="rId9" Type="http://schemas.openxmlformats.org/officeDocument/2006/relationships/image" Target="../media/image15.sv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jpg"/><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jpg"/><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notesSlide" Target="../notesSlides/notesSlide7.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jp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5" name="Google Shape;55;p13" descr="NewLogo3-31-15-Large.jpg"/>
          <p:cNvPicPr preferRelativeResize="0"/>
          <p:nvPr/>
        </p:nvPicPr>
        <p:blipFill>
          <a:blip r:embed="rId3">
            <a:alphaModFix/>
          </a:blip>
          <a:stretch>
            <a:fillRect/>
          </a:stretch>
        </p:blipFill>
        <p:spPr>
          <a:xfrm>
            <a:off x="1852678" y="1682038"/>
            <a:ext cx="5438644" cy="2638660"/>
          </a:xfrm>
          <a:prstGeom prst="rect">
            <a:avLst/>
          </a:prstGeom>
          <a:noFill/>
          <a:ln>
            <a:noFill/>
          </a:ln>
        </p:spPr>
      </p:pic>
      <p:grpSp>
        <p:nvGrpSpPr>
          <p:cNvPr id="56" name="Google Shape;56;p13"/>
          <p:cNvGrpSpPr/>
          <p:nvPr/>
        </p:nvGrpSpPr>
        <p:grpSpPr>
          <a:xfrm>
            <a:off x="-375" y="4538400"/>
            <a:ext cx="9155675" cy="611425"/>
            <a:chOff x="-375" y="4538400"/>
            <a:chExt cx="9155675" cy="611425"/>
          </a:xfrm>
        </p:grpSpPr>
        <p:cxnSp>
          <p:nvCxnSpPr>
            <p:cNvPr id="57" name="Google Shape;57;p13"/>
            <p:cNvCxnSpPr/>
            <p:nvPr/>
          </p:nvCxnSpPr>
          <p:spPr>
            <a:xfrm rot="10800000">
              <a:off x="-375" y="4538400"/>
              <a:ext cx="9144900" cy="0"/>
            </a:xfrm>
            <a:prstGeom prst="straightConnector1">
              <a:avLst/>
            </a:prstGeom>
            <a:noFill/>
            <a:ln w="9525" cap="flat" cmpd="sng">
              <a:solidFill>
                <a:srgbClr val="CD163F"/>
              </a:solidFill>
              <a:prstDash val="solid"/>
              <a:round/>
              <a:headEnd type="none" w="med" len="med"/>
              <a:tailEnd type="none" w="med" len="med"/>
            </a:ln>
          </p:spPr>
        </p:cxnSp>
        <p:sp>
          <p:nvSpPr>
            <p:cNvPr id="58" name="Google Shape;58;p13"/>
            <p:cNvSpPr/>
            <p:nvPr/>
          </p:nvSpPr>
          <p:spPr>
            <a:xfrm>
              <a:off x="10400" y="4569625"/>
              <a:ext cx="9144900" cy="580200"/>
            </a:xfrm>
            <a:prstGeom prst="rect">
              <a:avLst/>
            </a:prstGeom>
            <a:solidFill>
              <a:srgbClr val="355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13"/>
            <p:cNvPicPr preferRelativeResize="0"/>
            <p:nvPr/>
          </p:nvPicPr>
          <p:blipFill>
            <a:blip r:embed="rId4">
              <a:alphaModFix/>
            </a:blip>
            <a:stretch>
              <a:fillRect/>
            </a:stretch>
          </p:blipFill>
          <p:spPr>
            <a:xfrm>
              <a:off x="75" y="4569625"/>
              <a:ext cx="3049300" cy="573875"/>
            </a:xfrm>
            <a:prstGeom prst="rect">
              <a:avLst/>
            </a:prstGeom>
            <a:noFill/>
            <a:ln>
              <a:noFill/>
            </a:ln>
          </p:spPr>
        </p:pic>
      </p:grpSp>
      <p:grpSp>
        <p:nvGrpSpPr>
          <p:cNvPr id="60" name="Google Shape;60;p13"/>
          <p:cNvGrpSpPr/>
          <p:nvPr/>
        </p:nvGrpSpPr>
        <p:grpSpPr>
          <a:xfrm>
            <a:off x="-375" y="-25"/>
            <a:ext cx="9144901" cy="309278"/>
            <a:chOff x="-375" y="-25"/>
            <a:chExt cx="9144901" cy="309278"/>
          </a:xfrm>
        </p:grpSpPr>
        <p:sp>
          <p:nvSpPr>
            <p:cNvPr id="61" name="Google Shape;61;p13"/>
            <p:cNvSpPr/>
            <p:nvPr/>
          </p:nvSpPr>
          <p:spPr>
            <a:xfrm>
              <a:off x="-375" y="-25"/>
              <a:ext cx="9144900" cy="278100"/>
            </a:xfrm>
            <a:prstGeom prst="rect">
              <a:avLst/>
            </a:prstGeom>
            <a:solidFill>
              <a:srgbClr val="355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 name="Google Shape;62;p13"/>
            <p:cNvPicPr preferRelativeResize="0"/>
            <p:nvPr/>
          </p:nvPicPr>
          <p:blipFill rotWithShape="1">
            <a:blip r:embed="rId5">
              <a:alphaModFix/>
            </a:blip>
            <a:srcRect t="1719"/>
            <a:stretch/>
          </p:blipFill>
          <p:spPr>
            <a:xfrm>
              <a:off x="6818500" y="0"/>
              <a:ext cx="2326026" cy="278200"/>
            </a:xfrm>
            <a:prstGeom prst="rect">
              <a:avLst/>
            </a:prstGeom>
            <a:noFill/>
            <a:ln>
              <a:noFill/>
            </a:ln>
          </p:spPr>
        </p:pic>
        <p:cxnSp>
          <p:nvCxnSpPr>
            <p:cNvPr id="63" name="Google Shape;63;p13"/>
            <p:cNvCxnSpPr/>
            <p:nvPr/>
          </p:nvCxnSpPr>
          <p:spPr>
            <a:xfrm rot="10800000">
              <a:off x="-375" y="309253"/>
              <a:ext cx="9144900" cy="0"/>
            </a:xfrm>
            <a:prstGeom prst="straightConnector1">
              <a:avLst/>
            </a:prstGeom>
            <a:noFill/>
            <a:ln w="9525" cap="flat" cmpd="sng">
              <a:solidFill>
                <a:srgbClr val="CD163F"/>
              </a:solidFill>
              <a:prstDash val="solid"/>
              <a:round/>
              <a:headEnd type="none" w="med" len="med"/>
              <a:tailEnd type="none" w="med" len="med"/>
            </a:ln>
          </p:spPr>
        </p:cxnSp>
      </p:grpSp>
      <p:sp>
        <p:nvSpPr>
          <p:cNvPr id="4" name="Rectangle 3">
            <a:extLst>
              <a:ext uri="{FF2B5EF4-FFF2-40B4-BE49-F238E27FC236}">
                <a16:creationId xmlns:a16="http://schemas.microsoft.com/office/drawing/2014/main" id="{9527540C-E910-4408-A9E3-5D8A24633F63}"/>
              </a:ext>
            </a:extLst>
          </p:cNvPr>
          <p:cNvSpPr/>
          <p:nvPr/>
        </p:nvSpPr>
        <p:spPr>
          <a:xfrm>
            <a:off x="204207" y="3001368"/>
            <a:ext cx="184731" cy="646331"/>
          </a:xfrm>
          <a:prstGeom prst="rect">
            <a:avLst/>
          </a:prstGeom>
          <a:noFill/>
        </p:spPr>
        <p:txBody>
          <a:bodyPr wrap="none" lIns="91440" tIns="45720" rIns="91440" bIns="45720">
            <a:spAutoFit/>
          </a:bodyPr>
          <a:lstStyle/>
          <a:p>
            <a:endParaRPr lang="en-US" sz="36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
        <p:nvSpPr>
          <p:cNvPr id="3" name="TextBox 2">
            <a:extLst>
              <a:ext uri="{FF2B5EF4-FFF2-40B4-BE49-F238E27FC236}">
                <a16:creationId xmlns:a16="http://schemas.microsoft.com/office/drawing/2014/main" id="{2B6A8277-617B-41F5-B5D6-4180B5C0FAF1}"/>
              </a:ext>
            </a:extLst>
          </p:cNvPr>
          <p:cNvSpPr txBox="1"/>
          <p:nvPr/>
        </p:nvSpPr>
        <p:spPr>
          <a:xfrm>
            <a:off x="723544" y="514884"/>
            <a:ext cx="7718612" cy="646331"/>
          </a:xfrm>
          <a:prstGeom prst="rect">
            <a:avLst/>
          </a:prstGeom>
          <a:noFill/>
        </p:spPr>
        <p:txBody>
          <a:bodyPr wrap="square" rtlCol="0">
            <a:spAutoFit/>
          </a:bodyPr>
          <a:lstStyle/>
          <a:p>
            <a:pPr algn="ctr"/>
            <a:r>
              <a:rPr lang="en-US" sz="3600" dirty="0">
                <a:solidFill>
                  <a:srgbClr val="002060"/>
                </a:solidFill>
                <a:latin typeface="Brandon Grotesque Black" panose="020B0A03020203060202" pitchFamily="34" charset="0"/>
              </a:rPr>
              <a:t>Retail Culture &amp; Connect Present: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 name="Text Placeholder 2">
            <a:extLst>
              <a:ext uri="{FF2B5EF4-FFF2-40B4-BE49-F238E27FC236}">
                <a16:creationId xmlns:a16="http://schemas.microsoft.com/office/drawing/2014/main" id="{8797A563-1EFD-499C-926B-A78F5554D346}"/>
              </a:ext>
            </a:extLst>
          </p:cNvPr>
          <p:cNvSpPr>
            <a:spLocks noGrp="1"/>
          </p:cNvSpPr>
          <p:nvPr>
            <p:ph type="body" sz="quarter" idx="13"/>
          </p:nvPr>
        </p:nvSpPr>
        <p:spPr>
          <a:xfrm>
            <a:off x="4192085" y="2195942"/>
            <a:ext cx="4659462" cy="744279"/>
          </a:xfrm>
        </p:spPr>
        <p:txBody>
          <a:bodyPr/>
          <a:lstStyle/>
          <a:p>
            <a:r>
              <a:rPr lang="en-US" dirty="0">
                <a:sym typeface="Helvetica Neue"/>
              </a:rPr>
              <a:t>Social-Ability</a:t>
            </a:r>
          </a:p>
          <a:p>
            <a:r>
              <a:rPr lang="en-US" sz="2800" dirty="0">
                <a:sym typeface="Helvetica Neue"/>
              </a:rPr>
              <a:t>Need Want &amp; Desire to Seek Social Acceptance</a:t>
            </a:r>
          </a:p>
        </p:txBody>
      </p:sp>
      <p:pic>
        <p:nvPicPr>
          <p:cNvPr id="4" name="Google Shape;337;p35">
            <a:extLst>
              <a:ext uri="{FF2B5EF4-FFF2-40B4-BE49-F238E27FC236}">
                <a16:creationId xmlns:a16="http://schemas.microsoft.com/office/drawing/2014/main" id="{83F64C81-D77D-44E5-BEDB-B17145E24FE9}"/>
              </a:ext>
            </a:extLst>
          </p:cNvPr>
          <p:cNvPicPr preferRelativeResize="0"/>
          <p:nvPr/>
        </p:nvPicPr>
        <p:blipFill>
          <a:blip r:embed="rId3">
            <a:alphaModFix/>
          </a:blip>
          <a:stretch>
            <a:fillRect/>
          </a:stretch>
        </p:blipFill>
        <p:spPr>
          <a:xfrm>
            <a:off x="955099" y="984878"/>
            <a:ext cx="3151500" cy="3151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2" name="Text Placeholder 1">
            <a:extLst>
              <a:ext uri="{FF2B5EF4-FFF2-40B4-BE49-F238E27FC236}">
                <a16:creationId xmlns:a16="http://schemas.microsoft.com/office/drawing/2014/main" id="{E7DEC69D-2178-4C66-9C85-286950BA9F8F}"/>
              </a:ext>
            </a:extLst>
          </p:cNvPr>
          <p:cNvSpPr>
            <a:spLocks noGrp="1"/>
          </p:cNvSpPr>
          <p:nvPr>
            <p:ph type="body" sz="quarter" idx="13"/>
          </p:nvPr>
        </p:nvSpPr>
        <p:spPr/>
        <p:txBody>
          <a:bodyPr/>
          <a:lstStyle/>
          <a:p>
            <a:pPr lvl="0"/>
            <a:r>
              <a:rPr lang="en-US" dirty="0">
                <a:solidFill>
                  <a:schemeClr val="accent2"/>
                </a:solidFill>
                <a:sym typeface="Helvetica Neue"/>
              </a:rPr>
              <a:t>B</a:t>
            </a:r>
            <a:r>
              <a:rPr lang="en-US" dirty="0">
                <a:sym typeface="Helvetica Neue"/>
              </a:rPr>
              <a:t> – Social-Ability</a:t>
            </a:r>
          </a:p>
        </p:txBody>
      </p:sp>
      <p:sp>
        <p:nvSpPr>
          <p:cNvPr id="3" name="Text Placeholder 2">
            <a:extLst>
              <a:ext uri="{FF2B5EF4-FFF2-40B4-BE49-F238E27FC236}">
                <a16:creationId xmlns:a16="http://schemas.microsoft.com/office/drawing/2014/main" id="{192982AD-A70C-4004-921C-6D598FDD58A4}"/>
              </a:ext>
            </a:extLst>
          </p:cNvPr>
          <p:cNvSpPr>
            <a:spLocks noGrp="1"/>
          </p:cNvSpPr>
          <p:nvPr>
            <p:ph type="body" sz="quarter" idx="14"/>
          </p:nvPr>
        </p:nvSpPr>
        <p:spPr/>
        <p:txBody>
          <a:bodyPr/>
          <a:lstStyle/>
          <a:p>
            <a:pPr marL="0" lvl="0" indent="0">
              <a:buNone/>
            </a:pPr>
            <a:r>
              <a:rPr lang="en-US" dirty="0">
                <a:solidFill>
                  <a:schemeClr val="accent2"/>
                </a:solidFill>
                <a:latin typeface="Arial Black" panose="020B0A04020102020204" pitchFamily="34" charset="0"/>
                <a:sym typeface="Helvetica Neue"/>
              </a:rPr>
              <a:t>Low B</a:t>
            </a:r>
          </a:p>
          <a:p>
            <a:pPr lvl="0"/>
            <a:r>
              <a:rPr lang="en-US" sz="1600" dirty="0">
                <a:sym typeface="Helvetica Neue"/>
              </a:rPr>
              <a:t>Reserved</a:t>
            </a:r>
          </a:p>
          <a:p>
            <a:pPr lvl="0"/>
            <a:r>
              <a:rPr lang="en-US" sz="1600" dirty="0">
                <a:sym typeface="Helvetica Neue"/>
              </a:rPr>
              <a:t>Factual</a:t>
            </a:r>
          </a:p>
          <a:p>
            <a:pPr lvl="0"/>
            <a:r>
              <a:rPr lang="en-US" sz="1600" dirty="0">
                <a:sym typeface="Helvetica Neue"/>
              </a:rPr>
              <a:t>Cold/distant</a:t>
            </a:r>
          </a:p>
          <a:p>
            <a:pPr lvl="0"/>
            <a:r>
              <a:rPr lang="en-US" sz="1600" dirty="0">
                <a:sym typeface="Helvetica Neue"/>
              </a:rPr>
              <a:t>Technical</a:t>
            </a:r>
          </a:p>
          <a:p>
            <a:pPr lvl="0"/>
            <a:r>
              <a:rPr lang="en-US" sz="1600" dirty="0">
                <a:sym typeface="Helvetica Neue"/>
              </a:rPr>
              <a:t>Skeptical</a:t>
            </a:r>
          </a:p>
          <a:p>
            <a:pPr lvl="0"/>
            <a:r>
              <a:rPr lang="en-US" sz="1600" dirty="0">
                <a:sym typeface="Helvetica Neue"/>
              </a:rPr>
              <a:t>Facts</a:t>
            </a:r>
          </a:p>
          <a:p>
            <a:pPr lvl="0"/>
            <a:r>
              <a:rPr lang="en-US" sz="1600" dirty="0">
                <a:sym typeface="Helvetica Neue"/>
              </a:rPr>
              <a:t>Data</a:t>
            </a:r>
          </a:p>
          <a:p>
            <a:pPr lvl="0"/>
            <a:r>
              <a:rPr lang="en-US" sz="1600" dirty="0">
                <a:sym typeface="Helvetica Neue"/>
              </a:rPr>
              <a:t>Introspective</a:t>
            </a:r>
          </a:p>
          <a:p>
            <a:pPr lvl="0"/>
            <a:r>
              <a:rPr lang="en-US" sz="1600" dirty="0">
                <a:sym typeface="Helvetica Neue"/>
              </a:rPr>
              <a:t>Reflective</a:t>
            </a:r>
          </a:p>
          <a:p>
            <a:pPr lvl="0"/>
            <a:r>
              <a:rPr lang="en-US" sz="1600" dirty="0">
                <a:sym typeface="Helvetica Neue"/>
              </a:rPr>
              <a:t>Quiet</a:t>
            </a:r>
          </a:p>
          <a:p>
            <a:pPr lvl="0"/>
            <a:endParaRPr lang="en-US" dirty="0">
              <a:sym typeface="Helvetica Neue"/>
            </a:endParaRPr>
          </a:p>
        </p:txBody>
      </p:sp>
      <p:sp>
        <p:nvSpPr>
          <p:cNvPr id="4" name="Text Placeholder 3">
            <a:extLst>
              <a:ext uri="{FF2B5EF4-FFF2-40B4-BE49-F238E27FC236}">
                <a16:creationId xmlns:a16="http://schemas.microsoft.com/office/drawing/2014/main" id="{D519552D-F226-4CE2-8A2C-B4CB86CD0FA2}"/>
              </a:ext>
            </a:extLst>
          </p:cNvPr>
          <p:cNvSpPr>
            <a:spLocks noGrp="1"/>
          </p:cNvSpPr>
          <p:nvPr>
            <p:ph type="body" sz="quarter" idx="15"/>
          </p:nvPr>
        </p:nvSpPr>
        <p:spPr/>
        <p:txBody>
          <a:bodyPr/>
          <a:lstStyle/>
          <a:p>
            <a:pPr marL="55563" lvl="0" indent="0">
              <a:buNone/>
            </a:pPr>
            <a:r>
              <a:rPr lang="en-US" dirty="0">
                <a:solidFill>
                  <a:schemeClr val="accent2"/>
                </a:solidFill>
                <a:latin typeface="Arial Black" panose="020B0A04020102020204" pitchFamily="34" charset="0"/>
                <a:sym typeface="Helvetica Neue"/>
              </a:rPr>
              <a:t>High B</a:t>
            </a:r>
          </a:p>
          <a:p>
            <a:pPr lvl="0"/>
            <a:r>
              <a:rPr lang="en-US" sz="1600" dirty="0">
                <a:sym typeface="Helvetica Neue"/>
              </a:rPr>
              <a:t>Relational</a:t>
            </a:r>
          </a:p>
          <a:p>
            <a:pPr lvl="0"/>
            <a:r>
              <a:rPr lang="en-US" sz="1600" dirty="0">
                <a:sym typeface="Helvetica Neue"/>
              </a:rPr>
              <a:t>Small talk</a:t>
            </a:r>
          </a:p>
          <a:p>
            <a:pPr lvl="0"/>
            <a:r>
              <a:rPr lang="en-US" sz="1600" dirty="0">
                <a:sym typeface="Helvetica Neue"/>
              </a:rPr>
              <a:t>Optimistic</a:t>
            </a:r>
          </a:p>
          <a:p>
            <a:pPr lvl="0"/>
            <a:r>
              <a:rPr lang="en-US" sz="1600" dirty="0">
                <a:sym typeface="Helvetica Neue"/>
              </a:rPr>
              <a:t>Empathetic</a:t>
            </a:r>
          </a:p>
          <a:p>
            <a:pPr lvl="0"/>
            <a:r>
              <a:rPr lang="en-US" sz="1600" dirty="0">
                <a:sym typeface="Helvetica Neue"/>
              </a:rPr>
              <a:t>Enthusiastic</a:t>
            </a:r>
          </a:p>
          <a:p>
            <a:pPr lvl="0"/>
            <a:r>
              <a:rPr lang="en-US" sz="1600" dirty="0">
                <a:sym typeface="Helvetica Neue"/>
              </a:rPr>
              <a:t>Persuasive</a:t>
            </a:r>
          </a:p>
          <a:p>
            <a:pPr lvl="0"/>
            <a:r>
              <a:rPr lang="en-US" sz="1600" dirty="0">
                <a:sym typeface="Helvetica Neue"/>
              </a:rPr>
              <a:t>Sociable</a:t>
            </a:r>
          </a:p>
          <a:p>
            <a:pPr lvl="0"/>
            <a:r>
              <a:rPr lang="en-US" sz="1600" dirty="0">
                <a:sym typeface="Helvetica Neue"/>
              </a:rPr>
              <a:t>Friendly</a:t>
            </a:r>
          </a:p>
          <a:p>
            <a:pPr lvl="0"/>
            <a:r>
              <a:rPr lang="en-US" sz="1600" dirty="0">
                <a:sym typeface="Helvetica Neue"/>
              </a:rPr>
              <a:t>Socially Poised</a:t>
            </a:r>
          </a:p>
          <a:p>
            <a:pPr lvl="0"/>
            <a:r>
              <a:rPr lang="en-US" sz="1600" dirty="0">
                <a:sym typeface="Helvetica Neue"/>
              </a:rPr>
              <a:t>Warm/Approachable</a:t>
            </a:r>
            <a:endParaRPr lang="en-US" dirty="0">
              <a:sym typeface="Helvetica Neue"/>
            </a:endParaRPr>
          </a:p>
        </p:txBody>
      </p:sp>
    </p:spTree>
    <p:extLst>
      <p:ext uri="{BB962C8B-B14F-4D97-AF65-F5344CB8AC3E}">
        <p14:creationId xmlns:p14="http://schemas.microsoft.com/office/powerpoint/2010/main" val="36069543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62" name="Google Shape;362;p37"/>
          <p:cNvPicPr preferRelativeResize="0"/>
          <p:nvPr/>
        </p:nvPicPr>
        <p:blipFill>
          <a:blip r:embed="rId3">
            <a:alphaModFix/>
          </a:blip>
          <a:stretch>
            <a:fillRect/>
          </a:stretch>
        </p:blipFill>
        <p:spPr bwMode="ltGray">
          <a:xfrm>
            <a:off x="955100" y="978862"/>
            <a:ext cx="3151500" cy="3151500"/>
          </a:xfrm>
          <a:prstGeom prst="rect">
            <a:avLst/>
          </a:prstGeom>
          <a:noFill/>
          <a:ln>
            <a:noFill/>
          </a:ln>
        </p:spPr>
      </p:pic>
      <p:sp>
        <p:nvSpPr>
          <p:cNvPr id="3" name="Text Placeholder 2">
            <a:extLst>
              <a:ext uri="{FF2B5EF4-FFF2-40B4-BE49-F238E27FC236}">
                <a16:creationId xmlns:a16="http://schemas.microsoft.com/office/drawing/2014/main" id="{BE1B7273-E02B-4F5D-A967-93B503BDA39B}"/>
              </a:ext>
            </a:extLst>
          </p:cNvPr>
          <p:cNvSpPr>
            <a:spLocks noGrp="1"/>
          </p:cNvSpPr>
          <p:nvPr>
            <p:ph type="body" sz="quarter" idx="13"/>
          </p:nvPr>
        </p:nvSpPr>
        <p:spPr>
          <a:xfrm>
            <a:off x="4192085" y="2195942"/>
            <a:ext cx="4659462" cy="744279"/>
          </a:xfrm>
        </p:spPr>
        <p:txBody>
          <a:bodyPr/>
          <a:lstStyle/>
          <a:p>
            <a:r>
              <a:rPr lang="fr-FR" dirty="0">
                <a:sym typeface="Helvetica Neue"/>
              </a:rPr>
              <a:t>Patience </a:t>
            </a:r>
          </a:p>
          <a:p>
            <a:r>
              <a:rPr lang="fr-FR" dirty="0">
                <a:sym typeface="Helvetica Neue"/>
              </a:rPr>
              <a:t>(Pace)</a:t>
            </a:r>
            <a:endParaRPr lang="en-US" dirty="0">
              <a:sym typeface="Helvetica Neue"/>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2" name="Text Placeholder 1">
            <a:extLst>
              <a:ext uri="{FF2B5EF4-FFF2-40B4-BE49-F238E27FC236}">
                <a16:creationId xmlns:a16="http://schemas.microsoft.com/office/drawing/2014/main" id="{E7DEC69D-2178-4C66-9C85-286950BA9F8F}"/>
              </a:ext>
            </a:extLst>
          </p:cNvPr>
          <p:cNvSpPr>
            <a:spLocks noGrp="1"/>
          </p:cNvSpPr>
          <p:nvPr>
            <p:ph type="body" sz="quarter" idx="13"/>
          </p:nvPr>
        </p:nvSpPr>
        <p:spPr/>
        <p:txBody>
          <a:bodyPr/>
          <a:lstStyle/>
          <a:p>
            <a:pPr lvl="0"/>
            <a:r>
              <a:rPr lang="fr-FR" dirty="0">
                <a:solidFill>
                  <a:schemeClr val="tx1"/>
                </a:solidFill>
                <a:sym typeface="Helvetica Neue"/>
              </a:rPr>
              <a:t>C</a:t>
            </a:r>
            <a:r>
              <a:rPr lang="fr-FR" dirty="0">
                <a:sym typeface="Helvetica Neue"/>
              </a:rPr>
              <a:t> – Patience (Pace)</a:t>
            </a:r>
          </a:p>
        </p:txBody>
      </p:sp>
      <p:sp>
        <p:nvSpPr>
          <p:cNvPr id="3" name="Text Placeholder 2">
            <a:extLst>
              <a:ext uri="{FF2B5EF4-FFF2-40B4-BE49-F238E27FC236}">
                <a16:creationId xmlns:a16="http://schemas.microsoft.com/office/drawing/2014/main" id="{192982AD-A70C-4004-921C-6D598FDD58A4}"/>
              </a:ext>
            </a:extLst>
          </p:cNvPr>
          <p:cNvSpPr>
            <a:spLocks noGrp="1"/>
          </p:cNvSpPr>
          <p:nvPr>
            <p:ph type="body" sz="quarter" idx="14"/>
          </p:nvPr>
        </p:nvSpPr>
        <p:spPr/>
        <p:txBody>
          <a:bodyPr/>
          <a:lstStyle/>
          <a:p>
            <a:pPr marL="0" lvl="0" indent="0">
              <a:buNone/>
            </a:pPr>
            <a:r>
              <a:rPr lang="en-US" dirty="0">
                <a:solidFill>
                  <a:schemeClr val="tx1"/>
                </a:solidFill>
                <a:latin typeface="Arial Black" panose="020B0A04020102020204" pitchFamily="34" charset="0"/>
                <a:sym typeface="Helvetica Neue"/>
              </a:rPr>
              <a:t>Low C</a:t>
            </a:r>
          </a:p>
          <a:p>
            <a:pPr lvl="0"/>
            <a:r>
              <a:rPr lang="en-US" sz="1600" dirty="0">
                <a:sym typeface="Helvetica Neue"/>
              </a:rPr>
              <a:t>Tense</a:t>
            </a:r>
          </a:p>
          <a:p>
            <a:pPr lvl="0"/>
            <a:r>
              <a:rPr lang="en-US" sz="1600" dirty="0">
                <a:sym typeface="Helvetica Neue"/>
              </a:rPr>
              <a:t>Impatient</a:t>
            </a:r>
          </a:p>
          <a:p>
            <a:pPr lvl="0"/>
            <a:r>
              <a:rPr lang="en-US" sz="1600" dirty="0">
                <a:sym typeface="Helvetica Neue"/>
              </a:rPr>
              <a:t>Quick</a:t>
            </a:r>
          </a:p>
          <a:p>
            <a:pPr lvl="0"/>
            <a:r>
              <a:rPr lang="en-US" sz="1600" dirty="0">
                <a:sym typeface="Helvetica Neue"/>
              </a:rPr>
              <a:t>Fast</a:t>
            </a:r>
          </a:p>
          <a:p>
            <a:pPr lvl="0"/>
            <a:r>
              <a:rPr lang="en-US" sz="1600" dirty="0">
                <a:sym typeface="Helvetica Neue"/>
              </a:rPr>
              <a:t>High-Strung</a:t>
            </a:r>
          </a:p>
          <a:p>
            <a:pPr lvl="0"/>
            <a:r>
              <a:rPr lang="en-US" sz="1600" dirty="0">
                <a:sym typeface="Helvetica Neue"/>
              </a:rPr>
              <a:t>Intense</a:t>
            </a:r>
          </a:p>
          <a:p>
            <a:pPr lvl="0"/>
            <a:r>
              <a:rPr lang="en-US" sz="1600" dirty="0">
                <a:sym typeface="Helvetica Neue"/>
              </a:rPr>
              <a:t>Disruptive</a:t>
            </a:r>
          </a:p>
          <a:p>
            <a:pPr lvl="0"/>
            <a:r>
              <a:rPr lang="en-US" sz="1600" dirty="0">
                <a:sym typeface="Helvetica Neue"/>
              </a:rPr>
              <a:t>Multitask</a:t>
            </a:r>
          </a:p>
          <a:p>
            <a:pPr lvl="0"/>
            <a:r>
              <a:rPr lang="en-US" sz="1600" dirty="0">
                <a:sym typeface="Helvetica Neue"/>
              </a:rPr>
              <a:t>Restless</a:t>
            </a:r>
          </a:p>
          <a:p>
            <a:pPr lvl="0"/>
            <a:r>
              <a:rPr lang="en-US" sz="1600" dirty="0">
                <a:sym typeface="Helvetica Neue"/>
              </a:rPr>
              <a:t>High Sense of Urgency</a:t>
            </a:r>
          </a:p>
          <a:p>
            <a:pPr lvl="0"/>
            <a:endParaRPr lang="en-US" dirty="0">
              <a:sym typeface="Helvetica Neue"/>
            </a:endParaRPr>
          </a:p>
        </p:txBody>
      </p:sp>
      <p:sp>
        <p:nvSpPr>
          <p:cNvPr id="4" name="Text Placeholder 3">
            <a:extLst>
              <a:ext uri="{FF2B5EF4-FFF2-40B4-BE49-F238E27FC236}">
                <a16:creationId xmlns:a16="http://schemas.microsoft.com/office/drawing/2014/main" id="{D519552D-F226-4CE2-8A2C-B4CB86CD0FA2}"/>
              </a:ext>
            </a:extLst>
          </p:cNvPr>
          <p:cNvSpPr>
            <a:spLocks noGrp="1"/>
          </p:cNvSpPr>
          <p:nvPr>
            <p:ph type="body" sz="quarter" idx="15"/>
          </p:nvPr>
        </p:nvSpPr>
        <p:spPr/>
        <p:txBody>
          <a:bodyPr/>
          <a:lstStyle/>
          <a:p>
            <a:pPr marL="55563" lvl="0" indent="0">
              <a:buNone/>
            </a:pPr>
            <a:r>
              <a:rPr lang="en-US" dirty="0">
                <a:solidFill>
                  <a:schemeClr val="tx1"/>
                </a:solidFill>
                <a:latin typeface="Arial Black" panose="020B0A04020102020204" pitchFamily="34" charset="0"/>
                <a:sym typeface="Helvetica Neue"/>
              </a:rPr>
              <a:t>High C</a:t>
            </a:r>
          </a:p>
          <a:p>
            <a:pPr lvl="0"/>
            <a:r>
              <a:rPr lang="en-US" sz="1600" dirty="0">
                <a:sym typeface="Helvetica Neue"/>
              </a:rPr>
              <a:t>Patient</a:t>
            </a:r>
          </a:p>
          <a:p>
            <a:pPr lvl="0"/>
            <a:r>
              <a:rPr lang="en-US" sz="1600" dirty="0">
                <a:sym typeface="Helvetica Neue"/>
              </a:rPr>
              <a:t>Methodical</a:t>
            </a:r>
          </a:p>
          <a:p>
            <a:pPr lvl="0"/>
            <a:r>
              <a:rPr lang="en-US" sz="1600" dirty="0">
                <a:sym typeface="Helvetica Neue"/>
              </a:rPr>
              <a:t>Routine</a:t>
            </a:r>
          </a:p>
          <a:p>
            <a:pPr lvl="0"/>
            <a:r>
              <a:rPr lang="en-US" sz="1600" dirty="0">
                <a:sym typeface="Helvetica Neue"/>
              </a:rPr>
              <a:t>Steady</a:t>
            </a:r>
          </a:p>
          <a:p>
            <a:pPr lvl="0"/>
            <a:r>
              <a:rPr lang="en-US" sz="1600">
                <a:sym typeface="Helvetica Neue"/>
              </a:rPr>
              <a:t>Single </a:t>
            </a:r>
            <a:r>
              <a:rPr lang="en-US" sz="1600" dirty="0">
                <a:sym typeface="Helvetica Neue"/>
              </a:rPr>
              <a:t>Focus</a:t>
            </a:r>
          </a:p>
          <a:p>
            <a:pPr lvl="0"/>
            <a:r>
              <a:rPr lang="en-US" sz="1600" dirty="0">
                <a:sym typeface="Helvetica Neue"/>
              </a:rPr>
              <a:t>Relaxed</a:t>
            </a:r>
          </a:p>
          <a:p>
            <a:pPr lvl="0"/>
            <a:r>
              <a:rPr lang="en-US" sz="1600" dirty="0">
                <a:sym typeface="Helvetica Neue"/>
              </a:rPr>
              <a:t>Stable</a:t>
            </a:r>
          </a:p>
          <a:p>
            <a:pPr lvl="0"/>
            <a:r>
              <a:rPr lang="en-US" sz="1600" dirty="0">
                <a:sym typeface="Helvetica Neue"/>
              </a:rPr>
              <a:t>Calm</a:t>
            </a:r>
          </a:p>
          <a:p>
            <a:pPr lvl="0"/>
            <a:r>
              <a:rPr lang="en-US" sz="1600" dirty="0">
                <a:sym typeface="Helvetica Neue"/>
              </a:rPr>
              <a:t>Check List Oriented</a:t>
            </a:r>
          </a:p>
          <a:p>
            <a:pPr lvl="0"/>
            <a:r>
              <a:rPr lang="en-US" sz="1600" dirty="0">
                <a:sym typeface="Helvetica Neue"/>
              </a:rPr>
              <a:t>Deliberate</a:t>
            </a:r>
            <a:endParaRPr lang="en-US" dirty="0">
              <a:sym typeface="Helvetica Neue"/>
            </a:endParaRPr>
          </a:p>
        </p:txBody>
      </p:sp>
    </p:spTree>
    <p:extLst>
      <p:ext uri="{BB962C8B-B14F-4D97-AF65-F5344CB8AC3E}">
        <p14:creationId xmlns:p14="http://schemas.microsoft.com/office/powerpoint/2010/main" val="15000929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7" name="Google Shape;387;p39"/>
          <p:cNvPicPr preferRelativeResize="0"/>
          <p:nvPr/>
        </p:nvPicPr>
        <p:blipFill>
          <a:blip r:embed="rId3">
            <a:alphaModFix/>
          </a:blip>
          <a:stretch>
            <a:fillRect/>
          </a:stretch>
        </p:blipFill>
        <p:spPr bwMode="ltGray">
          <a:xfrm>
            <a:off x="955099" y="978862"/>
            <a:ext cx="3151500" cy="3151500"/>
          </a:xfrm>
          <a:prstGeom prst="rect">
            <a:avLst/>
          </a:prstGeom>
          <a:noFill/>
          <a:ln>
            <a:noFill/>
          </a:ln>
        </p:spPr>
      </p:pic>
      <p:sp>
        <p:nvSpPr>
          <p:cNvPr id="3" name="Text Placeholder 2">
            <a:extLst>
              <a:ext uri="{FF2B5EF4-FFF2-40B4-BE49-F238E27FC236}">
                <a16:creationId xmlns:a16="http://schemas.microsoft.com/office/drawing/2014/main" id="{EC82304D-7B39-45F3-91D7-29209192DFCA}"/>
              </a:ext>
            </a:extLst>
          </p:cNvPr>
          <p:cNvSpPr>
            <a:spLocks noGrp="1"/>
          </p:cNvSpPr>
          <p:nvPr>
            <p:ph type="body" sz="quarter" idx="13"/>
          </p:nvPr>
        </p:nvSpPr>
        <p:spPr>
          <a:xfrm>
            <a:off x="4192085" y="2195942"/>
            <a:ext cx="4659462" cy="744279"/>
          </a:xfrm>
        </p:spPr>
        <p:txBody>
          <a:bodyPr/>
          <a:lstStyle/>
          <a:p>
            <a:r>
              <a:rPr lang="en-US" dirty="0">
                <a:sym typeface="Helvetica Neue"/>
              </a:rPr>
              <a:t>Conformity</a:t>
            </a:r>
          </a:p>
          <a:p>
            <a:r>
              <a:rPr lang="en-US" sz="3200" dirty="0">
                <a:sym typeface="Helvetica Neue"/>
              </a:rPr>
              <a:t>(Knowledge, Rules)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2" name="Text Placeholder 1">
            <a:extLst>
              <a:ext uri="{FF2B5EF4-FFF2-40B4-BE49-F238E27FC236}">
                <a16:creationId xmlns:a16="http://schemas.microsoft.com/office/drawing/2014/main" id="{E7DEC69D-2178-4C66-9C85-286950BA9F8F}"/>
              </a:ext>
            </a:extLst>
          </p:cNvPr>
          <p:cNvSpPr>
            <a:spLocks noGrp="1"/>
          </p:cNvSpPr>
          <p:nvPr>
            <p:ph type="body" sz="quarter" idx="13"/>
          </p:nvPr>
        </p:nvSpPr>
        <p:spPr/>
        <p:txBody>
          <a:bodyPr/>
          <a:lstStyle/>
          <a:p>
            <a:r>
              <a:rPr lang="en-US" dirty="0">
                <a:solidFill>
                  <a:schemeClr val="accent3"/>
                </a:solidFill>
                <a:sym typeface="Helvetica Neue"/>
              </a:rPr>
              <a:t>D</a:t>
            </a:r>
            <a:r>
              <a:rPr lang="en-US" dirty="0">
                <a:sym typeface="Helvetica Neue"/>
              </a:rPr>
              <a:t> – Conformity</a:t>
            </a:r>
          </a:p>
        </p:txBody>
      </p:sp>
      <p:sp>
        <p:nvSpPr>
          <p:cNvPr id="3" name="Text Placeholder 2">
            <a:extLst>
              <a:ext uri="{FF2B5EF4-FFF2-40B4-BE49-F238E27FC236}">
                <a16:creationId xmlns:a16="http://schemas.microsoft.com/office/drawing/2014/main" id="{192982AD-A70C-4004-921C-6D598FDD58A4}"/>
              </a:ext>
            </a:extLst>
          </p:cNvPr>
          <p:cNvSpPr>
            <a:spLocks noGrp="1"/>
          </p:cNvSpPr>
          <p:nvPr>
            <p:ph type="body" sz="quarter" idx="14"/>
          </p:nvPr>
        </p:nvSpPr>
        <p:spPr/>
        <p:txBody>
          <a:bodyPr/>
          <a:lstStyle/>
          <a:p>
            <a:pPr marL="0" lvl="0" indent="0">
              <a:buNone/>
            </a:pPr>
            <a:r>
              <a:rPr lang="en-US" dirty="0">
                <a:solidFill>
                  <a:schemeClr val="accent3"/>
                </a:solidFill>
                <a:latin typeface="Arial Black" panose="020B0A04020102020204" pitchFamily="34" charset="0"/>
                <a:sym typeface="Helvetica Neue"/>
              </a:rPr>
              <a:t>Low D</a:t>
            </a:r>
          </a:p>
          <a:p>
            <a:pPr lvl="0"/>
            <a:r>
              <a:rPr lang="en-US" sz="1600" dirty="0">
                <a:sym typeface="Helvetica Neue"/>
              </a:rPr>
              <a:t>Out of the box</a:t>
            </a:r>
          </a:p>
          <a:p>
            <a:pPr lvl="0"/>
            <a:r>
              <a:rPr lang="en-US" sz="1600" dirty="0">
                <a:sym typeface="Helvetica Neue"/>
              </a:rPr>
              <a:t>Unrestricted</a:t>
            </a:r>
          </a:p>
          <a:p>
            <a:pPr lvl="0"/>
            <a:r>
              <a:rPr lang="en-US" sz="1600" dirty="0">
                <a:sym typeface="Helvetica Neue"/>
              </a:rPr>
              <a:t>Unconcerned</a:t>
            </a:r>
          </a:p>
          <a:p>
            <a:pPr lvl="0"/>
            <a:r>
              <a:rPr lang="en-US" sz="1600" dirty="0">
                <a:sym typeface="Helvetica Neue"/>
              </a:rPr>
              <a:t>Argumentative</a:t>
            </a:r>
          </a:p>
          <a:p>
            <a:pPr lvl="0"/>
            <a:r>
              <a:rPr lang="en-US" sz="1600" dirty="0">
                <a:sym typeface="Helvetica Neue"/>
              </a:rPr>
              <a:t>Non-conforming</a:t>
            </a:r>
          </a:p>
          <a:p>
            <a:pPr lvl="0"/>
            <a:r>
              <a:rPr lang="en-US" sz="1600" dirty="0">
                <a:sym typeface="Helvetica Neue"/>
              </a:rPr>
              <a:t>Informal</a:t>
            </a:r>
          </a:p>
          <a:p>
            <a:pPr lvl="0"/>
            <a:r>
              <a:rPr lang="en-US" sz="1600" dirty="0">
                <a:sym typeface="Helvetica Neue"/>
              </a:rPr>
              <a:t>Casual</a:t>
            </a:r>
          </a:p>
          <a:p>
            <a:pPr lvl="0"/>
            <a:r>
              <a:rPr lang="en-US" sz="1600" dirty="0">
                <a:sym typeface="Helvetica Neue"/>
              </a:rPr>
              <a:t>Uninhibited</a:t>
            </a:r>
          </a:p>
          <a:p>
            <a:pPr lvl="0"/>
            <a:r>
              <a:rPr lang="en-US" sz="1600" dirty="0">
                <a:sym typeface="Helvetica Neue"/>
              </a:rPr>
              <a:t>Careless</a:t>
            </a:r>
          </a:p>
          <a:p>
            <a:pPr lvl="0"/>
            <a:r>
              <a:rPr lang="en-US" sz="1600" dirty="0">
                <a:sym typeface="Helvetica Neue"/>
              </a:rPr>
              <a:t>Non-Compliant</a:t>
            </a:r>
          </a:p>
          <a:p>
            <a:endParaRPr lang="en-US" dirty="0"/>
          </a:p>
        </p:txBody>
      </p:sp>
      <p:sp>
        <p:nvSpPr>
          <p:cNvPr id="4" name="Text Placeholder 3">
            <a:extLst>
              <a:ext uri="{FF2B5EF4-FFF2-40B4-BE49-F238E27FC236}">
                <a16:creationId xmlns:a16="http://schemas.microsoft.com/office/drawing/2014/main" id="{D519552D-F226-4CE2-8A2C-B4CB86CD0FA2}"/>
              </a:ext>
            </a:extLst>
          </p:cNvPr>
          <p:cNvSpPr>
            <a:spLocks noGrp="1"/>
          </p:cNvSpPr>
          <p:nvPr>
            <p:ph type="body" sz="quarter" idx="15"/>
          </p:nvPr>
        </p:nvSpPr>
        <p:spPr/>
        <p:txBody>
          <a:bodyPr/>
          <a:lstStyle/>
          <a:p>
            <a:pPr marL="55563" lvl="0" indent="0">
              <a:buNone/>
            </a:pPr>
            <a:r>
              <a:rPr lang="en-US" dirty="0">
                <a:solidFill>
                  <a:schemeClr val="accent3"/>
                </a:solidFill>
                <a:latin typeface="Arial Black" panose="020B0A04020102020204" pitchFamily="34" charset="0"/>
                <a:sym typeface="Helvetica Neue"/>
              </a:rPr>
              <a:t>High D</a:t>
            </a:r>
          </a:p>
          <a:p>
            <a:pPr lvl="0"/>
            <a:r>
              <a:rPr lang="en-US" sz="1600" dirty="0">
                <a:sym typeface="Helvetica Neue"/>
              </a:rPr>
              <a:t>Detailed</a:t>
            </a:r>
          </a:p>
          <a:p>
            <a:pPr lvl="0"/>
            <a:r>
              <a:rPr lang="en-US" sz="1600" dirty="0">
                <a:sym typeface="Helvetica Neue"/>
              </a:rPr>
              <a:t>Micro/small picture</a:t>
            </a:r>
          </a:p>
          <a:p>
            <a:pPr lvl="0"/>
            <a:r>
              <a:rPr lang="en-US" sz="1600" dirty="0">
                <a:sym typeface="Helvetica Neue"/>
              </a:rPr>
              <a:t>Historical</a:t>
            </a:r>
          </a:p>
          <a:p>
            <a:pPr lvl="0"/>
            <a:r>
              <a:rPr lang="en-US" sz="1600" dirty="0">
                <a:sym typeface="Helvetica Neue"/>
              </a:rPr>
              <a:t>Blame avoidant</a:t>
            </a:r>
          </a:p>
          <a:p>
            <a:pPr lvl="0"/>
            <a:r>
              <a:rPr lang="en-US" sz="1600" dirty="0">
                <a:sym typeface="Helvetica Neue"/>
              </a:rPr>
              <a:t>Rules</a:t>
            </a:r>
          </a:p>
          <a:p>
            <a:pPr lvl="0"/>
            <a:r>
              <a:rPr lang="en-US" sz="1600" dirty="0">
                <a:sym typeface="Helvetica Neue"/>
              </a:rPr>
              <a:t>Accurate</a:t>
            </a:r>
          </a:p>
          <a:p>
            <a:pPr lvl="0"/>
            <a:r>
              <a:rPr lang="en-US" sz="1600" dirty="0">
                <a:sym typeface="Helvetica Neue"/>
              </a:rPr>
              <a:t>Careful</a:t>
            </a:r>
          </a:p>
          <a:p>
            <a:pPr lvl="0"/>
            <a:r>
              <a:rPr lang="en-US" sz="1600" dirty="0">
                <a:sym typeface="Helvetica Neue"/>
              </a:rPr>
              <a:t>Thorough</a:t>
            </a:r>
          </a:p>
          <a:p>
            <a:pPr lvl="0"/>
            <a:r>
              <a:rPr lang="en-US" sz="1600" dirty="0">
                <a:sym typeface="Helvetica Neue"/>
              </a:rPr>
              <a:t>Precise</a:t>
            </a:r>
          </a:p>
          <a:p>
            <a:pPr lvl="0"/>
            <a:r>
              <a:rPr lang="en-US" sz="1600" dirty="0">
                <a:sym typeface="Helvetica Neue"/>
              </a:rPr>
              <a:t>Disciplined</a:t>
            </a:r>
            <a:endParaRPr lang="en-US" dirty="0">
              <a:sym typeface="Helvetica Neue"/>
            </a:endParaRPr>
          </a:p>
          <a:p>
            <a:endParaRPr lang="en-US" dirty="0"/>
          </a:p>
        </p:txBody>
      </p:sp>
    </p:spTree>
    <p:extLst>
      <p:ext uri="{BB962C8B-B14F-4D97-AF65-F5344CB8AC3E}">
        <p14:creationId xmlns:p14="http://schemas.microsoft.com/office/powerpoint/2010/main" val="16859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9" name="Google Shape;109;p17"/>
          <p:cNvPicPr preferRelativeResize="0"/>
          <p:nvPr/>
        </p:nvPicPr>
        <p:blipFill>
          <a:blip r:embed="rId3">
            <a:alphaModFix/>
          </a:blip>
          <a:stretch>
            <a:fillRect/>
          </a:stretch>
        </p:blipFill>
        <p:spPr bwMode="ltGray">
          <a:xfrm>
            <a:off x="955091" y="978862"/>
            <a:ext cx="3124550" cy="3124508"/>
          </a:xfrm>
          <a:prstGeom prst="rect">
            <a:avLst/>
          </a:prstGeom>
          <a:noFill/>
          <a:ln>
            <a:noFill/>
          </a:ln>
        </p:spPr>
      </p:pic>
      <p:sp>
        <p:nvSpPr>
          <p:cNvPr id="2" name="Text Placeholder 1">
            <a:extLst>
              <a:ext uri="{FF2B5EF4-FFF2-40B4-BE49-F238E27FC236}">
                <a16:creationId xmlns:a16="http://schemas.microsoft.com/office/drawing/2014/main" id="{733BAA31-AFCA-49AD-A30E-C5606483D533}"/>
              </a:ext>
            </a:extLst>
          </p:cNvPr>
          <p:cNvSpPr>
            <a:spLocks noGrp="1"/>
          </p:cNvSpPr>
          <p:nvPr>
            <p:ph type="body" sz="quarter" idx="13"/>
          </p:nvPr>
        </p:nvSpPr>
        <p:spPr>
          <a:xfrm>
            <a:off x="4192085" y="2195942"/>
            <a:ext cx="4659462" cy="744279"/>
          </a:xfrm>
        </p:spPr>
        <p:txBody>
          <a:bodyPr/>
          <a:lstStyle/>
          <a:p>
            <a:r>
              <a:rPr lang="en-US" dirty="0"/>
              <a:t>Energy Units</a:t>
            </a:r>
          </a:p>
          <a:p>
            <a:r>
              <a:rPr lang="en-US" sz="2800" dirty="0"/>
              <a:t>(Daily mental Stamina – size of gas tank)</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p:nvPr/>
        </p:nvSpPr>
        <p:spPr>
          <a:xfrm>
            <a:off x="9027825" y="-5525"/>
            <a:ext cx="116100" cy="5148900"/>
          </a:xfrm>
          <a:prstGeom prst="rect">
            <a:avLst/>
          </a:prstGeom>
          <a:solidFill>
            <a:srgbClr val="355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92;p16" descr="NewLogo3-31-15-Large.jpg"/>
          <p:cNvPicPr preferRelativeResize="0"/>
          <p:nvPr/>
        </p:nvPicPr>
        <p:blipFill>
          <a:blip r:embed="rId3">
            <a:alphaModFix/>
          </a:blip>
          <a:stretch>
            <a:fillRect/>
          </a:stretch>
        </p:blipFill>
        <p:spPr>
          <a:xfrm>
            <a:off x="7734650" y="4519502"/>
            <a:ext cx="1180752" cy="490500"/>
          </a:xfrm>
          <a:prstGeom prst="rect">
            <a:avLst/>
          </a:prstGeom>
          <a:noFill/>
          <a:ln>
            <a:noFill/>
          </a:ln>
        </p:spPr>
      </p:pic>
      <p:pic>
        <p:nvPicPr>
          <p:cNvPr id="93" name="Google Shape;93;p16"/>
          <p:cNvPicPr preferRelativeResize="0"/>
          <p:nvPr/>
        </p:nvPicPr>
        <p:blipFill>
          <a:blip r:embed="rId4">
            <a:alphaModFix/>
          </a:blip>
          <a:stretch>
            <a:fillRect/>
          </a:stretch>
        </p:blipFill>
        <p:spPr>
          <a:xfrm rot="5400000">
            <a:off x="185715" y="991500"/>
            <a:ext cx="1057700" cy="176275"/>
          </a:xfrm>
          <a:prstGeom prst="rect">
            <a:avLst/>
          </a:prstGeom>
          <a:noFill/>
          <a:ln>
            <a:noFill/>
          </a:ln>
        </p:spPr>
      </p:pic>
      <p:cxnSp>
        <p:nvCxnSpPr>
          <p:cNvPr id="94" name="Google Shape;94;p16"/>
          <p:cNvCxnSpPr/>
          <p:nvPr/>
        </p:nvCxnSpPr>
        <p:spPr>
          <a:xfrm rot="10800000">
            <a:off x="708075" y="1730400"/>
            <a:ext cx="0" cy="3413100"/>
          </a:xfrm>
          <a:prstGeom prst="straightConnector1">
            <a:avLst/>
          </a:prstGeom>
          <a:noFill/>
          <a:ln w="9525" cap="flat" cmpd="sng">
            <a:solidFill>
              <a:schemeClr val="dk2"/>
            </a:solidFill>
            <a:prstDash val="solid"/>
            <a:round/>
            <a:headEnd type="none" w="med" len="med"/>
            <a:tailEnd type="none" w="med" len="med"/>
          </a:ln>
        </p:spPr>
      </p:cxnSp>
      <p:pic>
        <p:nvPicPr>
          <p:cNvPr id="95" name="Google Shape;95;p16"/>
          <p:cNvPicPr preferRelativeResize="0"/>
          <p:nvPr/>
        </p:nvPicPr>
        <p:blipFill>
          <a:blip r:embed="rId5">
            <a:alphaModFix/>
          </a:blip>
          <a:stretch>
            <a:fillRect/>
          </a:stretch>
        </p:blipFill>
        <p:spPr>
          <a:xfrm>
            <a:off x="0" y="2611099"/>
            <a:ext cx="626425" cy="2532402"/>
          </a:xfrm>
          <a:prstGeom prst="rect">
            <a:avLst/>
          </a:prstGeom>
          <a:noFill/>
          <a:ln>
            <a:noFill/>
          </a:ln>
        </p:spPr>
      </p:pic>
      <p:sp>
        <p:nvSpPr>
          <p:cNvPr id="96" name="Google Shape;96;p16"/>
          <p:cNvSpPr txBox="1"/>
          <p:nvPr/>
        </p:nvSpPr>
        <p:spPr>
          <a:xfrm>
            <a:off x="879275" y="682000"/>
            <a:ext cx="6295500" cy="5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4000" b="1" dirty="0">
                <a:solidFill>
                  <a:srgbClr val="606369"/>
                </a:solidFill>
                <a:latin typeface="Helvetica Neue"/>
                <a:sym typeface="Helvetica Neue"/>
              </a:rPr>
              <a:t>EU</a:t>
            </a:r>
            <a:r>
              <a:rPr lang="en-US" sz="4000" b="1" dirty="0">
                <a:solidFill>
                  <a:srgbClr val="606369"/>
                </a:solidFill>
                <a:latin typeface="Helvetica Neue"/>
                <a:ea typeface="Helvetica Neue"/>
                <a:cs typeface="Helvetica Neue"/>
                <a:sym typeface="Helvetica Neue"/>
              </a:rPr>
              <a:t> – Energy Units</a:t>
            </a:r>
            <a:endParaRPr sz="4000" b="1" dirty="0">
              <a:solidFill>
                <a:srgbClr val="606369"/>
              </a:solidFill>
              <a:latin typeface="Helvetica Neue"/>
              <a:ea typeface="Helvetica Neue"/>
              <a:cs typeface="Helvetica Neue"/>
              <a:sym typeface="Helvetica Neue"/>
            </a:endParaRPr>
          </a:p>
        </p:txBody>
      </p:sp>
      <p:cxnSp>
        <p:nvCxnSpPr>
          <p:cNvPr id="97" name="Google Shape;97;p16"/>
          <p:cNvCxnSpPr/>
          <p:nvPr/>
        </p:nvCxnSpPr>
        <p:spPr>
          <a:xfrm rot="10800000">
            <a:off x="920000" y="1523925"/>
            <a:ext cx="6254700" cy="0"/>
          </a:xfrm>
          <a:prstGeom prst="straightConnector1">
            <a:avLst/>
          </a:prstGeom>
          <a:noFill/>
          <a:ln w="9525" cap="flat" cmpd="sng">
            <a:solidFill>
              <a:schemeClr val="dk2"/>
            </a:solidFill>
            <a:prstDash val="solid"/>
            <a:round/>
            <a:headEnd type="none" w="med" len="med"/>
            <a:tailEnd type="none" w="med" len="med"/>
          </a:ln>
        </p:spPr>
      </p:cxnSp>
      <p:sp>
        <p:nvSpPr>
          <p:cNvPr id="98" name="Google Shape;98;p16"/>
          <p:cNvSpPr txBox="1"/>
          <p:nvPr/>
        </p:nvSpPr>
        <p:spPr>
          <a:xfrm>
            <a:off x="920000" y="1730400"/>
            <a:ext cx="3652000" cy="317992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a:solidFill>
                  <a:srgbClr val="606369"/>
                </a:solidFill>
                <a:highlight>
                  <a:srgbClr val="FFFFFF"/>
                </a:highlight>
                <a:latin typeface="Helvetica Neue"/>
                <a:sym typeface="Helvetica Neue"/>
              </a:rPr>
              <a:t>The degree of behavioral adaptability and general activity level of a person.</a:t>
            </a:r>
            <a:endParaRPr lang="en-US" sz="1600" dirty="0">
              <a:solidFill>
                <a:srgbClr val="606369"/>
              </a:solidFill>
              <a:highlight>
                <a:srgbClr val="FFFFFF"/>
              </a:highlight>
              <a:latin typeface="Helvetica Neue"/>
              <a:ea typeface="Helvetica Neue"/>
              <a:cs typeface="Helvetica Neue"/>
              <a:sym typeface="Helvetica Neue"/>
            </a:endParaRPr>
          </a:p>
          <a:p>
            <a:pPr marL="0" lvl="0" indent="0" algn="l" rtl="0">
              <a:spcBef>
                <a:spcPts val="0"/>
              </a:spcBef>
              <a:spcAft>
                <a:spcPts val="0"/>
              </a:spcAft>
              <a:buNone/>
            </a:pPr>
            <a:endParaRPr lang="en-US" sz="1600" dirty="0">
              <a:solidFill>
                <a:srgbClr val="606369"/>
              </a:solidFill>
              <a:highlight>
                <a:srgbClr val="FFFFFF"/>
              </a:highlight>
              <a:latin typeface="Helvetica Neue"/>
              <a:ea typeface="Helvetica Neue"/>
              <a:cs typeface="Helvetica Neue"/>
              <a:sym typeface="Helvetica Neue"/>
            </a:endParaRPr>
          </a:p>
          <a:p>
            <a:pPr marL="285750" lvl="0" indent="-285750" algn="l" rtl="0">
              <a:spcBef>
                <a:spcPts val="0"/>
              </a:spcBef>
              <a:spcAft>
                <a:spcPts val="0"/>
              </a:spcAft>
              <a:buFont typeface="Wingdings" panose="05000000000000000000" pitchFamily="2" charset="2"/>
              <a:buChar char="ü"/>
            </a:pPr>
            <a:r>
              <a:rPr lang="en-US" sz="1600" dirty="0">
                <a:solidFill>
                  <a:srgbClr val="606369"/>
                </a:solidFill>
                <a:highlight>
                  <a:srgbClr val="FFFFFF"/>
                </a:highlight>
                <a:latin typeface="Helvetica Neue"/>
                <a:ea typeface="Helvetica Neue"/>
                <a:cs typeface="Helvetica Neue"/>
                <a:sym typeface="Helvetica Neue"/>
              </a:rPr>
              <a:t>Potentially Lower Avoidant (0-10)</a:t>
            </a:r>
          </a:p>
          <a:p>
            <a:pPr marL="285750" lvl="0" indent="-285750" algn="l" rtl="0">
              <a:spcBef>
                <a:spcPts val="0"/>
              </a:spcBef>
              <a:spcAft>
                <a:spcPts val="0"/>
              </a:spcAft>
              <a:buFont typeface="Wingdings" panose="05000000000000000000" pitchFamily="2" charset="2"/>
              <a:buChar char="ü"/>
            </a:pPr>
            <a:r>
              <a:rPr lang="en-US" sz="1600" dirty="0">
                <a:solidFill>
                  <a:srgbClr val="606369"/>
                </a:solidFill>
                <a:highlight>
                  <a:srgbClr val="FFFFFF"/>
                </a:highlight>
                <a:latin typeface="Helvetica Neue"/>
                <a:ea typeface="Helvetica Neue"/>
                <a:cs typeface="Helvetica Neue"/>
                <a:sym typeface="Helvetica Neue"/>
              </a:rPr>
              <a:t>Lower EU (11-30)</a:t>
            </a:r>
          </a:p>
          <a:p>
            <a:pPr marL="285750" lvl="0" indent="-285750" algn="l" rtl="0">
              <a:spcBef>
                <a:spcPts val="0"/>
              </a:spcBef>
              <a:spcAft>
                <a:spcPts val="0"/>
              </a:spcAft>
              <a:buFont typeface="Wingdings" panose="05000000000000000000" pitchFamily="2" charset="2"/>
              <a:buChar char="ü"/>
            </a:pPr>
            <a:r>
              <a:rPr lang="en-US" sz="1600" dirty="0">
                <a:solidFill>
                  <a:srgbClr val="606369"/>
                </a:solidFill>
                <a:highlight>
                  <a:srgbClr val="FFFFFF"/>
                </a:highlight>
                <a:latin typeface="Helvetica Neue"/>
                <a:ea typeface="Helvetica Neue"/>
                <a:cs typeface="Helvetica Neue"/>
                <a:sym typeface="Helvetica Neue"/>
              </a:rPr>
              <a:t>Average EU (31-60)</a:t>
            </a:r>
          </a:p>
          <a:p>
            <a:pPr marL="285750" lvl="0" indent="-285750" algn="l" rtl="0">
              <a:spcBef>
                <a:spcPts val="0"/>
              </a:spcBef>
              <a:spcAft>
                <a:spcPts val="0"/>
              </a:spcAft>
              <a:buFont typeface="Wingdings" panose="05000000000000000000" pitchFamily="2" charset="2"/>
              <a:buChar char="ü"/>
            </a:pPr>
            <a:r>
              <a:rPr lang="en-US" sz="1600" dirty="0">
                <a:solidFill>
                  <a:srgbClr val="606369"/>
                </a:solidFill>
                <a:highlight>
                  <a:srgbClr val="FFFFFF"/>
                </a:highlight>
                <a:latin typeface="Helvetica Neue"/>
                <a:ea typeface="Helvetica Neue"/>
                <a:cs typeface="Helvetica Neue"/>
                <a:sym typeface="Helvetica Neue"/>
              </a:rPr>
              <a:t>Higher EU (61-90)</a:t>
            </a:r>
          </a:p>
          <a:p>
            <a:pPr marL="285750" lvl="0" indent="-285750" algn="l" rtl="0">
              <a:spcBef>
                <a:spcPts val="0"/>
              </a:spcBef>
              <a:spcAft>
                <a:spcPts val="0"/>
              </a:spcAft>
              <a:buFont typeface="Wingdings" panose="05000000000000000000" pitchFamily="2" charset="2"/>
              <a:buChar char="ü"/>
            </a:pPr>
            <a:r>
              <a:rPr lang="en-US" sz="1600" dirty="0">
                <a:solidFill>
                  <a:srgbClr val="606369"/>
                </a:solidFill>
                <a:highlight>
                  <a:srgbClr val="FFFFFF"/>
                </a:highlight>
                <a:latin typeface="Helvetica Neue"/>
                <a:ea typeface="Helvetica Neue"/>
                <a:cs typeface="Helvetica Neue"/>
                <a:sym typeface="Helvetica Neue"/>
              </a:rPr>
              <a:t>Potentially Higher Avoidant (90-100)</a:t>
            </a:r>
          </a:p>
        </p:txBody>
      </p:sp>
      <p:grpSp>
        <p:nvGrpSpPr>
          <p:cNvPr id="6" name="Graphic 2" descr="Empty battery">
            <a:extLst>
              <a:ext uri="{FF2B5EF4-FFF2-40B4-BE49-F238E27FC236}">
                <a16:creationId xmlns:a16="http://schemas.microsoft.com/office/drawing/2014/main" id="{1C3D8319-B894-4782-829F-74A44C583726}"/>
              </a:ext>
            </a:extLst>
          </p:cNvPr>
          <p:cNvGrpSpPr/>
          <p:nvPr/>
        </p:nvGrpSpPr>
        <p:grpSpPr>
          <a:xfrm>
            <a:off x="4634194" y="2153899"/>
            <a:ext cx="914400" cy="914400"/>
            <a:chOff x="5471125" y="2421750"/>
            <a:chExt cx="914400" cy="914400"/>
          </a:xfrm>
        </p:grpSpPr>
        <p:sp>
          <p:nvSpPr>
            <p:cNvPr id="7" name="Freeform: Shape 6">
              <a:extLst>
                <a:ext uri="{FF2B5EF4-FFF2-40B4-BE49-F238E27FC236}">
                  <a16:creationId xmlns:a16="http://schemas.microsoft.com/office/drawing/2014/main" id="{88CA8B92-FA9D-41F7-9CB9-1E150C026499}"/>
                </a:ext>
              </a:extLst>
            </p:cNvPr>
            <p:cNvSpPr/>
            <p:nvPr/>
          </p:nvSpPr>
          <p:spPr>
            <a:xfrm>
              <a:off x="5509225" y="2650350"/>
              <a:ext cx="838200" cy="457200"/>
            </a:xfrm>
            <a:custGeom>
              <a:avLst/>
              <a:gdLst>
                <a:gd name="connsiteX0" fmla="*/ 800100 w 838200"/>
                <a:gd name="connsiteY0" fmla="*/ 142875 h 457200"/>
                <a:gd name="connsiteX1" fmla="*/ 762000 w 838200"/>
                <a:gd name="connsiteY1" fmla="*/ 142875 h 457200"/>
                <a:gd name="connsiteX2" fmla="*/ 762000 w 838200"/>
                <a:gd name="connsiteY2" fmla="*/ 38100 h 457200"/>
                <a:gd name="connsiteX3" fmla="*/ 723900 w 838200"/>
                <a:gd name="connsiteY3" fmla="*/ 0 h 457200"/>
                <a:gd name="connsiteX4" fmla="*/ 38100 w 838200"/>
                <a:gd name="connsiteY4" fmla="*/ 0 h 457200"/>
                <a:gd name="connsiteX5" fmla="*/ 0 w 838200"/>
                <a:gd name="connsiteY5" fmla="*/ 38100 h 457200"/>
                <a:gd name="connsiteX6" fmla="*/ 0 w 838200"/>
                <a:gd name="connsiteY6" fmla="*/ 419100 h 457200"/>
                <a:gd name="connsiteX7" fmla="*/ 38100 w 838200"/>
                <a:gd name="connsiteY7" fmla="*/ 457200 h 457200"/>
                <a:gd name="connsiteX8" fmla="*/ 723900 w 838200"/>
                <a:gd name="connsiteY8" fmla="*/ 457200 h 457200"/>
                <a:gd name="connsiteX9" fmla="*/ 762000 w 838200"/>
                <a:gd name="connsiteY9" fmla="*/ 419100 h 457200"/>
                <a:gd name="connsiteX10" fmla="*/ 762000 w 838200"/>
                <a:gd name="connsiteY10" fmla="*/ 314325 h 457200"/>
                <a:gd name="connsiteX11" fmla="*/ 800100 w 838200"/>
                <a:gd name="connsiteY11" fmla="*/ 314325 h 457200"/>
                <a:gd name="connsiteX12" fmla="*/ 838200 w 838200"/>
                <a:gd name="connsiteY12" fmla="*/ 276225 h 457200"/>
                <a:gd name="connsiteX13" fmla="*/ 838200 w 838200"/>
                <a:gd name="connsiteY13" fmla="*/ 180975 h 457200"/>
                <a:gd name="connsiteX14" fmla="*/ 800100 w 838200"/>
                <a:gd name="connsiteY14" fmla="*/ 142875 h 457200"/>
                <a:gd name="connsiteX15" fmla="*/ 704850 w 838200"/>
                <a:gd name="connsiteY15" fmla="*/ 400050 h 457200"/>
                <a:gd name="connsiteX16" fmla="*/ 57150 w 838200"/>
                <a:gd name="connsiteY16" fmla="*/ 400050 h 457200"/>
                <a:gd name="connsiteX17" fmla="*/ 57150 w 838200"/>
                <a:gd name="connsiteY17" fmla="*/ 57150 h 457200"/>
                <a:gd name="connsiteX18" fmla="*/ 704850 w 838200"/>
                <a:gd name="connsiteY18" fmla="*/ 57150 h 457200"/>
                <a:gd name="connsiteX19" fmla="*/ 704850 w 838200"/>
                <a:gd name="connsiteY19" fmla="*/ 40005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457200">
                  <a:moveTo>
                    <a:pt x="800100" y="142875"/>
                  </a:moveTo>
                  <a:lnTo>
                    <a:pt x="762000" y="142875"/>
                  </a:lnTo>
                  <a:lnTo>
                    <a:pt x="762000" y="38100"/>
                  </a:lnTo>
                  <a:cubicBezTo>
                    <a:pt x="762000" y="17145"/>
                    <a:pt x="744855" y="0"/>
                    <a:pt x="723900" y="0"/>
                  </a:cubicBezTo>
                  <a:lnTo>
                    <a:pt x="38100" y="0"/>
                  </a:lnTo>
                  <a:cubicBezTo>
                    <a:pt x="17145" y="0"/>
                    <a:pt x="0" y="17145"/>
                    <a:pt x="0" y="38100"/>
                  </a:cubicBezTo>
                  <a:lnTo>
                    <a:pt x="0" y="419100"/>
                  </a:lnTo>
                  <a:cubicBezTo>
                    <a:pt x="0" y="440055"/>
                    <a:pt x="17145" y="457200"/>
                    <a:pt x="38100" y="457200"/>
                  </a:cubicBezTo>
                  <a:lnTo>
                    <a:pt x="723900" y="457200"/>
                  </a:lnTo>
                  <a:cubicBezTo>
                    <a:pt x="744855" y="457200"/>
                    <a:pt x="762000" y="440055"/>
                    <a:pt x="762000" y="419100"/>
                  </a:cubicBezTo>
                  <a:lnTo>
                    <a:pt x="762000" y="314325"/>
                  </a:lnTo>
                  <a:lnTo>
                    <a:pt x="800100" y="314325"/>
                  </a:lnTo>
                  <a:cubicBezTo>
                    <a:pt x="821055" y="314325"/>
                    <a:pt x="838200" y="297180"/>
                    <a:pt x="838200" y="276225"/>
                  </a:cubicBezTo>
                  <a:lnTo>
                    <a:pt x="838200" y="180975"/>
                  </a:lnTo>
                  <a:cubicBezTo>
                    <a:pt x="838200" y="160020"/>
                    <a:pt x="821055" y="142875"/>
                    <a:pt x="800100" y="142875"/>
                  </a:cubicBezTo>
                  <a:close/>
                  <a:moveTo>
                    <a:pt x="704850" y="400050"/>
                  </a:moveTo>
                  <a:lnTo>
                    <a:pt x="57150" y="400050"/>
                  </a:lnTo>
                  <a:lnTo>
                    <a:pt x="57150" y="57150"/>
                  </a:lnTo>
                  <a:lnTo>
                    <a:pt x="704850" y="57150"/>
                  </a:lnTo>
                  <a:lnTo>
                    <a:pt x="704850" y="400050"/>
                  </a:lnTo>
                  <a:close/>
                </a:path>
              </a:pathLst>
            </a:custGeom>
            <a:solidFill>
              <a:srgbClr val="000000"/>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8421BBB-8808-4F1F-A42C-030A1C3B90E4}"/>
                </a:ext>
              </a:extLst>
            </p:cNvPr>
            <p:cNvSpPr/>
            <p:nvPr/>
          </p:nvSpPr>
          <p:spPr>
            <a:xfrm>
              <a:off x="5604475" y="2745600"/>
              <a:ext cx="76200" cy="266700"/>
            </a:xfrm>
            <a:custGeom>
              <a:avLst/>
              <a:gdLst>
                <a:gd name="connsiteX0" fmla="*/ 0 w 76200"/>
                <a:gd name="connsiteY0" fmla="*/ 0 h 266700"/>
                <a:gd name="connsiteX1" fmla="*/ 76200 w 76200"/>
                <a:gd name="connsiteY1" fmla="*/ 0 h 266700"/>
                <a:gd name="connsiteX2" fmla="*/ 76200 w 76200"/>
                <a:gd name="connsiteY2" fmla="*/ 266700 h 266700"/>
                <a:gd name="connsiteX3" fmla="*/ 0 w 76200"/>
                <a:gd name="connsiteY3" fmla="*/ 266700 h 266700"/>
              </a:gdLst>
              <a:ahLst/>
              <a:cxnLst>
                <a:cxn ang="0">
                  <a:pos x="connsiteX0" y="connsiteY0"/>
                </a:cxn>
                <a:cxn ang="0">
                  <a:pos x="connsiteX1" y="connsiteY1"/>
                </a:cxn>
                <a:cxn ang="0">
                  <a:pos x="connsiteX2" y="connsiteY2"/>
                </a:cxn>
                <a:cxn ang="0">
                  <a:pos x="connsiteX3" y="connsiteY3"/>
                </a:cxn>
              </a:cxnLst>
              <a:rect l="l" t="t" r="r" b="b"/>
              <a:pathLst>
                <a:path w="76200" h="266700">
                  <a:moveTo>
                    <a:pt x="0" y="0"/>
                  </a:moveTo>
                  <a:lnTo>
                    <a:pt x="76200" y="0"/>
                  </a:lnTo>
                  <a:lnTo>
                    <a:pt x="76200" y="266700"/>
                  </a:lnTo>
                  <a:lnTo>
                    <a:pt x="0" y="266700"/>
                  </a:lnTo>
                  <a:close/>
                </a:path>
              </a:pathLst>
            </a:custGeom>
            <a:solidFill>
              <a:srgbClr val="000000"/>
            </a:solidFill>
            <a:ln w="9525" cap="flat">
              <a:noFill/>
              <a:prstDash val="solid"/>
              <a:miter/>
            </a:ln>
          </p:spPr>
          <p:txBody>
            <a:bodyPr rtlCol="0" anchor="ctr"/>
            <a:lstStyle/>
            <a:p>
              <a:endParaRPr lang="en-US"/>
            </a:p>
          </p:txBody>
        </p:sp>
      </p:grpSp>
      <p:grpSp>
        <p:nvGrpSpPr>
          <p:cNvPr id="9" name="Graphic 4" descr="Full battery">
            <a:extLst>
              <a:ext uri="{FF2B5EF4-FFF2-40B4-BE49-F238E27FC236}">
                <a16:creationId xmlns:a16="http://schemas.microsoft.com/office/drawing/2014/main" id="{BA22A17E-A617-45B1-AB35-D52F624EDAAC}"/>
              </a:ext>
            </a:extLst>
          </p:cNvPr>
          <p:cNvGrpSpPr/>
          <p:nvPr/>
        </p:nvGrpSpPr>
        <p:grpSpPr>
          <a:xfrm>
            <a:off x="4625050" y="2839699"/>
            <a:ext cx="914400" cy="914400"/>
            <a:chOff x="5621125" y="2571750"/>
            <a:chExt cx="914400" cy="914400"/>
          </a:xfrm>
        </p:grpSpPr>
        <p:sp>
          <p:nvSpPr>
            <p:cNvPr id="10" name="Freeform: Shape 9">
              <a:extLst>
                <a:ext uri="{FF2B5EF4-FFF2-40B4-BE49-F238E27FC236}">
                  <a16:creationId xmlns:a16="http://schemas.microsoft.com/office/drawing/2014/main" id="{7384D01E-95B8-41C7-81F2-61EAC6D90B5F}"/>
                </a:ext>
              </a:extLst>
            </p:cNvPr>
            <p:cNvSpPr/>
            <p:nvPr/>
          </p:nvSpPr>
          <p:spPr>
            <a:xfrm>
              <a:off x="5659225" y="2800350"/>
              <a:ext cx="838200" cy="457200"/>
            </a:xfrm>
            <a:custGeom>
              <a:avLst/>
              <a:gdLst>
                <a:gd name="connsiteX0" fmla="*/ 800100 w 838200"/>
                <a:gd name="connsiteY0" fmla="*/ 142875 h 457200"/>
                <a:gd name="connsiteX1" fmla="*/ 762000 w 838200"/>
                <a:gd name="connsiteY1" fmla="*/ 142875 h 457200"/>
                <a:gd name="connsiteX2" fmla="*/ 762000 w 838200"/>
                <a:gd name="connsiteY2" fmla="*/ 38100 h 457200"/>
                <a:gd name="connsiteX3" fmla="*/ 723900 w 838200"/>
                <a:gd name="connsiteY3" fmla="*/ 0 h 457200"/>
                <a:gd name="connsiteX4" fmla="*/ 38100 w 838200"/>
                <a:gd name="connsiteY4" fmla="*/ 0 h 457200"/>
                <a:gd name="connsiteX5" fmla="*/ 0 w 838200"/>
                <a:gd name="connsiteY5" fmla="*/ 38100 h 457200"/>
                <a:gd name="connsiteX6" fmla="*/ 0 w 838200"/>
                <a:gd name="connsiteY6" fmla="*/ 419100 h 457200"/>
                <a:gd name="connsiteX7" fmla="*/ 38100 w 838200"/>
                <a:gd name="connsiteY7" fmla="*/ 457200 h 457200"/>
                <a:gd name="connsiteX8" fmla="*/ 723900 w 838200"/>
                <a:gd name="connsiteY8" fmla="*/ 457200 h 457200"/>
                <a:gd name="connsiteX9" fmla="*/ 762000 w 838200"/>
                <a:gd name="connsiteY9" fmla="*/ 419100 h 457200"/>
                <a:gd name="connsiteX10" fmla="*/ 762000 w 838200"/>
                <a:gd name="connsiteY10" fmla="*/ 314325 h 457200"/>
                <a:gd name="connsiteX11" fmla="*/ 800100 w 838200"/>
                <a:gd name="connsiteY11" fmla="*/ 314325 h 457200"/>
                <a:gd name="connsiteX12" fmla="*/ 838200 w 838200"/>
                <a:gd name="connsiteY12" fmla="*/ 276225 h 457200"/>
                <a:gd name="connsiteX13" fmla="*/ 838200 w 838200"/>
                <a:gd name="connsiteY13" fmla="*/ 180975 h 457200"/>
                <a:gd name="connsiteX14" fmla="*/ 800100 w 838200"/>
                <a:gd name="connsiteY14" fmla="*/ 142875 h 457200"/>
                <a:gd name="connsiteX15" fmla="*/ 704850 w 838200"/>
                <a:gd name="connsiteY15" fmla="*/ 400050 h 457200"/>
                <a:gd name="connsiteX16" fmla="*/ 57150 w 838200"/>
                <a:gd name="connsiteY16" fmla="*/ 400050 h 457200"/>
                <a:gd name="connsiteX17" fmla="*/ 57150 w 838200"/>
                <a:gd name="connsiteY17" fmla="*/ 57150 h 457200"/>
                <a:gd name="connsiteX18" fmla="*/ 704850 w 838200"/>
                <a:gd name="connsiteY18" fmla="*/ 57150 h 457200"/>
                <a:gd name="connsiteX19" fmla="*/ 704850 w 838200"/>
                <a:gd name="connsiteY19" fmla="*/ 40005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8200" h="457200">
                  <a:moveTo>
                    <a:pt x="800100" y="142875"/>
                  </a:moveTo>
                  <a:lnTo>
                    <a:pt x="762000" y="142875"/>
                  </a:lnTo>
                  <a:lnTo>
                    <a:pt x="762000" y="38100"/>
                  </a:lnTo>
                  <a:cubicBezTo>
                    <a:pt x="762000" y="17145"/>
                    <a:pt x="744855" y="0"/>
                    <a:pt x="723900" y="0"/>
                  </a:cubicBezTo>
                  <a:lnTo>
                    <a:pt x="38100" y="0"/>
                  </a:lnTo>
                  <a:cubicBezTo>
                    <a:pt x="17145" y="0"/>
                    <a:pt x="0" y="17145"/>
                    <a:pt x="0" y="38100"/>
                  </a:cubicBezTo>
                  <a:lnTo>
                    <a:pt x="0" y="419100"/>
                  </a:lnTo>
                  <a:cubicBezTo>
                    <a:pt x="0" y="440055"/>
                    <a:pt x="17145" y="457200"/>
                    <a:pt x="38100" y="457200"/>
                  </a:cubicBezTo>
                  <a:lnTo>
                    <a:pt x="723900" y="457200"/>
                  </a:lnTo>
                  <a:cubicBezTo>
                    <a:pt x="744855" y="457200"/>
                    <a:pt x="762000" y="440055"/>
                    <a:pt x="762000" y="419100"/>
                  </a:cubicBezTo>
                  <a:lnTo>
                    <a:pt x="762000" y="314325"/>
                  </a:lnTo>
                  <a:lnTo>
                    <a:pt x="800100" y="314325"/>
                  </a:lnTo>
                  <a:cubicBezTo>
                    <a:pt x="821055" y="314325"/>
                    <a:pt x="838200" y="297180"/>
                    <a:pt x="838200" y="276225"/>
                  </a:cubicBezTo>
                  <a:lnTo>
                    <a:pt x="838200" y="180975"/>
                  </a:lnTo>
                  <a:cubicBezTo>
                    <a:pt x="838200" y="160020"/>
                    <a:pt x="821055" y="142875"/>
                    <a:pt x="800100" y="142875"/>
                  </a:cubicBezTo>
                  <a:close/>
                  <a:moveTo>
                    <a:pt x="704850" y="400050"/>
                  </a:moveTo>
                  <a:lnTo>
                    <a:pt x="57150" y="400050"/>
                  </a:lnTo>
                  <a:lnTo>
                    <a:pt x="57150" y="57150"/>
                  </a:lnTo>
                  <a:lnTo>
                    <a:pt x="704850" y="57150"/>
                  </a:lnTo>
                  <a:lnTo>
                    <a:pt x="704850" y="400050"/>
                  </a:lnTo>
                  <a:close/>
                </a:path>
              </a:pathLst>
            </a:custGeom>
            <a:solidFill>
              <a:srgbClr val="000000"/>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5EF9D507-26DF-4673-ABC4-87AAAB7A6A71}"/>
                </a:ext>
              </a:extLst>
            </p:cNvPr>
            <p:cNvSpPr/>
            <p:nvPr/>
          </p:nvSpPr>
          <p:spPr>
            <a:xfrm>
              <a:off x="5754475" y="2895600"/>
              <a:ext cx="571500" cy="266700"/>
            </a:xfrm>
            <a:custGeom>
              <a:avLst/>
              <a:gdLst>
                <a:gd name="connsiteX0" fmla="*/ 0 w 571500"/>
                <a:gd name="connsiteY0" fmla="*/ 0 h 266700"/>
                <a:gd name="connsiteX1" fmla="*/ 571500 w 571500"/>
                <a:gd name="connsiteY1" fmla="*/ 0 h 266700"/>
                <a:gd name="connsiteX2" fmla="*/ 571500 w 571500"/>
                <a:gd name="connsiteY2" fmla="*/ 266700 h 266700"/>
                <a:gd name="connsiteX3" fmla="*/ 0 w 571500"/>
                <a:gd name="connsiteY3" fmla="*/ 266700 h 266700"/>
              </a:gdLst>
              <a:ahLst/>
              <a:cxnLst>
                <a:cxn ang="0">
                  <a:pos x="connsiteX0" y="connsiteY0"/>
                </a:cxn>
                <a:cxn ang="0">
                  <a:pos x="connsiteX1" y="connsiteY1"/>
                </a:cxn>
                <a:cxn ang="0">
                  <a:pos x="connsiteX2" y="connsiteY2"/>
                </a:cxn>
                <a:cxn ang="0">
                  <a:pos x="connsiteX3" y="connsiteY3"/>
                </a:cxn>
              </a:cxnLst>
              <a:rect l="l" t="t" r="r" b="b"/>
              <a:pathLst>
                <a:path w="571500" h="266700">
                  <a:moveTo>
                    <a:pt x="0" y="0"/>
                  </a:moveTo>
                  <a:lnTo>
                    <a:pt x="571500" y="0"/>
                  </a:lnTo>
                  <a:lnTo>
                    <a:pt x="571500" y="266700"/>
                  </a:lnTo>
                  <a:lnTo>
                    <a:pt x="0" y="266700"/>
                  </a:lnTo>
                  <a:close/>
                </a:path>
              </a:pathLst>
            </a:custGeom>
            <a:solidFill>
              <a:srgbClr val="000000"/>
            </a:solidFill>
            <a:ln w="9525" cap="flat">
              <a:noFill/>
              <a:prstDash val="solid"/>
              <a:miter/>
            </a:ln>
          </p:spPr>
          <p:txBody>
            <a:bodyPr rtlCol="0" anchor="ctr"/>
            <a:lstStyle/>
            <a:p>
              <a:endParaRPr lang="en-US"/>
            </a:p>
          </p:txBody>
        </p:sp>
      </p:grpSp>
      <p:sp>
        <p:nvSpPr>
          <p:cNvPr id="2" name="TextBox 1">
            <a:extLst>
              <a:ext uri="{FF2B5EF4-FFF2-40B4-BE49-F238E27FC236}">
                <a16:creationId xmlns:a16="http://schemas.microsoft.com/office/drawing/2014/main" id="{289C1270-8BE7-D285-39D9-BFBB2383FE81}"/>
              </a:ext>
            </a:extLst>
          </p:cNvPr>
          <p:cNvSpPr txBox="1"/>
          <p:nvPr/>
        </p:nvSpPr>
        <p:spPr>
          <a:xfrm>
            <a:off x="5868610" y="1843314"/>
            <a:ext cx="2982937" cy="2246769"/>
          </a:xfrm>
          <a:prstGeom prst="rect">
            <a:avLst/>
          </a:prstGeom>
          <a:noFill/>
        </p:spPr>
        <p:txBody>
          <a:bodyPr wrap="square" rtlCol="0">
            <a:spAutoFit/>
          </a:bodyPr>
          <a:lstStyle/>
          <a:p>
            <a:r>
              <a:rPr lang="en-US" b="1" u="sng" dirty="0">
                <a:effectLst>
                  <a:outerShdw blurRad="38100" dist="38100" dir="2700000" algn="tl">
                    <a:srgbClr val="000000">
                      <a:alpha val="43137"/>
                    </a:srgbClr>
                  </a:outerShdw>
                </a:effectLst>
              </a:rPr>
              <a:t>4 KEY REASONS TO UNDERSTAND EU:</a:t>
            </a:r>
          </a:p>
          <a:p>
            <a:endParaRPr lang="en-US" dirty="0"/>
          </a:p>
          <a:p>
            <a:pPr marL="342900" indent="-342900">
              <a:buAutoNum type="arabicPeriod"/>
            </a:pPr>
            <a:r>
              <a:rPr lang="en-US" dirty="0"/>
              <a:t>Determines energy level / stamina a person possess</a:t>
            </a:r>
          </a:p>
          <a:p>
            <a:pPr marL="342900" indent="-342900">
              <a:buAutoNum type="arabicPeriod"/>
            </a:pPr>
            <a:r>
              <a:rPr lang="en-US" dirty="0"/>
              <a:t>Loosely determines placement on the graph</a:t>
            </a:r>
          </a:p>
          <a:p>
            <a:pPr marL="342900" indent="-342900">
              <a:buAutoNum type="arabicPeriod"/>
            </a:pPr>
            <a:r>
              <a:rPr lang="en-US" dirty="0"/>
              <a:t>Flag Avoidant/Invalid – Validity</a:t>
            </a:r>
          </a:p>
          <a:p>
            <a:pPr marL="342900" indent="-342900">
              <a:buAutoNum type="arabicPeriod"/>
            </a:pPr>
            <a:r>
              <a:rPr lang="en-US" dirty="0"/>
              <a:t>Levels of morale/stress may be experiencing</a:t>
            </a:r>
          </a:p>
        </p:txBody>
      </p:sp>
    </p:spTree>
    <p:extLst>
      <p:ext uri="{BB962C8B-B14F-4D97-AF65-F5344CB8AC3E}">
        <p14:creationId xmlns:p14="http://schemas.microsoft.com/office/powerpoint/2010/main" val="397238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20" name="Google Shape;120;p18"/>
          <p:cNvPicPr preferRelativeResize="0"/>
          <p:nvPr/>
        </p:nvPicPr>
        <p:blipFill>
          <a:blip r:embed="rId3">
            <a:alphaModFix/>
          </a:blip>
          <a:stretch>
            <a:fillRect/>
          </a:stretch>
        </p:blipFill>
        <p:spPr bwMode="ltGray">
          <a:xfrm>
            <a:off x="955100" y="978862"/>
            <a:ext cx="3124550" cy="3124550"/>
          </a:xfrm>
          <a:prstGeom prst="rect">
            <a:avLst/>
          </a:prstGeom>
          <a:noFill/>
          <a:ln>
            <a:noFill/>
          </a:ln>
        </p:spPr>
      </p:pic>
      <p:sp>
        <p:nvSpPr>
          <p:cNvPr id="2" name="Text Placeholder 1">
            <a:extLst>
              <a:ext uri="{FF2B5EF4-FFF2-40B4-BE49-F238E27FC236}">
                <a16:creationId xmlns:a16="http://schemas.microsoft.com/office/drawing/2014/main" id="{43638F24-5CA8-43DE-9547-9E606A21F650}"/>
              </a:ext>
            </a:extLst>
          </p:cNvPr>
          <p:cNvSpPr>
            <a:spLocks noGrp="1"/>
          </p:cNvSpPr>
          <p:nvPr>
            <p:ph type="body" sz="quarter" idx="13"/>
          </p:nvPr>
        </p:nvSpPr>
        <p:spPr>
          <a:xfrm>
            <a:off x="4192085" y="2195942"/>
            <a:ext cx="4659462" cy="744279"/>
          </a:xfrm>
        </p:spPr>
        <p:txBody>
          <a:bodyPr/>
          <a:lstStyle/>
          <a:p>
            <a:r>
              <a:rPr lang="en-US" dirty="0">
                <a:sym typeface="Helvetica Neue"/>
              </a:rPr>
              <a:t>Logic</a:t>
            </a:r>
          </a:p>
          <a:p>
            <a:r>
              <a:rPr lang="en-US" sz="2800" dirty="0">
                <a:sym typeface="Helvetica Neue"/>
              </a:rPr>
              <a:t>(control of emotion, not lack of emotion)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4" name="Text Placeholder 3">
            <a:extLst>
              <a:ext uri="{FF2B5EF4-FFF2-40B4-BE49-F238E27FC236}">
                <a16:creationId xmlns:a16="http://schemas.microsoft.com/office/drawing/2014/main" id="{FCEA3BF9-C04B-4D37-9248-FE0B14624582}"/>
              </a:ext>
            </a:extLst>
          </p:cNvPr>
          <p:cNvSpPr>
            <a:spLocks noGrp="1"/>
          </p:cNvSpPr>
          <p:nvPr>
            <p:ph type="body" sz="quarter" idx="13"/>
          </p:nvPr>
        </p:nvSpPr>
        <p:spPr/>
        <p:txBody>
          <a:bodyPr/>
          <a:lstStyle/>
          <a:p>
            <a:r>
              <a:rPr lang="en-US" dirty="0">
                <a:solidFill>
                  <a:schemeClr val="accent4"/>
                </a:solidFill>
                <a:sym typeface="Helvetica Neue"/>
              </a:rPr>
              <a:t>L</a:t>
            </a:r>
            <a:r>
              <a:rPr lang="en-US" dirty="0">
                <a:sym typeface="Helvetica Neue"/>
              </a:rPr>
              <a:t> – Logic </a:t>
            </a:r>
          </a:p>
        </p:txBody>
      </p:sp>
      <p:sp>
        <p:nvSpPr>
          <p:cNvPr id="5" name="Text Placeholder 4">
            <a:extLst>
              <a:ext uri="{FF2B5EF4-FFF2-40B4-BE49-F238E27FC236}">
                <a16:creationId xmlns:a16="http://schemas.microsoft.com/office/drawing/2014/main" id="{52FB9199-1BCF-4193-9951-CAED4E692469}"/>
              </a:ext>
            </a:extLst>
          </p:cNvPr>
          <p:cNvSpPr>
            <a:spLocks noGrp="1"/>
          </p:cNvSpPr>
          <p:nvPr>
            <p:ph type="body" sz="quarter" idx="14"/>
          </p:nvPr>
        </p:nvSpPr>
        <p:spPr>
          <a:xfrm>
            <a:off x="820499" y="1730400"/>
            <a:ext cx="8207312" cy="3336925"/>
          </a:xfrm>
        </p:spPr>
        <p:txBody>
          <a:bodyPr/>
          <a:lstStyle/>
          <a:p>
            <a:pPr marL="0" lvl="0" indent="0">
              <a:buNone/>
            </a:pPr>
            <a:r>
              <a:rPr lang="en-US" sz="2000" dirty="0">
                <a:sym typeface="Helvetica Neue"/>
              </a:rPr>
              <a:t>Measure of the first filter in decision making and experiences.</a:t>
            </a:r>
          </a:p>
          <a:p>
            <a:pPr lvl="1"/>
            <a:r>
              <a:rPr lang="en-US" sz="1600" dirty="0">
                <a:sym typeface="Helvetica Neue"/>
              </a:rPr>
              <a:t>Lower-L Traits (0-2)</a:t>
            </a:r>
          </a:p>
          <a:p>
            <a:pPr lvl="1"/>
            <a:r>
              <a:rPr lang="en-US" sz="1600" dirty="0">
                <a:sym typeface="Helvetica Neue"/>
              </a:rPr>
              <a:t>Normative-L Traits (3-7)</a:t>
            </a:r>
          </a:p>
          <a:p>
            <a:pPr lvl="1"/>
            <a:r>
              <a:rPr lang="en-US" sz="1600" dirty="0">
                <a:sym typeface="Helvetica Neue"/>
              </a:rPr>
              <a:t>Higher-L Traits (8-10)</a:t>
            </a:r>
          </a:p>
          <a:p>
            <a:pPr lvl="0">
              <a:spcBef>
                <a:spcPts val="1200"/>
              </a:spcBef>
            </a:pPr>
            <a:r>
              <a:rPr lang="en-US" sz="2000" dirty="0">
                <a:sym typeface="Helvetica Neue"/>
              </a:rPr>
              <a:t>Lower L = First filter is heart, feelings more visible (impulsive)</a:t>
            </a:r>
          </a:p>
          <a:p>
            <a:pPr lvl="0">
              <a:spcBef>
                <a:spcPts val="1200"/>
              </a:spcBef>
            </a:pPr>
            <a:r>
              <a:rPr lang="en-US" sz="2000" dirty="0">
                <a:sym typeface="Helvetica Neue"/>
              </a:rPr>
              <a:t>Higher L = First filter is head, feelings more controlled (black/white)</a:t>
            </a:r>
          </a:p>
          <a:p>
            <a:pPr lvl="0">
              <a:spcBef>
                <a:spcPts val="1200"/>
              </a:spcBef>
            </a:pPr>
            <a:r>
              <a:rPr lang="en-US" sz="2000" dirty="0">
                <a:sym typeface="Helvetica Neue"/>
              </a:rPr>
              <a:t>Affects the analysis of A, B, C, and D Traits</a:t>
            </a:r>
          </a:p>
          <a:p>
            <a:pPr lvl="0"/>
            <a:endParaRPr lang="en-US" sz="2000" dirty="0">
              <a:sym typeface="Helvetica Neue"/>
            </a:endParaRPr>
          </a:p>
          <a:p>
            <a:endParaRPr lang="en-US" sz="2000" dirty="0"/>
          </a:p>
        </p:txBody>
      </p:sp>
    </p:spTree>
    <p:extLst>
      <p:ext uri="{BB962C8B-B14F-4D97-AF65-F5344CB8AC3E}">
        <p14:creationId xmlns:p14="http://schemas.microsoft.com/office/powerpoint/2010/main" val="36346444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569167" y="1199954"/>
            <a:ext cx="8196708" cy="3195249"/>
          </a:xfrm>
          <a:prstGeom prst="rect">
            <a:avLst/>
          </a:prstGeom>
          <a:ln>
            <a:noFill/>
          </a:ln>
          <a:effectLst>
            <a:outerShdw blurRad="292100" dist="139700" dir="2700000" algn="tl" rotWithShape="0">
              <a:srgbClr val="333333">
                <a:alpha val="65000"/>
              </a:srgbClr>
            </a:outerShdw>
          </a:effectLst>
        </p:spPr>
      </p:pic>
      <p:grpSp>
        <p:nvGrpSpPr>
          <p:cNvPr id="56" name="Google Shape;56;p13"/>
          <p:cNvGrpSpPr/>
          <p:nvPr/>
        </p:nvGrpSpPr>
        <p:grpSpPr>
          <a:xfrm>
            <a:off x="-375" y="4538400"/>
            <a:ext cx="9155675" cy="611425"/>
            <a:chOff x="-375" y="4538400"/>
            <a:chExt cx="9155675" cy="611425"/>
          </a:xfrm>
        </p:grpSpPr>
        <p:cxnSp>
          <p:nvCxnSpPr>
            <p:cNvPr id="57" name="Google Shape;57;p13"/>
            <p:cNvCxnSpPr/>
            <p:nvPr/>
          </p:nvCxnSpPr>
          <p:spPr>
            <a:xfrm rot="10800000">
              <a:off x="-375" y="4538400"/>
              <a:ext cx="9144900" cy="0"/>
            </a:xfrm>
            <a:prstGeom prst="straightConnector1">
              <a:avLst/>
            </a:prstGeom>
            <a:noFill/>
            <a:ln w="9525" cap="flat" cmpd="sng">
              <a:solidFill>
                <a:srgbClr val="CD163F"/>
              </a:solidFill>
              <a:prstDash val="solid"/>
              <a:round/>
              <a:headEnd type="none" w="med" len="med"/>
              <a:tailEnd type="none" w="med" len="med"/>
            </a:ln>
          </p:spPr>
        </p:cxnSp>
        <p:sp>
          <p:nvSpPr>
            <p:cNvPr id="58" name="Google Shape;58;p13"/>
            <p:cNvSpPr/>
            <p:nvPr/>
          </p:nvSpPr>
          <p:spPr>
            <a:xfrm>
              <a:off x="10400" y="4569625"/>
              <a:ext cx="9144900" cy="580200"/>
            </a:xfrm>
            <a:prstGeom prst="rect">
              <a:avLst/>
            </a:prstGeom>
            <a:solidFill>
              <a:srgbClr val="355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9" name="Google Shape;59;p13"/>
            <p:cNvPicPr preferRelativeResize="0"/>
            <p:nvPr/>
          </p:nvPicPr>
          <p:blipFill>
            <a:blip r:embed="rId4">
              <a:alphaModFix/>
            </a:blip>
            <a:stretch>
              <a:fillRect/>
            </a:stretch>
          </p:blipFill>
          <p:spPr>
            <a:xfrm>
              <a:off x="75" y="4569625"/>
              <a:ext cx="3049300" cy="573875"/>
            </a:xfrm>
            <a:prstGeom prst="rect">
              <a:avLst/>
            </a:prstGeom>
            <a:noFill/>
            <a:ln>
              <a:noFill/>
            </a:ln>
          </p:spPr>
        </p:pic>
      </p:grpSp>
      <p:grpSp>
        <p:nvGrpSpPr>
          <p:cNvPr id="60" name="Google Shape;60;p13"/>
          <p:cNvGrpSpPr/>
          <p:nvPr/>
        </p:nvGrpSpPr>
        <p:grpSpPr>
          <a:xfrm>
            <a:off x="-375" y="-25"/>
            <a:ext cx="9144901" cy="309278"/>
            <a:chOff x="-375" y="-25"/>
            <a:chExt cx="9144901" cy="309278"/>
          </a:xfrm>
        </p:grpSpPr>
        <p:sp>
          <p:nvSpPr>
            <p:cNvPr id="61" name="Google Shape;61;p13"/>
            <p:cNvSpPr/>
            <p:nvPr/>
          </p:nvSpPr>
          <p:spPr>
            <a:xfrm>
              <a:off x="-375" y="-25"/>
              <a:ext cx="9144900" cy="278100"/>
            </a:xfrm>
            <a:prstGeom prst="rect">
              <a:avLst/>
            </a:prstGeom>
            <a:solidFill>
              <a:srgbClr val="355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2" name="Google Shape;62;p13"/>
            <p:cNvPicPr preferRelativeResize="0"/>
            <p:nvPr/>
          </p:nvPicPr>
          <p:blipFill rotWithShape="1">
            <a:blip r:embed="rId5">
              <a:alphaModFix/>
            </a:blip>
            <a:srcRect t="1719"/>
            <a:stretch/>
          </p:blipFill>
          <p:spPr>
            <a:xfrm>
              <a:off x="6818500" y="0"/>
              <a:ext cx="2326026" cy="278200"/>
            </a:xfrm>
            <a:prstGeom prst="rect">
              <a:avLst/>
            </a:prstGeom>
            <a:noFill/>
            <a:ln>
              <a:noFill/>
            </a:ln>
          </p:spPr>
        </p:pic>
        <p:cxnSp>
          <p:nvCxnSpPr>
            <p:cNvPr id="63" name="Google Shape;63;p13"/>
            <p:cNvCxnSpPr/>
            <p:nvPr/>
          </p:nvCxnSpPr>
          <p:spPr>
            <a:xfrm rot="10800000">
              <a:off x="-375" y="309253"/>
              <a:ext cx="9144900" cy="0"/>
            </a:xfrm>
            <a:prstGeom prst="straightConnector1">
              <a:avLst/>
            </a:prstGeom>
            <a:noFill/>
            <a:ln w="9525" cap="flat" cmpd="sng">
              <a:solidFill>
                <a:srgbClr val="CD163F"/>
              </a:solidFill>
              <a:prstDash val="solid"/>
              <a:round/>
              <a:headEnd type="none" w="med" len="med"/>
              <a:tailEnd type="none" w="med" len="med"/>
            </a:ln>
          </p:spPr>
        </p:cxnSp>
      </p:grpSp>
      <p:sp>
        <p:nvSpPr>
          <p:cNvPr id="4" name="Rectangle 3">
            <a:extLst>
              <a:ext uri="{FF2B5EF4-FFF2-40B4-BE49-F238E27FC236}">
                <a16:creationId xmlns:a16="http://schemas.microsoft.com/office/drawing/2014/main" id="{9527540C-E910-4408-A9E3-5D8A24633F63}"/>
              </a:ext>
            </a:extLst>
          </p:cNvPr>
          <p:cNvSpPr/>
          <p:nvPr/>
        </p:nvSpPr>
        <p:spPr>
          <a:xfrm>
            <a:off x="204207" y="3001368"/>
            <a:ext cx="184731" cy="646331"/>
          </a:xfrm>
          <a:prstGeom prst="rect">
            <a:avLst/>
          </a:prstGeom>
          <a:noFill/>
        </p:spPr>
        <p:txBody>
          <a:bodyPr wrap="none" lIns="91440" tIns="45720" rIns="91440" bIns="45720">
            <a:spAutoFit/>
          </a:bodyPr>
          <a:lstStyle/>
          <a:p>
            <a:endParaRPr lang="en-US" sz="36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pic>
        <p:nvPicPr>
          <p:cNvPr id="55" name="Google Shape;55;p13" descr="NewLogo3-31-15-Large.jpg"/>
          <p:cNvPicPr preferRelativeResize="0"/>
          <p:nvPr/>
        </p:nvPicPr>
        <p:blipFill>
          <a:blip r:embed="rId6">
            <a:alphaModFix/>
          </a:blip>
          <a:stretch>
            <a:fillRect/>
          </a:stretch>
        </p:blipFill>
        <p:spPr>
          <a:xfrm>
            <a:off x="7883171" y="4663181"/>
            <a:ext cx="1163013" cy="427424"/>
          </a:xfrm>
          <a:prstGeom prst="rect">
            <a:avLst/>
          </a:prstGeom>
          <a:noFill/>
          <a:ln>
            <a:noFill/>
          </a:ln>
        </p:spPr>
      </p:pic>
      <p:sp>
        <p:nvSpPr>
          <p:cNvPr id="2" name="TextBox 1">
            <a:extLst>
              <a:ext uri="{FF2B5EF4-FFF2-40B4-BE49-F238E27FC236}">
                <a16:creationId xmlns:a16="http://schemas.microsoft.com/office/drawing/2014/main" id="{43A4A784-EA35-4830-B3C6-C66B06DE0703}"/>
              </a:ext>
            </a:extLst>
          </p:cNvPr>
          <p:cNvSpPr txBox="1"/>
          <p:nvPr/>
        </p:nvSpPr>
        <p:spPr>
          <a:xfrm>
            <a:off x="1754155" y="402810"/>
            <a:ext cx="5784980" cy="646331"/>
          </a:xfrm>
          <a:prstGeom prst="rect">
            <a:avLst/>
          </a:prstGeom>
          <a:noFill/>
        </p:spPr>
        <p:txBody>
          <a:bodyPr wrap="square" rtlCol="0">
            <a:spAutoFit/>
          </a:bodyPr>
          <a:lstStyle/>
          <a:p>
            <a:pPr algn="ctr"/>
            <a:r>
              <a:rPr lang="en-US" sz="3600" dirty="0">
                <a:solidFill>
                  <a:srgbClr val="002060"/>
                </a:solidFill>
                <a:latin typeface="Brandon Grotesque Black" panose="020B0A03020203060202" pitchFamily="34" charset="0"/>
              </a:rPr>
              <a:t>Culture Index Information</a:t>
            </a:r>
          </a:p>
        </p:txBody>
      </p:sp>
    </p:spTree>
    <p:extLst>
      <p:ext uri="{BB962C8B-B14F-4D97-AF65-F5344CB8AC3E}">
        <p14:creationId xmlns:p14="http://schemas.microsoft.com/office/powerpoint/2010/main" val="2057822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31" name="Google Shape;131;p19"/>
          <p:cNvPicPr preferRelativeResize="0"/>
          <p:nvPr/>
        </p:nvPicPr>
        <p:blipFill>
          <a:blip r:embed="rId3">
            <a:alphaModFix/>
          </a:blip>
          <a:stretch>
            <a:fillRect/>
          </a:stretch>
        </p:blipFill>
        <p:spPr bwMode="ltGray">
          <a:xfrm>
            <a:off x="955100" y="1072475"/>
            <a:ext cx="3124550" cy="3124550"/>
          </a:xfrm>
          <a:prstGeom prst="rect">
            <a:avLst/>
          </a:prstGeom>
          <a:noFill/>
          <a:ln>
            <a:noFill/>
          </a:ln>
        </p:spPr>
      </p:pic>
      <p:sp>
        <p:nvSpPr>
          <p:cNvPr id="2" name="Text Placeholder 1">
            <a:extLst>
              <a:ext uri="{FF2B5EF4-FFF2-40B4-BE49-F238E27FC236}">
                <a16:creationId xmlns:a16="http://schemas.microsoft.com/office/drawing/2014/main" id="{AE48DA35-CE15-475E-A78F-FD9D0B9BC48D}"/>
              </a:ext>
            </a:extLst>
          </p:cNvPr>
          <p:cNvSpPr>
            <a:spLocks noGrp="1"/>
          </p:cNvSpPr>
          <p:nvPr>
            <p:ph type="body" sz="quarter" idx="13"/>
          </p:nvPr>
        </p:nvSpPr>
        <p:spPr>
          <a:xfrm>
            <a:off x="4192085" y="2195942"/>
            <a:ext cx="4659462" cy="744279"/>
          </a:xfrm>
        </p:spPr>
        <p:txBody>
          <a:bodyPr/>
          <a:lstStyle/>
          <a:p>
            <a:r>
              <a:rPr lang="en-US" dirty="0">
                <a:sym typeface="Helvetica Neue"/>
              </a:rPr>
              <a:t>Ingenuity</a:t>
            </a:r>
          </a:p>
          <a:p>
            <a:r>
              <a:rPr lang="en-US" sz="3600" dirty="0">
                <a:sym typeface="Helvetica Neue"/>
              </a:rPr>
              <a:t>(Ingenious / Inventiveness)</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4" name="Text Placeholder 3">
            <a:extLst>
              <a:ext uri="{FF2B5EF4-FFF2-40B4-BE49-F238E27FC236}">
                <a16:creationId xmlns:a16="http://schemas.microsoft.com/office/drawing/2014/main" id="{30B6E93A-B18E-41DF-B05F-9FAA2C4B10D5}"/>
              </a:ext>
            </a:extLst>
          </p:cNvPr>
          <p:cNvSpPr>
            <a:spLocks noGrp="1"/>
          </p:cNvSpPr>
          <p:nvPr>
            <p:ph type="body" sz="quarter" idx="13"/>
          </p:nvPr>
        </p:nvSpPr>
        <p:spPr/>
        <p:txBody>
          <a:bodyPr/>
          <a:lstStyle/>
          <a:p>
            <a:r>
              <a:rPr lang="en-US" dirty="0">
                <a:solidFill>
                  <a:schemeClr val="accent5"/>
                </a:solidFill>
                <a:sym typeface="Helvetica Neue"/>
              </a:rPr>
              <a:t>I</a:t>
            </a:r>
            <a:r>
              <a:rPr lang="en-US" dirty="0">
                <a:sym typeface="Helvetica Neue"/>
              </a:rPr>
              <a:t> – Ingenuity </a:t>
            </a:r>
            <a:endParaRPr lang="en-US" dirty="0"/>
          </a:p>
        </p:txBody>
      </p:sp>
      <p:sp>
        <p:nvSpPr>
          <p:cNvPr id="5" name="Text Placeholder 4">
            <a:extLst>
              <a:ext uri="{FF2B5EF4-FFF2-40B4-BE49-F238E27FC236}">
                <a16:creationId xmlns:a16="http://schemas.microsoft.com/office/drawing/2014/main" id="{92A27A89-B30D-4634-8F62-2FFA7A806BC2}"/>
              </a:ext>
            </a:extLst>
          </p:cNvPr>
          <p:cNvSpPr>
            <a:spLocks noGrp="1"/>
          </p:cNvSpPr>
          <p:nvPr>
            <p:ph type="body" sz="quarter" idx="14"/>
          </p:nvPr>
        </p:nvSpPr>
        <p:spPr/>
        <p:txBody>
          <a:bodyPr/>
          <a:lstStyle/>
          <a:p>
            <a:pPr marL="0" lvl="0" indent="0">
              <a:buNone/>
            </a:pPr>
            <a:r>
              <a:rPr lang="en-US" dirty="0">
                <a:sym typeface="Helvetica Neue"/>
              </a:rPr>
              <a:t>The degree of inventiveness and the originality of thinking. </a:t>
            </a:r>
          </a:p>
          <a:p>
            <a:pPr lvl="1"/>
            <a:r>
              <a:rPr lang="en-US" dirty="0">
                <a:sym typeface="Helvetica Neue"/>
              </a:rPr>
              <a:t>Continuum </a:t>
            </a:r>
          </a:p>
          <a:p>
            <a:pPr lvl="1"/>
            <a:r>
              <a:rPr lang="en-US" dirty="0">
                <a:sym typeface="Helvetica Neue"/>
              </a:rPr>
              <a:t>0 – very literal, black/white, why fix what </a:t>
            </a:r>
            <a:r>
              <a:rPr lang="en-US" dirty="0" err="1">
                <a:sym typeface="Helvetica Neue"/>
              </a:rPr>
              <a:t>ain’t</a:t>
            </a:r>
            <a:r>
              <a:rPr lang="en-US" dirty="0">
                <a:sym typeface="Helvetica Neue"/>
              </a:rPr>
              <a:t> broke</a:t>
            </a:r>
          </a:p>
          <a:p>
            <a:pPr lvl="1"/>
            <a:r>
              <a:rPr lang="en-US" dirty="0">
                <a:sym typeface="Helvetica Neue"/>
              </a:rPr>
              <a:t>10 – very abstract, thoughts not tethered to reality</a:t>
            </a:r>
          </a:p>
          <a:p>
            <a:pPr lvl="1"/>
            <a:endParaRPr lang="en-US" dirty="0">
              <a:sym typeface="Helvetica Neue"/>
            </a:endParaRPr>
          </a:p>
          <a:p>
            <a:pPr marL="0" lvl="0" indent="0" algn="l" rtl="0">
              <a:spcBef>
                <a:spcPts val="0"/>
              </a:spcBef>
              <a:spcAft>
                <a:spcPts val="0"/>
              </a:spcAft>
              <a:buNone/>
            </a:pPr>
            <a:endParaRPr lang="en-US" sz="1800" dirty="0">
              <a:solidFill>
                <a:srgbClr val="606369"/>
              </a:solidFill>
              <a:highlight>
                <a:srgbClr val="FFFFFF"/>
              </a:highlight>
              <a:latin typeface="Helvetica Neue"/>
              <a:ea typeface="Helvetica Neue"/>
              <a:cs typeface="Helvetica Neue"/>
              <a:sym typeface="Helvetica Neue"/>
            </a:endParaRPr>
          </a:p>
          <a:p>
            <a:pPr marL="285750" lvl="0" indent="-285750" algn="l" rtl="0">
              <a:spcBef>
                <a:spcPts val="0"/>
              </a:spcBef>
              <a:spcAft>
                <a:spcPts val="0"/>
              </a:spcAft>
              <a:buFont typeface="Wingdings" panose="05000000000000000000" pitchFamily="2" charset="2"/>
              <a:buChar char="ü"/>
            </a:pPr>
            <a:r>
              <a:rPr lang="en-US" sz="1800" dirty="0">
                <a:solidFill>
                  <a:schemeClr val="bg1">
                    <a:lumMod val="50000"/>
                  </a:schemeClr>
                </a:solidFill>
                <a:highlight>
                  <a:srgbClr val="FFFFFF"/>
                </a:highlight>
                <a:latin typeface="Helvetica Neue"/>
                <a:ea typeface="Helvetica Neue"/>
                <a:cs typeface="Helvetica Neue"/>
                <a:sym typeface="Helvetica Neue"/>
              </a:rPr>
              <a:t>Normative-I Traits (0-6), more literal</a:t>
            </a:r>
          </a:p>
          <a:p>
            <a:pPr marL="285750" lvl="0" indent="-285750" algn="l" rtl="0">
              <a:spcBef>
                <a:spcPts val="0"/>
              </a:spcBef>
              <a:spcAft>
                <a:spcPts val="0"/>
              </a:spcAft>
              <a:buFont typeface="Wingdings" panose="05000000000000000000" pitchFamily="2" charset="2"/>
              <a:buChar char="ü"/>
            </a:pPr>
            <a:r>
              <a:rPr lang="en-US" sz="1800" dirty="0">
                <a:solidFill>
                  <a:schemeClr val="bg1">
                    <a:lumMod val="50000"/>
                  </a:schemeClr>
                </a:solidFill>
                <a:highlight>
                  <a:srgbClr val="FFFFFF"/>
                </a:highlight>
                <a:latin typeface="Helvetica Neue"/>
                <a:ea typeface="Helvetica Neue"/>
                <a:cs typeface="Helvetica Neue"/>
                <a:sym typeface="Helvetica Neue"/>
              </a:rPr>
              <a:t>Higher-I Traits (7-10), spatial reasoning, cleverness or originality</a:t>
            </a:r>
          </a:p>
          <a:p>
            <a:pPr lvl="1"/>
            <a:endParaRPr lang="en-US" dirty="0">
              <a:sym typeface="Helvetica Neue"/>
            </a:endParaRPr>
          </a:p>
          <a:p>
            <a:endParaRPr lang="en-US" dirty="0"/>
          </a:p>
        </p:txBody>
      </p:sp>
    </p:spTree>
    <p:extLst>
      <p:ext uri="{BB962C8B-B14F-4D97-AF65-F5344CB8AC3E}">
        <p14:creationId xmlns:p14="http://schemas.microsoft.com/office/powerpoint/2010/main" val="33898361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p:nvPr/>
        </p:nvSpPr>
        <p:spPr>
          <a:xfrm>
            <a:off x="9027825" y="-5525"/>
            <a:ext cx="116100" cy="5148900"/>
          </a:xfrm>
          <a:prstGeom prst="rect">
            <a:avLst/>
          </a:prstGeom>
          <a:solidFill>
            <a:srgbClr val="355FA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92" name="Google Shape;92;p16" descr="NewLogo3-31-15-Large.jpg"/>
          <p:cNvPicPr preferRelativeResize="0"/>
          <p:nvPr/>
        </p:nvPicPr>
        <p:blipFill>
          <a:blip r:embed="rId3">
            <a:alphaModFix/>
          </a:blip>
          <a:stretch>
            <a:fillRect/>
          </a:stretch>
        </p:blipFill>
        <p:spPr>
          <a:xfrm>
            <a:off x="7734650" y="4519502"/>
            <a:ext cx="1180752" cy="490500"/>
          </a:xfrm>
          <a:prstGeom prst="rect">
            <a:avLst/>
          </a:prstGeom>
          <a:noFill/>
          <a:ln>
            <a:noFill/>
          </a:ln>
        </p:spPr>
      </p:pic>
      <p:pic>
        <p:nvPicPr>
          <p:cNvPr id="93" name="Google Shape;93;p16"/>
          <p:cNvPicPr preferRelativeResize="0"/>
          <p:nvPr/>
        </p:nvPicPr>
        <p:blipFill>
          <a:blip r:embed="rId4">
            <a:alphaModFix/>
          </a:blip>
          <a:stretch>
            <a:fillRect/>
          </a:stretch>
        </p:blipFill>
        <p:spPr>
          <a:xfrm rot="5400000">
            <a:off x="185715" y="991500"/>
            <a:ext cx="1057700" cy="176275"/>
          </a:xfrm>
          <a:prstGeom prst="rect">
            <a:avLst/>
          </a:prstGeom>
          <a:noFill/>
          <a:ln>
            <a:noFill/>
          </a:ln>
        </p:spPr>
      </p:pic>
      <p:cxnSp>
        <p:nvCxnSpPr>
          <p:cNvPr id="94" name="Google Shape;94;p16"/>
          <p:cNvCxnSpPr/>
          <p:nvPr/>
        </p:nvCxnSpPr>
        <p:spPr>
          <a:xfrm rot="10800000">
            <a:off x="708075" y="1730400"/>
            <a:ext cx="0" cy="3413100"/>
          </a:xfrm>
          <a:prstGeom prst="straightConnector1">
            <a:avLst/>
          </a:prstGeom>
          <a:noFill/>
          <a:ln w="9525" cap="flat" cmpd="sng">
            <a:solidFill>
              <a:schemeClr val="dk2"/>
            </a:solidFill>
            <a:prstDash val="solid"/>
            <a:round/>
            <a:headEnd type="none" w="med" len="med"/>
            <a:tailEnd type="none" w="med" len="med"/>
          </a:ln>
        </p:spPr>
      </p:cxnSp>
      <p:pic>
        <p:nvPicPr>
          <p:cNvPr id="95" name="Google Shape;95;p16"/>
          <p:cNvPicPr preferRelativeResize="0"/>
          <p:nvPr/>
        </p:nvPicPr>
        <p:blipFill>
          <a:blip r:embed="rId5">
            <a:alphaModFix/>
          </a:blip>
          <a:stretch>
            <a:fillRect/>
          </a:stretch>
        </p:blipFill>
        <p:spPr>
          <a:xfrm>
            <a:off x="0" y="2611099"/>
            <a:ext cx="626425" cy="2532402"/>
          </a:xfrm>
          <a:prstGeom prst="rect">
            <a:avLst/>
          </a:prstGeom>
          <a:noFill/>
          <a:ln>
            <a:noFill/>
          </a:ln>
        </p:spPr>
      </p:pic>
      <p:sp>
        <p:nvSpPr>
          <p:cNvPr id="96" name="Google Shape;96;p16"/>
          <p:cNvSpPr txBox="1"/>
          <p:nvPr/>
        </p:nvSpPr>
        <p:spPr>
          <a:xfrm>
            <a:off x="879274" y="682000"/>
            <a:ext cx="7950249" cy="566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3600" b="1" i="0" u="none" strike="noStrike" kern="0" cap="none" spc="0" normalizeH="0" baseline="0" noProof="0" dirty="0">
                <a:ln>
                  <a:noFill/>
                </a:ln>
                <a:solidFill>
                  <a:srgbClr val="002060"/>
                </a:solidFill>
                <a:effectLst/>
                <a:uLnTx/>
                <a:uFillTx/>
                <a:latin typeface="Helvetica Neue"/>
                <a:ea typeface="Helvetica Neue"/>
                <a:cs typeface="Helvetica Neue"/>
                <a:sym typeface="Helvetica Neue"/>
              </a:rPr>
              <a:t>Self </a:t>
            </a:r>
            <a:r>
              <a:rPr lang="en-US" sz="3600" b="1" dirty="0">
                <a:solidFill>
                  <a:srgbClr val="002060"/>
                </a:solidFill>
                <a:latin typeface="Helvetica Neue"/>
                <a:ea typeface="Helvetica Neue"/>
                <a:cs typeface="Helvetica Neue"/>
                <a:sym typeface="Helvetica Neue"/>
              </a:rPr>
              <a:t>Awareness and Understanding</a:t>
            </a:r>
            <a:endParaRPr kumimoji="0" sz="3600" b="1" i="0" u="none" strike="noStrike" kern="0" cap="none" spc="0" normalizeH="0" baseline="0" noProof="0" dirty="0">
              <a:ln>
                <a:noFill/>
              </a:ln>
              <a:solidFill>
                <a:srgbClr val="002060"/>
              </a:solidFill>
              <a:effectLst/>
              <a:uLnTx/>
              <a:uFillTx/>
              <a:latin typeface="Helvetica Neue"/>
              <a:ea typeface="Helvetica Neue"/>
              <a:cs typeface="Helvetica Neue"/>
              <a:sym typeface="Helvetica Neue"/>
            </a:endParaRPr>
          </a:p>
        </p:txBody>
      </p:sp>
      <p:cxnSp>
        <p:nvCxnSpPr>
          <p:cNvPr id="97" name="Google Shape;97;p16"/>
          <p:cNvCxnSpPr/>
          <p:nvPr/>
        </p:nvCxnSpPr>
        <p:spPr>
          <a:xfrm rot="10800000">
            <a:off x="920000" y="1523925"/>
            <a:ext cx="6254700" cy="0"/>
          </a:xfrm>
          <a:prstGeom prst="straightConnector1">
            <a:avLst/>
          </a:prstGeom>
          <a:noFill/>
          <a:ln w="9525" cap="flat" cmpd="sng">
            <a:solidFill>
              <a:schemeClr val="dk2"/>
            </a:solidFill>
            <a:prstDash val="solid"/>
            <a:round/>
            <a:headEnd type="none" w="med" len="med"/>
            <a:tailEnd type="none" w="med" len="med"/>
          </a:ln>
        </p:spPr>
      </p:cxnSp>
      <p:sp>
        <p:nvSpPr>
          <p:cNvPr id="98" name="Google Shape;98;p16"/>
          <p:cNvSpPr txBox="1"/>
          <p:nvPr/>
        </p:nvSpPr>
        <p:spPr>
          <a:xfrm>
            <a:off x="1047286" y="2216559"/>
            <a:ext cx="7277740" cy="1739235"/>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1" u="sng" noProof="0" dirty="0">
                <a:solidFill>
                  <a:srgbClr val="606369"/>
                </a:solidFill>
                <a:effectLst>
                  <a:outerShdw blurRad="38100" dist="38100" dir="2700000" algn="tl">
                    <a:srgbClr val="000000">
                      <a:alpha val="43137"/>
                    </a:srgbClr>
                  </a:outerShdw>
                </a:effectLst>
                <a:highlight>
                  <a:srgbClr val="FFFFFF"/>
                </a:highlight>
                <a:latin typeface="Helvetica Neue"/>
                <a:ea typeface="Helvetica Neue"/>
                <a:cs typeface="Helvetica Neue"/>
                <a:sym typeface="Helvetica Neue"/>
              </a:rPr>
              <a:t>QUESTIONS TO DISCUSS Once you have your individual survey.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1600" dirty="0">
              <a:solidFill>
                <a:srgbClr val="606369"/>
              </a:solidFill>
              <a:highlight>
                <a:srgbClr val="FFFFFF"/>
              </a:highlight>
              <a:latin typeface="Helvetica Neue"/>
              <a:ea typeface="Helvetica Neue"/>
              <a:cs typeface="Helvetica Neue"/>
              <a:sym typeface="Helvetica Neue"/>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0" dirty="0">
                <a:solidFill>
                  <a:srgbClr val="606369"/>
                </a:solidFill>
                <a:highlight>
                  <a:srgbClr val="FFFFFF"/>
                </a:highlight>
                <a:latin typeface="Helvetica Neue"/>
                <a:ea typeface="Helvetica Neue"/>
                <a:cs typeface="Helvetica Neue"/>
                <a:sym typeface="Helvetica Neue"/>
              </a:rPr>
              <a:t>What have you learned about yourself?</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dirty="0">
                <a:ln>
                  <a:noFill/>
                </a:ln>
                <a:solidFill>
                  <a:srgbClr val="606369"/>
                </a:solidFill>
                <a:effectLst/>
                <a:highlight>
                  <a:srgbClr val="FFFFFF"/>
                </a:highlight>
                <a:uLnTx/>
                <a:uFillTx/>
                <a:latin typeface="Helvetica Neue"/>
                <a:ea typeface="Helvetica Neue"/>
                <a:cs typeface="Helvetica Neue"/>
                <a:sym typeface="Helvetica Neue"/>
              </a:rPr>
              <a:t>What</a:t>
            </a:r>
            <a:r>
              <a:rPr kumimoji="0" lang="en-US" sz="1600" b="0" i="0" u="none" strike="noStrike" kern="0" cap="none" spc="0" normalizeH="0" dirty="0">
                <a:ln>
                  <a:noFill/>
                </a:ln>
                <a:solidFill>
                  <a:srgbClr val="606369"/>
                </a:solidFill>
                <a:effectLst/>
                <a:highlight>
                  <a:srgbClr val="FFFFFF"/>
                </a:highlight>
                <a:uLnTx/>
                <a:uFillTx/>
                <a:latin typeface="Helvetica Neue"/>
                <a:ea typeface="Helvetica Neue"/>
                <a:cs typeface="Helvetica Neue"/>
                <a:sym typeface="Helvetica Neue"/>
              </a:rPr>
              <a:t> is your primary driver/motivator/where you gain confidence?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aseline="0" noProof="0" dirty="0">
                <a:solidFill>
                  <a:srgbClr val="606369"/>
                </a:solidFill>
                <a:highlight>
                  <a:srgbClr val="FFFFFF"/>
                </a:highlight>
                <a:latin typeface="Helvetica Neue"/>
                <a:ea typeface="Helvetica Neue"/>
                <a:cs typeface="Helvetica Neue"/>
                <a:sym typeface="Helvetica Neue"/>
              </a:rPr>
              <a:t>Are you Predictable?</a:t>
            </a:r>
            <a:r>
              <a:rPr lang="en-US" sz="1600" noProof="0" dirty="0">
                <a:solidFill>
                  <a:srgbClr val="606369"/>
                </a:solidFill>
                <a:highlight>
                  <a:srgbClr val="FFFFFF"/>
                </a:highlight>
                <a:latin typeface="Helvetica Neue"/>
                <a:ea typeface="Helvetica Neue"/>
                <a:cs typeface="Helvetica Neue"/>
                <a:sym typeface="Helvetica Neue"/>
              </a:rPr>
              <a:t> Are you Malleable?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dirty="0">
                <a:ln>
                  <a:noFill/>
                </a:ln>
                <a:solidFill>
                  <a:srgbClr val="606369"/>
                </a:solidFill>
                <a:effectLst/>
                <a:highlight>
                  <a:srgbClr val="FFFFFF"/>
                </a:highlight>
                <a:uLnTx/>
                <a:uFillTx/>
                <a:latin typeface="Helvetica Neue"/>
                <a:ea typeface="Helvetica Neue"/>
                <a:cs typeface="Helvetica Neue"/>
                <a:sym typeface="Helvetica Neue"/>
              </a:rPr>
              <a:t>With</a:t>
            </a:r>
            <a:r>
              <a:rPr kumimoji="0" lang="en-US" sz="1600" b="0" i="0" u="none" strike="noStrike" kern="0" cap="none" spc="0" normalizeH="0" dirty="0">
                <a:ln>
                  <a:noFill/>
                </a:ln>
                <a:solidFill>
                  <a:srgbClr val="606369"/>
                </a:solidFill>
                <a:effectLst/>
                <a:highlight>
                  <a:srgbClr val="FFFFFF"/>
                </a:highlight>
                <a:uLnTx/>
                <a:uFillTx/>
                <a:latin typeface="Helvetica Neue"/>
                <a:ea typeface="Helvetica Neue"/>
                <a:cs typeface="Helvetica Neue"/>
                <a:sym typeface="Helvetica Neue"/>
              </a:rPr>
              <a:t> your dominate trait, why does the opposite challenge you?</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baseline="0" noProof="0" dirty="0">
                <a:solidFill>
                  <a:srgbClr val="606369"/>
                </a:solidFill>
                <a:highlight>
                  <a:srgbClr val="FFFFFF"/>
                </a:highlight>
                <a:latin typeface="Helvetica Neue"/>
                <a:ea typeface="Helvetica Neue"/>
                <a:cs typeface="Helvetica Neue"/>
                <a:sym typeface="Helvetica Neue"/>
              </a:rPr>
              <a:t>In</a:t>
            </a:r>
            <a:r>
              <a:rPr lang="en-US" sz="1600" noProof="0" dirty="0">
                <a:solidFill>
                  <a:srgbClr val="606369"/>
                </a:solidFill>
                <a:highlight>
                  <a:srgbClr val="FFFFFF"/>
                </a:highlight>
                <a:latin typeface="Helvetica Neue"/>
                <a:ea typeface="Helvetica Neue"/>
                <a:cs typeface="Helvetica Neue"/>
                <a:sym typeface="Helvetica Neue"/>
              </a:rPr>
              <a:t> your Role, where do your predictive behaviors help….and where do they create hurdles?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dirty="0">
                <a:ln>
                  <a:noFill/>
                </a:ln>
                <a:solidFill>
                  <a:srgbClr val="606369"/>
                </a:solidFill>
                <a:effectLst/>
                <a:highlight>
                  <a:srgbClr val="FFFFFF"/>
                </a:highlight>
                <a:uLnTx/>
                <a:uFillTx/>
                <a:latin typeface="Helvetica Neue"/>
                <a:ea typeface="Helvetica Neue"/>
                <a:cs typeface="Helvetica Neue"/>
                <a:sym typeface="Helvetica Neue"/>
              </a:rPr>
              <a:t>Why do people follow you?</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noProof="0" dirty="0">
                <a:solidFill>
                  <a:srgbClr val="606369"/>
                </a:solidFill>
                <a:highlight>
                  <a:srgbClr val="FFFFFF"/>
                </a:highlight>
                <a:latin typeface="Helvetica Neue"/>
                <a:ea typeface="Helvetica Neue"/>
                <a:cs typeface="Helvetica Neue"/>
                <a:sym typeface="Helvetica Neue"/>
              </a:rPr>
              <a:t>Are you aware of leading people differently than you want to be led?</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dirty="0">
                <a:ln>
                  <a:noFill/>
                </a:ln>
                <a:solidFill>
                  <a:srgbClr val="606369"/>
                </a:solidFill>
                <a:effectLst/>
                <a:highlight>
                  <a:srgbClr val="FFFFFF"/>
                </a:highlight>
                <a:uLnTx/>
                <a:uFillTx/>
                <a:latin typeface="Helvetica Neue"/>
                <a:ea typeface="Helvetica Neue"/>
                <a:cs typeface="Helvetica Neue"/>
                <a:sym typeface="Helvetica Neue"/>
              </a:rPr>
              <a:t>How does stress impact you (energy, temper, joy, engagement)?</a:t>
            </a:r>
            <a:endParaRPr kumimoji="0" lang="en-US" sz="1600" b="0" i="0" u="none" strike="noStrike" kern="0" cap="none" spc="0" normalizeH="0" baseline="0" noProof="0" dirty="0">
              <a:ln>
                <a:noFill/>
              </a:ln>
              <a:solidFill>
                <a:srgbClr val="606369"/>
              </a:solidFill>
              <a:effectLst/>
              <a:highlight>
                <a:srgbClr val="FFFFFF"/>
              </a:highlight>
              <a:uLnTx/>
              <a:uFillTx/>
              <a:latin typeface="Helvetica Neue"/>
              <a:ea typeface="Helvetica Neue"/>
              <a:cs typeface="Helvetica Neue"/>
              <a:sym typeface="Helvetica Neue"/>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ü"/>
              <a:tabLst/>
              <a:defRPr/>
            </a:pPr>
            <a:endParaRPr kumimoji="0" lang="en-US" sz="1600" b="0" i="0" u="none" strike="noStrike" kern="0" cap="none" spc="0" normalizeH="0" baseline="0" noProof="0" dirty="0">
              <a:ln>
                <a:noFill/>
              </a:ln>
              <a:solidFill>
                <a:srgbClr val="606369"/>
              </a:solidFill>
              <a:effectLst/>
              <a:highlight>
                <a:srgbClr val="FFFFFF"/>
              </a:highlight>
              <a:uLnTx/>
              <a:uFillTx/>
              <a:latin typeface="Helvetica Neue"/>
              <a:ea typeface="Helvetica Neue"/>
              <a:cs typeface="Helvetica Neue"/>
              <a:sym typeface="Helvetica Neue"/>
            </a:endParaRPr>
          </a:p>
        </p:txBody>
      </p:sp>
      <p:sp>
        <p:nvSpPr>
          <p:cNvPr id="2" name="TextBox 1">
            <a:extLst>
              <a:ext uri="{FF2B5EF4-FFF2-40B4-BE49-F238E27FC236}">
                <a16:creationId xmlns:a16="http://schemas.microsoft.com/office/drawing/2014/main" id="{5ACB4D34-E7D0-0625-E763-A12A3E076CEC}"/>
              </a:ext>
            </a:extLst>
          </p:cNvPr>
          <p:cNvSpPr txBox="1"/>
          <p:nvPr/>
        </p:nvSpPr>
        <p:spPr>
          <a:xfrm>
            <a:off x="1053453" y="1683657"/>
            <a:ext cx="6121247" cy="523220"/>
          </a:xfrm>
          <a:prstGeom prst="rect">
            <a:avLst/>
          </a:prstGeom>
          <a:noFill/>
        </p:spPr>
        <p:txBody>
          <a:bodyPr wrap="square" rtlCol="0">
            <a:spAutoFit/>
          </a:bodyPr>
          <a:lstStyle/>
          <a:p>
            <a:r>
              <a:rPr lang="en-US" b="0" i="0" dirty="0">
                <a:solidFill>
                  <a:srgbClr val="00B0F0"/>
                </a:solidFill>
                <a:effectLst/>
                <a:latin typeface="Merriweather" panose="020B0604020202020204" pitchFamily="2" charset="0"/>
              </a:rPr>
              <a:t>“First be a leader of yourself. Only then can you grow to lead others.”  David Taylor-Klaus</a:t>
            </a:r>
            <a:endParaRPr lang="en-US" dirty="0">
              <a:solidFill>
                <a:srgbClr val="00B0F0"/>
              </a:solidFill>
            </a:endParaRPr>
          </a:p>
        </p:txBody>
      </p:sp>
    </p:spTree>
    <p:extLst>
      <p:ext uri="{BB962C8B-B14F-4D97-AF65-F5344CB8AC3E}">
        <p14:creationId xmlns:p14="http://schemas.microsoft.com/office/powerpoint/2010/main" val="227557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Arrow Connector 72">
            <a:extLst>
              <a:ext uri="{FF2B5EF4-FFF2-40B4-BE49-F238E27FC236}">
                <a16:creationId xmlns:a16="http://schemas.microsoft.com/office/drawing/2014/main" id="{92E3F79C-178C-46B1-95EC-82B4AB5041EC}"/>
              </a:ext>
            </a:extLst>
          </p:cNvPr>
          <p:cNvCxnSpPr>
            <a:cxnSpLocks/>
          </p:cNvCxnSpPr>
          <p:nvPr/>
        </p:nvCxnSpPr>
        <p:spPr bwMode="ltGray">
          <a:xfrm flipV="1">
            <a:off x="4869990" y="190937"/>
            <a:ext cx="1739" cy="469783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99DA8267-B918-4F5C-9BE9-F6D93C777212}"/>
              </a:ext>
            </a:extLst>
          </p:cNvPr>
          <p:cNvGrpSpPr/>
          <p:nvPr/>
        </p:nvGrpSpPr>
        <p:grpSpPr>
          <a:xfrm>
            <a:off x="4490146" y="647135"/>
            <a:ext cx="761427" cy="802904"/>
            <a:chOff x="4775372" y="523310"/>
            <a:chExt cx="761427" cy="802904"/>
          </a:xfrm>
        </p:grpSpPr>
        <p:pic>
          <p:nvPicPr>
            <p:cNvPr id="4" name="Google Shape;310;p33">
              <a:extLst>
                <a:ext uri="{FF2B5EF4-FFF2-40B4-BE49-F238E27FC236}">
                  <a16:creationId xmlns:a16="http://schemas.microsoft.com/office/drawing/2014/main" id="{16BC6EDA-1175-415E-A043-40DA9F6846E3}"/>
                </a:ext>
              </a:extLst>
            </p:cNvPr>
            <p:cNvPicPr preferRelativeResize="0"/>
            <p:nvPr/>
          </p:nvPicPr>
          <p:blipFill>
            <a:blip r:embed="rId3">
              <a:alphaModFix/>
            </a:blip>
            <a:stretch>
              <a:fillRect/>
            </a:stretch>
          </p:blipFill>
          <p:spPr bwMode="ltGray">
            <a:xfrm>
              <a:off x="4836045" y="523310"/>
              <a:ext cx="640080" cy="640080"/>
            </a:xfrm>
            <a:prstGeom prst="rect">
              <a:avLst/>
            </a:prstGeom>
            <a:noFill/>
            <a:ln>
              <a:noFill/>
            </a:ln>
          </p:spPr>
        </p:pic>
        <p:sp>
          <p:nvSpPr>
            <p:cNvPr id="2" name="TextBox 1">
              <a:extLst>
                <a:ext uri="{FF2B5EF4-FFF2-40B4-BE49-F238E27FC236}">
                  <a16:creationId xmlns:a16="http://schemas.microsoft.com/office/drawing/2014/main" id="{2F7263C5-7203-4304-B276-8851840B5C5F}"/>
                </a:ext>
              </a:extLst>
            </p:cNvPr>
            <p:cNvSpPr txBox="1"/>
            <p:nvPr/>
          </p:nvSpPr>
          <p:spPr>
            <a:xfrm>
              <a:off x="4775372" y="1141548"/>
              <a:ext cx="761427" cy="184666"/>
            </a:xfrm>
            <a:prstGeom prst="rect">
              <a:avLst/>
            </a:prstGeom>
            <a:solidFill>
              <a:schemeClr val="bg1"/>
            </a:solidFill>
            <a:effectLst/>
          </p:spPr>
          <p:txBody>
            <a:bodyPr wrap="none" lIns="0" tIns="0" rIns="0" bIns="0" rtlCol="0">
              <a:spAutoFit/>
            </a:bodyPr>
            <a:lstStyle/>
            <a:p>
              <a:r>
                <a:rPr lang="en-US" sz="1200" b="1" dirty="0">
                  <a:solidFill>
                    <a:schemeClr val="accent1"/>
                  </a:solidFill>
                  <a:latin typeface="+mn-lt"/>
                </a:rPr>
                <a:t>Autonomy</a:t>
              </a:r>
            </a:p>
          </p:txBody>
        </p:sp>
      </p:grpSp>
      <p:sp>
        <p:nvSpPr>
          <p:cNvPr id="51" name="TextBox 50">
            <a:extLst>
              <a:ext uri="{FF2B5EF4-FFF2-40B4-BE49-F238E27FC236}">
                <a16:creationId xmlns:a16="http://schemas.microsoft.com/office/drawing/2014/main" id="{4AEE846E-9EE3-4A5B-9480-D05DC42FFEC7}"/>
              </a:ext>
            </a:extLst>
          </p:cNvPr>
          <p:cNvSpPr txBox="1"/>
          <p:nvPr/>
        </p:nvSpPr>
        <p:spPr>
          <a:xfrm>
            <a:off x="1146028" y="921183"/>
            <a:ext cx="1197764" cy="307777"/>
          </a:xfrm>
          <a:prstGeom prst="rect">
            <a:avLst/>
          </a:prstGeom>
          <a:solidFill>
            <a:schemeClr val="bg1">
              <a:lumMod val="50000"/>
            </a:schemeClr>
          </a:solidFill>
          <a:ln w="38100">
            <a:noFill/>
          </a:ln>
          <a:effectLst>
            <a:outerShdw blurRad="50800" dist="38100" dir="2700000" algn="tl" rotWithShape="0">
              <a:prstClr val="black">
                <a:alpha val="40000"/>
              </a:prstClr>
            </a:outerShdw>
          </a:effectLst>
        </p:spPr>
        <p:txBody>
          <a:bodyPr wrap="square" rtlCol="0">
            <a:spAutoFit/>
          </a:bodyPr>
          <a:lstStyle/>
          <a:p>
            <a:pPr algn="ctr"/>
            <a:r>
              <a:rPr lang="en-US" dirty="0">
                <a:solidFill>
                  <a:schemeClr val="bg1"/>
                </a:solidFill>
                <a:latin typeface="Arial Black" panose="020B0A04020102020204" pitchFamily="34" charset="0"/>
              </a:rPr>
              <a:t>Reactive</a:t>
            </a:r>
          </a:p>
        </p:txBody>
      </p:sp>
      <p:sp>
        <p:nvSpPr>
          <p:cNvPr id="52" name="TextBox 51">
            <a:extLst>
              <a:ext uri="{FF2B5EF4-FFF2-40B4-BE49-F238E27FC236}">
                <a16:creationId xmlns:a16="http://schemas.microsoft.com/office/drawing/2014/main" id="{63338898-86C4-4856-91F2-0C24061A30B0}"/>
              </a:ext>
            </a:extLst>
          </p:cNvPr>
          <p:cNvSpPr txBox="1"/>
          <p:nvPr/>
        </p:nvSpPr>
        <p:spPr>
          <a:xfrm>
            <a:off x="7353881" y="921183"/>
            <a:ext cx="1197764" cy="307777"/>
          </a:xfrm>
          <a:prstGeom prst="rect">
            <a:avLst/>
          </a:prstGeom>
          <a:solidFill>
            <a:schemeClr val="bg1">
              <a:lumMod val="85000"/>
            </a:schemeClr>
          </a:solidFill>
          <a:ln w="38100">
            <a:noFill/>
          </a:ln>
          <a:effectLst>
            <a:outerShdw blurRad="50800" dist="38100" dir="2700000" algn="tl" rotWithShape="0">
              <a:prstClr val="black">
                <a:alpha val="40000"/>
              </a:prstClr>
            </a:outerShdw>
          </a:effectLst>
        </p:spPr>
        <p:txBody>
          <a:bodyPr wrap="square" rtlCol="0">
            <a:spAutoFit/>
          </a:bodyPr>
          <a:lstStyle/>
          <a:p>
            <a:pPr algn="ctr"/>
            <a:r>
              <a:rPr lang="en-US" dirty="0">
                <a:solidFill>
                  <a:schemeClr val="bg1">
                    <a:lumMod val="50000"/>
                  </a:schemeClr>
                </a:solidFill>
                <a:latin typeface="Arial Black" panose="020B0A04020102020204" pitchFamily="34" charset="0"/>
              </a:rPr>
              <a:t>Proactive</a:t>
            </a:r>
          </a:p>
        </p:txBody>
      </p:sp>
      <p:sp>
        <p:nvSpPr>
          <p:cNvPr id="53" name="TextBox 52">
            <a:extLst>
              <a:ext uri="{FF2B5EF4-FFF2-40B4-BE49-F238E27FC236}">
                <a16:creationId xmlns:a16="http://schemas.microsoft.com/office/drawing/2014/main" id="{96617D9F-C2DC-4FAD-B2AD-49FF3B8BEE5B}"/>
              </a:ext>
            </a:extLst>
          </p:cNvPr>
          <p:cNvSpPr txBox="1"/>
          <p:nvPr/>
        </p:nvSpPr>
        <p:spPr>
          <a:xfrm>
            <a:off x="2614101" y="921183"/>
            <a:ext cx="1197764" cy="307777"/>
          </a:xfrm>
          <a:prstGeom prst="rect">
            <a:avLst/>
          </a:prstGeom>
          <a:solidFill>
            <a:schemeClr val="bg2"/>
          </a:solidFill>
          <a:ln w="38100">
            <a:noFill/>
          </a:ln>
          <a:effectLst>
            <a:outerShdw blurRad="50800" dist="38100" dir="2700000" algn="tl" rotWithShape="0">
              <a:prstClr val="black">
                <a:alpha val="40000"/>
              </a:prstClr>
            </a:outerShdw>
          </a:effectLst>
        </p:spPr>
        <p:txBody>
          <a:bodyPr wrap="square" rtlCol="0">
            <a:spAutoFit/>
          </a:bodyPr>
          <a:lstStyle/>
          <a:p>
            <a:pPr algn="ctr"/>
            <a:r>
              <a:rPr lang="en-US" dirty="0">
                <a:solidFill>
                  <a:schemeClr val="bg1"/>
                </a:solidFill>
                <a:latin typeface="Arial Black" panose="020B0A04020102020204" pitchFamily="34" charset="0"/>
              </a:rPr>
              <a:t>Friendly</a:t>
            </a:r>
          </a:p>
        </p:txBody>
      </p:sp>
      <p:sp>
        <p:nvSpPr>
          <p:cNvPr id="54" name="TextBox 53">
            <a:extLst>
              <a:ext uri="{FF2B5EF4-FFF2-40B4-BE49-F238E27FC236}">
                <a16:creationId xmlns:a16="http://schemas.microsoft.com/office/drawing/2014/main" id="{BC718014-B8B8-4E29-A677-DE2BDB35B67B}"/>
              </a:ext>
            </a:extLst>
          </p:cNvPr>
          <p:cNvSpPr txBox="1"/>
          <p:nvPr/>
        </p:nvSpPr>
        <p:spPr>
          <a:xfrm>
            <a:off x="5885807" y="921183"/>
            <a:ext cx="1197764" cy="307777"/>
          </a:xfrm>
          <a:prstGeom prst="rect">
            <a:avLst/>
          </a:prstGeom>
          <a:solidFill>
            <a:schemeClr val="bg2">
              <a:lumMod val="20000"/>
              <a:lumOff val="80000"/>
            </a:schemeClr>
          </a:solidFill>
          <a:ln w="38100">
            <a:noFill/>
          </a:ln>
          <a:effectLst>
            <a:outerShdw blurRad="50800" dist="38100" dir="2700000" algn="tl" rotWithShape="0">
              <a:prstClr val="black">
                <a:alpha val="40000"/>
              </a:prstClr>
            </a:outerShdw>
          </a:effectLst>
        </p:spPr>
        <p:txBody>
          <a:bodyPr wrap="square" rtlCol="0">
            <a:spAutoFit/>
          </a:bodyPr>
          <a:lstStyle/>
          <a:p>
            <a:pPr algn="ctr"/>
            <a:r>
              <a:rPr lang="en-US" dirty="0">
                <a:solidFill>
                  <a:schemeClr val="bg2"/>
                </a:solidFill>
                <a:latin typeface="Arial Black" panose="020B0A04020102020204" pitchFamily="34" charset="0"/>
              </a:rPr>
              <a:t>Hostile</a:t>
            </a:r>
          </a:p>
        </p:txBody>
      </p:sp>
      <p:sp>
        <p:nvSpPr>
          <p:cNvPr id="58" name="TextBox 57">
            <a:extLst>
              <a:ext uri="{FF2B5EF4-FFF2-40B4-BE49-F238E27FC236}">
                <a16:creationId xmlns:a16="http://schemas.microsoft.com/office/drawing/2014/main" id="{07CEFF45-7B0D-477C-9BE3-B22B3C0C13D7}"/>
              </a:ext>
            </a:extLst>
          </p:cNvPr>
          <p:cNvSpPr txBox="1"/>
          <p:nvPr/>
        </p:nvSpPr>
        <p:spPr>
          <a:xfrm>
            <a:off x="2614101" y="1931353"/>
            <a:ext cx="1197764" cy="307777"/>
          </a:xfrm>
          <a:prstGeom prst="rect">
            <a:avLst/>
          </a:prstGeom>
          <a:solidFill>
            <a:schemeClr val="bg2">
              <a:lumMod val="20000"/>
              <a:lumOff val="80000"/>
            </a:schemeClr>
          </a:solidFill>
          <a:ln w="38100">
            <a:noFill/>
          </a:ln>
          <a:effectLst>
            <a:outerShdw blurRad="50800" dist="38100" dir="2700000" algn="tl" rotWithShape="0">
              <a:prstClr val="black">
                <a:alpha val="40000"/>
              </a:prstClr>
            </a:outerShdw>
          </a:effectLst>
        </p:spPr>
        <p:txBody>
          <a:bodyPr wrap="square" rtlCol="0">
            <a:spAutoFit/>
          </a:bodyPr>
          <a:lstStyle/>
          <a:p>
            <a:pPr algn="ctr"/>
            <a:r>
              <a:rPr lang="en-US" dirty="0">
                <a:solidFill>
                  <a:schemeClr val="bg2"/>
                </a:solidFill>
                <a:latin typeface="Arial Black" panose="020B0A04020102020204" pitchFamily="34" charset="0"/>
              </a:rPr>
              <a:t>Hostile</a:t>
            </a:r>
          </a:p>
        </p:txBody>
      </p:sp>
      <p:grpSp>
        <p:nvGrpSpPr>
          <p:cNvPr id="80" name="Group 79">
            <a:extLst>
              <a:ext uri="{FF2B5EF4-FFF2-40B4-BE49-F238E27FC236}">
                <a16:creationId xmlns:a16="http://schemas.microsoft.com/office/drawing/2014/main" id="{66A51784-01AA-4993-B91E-C40667065CAC}"/>
              </a:ext>
            </a:extLst>
          </p:cNvPr>
          <p:cNvGrpSpPr/>
          <p:nvPr/>
        </p:nvGrpSpPr>
        <p:grpSpPr>
          <a:xfrm>
            <a:off x="4382745" y="1657585"/>
            <a:ext cx="976229" cy="803311"/>
            <a:chOff x="4667971" y="1534167"/>
            <a:chExt cx="976229" cy="803311"/>
          </a:xfrm>
        </p:grpSpPr>
        <p:pic>
          <p:nvPicPr>
            <p:cNvPr id="7" name="Google Shape;337;p35">
              <a:extLst>
                <a:ext uri="{FF2B5EF4-FFF2-40B4-BE49-F238E27FC236}">
                  <a16:creationId xmlns:a16="http://schemas.microsoft.com/office/drawing/2014/main" id="{FE38D275-43C0-4538-BFBF-B2C4CF81CFC0}"/>
                </a:ext>
              </a:extLst>
            </p:cNvPr>
            <p:cNvPicPr preferRelativeResize="0"/>
            <p:nvPr/>
          </p:nvPicPr>
          <p:blipFill>
            <a:blip r:embed="rId4">
              <a:alphaModFix/>
            </a:blip>
            <a:stretch>
              <a:fillRect/>
            </a:stretch>
          </p:blipFill>
          <p:spPr bwMode="gray">
            <a:xfrm>
              <a:off x="4836045" y="1534167"/>
              <a:ext cx="640080" cy="640080"/>
            </a:xfrm>
            <a:prstGeom prst="rect">
              <a:avLst/>
            </a:prstGeom>
            <a:noFill/>
            <a:ln>
              <a:noFill/>
            </a:ln>
          </p:spPr>
        </p:pic>
        <p:sp>
          <p:nvSpPr>
            <p:cNvPr id="42" name="TextBox 41">
              <a:extLst>
                <a:ext uri="{FF2B5EF4-FFF2-40B4-BE49-F238E27FC236}">
                  <a16:creationId xmlns:a16="http://schemas.microsoft.com/office/drawing/2014/main" id="{55ADFA58-849E-4244-B6EE-7E6F3D9EE1F2}"/>
                </a:ext>
              </a:extLst>
            </p:cNvPr>
            <p:cNvSpPr txBox="1"/>
            <p:nvPr/>
          </p:nvSpPr>
          <p:spPr>
            <a:xfrm>
              <a:off x="4667971" y="2152812"/>
              <a:ext cx="976229" cy="184666"/>
            </a:xfrm>
            <a:prstGeom prst="rect">
              <a:avLst/>
            </a:prstGeom>
            <a:solidFill>
              <a:schemeClr val="bg1"/>
            </a:solidFill>
          </p:spPr>
          <p:txBody>
            <a:bodyPr wrap="none" lIns="0" tIns="0" rIns="0" bIns="0" rtlCol="0">
              <a:spAutoFit/>
            </a:bodyPr>
            <a:lstStyle/>
            <a:p>
              <a:r>
                <a:rPr lang="en-US" sz="1200" b="1" dirty="0">
                  <a:solidFill>
                    <a:schemeClr val="accent2"/>
                  </a:solidFill>
                  <a:latin typeface="+mn-lt"/>
                </a:rPr>
                <a:t>Social-Ability</a:t>
              </a:r>
            </a:p>
          </p:txBody>
        </p:sp>
      </p:grpSp>
      <p:sp>
        <p:nvSpPr>
          <p:cNvPr id="55" name="TextBox 54">
            <a:extLst>
              <a:ext uri="{FF2B5EF4-FFF2-40B4-BE49-F238E27FC236}">
                <a16:creationId xmlns:a16="http://schemas.microsoft.com/office/drawing/2014/main" id="{921DB34F-DE65-4112-B139-258EE179DD91}"/>
              </a:ext>
            </a:extLst>
          </p:cNvPr>
          <p:cNvSpPr txBox="1"/>
          <p:nvPr/>
        </p:nvSpPr>
        <p:spPr>
          <a:xfrm>
            <a:off x="1146028" y="1931353"/>
            <a:ext cx="1197764" cy="307777"/>
          </a:xfrm>
          <a:prstGeom prst="rect">
            <a:avLst/>
          </a:prstGeom>
          <a:solidFill>
            <a:schemeClr val="bg1">
              <a:lumMod val="50000"/>
            </a:schemeClr>
          </a:solidFill>
          <a:ln w="38100">
            <a:noFill/>
          </a:ln>
          <a:effectLst>
            <a:outerShdw blurRad="50800" dist="38100" dir="2700000" algn="tl" rotWithShape="0">
              <a:prstClr val="black">
                <a:alpha val="40000"/>
              </a:prstClr>
            </a:outerShdw>
          </a:effectLst>
        </p:spPr>
        <p:txBody>
          <a:bodyPr wrap="square" rtlCol="0">
            <a:spAutoFit/>
          </a:bodyPr>
          <a:lstStyle/>
          <a:p>
            <a:pPr algn="ctr"/>
            <a:r>
              <a:rPr lang="en-US" dirty="0">
                <a:solidFill>
                  <a:schemeClr val="bg1"/>
                </a:solidFill>
                <a:latin typeface="Arial Black" panose="020B0A04020102020204" pitchFamily="34" charset="0"/>
              </a:rPr>
              <a:t>Reactive</a:t>
            </a:r>
          </a:p>
        </p:txBody>
      </p:sp>
      <p:sp>
        <p:nvSpPr>
          <p:cNvPr id="56" name="TextBox 55">
            <a:extLst>
              <a:ext uri="{FF2B5EF4-FFF2-40B4-BE49-F238E27FC236}">
                <a16:creationId xmlns:a16="http://schemas.microsoft.com/office/drawing/2014/main" id="{8E3B75BD-586E-4EE2-8773-754AF1E0FCD2}"/>
              </a:ext>
            </a:extLst>
          </p:cNvPr>
          <p:cNvSpPr txBox="1"/>
          <p:nvPr/>
        </p:nvSpPr>
        <p:spPr>
          <a:xfrm>
            <a:off x="7353881" y="1931353"/>
            <a:ext cx="1197764" cy="307777"/>
          </a:xfrm>
          <a:prstGeom prst="rect">
            <a:avLst/>
          </a:prstGeom>
          <a:solidFill>
            <a:schemeClr val="bg1">
              <a:lumMod val="85000"/>
            </a:schemeClr>
          </a:solidFill>
          <a:ln w="38100">
            <a:noFill/>
          </a:ln>
          <a:effectLst>
            <a:outerShdw blurRad="50800" dist="38100" dir="2700000" algn="tl" rotWithShape="0">
              <a:prstClr val="black">
                <a:alpha val="40000"/>
              </a:prstClr>
            </a:outerShdw>
          </a:effectLst>
        </p:spPr>
        <p:txBody>
          <a:bodyPr wrap="square" rtlCol="0">
            <a:spAutoFit/>
          </a:bodyPr>
          <a:lstStyle/>
          <a:p>
            <a:pPr algn="ctr"/>
            <a:r>
              <a:rPr lang="en-US" dirty="0">
                <a:solidFill>
                  <a:schemeClr val="bg1">
                    <a:lumMod val="50000"/>
                  </a:schemeClr>
                </a:solidFill>
                <a:latin typeface="Arial Black" panose="020B0A04020102020204" pitchFamily="34" charset="0"/>
              </a:rPr>
              <a:t>Proactive</a:t>
            </a:r>
          </a:p>
        </p:txBody>
      </p:sp>
      <p:sp>
        <p:nvSpPr>
          <p:cNvPr id="57" name="TextBox 56">
            <a:extLst>
              <a:ext uri="{FF2B5EF4-FFF2-40B4-BE49-F238E27FC236}">
                <a16:creationId xmlns:a16="http://schemas.microsoft.com/office/drawing/2014/main" id="{D8E555BE-9493-466D-A57C-15816A58D733}"/>
              </a:ext>
            </a:extLst>
          </p:cNvPr>
          <p:cNvSpPr txBox="1"/>
          <p:nvPr/>
        </p:nvSpPr>
        <p:spPr>
          <a:xfrm>
            <a:off x="5885807" y="1931353"/>
            <a:ext cx="1197764" cy="307777"/>
          </a:xfrm>
          <a:prstGeom prst="rect">
            <a:avLst/>
          </a:prstGeom>
          <a:solidFill>
            <a:schemeClr val="bg2"/>
          </a:solidFill>
          <a:ln w="38100">
            <a:noFill/>
          </a:ln>
          <a:effectLst>
            <a:outerShdw blurRad="50800" dist="38100" dir="2700000" algn="tl" rotWithShape="0">
              <a:prstClr val="black">
                <a:alpha val="40000"/>
              </a:prstClr>
            </a:outerShdw>
          </a:effectLst>
        </p:spPr>
        <p:txBody>
          <a:bodyPr wrap="square" rtlCol="0">
            <a:spAutoFit/>
          </a:bodyPr>
          <a:lstStyle/>
          <a:p>
            <a:pPr algn="ctr"/>
            <a:r>
              <a:rPr lang="en-US" dirty="0">
                <a:solidFill>
                  <a:schemeClr val="bg1"/>
                </a:solidFill>
                <a:latin typeface="Arial Black" panose="020B0A04020102020204" pitchFamily="34" charset="0"/>
              </a:rPr>
              <a:t>Friendly</a:t>
            </a:r>
          </a:p>
        </p:txBody>
      </p:sp>
      <p:sp>
        <p:nvSpPr>
          <p:cNvPr id="61" name="TextBox 60">
            <a:extLst>
              <a:ext uri="{FF2B5EF4-FFF2-40B4-BE49-F238E27FC236}">
                <a16:creationId xmlns:a16="http://schemas.microsoft.com/office/drawing/2014/main" id="{82CC1206-4145-47FE-A3EF-2F4B6813D6E9}"/>
              </a:ext>
            </a:extLst>
          </p:cNvPr>
          <p:cNvSpPr txBox="1"/>
          <p:nvPr/>
        </p:nvSpPr>
        <p:spPr>
          <a:xfrm>
            <a:off x="1146028" y="2944005"/>
            <a:ext cx="1197764" cy="307777"/>
          </a:xfrm>
          <a:prstGeom prst="rect">
            <a:avLst/>
          </a:prstGeom>
          <a:solidFill>
            <a:schemeClr val="bg1">
              <a:lumMod val="85000"/>
            </a:schemeClr>
          </a:solidFill>
          <a:ln w="38100">
            <a:noFill/>
          </a:ln>
          <a:effectLst>
            <a:outerShdw blurRad="50800" dist="38100" dir="2700000" algn="tl" rotWithShape="0">
              <a:prstClr val="black">
                <a:alpha val="40000"/>
              </a:prstClr>
            </a:outerShdw>
          </a:effectLst>
        </p:spPr>
        <p:txBody>
          <a:bodyPr wrap="square" rtlCol="0">
            <a:spAutoFit/>
          </a:bodyPr>
          <a:lstStyle/>
          <a:p>
            <a:pPr algn="ctr"/>
            <a:r>
              <a:rPr lang="en-US" dirty="0">
                <a:solidFill>
                  <a:schemeClr val="bg1">
                    <a:lumMod val="50000"/>
                  </a:schemeClr>
                </a:solidFill>
                <a:latin typeface="Arial Black" panose="020B0A04020102020204" pitchFamily="34" charset="0"/>
              </a:rPr>
              <a:t>Proactive</a:t>
            </a:r>
          </a:p>
        </p:txBody>
      </p:sp>
      <p:grpSp>
        <p:nvGrpSpPr>
          <p:cNvPr id="78" name="Group 77">
            <a:extLst>
              <a:ext uri="{FF2B5EF4-FFF2-40B4-BE49-F238E27FC236}">
                <a16:creationId xmlns:a16="http://schemas.microsoft.com/office/drawing/2014/main" id="{6B30BBF3-AC76-4C6F-956F-0BF2CD898CE4}"/>
              </a:ext>
            </a:extLst>
          </p:cNvPr>
          <p:cNvGrpSpPr/>
          <p:nvPr/>
        </p:nvGrpSpPr>
        <p:grpSpPr>
          <a:xfrm>
            <a:off x="4550819" y="2668442"/>
            <a:ext cx="640080" cy="803718"/>
            <a:chOff x="4836045" y="2545024"/>
            <a:chExt cx="640080" cy="803718"/>
          </a:xfrm>
        </p:grpSpPr>
        <p:pic>
          <p:nvPicPr>
            <p:cNvPr id="9" name="Google Shape;362;p37">
              <a:extLst>
                <a:ext uri="{FF2B5EF4-FFF2-40B4-BE49-F238E27FC236}">
                  <a16:creationId xmlns:a16="http://schemas.microsoft.com/office/drawing/2014/main" id="{A847E3D7-5627-420A-8C61-34A293583E57}"/>
                </a:ext>
              </a:extLst>
            </p:cNvPr>
            <p:cNvPicPr preferRelativeResize="0"/>
            <p:nvPr/>
          </p:nvPicPr>
          <p:blipFill>
            <a:blip r:embed="rId5">
              <a:alphaModFix/>
            </a:blip>
            <a:stretch>
              <a:fillRect/>
            </a:stretch>
          </p:blipFill>
          <p:spPr bwMode="ltGray">
            <a:xfrm>
              <a:off x="4836045" y="2545024"/>
              <a:ext cx="640080" cy="640080"/>
            </a:xfrm>
            <a:prstGeom prst="rect">
              <a:avLst/>
            </a:prstGeom>
            <a:noFill/>
            <a:ln>
              <a:noFill/>
            </a:ln>
          </p:spPr>
        </p:pic>
        <p:sp>
          <p:nvSpPr>
            <p:cNvPr id="43" name="TextBox 42">
              <a:extLst>
                <a:ext uri="{FF2B5EF4-FFF2-40B4-BE49-F238E27FC236}">
                  <a16:creationId xmlns:a16="http://schemas.microsoft.com/office/drawing/2014/main" id="{4C3D622F-A4F4-4520-A682-FB85FE4C86FB}"/>
                </a:ext>
              </a:extLst>
            </p:cNvPr>
            <p:cNvSpPr txBox="1"/>
            <p:nvPr/>
          </p:nvSpPr>
          <p:spPr>
            <a:xfrm>
              <a:off x="4840294" y="3164076"/>
              <a:ext cx="631583" cy="184666"/>
            </a:xfrm>
            <a:prstGeom prst="rect">
              <a:avLst/>
            </a:prstGeom>
            <a:solidFill>
              <a:schemeClr val="bg1"/>
            </a:solidFill>
          </p:spPr>
          <p:txBody>
            <a:bodyPr wrap="none" lIns="0" tIns="0" rIns="0" bIns="0" rtlCol="0">
              <a:spAutoFit/>
            </a:bodyPr>
            <a:lstStyle/>
            <a:p>
              <a:r>
                <a:rPr lang="en-US" sz="1200" b="1" dirty="0">
                  <a:solidFill>
                    <a:schemeClr val="tx1"/>
                  </a:solidFill>
                  <a:latin typeface="+mn-lt"/>
                </a:rPr>
                <a:t>Patience</a:t>
              </a:r>
            </a:p>
          </p:txBody>
        </p:sp>
      </p:grpSp>
      <p:sp>
        <p:nvSpPr>
          <p:cNvPr id="59" name="TextBox 58">
            <a:extLst>
              <a:ext uri="{FF2B5EF4-FFF2-40B4-BE49-F238E27FC236}">
                <a16:creationId xmlns:a16="http://schemas.microsoft.com/office/drawing/2014/main" id="{966DC209-B162-4C69-A7DA-C0005EE2D516}"/>
              </a:ext>
            </a:extLst>
          </p:cNvPr>
          <p:cNvSpPr txBox="1"/>
          <p:nvPr/>
        </p:nvSpPr>
        <p:spPr>
          <a:xfrm>
            <a:off x="2614101" y="2944005"/>
            <a:ext cx="1197764" cy="307777"/>
          </a:xfrm>
          <a:prstGeom prst="rect">
            <a:avLst/>
          </a:prstGeom>
          <a:solidFill>
            <a:schemeClr val="bg2">
              <a:lumMod val="20000"/>
              <a:lumOff val="80000"/>
            </a:schemeClr>
          </a:solidFill>
          <a:ln w="38100">
            <a:noFill/>
          </a:ln>
          <a:effectLst>
            <a:outerShdw blurRad="50800" dist="38100" dir="2700000" algn="tl" rotWithShape="0">
              <a:prstClr val="black">
                <a:alpha val="40000"/>
              </a:prstClr>
            </a:outerShdw>
          </a:effectLst>
        </p:spPr>
        <p:txBody>
          <a:bodyPr wrap="square" rtlCol="0">
            <a:spAutoFit/>
          </a:bodyPr>
          <a:lstStyle/>
          <a:p>
            <a:pPr algn="ctr"/>
            <a:r>
              <a:rPr lang="en-US" dirty="0">
                <a:solidFill>
                  <a:schemeClr val="bg2"/>
                </a:solidFill>
                <a:latin typeface="Arial Black" panose="020B0A04020102020204" pitchFamily="34" charset="0"/>
              </a:rPr>
              <a:t>Hostile</a:t>
            </a:r>
          </a:p>
        </p:txBody>
      </p:sp>
      <p:sp>
        <p:nvSpPr>
          <p:cNvPr id="60" name="TextBox 59">
            <a:extLst>
              <a:ext uri="{FF2B5EF4-FFF2-40B4-BE49-F238E27FC236}">
                <a16:creationId xmlns:a16="http://schemas.microsoft.com/office/drawing/2014/main" id="{4D8F50B4-2DDD-490F-927F-EF9D761DE98A}"/>
              </a:ext>
            </a:extLst>
          </p:cNvPr>
          <p:cNvSpPr txBox="1"/>
          <p:nvPr/>
        </p:nvSpPr>
        <p:spPr>
          <a:xfrm>
            <a:off x="7353881" y="2944005"/>
            <a:ext cx="1197764" cy="307777"/>
          </a:xfrm>
          <a:prstGeom prst="rect">
            <a:avLst/>
          </a:prstGeom>
          <a:solidFill>
            <a:schemeClr val="bg1">
              <a:lumMod val="50000"/>
            </a:schemeClr>
          </a:solidFill>
          <a:ln w="38100">
            <a:noFill/>
          </a:ln>
          <a:effectLst>
            <a:outerShdw blurRad="50800" dist="38100" dir="2700000" algn="tl" rotWithShape="0">
              <a:prstClr val="black">
                <a:alpha val="40000"/>
              </a:prstClr>
            </a:outerShdw>
          </a:effectLst>
        </p:spPr>
        <p:txBody>
          <a:bodyPr wrap="square" rtlCol="0">
            <a:spAutoFit/>
          </a:bodyPr>
          <a:lstStyle/>
          <a:p>
            <a:pPr algn="ctr"/>
            <a:r>
              <a:rPr lang="en-US" dirty="0">
                <a:solidFill>
                  <a:schemeClr val="bg1"/>
                </a:solidFill>
                <a:latin typeface="Arial Black" panose="020B0A04020102020204" pitchFamily="34" charset="0"/>
              </a:rPr>
              <a:t>Reactive</a:t>
            </a:r>
          </a:p>
        </p:txBody>
      </p:sp>
      <p:sp>
        <p:nvSpPr>
          <p:cNvPr id="62" name="TextBox 61">
            <a:extLst>
              <a:ext uri="{FF2B5EF4-FFF2-40B4-BE49-F238E27FC236}">
                <a16:creationId xmlns:a16="http://schemas.microsoft.com/office/drawing/2014/main" id="{25024455-A628-4A72-A5A8-B522A1923026}"/>
              </a:ext>
            </a:extLst>
          </p:cNvPr>
          <p:cNvSpPr txBox="1"/>
          <p:nvPr/>
        </p:nvSpPr>
        <p:spPr>
          <a:xfrm>
            <a:off x="5885807" y="2944005"/>
            <a:ext cx="1197764" cy="307777"/>
          </a:xfrm>
          <a:prstGeom prst="rect">
            <a:avLst/>
          </a:prstGeom>
          <a:solidFill>
            <a:schemeClr val="bg2"/>
          </a:solidFill>
          <a:ln w="38100">
            <a:noFill/>
          </a:ln>
          <a:effectLst>
            <a:outerShdw blurRad="50800" dist="38100" dir="2700000" algn="tl" rotWithShape="0">
              <a:prstClr val="black">
                <a:alpha val="40000"/>
              </a:prstClr>
            </a:outerShdw>
          </a:effectLst>
        </p:spPr>
        <p:txBody>
          <a:bodyPr wrap="square" rtlCol="0">
            <a:spAutoFit/>
          </a:bodyPr>
          <a:lstStyle/>
          <a:p>
            <a:pPr algn="ctr"/>
            <a:r>
              <a:rPr lang="en-US" dirty="0">
                <a:solidFill>
                  <a:schemeClr val="bg1"/>
                </a:solidFill>
                <a:latin typeface="Arial Black" panose="020B0A04020102020204" pitchFamily="34" charset="0"/>
              </a:rPr>
              <a:t>Friendly</a:t>
            </a:r>
          </a:p>
        </p:txBody>
      </p:sp>
      <p:sp>
        <p:nvSpPr>
          <p:cNvPr id="66" name="TextBox 65">
            <a:extLst>
              <a:ext uri="{FF2B5EF4-FFF2-40B4-BE49-F238E27FC236}">
                <a16:creationId xmlns:a16="http://schemas.microsoft.com/office/drawing/2014/main" id="{FF07D46D-9B00-413E-A6A4-D4DEFF6F5E7F}"/>
              </a:ext>
            </a:extLst>
          </p:cNvPr>
          <p:cNvSpPr txBox="1"/>
          <p:nvPr/>
        </p:nvSpPr>
        <p:spPr>
          <a:xfrm>
            <a:off x="2614101" y="3954365"/>
            <a:ext cx="1197764" cy="307777"/>
          </a:xfrm>
          <a:prstGeom prst="rect">
            <a:avLst/>
          </a:prstGeom>
          <a:solidFill>
            <a:schemeClr val="bg2"/>
          </a:solidFill>
          <a:ln w="38100">
            <a:noFill/>
          </a:ln>
          <a:effectLst>
            <a:outerShdw blurRad="50800" dist="38100" dir="2700000" algn="tl" rotWithShape="0">
              <a:prstClr val="black">
                <a:alpha val="40000"/>
              </a:prstClr>
            </a:outerShdw>
          </a:effectLst>
        </p:spPr>
        <p:txBody>
          <a:bodyPr wrap="square" rtlCol="0">
            <a:spAutoFit/>
          </a:bodyPr>
          <a:lstStyle/>
          <a:p>
            <a:pPr algn="ctr"/>
            <a:r>
              <a:rPr lang="en-US" dirty="0">
                <a:solidFill>
                  <a:schemeClr val="bg1"/>
                </a:solidFill>
                <a:latin typeface="Arial Black" panose="020B0A04020102020204" pitchFamily="34" charset="0"/>
              </a:rPr>
              <a:t>Friendly</a:t>
            </a:r>
          </a:p>
        </p:txBody>
      </p:sp>
      <p:grpSp>
        <p:nvGrpSpPr>
          <p:cNvPr id="77" name="Group 76">
            <a:extLst>
              <a:ext uri="{FF2B5EF4-FFF2-40B4-BE49-F238E27FC236}">
                <a16:creationId xmlns:a16="http://schemas.microsoft.com/office/drawing/2014/main" id="{D0C1C490-A653-4A6F-9FF4-46CFBD148167}"/>
              </a:ext>
            </a:extLst>
          </p:cNvPr>
          <p:cNvGrpSpPr/>
          <p:nvPr/>
        </p:nvGrpSpPr>
        <p:grpSpPr>
          <a:xfrm>
            <a:off x="4460490" y="3679706"/>
            <a:ext cx="820738" cy="804125"/>
            <a:chOff x="4745716" y="3555881"/>
            <a:chExt cx="820738" cy="804125"/>
          </a:xfrm>
        </p:grpSpPr>
        <p:pic>
          <p:nvPicPr>
            <p:cNvPr id="11" name="Google Shape;387;p39">
              <a:extLst>
                <a:ext uri="{FF2B5EF4-FFF2-40B4-BE49-F238E27FC236}">
                  <a16:creationId xmlns:a16="http://schemas.microsoft.com/office/drawing/2014/main" id="{9E8DEE2A-9882-4AD3-B83F-06CA3E2E5306}"/>
                </a:ext>
              </a:extLst>
            </p:cNvPr>
            <p:cNvPicPr preferRelativeResize="0"/>
            <p:nvPr/>
          </p:nvPicPr>
          <p:blipFill>
            <a:blip r:embed="rId6">
              <a:alphaModFix/>
            </a:blip>
            <a:stretch>
              <a:fillRect/>
            </a:stretch>
          </p:blipFill>
          <p:spPr bwMode="ltGray">
            <a:xfrm>
              <a:off x="4836045" y="3555881"/>
              <a:ext cx="640080" cy="640080"/>
            </a:xfrm>
            <a:prstGeom prst="rect">
              <a:avLst/>
            </a:prstGeom>
            <a:noFill/>
            <a:ln>
              <a:noFill/>
            </a:ln>
          </p:spPr>
        </p:pic>
        <p:sp>
          <p:nvSpPr>
            <p:cNvPr id="44" name="TextBox 43">
              <a:extLst>
                <a:ext uri="{FF2B5EF4-FFF2-40B4-BE49-F238E27FC236}">
                  <a16:creationId xmlns:a16="http://schemas.microsoft.com/office/drawing/2014/main" id="{753B367D-A00F-4E09-851F-2438930DE9D5}"/>
                </a:ext>
              </a:extLst>
            </p:cNvPr>
            <p:cNvSpPr txBox="1"/>
            <p:nvPr/>
          </p:nvSpPr>
          <p:spPr>
            <a:xfrm>
              <a:off x="4745716" y="4175340"/>
              <a:ext cx="820738" cy="184666"/>
            </a:xfrm>
            <a:prstGeom prst="rect">
              <a:avLst/>
            </a:prstGeom>
            <a:solidFill>
              <a:schemeClr val="bg1"/>
            </a:solidFill>
          </p:spPr>
          <p:txBody>
            <a:bodyPr wrap="none" lIns="0" tIns="0" rIns="0" bIns="0" rtlCol="0">
              <a:spAutoFit/>
            </a:bodyPr>
            <a:lstStyle/>
            <a:p>
              <a:r>
                <a:rPr lang="en-US" sz="1200" b="1" dirty="0">
                  <a:solidFill>
                    <a:schemeClr val="accent3"/>
                  </a:solidFill>
                  <a:latin typeface="+mn-lt"/>
                </a:rPr>
                <a:t>Conformity</a:t>
              </a:r>
            </a:p>
          </p:txBody>
        </p:sp>
      </p:grpSp>
      <p:sp>
        <p:nvSpPr>
          <p:cNvPr id="63" name="TextBox 62">
            <a:extLst>
              <a:ext uri="{FF2B5EF4-FFF2-40B4-BE49-F238E27FC236}">
                <a16:creationId xmlns:a16="http://schemas.microsoft.com/office/drawing/2014/main" id="{617991DF-068D-4466-B831-DD0E22931B36}"/>
              </a:ext>
            </a:extLst>
          </p:cNvPr>
          <p:cNvSpPr txBox="1"/>
          <p:nvPr/>
        </p:nvSpPr>
        <p:spPr>
          <a:xfrm>
            <a:off x="1146028" y="3954365"/>
            <a:ext cx="1197764" cy="307777"/>
          </a:xfrm>
          <a:prstGeom prst="rect">
            <a:avLst/>
          </a:prstGeom>
          <a:solidFill>
            <a:schemeClr val="bg1">
              <a:lumMod val="85000"/>
            </a:schemeClr>
          </a:solidFill>
          <a:ln w="38100">
            <a:noFill/>
          </a:ln>
          <a:effectLst>
            <a:outerShdw blurRad="50800" dist="38100" dir="2700000" algn="tl" rotWithShape="0">
              <a:prstClr val="black">
                <a:alpha val="40000"/>
              </a:prstClr>
            </a:outerShdw>
          </a:effectLst>
        </p:spPr>
        <p:txBody>
          <a:bodyPr wrap="square" rtlCol="0">
            <a:spAutoFit/>
          </a:bodyPr>
          <a:lstStyle/>
          <a:p>
            <a:pPr algn="ctr"/>
            <a:r>
              <a:rPr lang="en-US" dirty="0">
                <a:solidFill>
                  <a:schemeClr val="bg1">
                    <a:lumMod val="50000"/>
                  </a:schemeClr>
                </a:solidFill>
                <a:latin typeface="Arial Black" panose="020B0A04020102020204" pitchFamily="34" charset="0"/>
              </a:rPr>
              <a:t>Proactive</a:t>
            </a:r>
          </a:p>
        </p:txBody>
      </p:sp>
      <p:sp>
        <p:nvSpPr>
          <p:cNvPr id="64" name="TextBox 63">
            <a:extLst>
              <a:ext uri="{FF2B5EF4-FFF2-40B4-BE49-F238E27FC236}">
                <a16:creationId xmlns:a16="http://schemas.microsoft.com/office/drawing/2014/main" id="{D96062DB-D12D-455C-B160-7F45B387E1DC}"/>
              </a:ext>
            </a:extLst>
          </p:cNvPr>
          <p:cNvSpPr txBox="1"/>
          <p:nvPr/>
        </p:nvSpPr>
        <p:spPr>
          <a:xfrm>
            <a:off x="5885807" y="3954365"/>
            <a:ext cx="1197764" cy="307777"/>
          </a:xfrm>
          <a:prstGeom prst="rect">
            <a:avLst/>
          </a:prstGeom>
          <a:solidFill>
            <a:schemeClr val="bg2">
              <a:lumMod val="20000"/>
              <a:lumOff val="80000"/>
            </a:schemeClr>
          </a:solidFill>
          <a:ln w="38100">
            <a:noFill/>
          </a:ln>
          <a:effectLst>
            <a:outerShdw blurRad="50800" dist="38100" dir="2700000" algn="tl" rotWithShape="0">
              <a:prstClr val="black">
                <a:alpha val="40000"/>
              </a:prstClr>
            </a:outerShdw>
          </a:effectLst>
        </p:spPr>
        <p:txBody>
          <a:bodyPr wrap="square" rtlCol="0">
            <a:spAutoFit/>
          </a:bodyPr>
          <a:lstStyle/>
          <a:p>
            <a:pPr algn="ctr"/>
            <a:r>
              <a:rPr lang="en-US" dirty="0">
                <a:solidFill>
                  <a:schemeClr val="bg2"/>
                </a:solidFill>
                <a:latin typeface="Arial Black" panose="020B0A04020102020204" pitchFamily="34" charset="0"/>
              </a:rPr>
              <a:t>Hostile</a:t>
            </a:r>
          </a:p>
        </p:txBody>
      </p:sp>
      <p:sp>
        <p:nvSpPr>
          <p:cNvPr id="65" name="TextBox 64">
            <a:extLst>
              <a:ext uri="{FF2B5EF4-FFF2-40B4-BE49-F238E27FC236}">
                <a16:creationId xmlns:a16="http://schemas.microsoft.com/office/drawing/2014/main" id="{693F1D15-DC85-4694-B189-0C63BDCBD944}"/>
              </a:ext>
            </a:extLst>
          </p:cNvPr>
          <p:cNvSpPr txBox="1"/>
          <p:nvPr/>
        </p:nvSpPr>
        <p:spPr>
          <a:xfrm>
            <a:off x="7353881" y="3954365"/>
            <a:ext cx="1197764" cy="307777"/>
          </a:xfrm>
          <a:prstGeom prst="rect">
            <a:avLst/>
          </a:prstGeom>
          <a:solidFill>
            <a:schemeClr val="bg1">
              <a:lumMod val="50000"/>
            </a:schemeClr>
          </a:solidFill>
          <a:ln w="38100">
            <a:noFill/>
          </a:ln>
          <a:effectLst>
            <a:outerShdw blurRad="50800" dist="38100" dir="2700000" algn="tl" rotWithShape="0">
              <a:prstClr val="black">
                <a:alpha val="40000"/>
              </a:prstClr>
            </a:outerShdw>
          </a:effectLst>
        </p:spPr>
        <p:txBody>
          <a:bodyPr wrap="square" rtlCol="0">
            <a:spAutoFit/>
          </a:bodyPr>
          <a:lstStyle/>
          <a:p>
            <a:pPr algn="ctr"/>
            <a:r>
              <a:rPr lang="en-US" dirty="0">
                <a:solidFill>
                  <a:schemeClr val="bg1"/>
                </a:solidFill>
                <a:latin typeface="Arial Black" panose="020B0A04020102020204" pitchFamily="34" charset="0"/>
              </a:rPr>
              <a:t>Reactive</a:t>
            </a:r>
          </a:p>
        </p:txBody>
      </p:sp>
      <p:sp>
        <p:nvSpPr>
          <p:cNvPr id="67" name="Arrow: Right 66">
            <a:extLst>
              <a:ext uri="{FF2B5EF4-FFF2-40B4-BE49-F238E27FC236}">
                <a16:creationId xmlns:a16="http://schemas.microsoft.com/office/drawing/2014/main" id="{408BDA9D-BEB4-4903-87F3-790A027D1BBD}"/>
              </a:ext>
            </a:extLst>
          </p:cNvPr>
          <p:cNvSpPr/>
          <p:nvPr/>
        </p:nvSpPr>
        <p:spPr>
          <a:xfrm>
            <a:off x="5885807" y="383884"/>
            <a:ext cx="2665838" cy="307777"/>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HIGH</a:t>
            </a:r>
          </a:p>
        </p:txBody>
      </p:sp>
      <p:sp>
        <p:nvSpPr>
          <p:cNvPr id="72" name="Arrow: Right 71">
            <a:extLst>
              <a:ext uri="{FF2B5EF4-FFF2-40B4-BE49-F238E27FC236}">
                <a16:creationId xmlns:a16="http://schemas.microsoft.com/office/drawing/2014/main" id="{6515C8ED-F853-47CB-BF63-1005C4693970}"/>
              </a:ext>
            </a:extLst>
          </p:cNvPr>
          <p:cNvSpPr/>
          <p:nvPr/>
        </p:nvSpPr>
        <p:spPr>
          <a:xfrm flipH="1">
            <a:off x="1146029" y="383884"/>
            <a:ext cx="2665836" cy="307777"/>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Black" panose="020B0A04020102020204" pitchFamily="34" charset="0"/>
              </a:rPr>
              <a:t>LOW</a:t>
            </a:r>
          </a:p>
        </p:txBody>
      </p:sp>
      <p:sp>
        <p:nvSpPr>
          <p:cNvPr id="3" name="TextBox 2">
            <a:extLst>
              <a:ext uri="{FF2B5EF4-FFF2-40B4-BE49-F238E27FC236}">
                <a16:creationId xmlns:a16="http://schemas.microsoft.com/office/drawing/2014/main" id="{A27F193F-04D7-4F0A-99D8-31566E287B84}"/>
              </a:ext>
            </a:extLst>
          </p:cNvPr>
          <p:cNvSpPr txBox="1"/>
          <p:nvPr/>
        </p:nvSpPr>
        <p:spPr>
          <a:xfrm>
            <a:off x="5885807" y="691661"/>
            <a:ext cx="1197764" cy="138499"/>
          </a:xfrm>
          <a:prstGeom prst="rect">
            <a:avLst/>
          </a:prstGeom>
          <a:noFill/>
        </p:spPr>
        <p:txBody>
          <a:bodyPr wrap="square" lIns="0" tIns="0" rIns="0" bIns="0" rtlCol="0">
            <a:spAutoFit/>
          </a:bodyPr>
          <a:lstStyle/>
          <a:p>
            <a:r>
              <a:rPr lang="en-US" sz="900" i="1" dirty="0">
                <a:solidFill>
                  <a:schemeClr val="bg1">
                    <a:lumMod val="50000"/>
                  </a:schemeClr>
                </a:solidFill>
              </a:rPr>
              <a:t>Can be perceived as …</a:t>
            </a:r>
          </a:p>
        </p:txBody>
      </p:sp>
      <p:sp>
        <p:nvSpPr>
          <p:cNvPr id="34" name="TextBox 33">
            <a:extLst>
              <a:ext uri="{FF2B5EF4-FFF2-40B4-BE49-F238E27FC236}">
                <a16:creationId xmlns:a16="http://schemas.microsoft.com/office/drawing/2014/main" id="{0B493383-96F3-4D06-B885-93A358487587}"/>
              </a:ext>
            </a:extLst>
          </p:cNvPr>
          <p:cNvSpPr txBox="1"/>
          <p:nvPr/>
        </p:nvSpPr>
        <p:spPr>
          <a:xfrm>
            <a:off x="2614101" y="691661"/>
            <a:ext cx="1197764" cy="138499"/>
          </a:xfrm>
          <a:prstGeom prst="rect">
            <a:avLst/>
          </a:prstGeom>
          <a:noFill/>
        </p:spPr>
        <p:txBody>
          <a:bodyPr wrap="square" lIns="0" tIns="0" rIns="0" bIns="0" rtlCol="0">
            <a:spAutoFit/>
          </a:bodyPr>
          <a:lstStyle/>
          <a:p>
            <a:r>
              <a:rPr lang="en-US" sz="900" i="1" dirty="0">
                <a:solidFill>
                  <a:schemeClr val="bg1">
                    <a:lumMod val="50000"/>
                  </a:schemeClr>
                </a:solidFill>
              </a:rPr>
              <a:t>Can be perceived as …</a:t>
            </a:r>
          </a:p>
        </p:txBody>
      </p:sp>
    </p:spTree>
    <p:extLst>
      <p:ext uri="{BB962C8B-B14F-4D97-AF65-F5344CB8AC3E}">
        <p14:creationId xmlns:p14="http://schemas.microsoft.com/office/powerpoint/2010/main" val="34167667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3" name="Title 2">
            <a:extLst>
              <a:ext uri="{FF2B5EF4-FFF2-40B4-BE49-F238E27FC236}">
                <a16:creationId xmlns:a16="http://schemas.microsoft.com/office/drawing/2014/main" id="{2DFF0A0A-D046-46D7-BDB2-4DD2D03E07EA}"/>
              </a:ext>
            </a:extLst>
          </p:cNvPr>
          <p:cNvSpPr>
            <a:spLocks noGrp="1"/>
          </p:cNvSpPr>
          <p:nvPr>
            <p:ph type="title"/>
          </p:nvPr>
        </p:nvSpPr>
        <p:spPr/>
        <p:txBody>
          <a:bodyPr/>
          <a:lstStyle/>
          <a:p>
            <a:pPr lvl="0"/>
            <a:r>
              <a:rPr lang="en-US" dirty="0">
                <a:sym typeface="Helvetica Neue"/>
              </a:rPr>
              <a:t>Factor Emphasis</a:t>
            </a:r>
            <a:br>
              <a:rPr lang="en-US" dirty="0">
                <a:sym typeface="Helvetica Neue"/>
              </a:rPr>
            </a:br>
            <a:r>
              <a:rPr lang="en-US" dirty="0">
                <a:sym typeface="Helvetica Neue"/>
              </a:rPr>
              <a:t>Connecting the Dots</a:t>
            </a:r>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pSp>
        <p:nvGrpSpPr>
          <p:cNvPr id="4" name="Group 3">
            <a:extLst>
              <a:ext uri="{FF2B5EF4-FFF2-40B4-BE49-F238E27FC236}">
                <a16:creationId xmlns:a16="http://schemas.microsoft.com/office/drawing/2014/main" id="{37EF62F5-9C20-4698-ABCC-AACB78E22306}"/>
              </a:ext>
            </a:extLst>
          </p:cNvPr>
          <p:cNvGrpSpPr/>
          <p:nvPr/>
        </p:nvGrpSpPr>
        <p:grpSpPr>
          <a:xfrm>
            <a:off x="1263340" y="2291703"/>
            <a:ext cx="2615151" cy="2119276"/>
            <a:chOff x="1145950" y="2291703"/>
            <a:chExt cx="2615151" cy="2119276"/>
          </a:xfrm>
        </p:grpSpPr>
        <p:grpSp>
          <p:nvGrpSpPr>
            <p:cNvPr id="163" name="Google Shape;163;p22"/>
            <p:cNvGrpSpPr/>
            <p:nvPr/>
          </p:nvGrpSpPr>
          <p:grpSpPr bwMode="ltGray">
            <a:xfrm>
              <a:off x="1595200" y="2291703"/>
              <a:ext cx="2165901" cy="1659625"/>
              <a:chOff x="1595200" y="1838050"/>
              <a:chExt cx="2165901" cy="1659625"/>
            </a:xfrm>
          </p:grpSpPr>
          <p:cxnSp>
            <p:nvCxnSpPr>
              <p:cNvPr id="164" name="Google Shape;164;p22"/>
              <p:cNvCxnSpPr/>
              <p:nvPr/>
            </p:nvCxnSpPr>
            <p:spPr bwMode="ltGray">
              <a:xfrm flipH="1">
                <a:off x="1595200" y="2304875"/>
                <a:ext cx="1706100" cy="1192800"/>
              </a:xfrm>
              <a:prstGeom prst="straightConnector1">
                <a:avLst/>
              </a:prstGeom>
              <a:noFill/>
              <a:ln w="28575" cap="flat" cmpd="sng">
                <a:solidFill>
                  <a:srgbClr val="000000"/>
                </a:solidFill>
                <a:prstDash val="solid"/>
                <a:round/>
                <a:headEnd type="none" w="med" len="med"/>
                <a:tailEnd type="none" w="med" len="med"/>
              </a:ln>
            </p:spPr>
          </p:cxnSp>
          <p:pic>
            <p:nvPicPr>
              <p:cNvPr id="165" name="Google Shape;165;p22"/>
              <p:cNvPicPr preferRelativeResize="0"/>
              <p:nvPr/>
            </p:nvPicPr>
            <p:blipFill>
              <a:blip r:embed="rId3">
                <a:alphaModFix/>
              </a:blip>
              <a:stretch>
                <a:fillRect/>
              </a:stretch>
            </p:blipFill>
            <p:spPr bwMode="ltGray">
              <a:xfrm>
                <a:off x="2834525" y="1838050"/>
                <a:ext cx="926576" cy="926576"/>
              </a:xfrm>
              <a:prstGeom prst="rect">
                <a:avLst/>
              </a:prstGeom>
              <a:noFill/>
              <a:ln>
                <a:noFill/>
              </a:ln>
            </p:spPr>
          </p:pic>
        </p:grpSp>
        <p:pic>
          <p:nvPicPr>
            <p:cNvPr id="183" name="Google Shape;183;p22"/>
            <p:cNvPicPr preferRelativeResize="0"/>
            <p:nvPr/>
          </p:nvPicPr>
          <p:blipFill>
            <a:blip r:embed="rId4">
              <a:alphaModFix/>
            </a:blip>
            <a:stretch>
              <a:fillRect/>
            </a:stretch>
          </p:blipFill>
          <p:spPr>
            <a:xfrm>
              <a:off x="1145950" y="3484403"/>
              <a:ext cx="926576" cy="926576"/>
            </a:xfrm>
            <a:prstGeom prst="rect">
              <a:avLst/>
            </a:prstGeom>
            <a:noFill/>
            <a:ln>
              <a:noFill/>
            </a:ln>
          </p:spPr>
        </p:pic>
      </p:grpSp>
      <p:grpSp>
        <p:nvGrpSpPr>
          <p:cNvPr id="5" name="Group 4">
            <a:extLst>
              <a:ext uri="{FF2B5EF4-FFF2-40B4-BE49-F238E27FC236}">
                <a16:creationId xmlns:a16="http://schemas.microsoft.com/office/drawing/2014/main" id="{62DD1F24-B6E4-4D85-9714-3DCB0A70FA2D}"/>
              </a:ext>
            </a:extLst>
          </p:cNvPr>
          <p:cNvGrpSpPr/>
          <p:nvPr/>
        </p:nvGrpSpPr>
        <p:grpSpPr>
          <a:xfrm>
            <a:off x="5087169" y="2291703"/>
            <a:ext cx="2615151" cy="2119276"/>
            <a:chOff x="5170250" y="2291703"/>
            <a:chExt cx="2615151" cy="2119276"/>
          </a:xfrm>
        </p:grpSpPr>
        <p:grpSp>
          <p:nvGrpSpPr>
            <p:cNvPr id="166" name="Google Shape;166;p22"/>
            <p:cNvGrpSpPr/>
            <p:nvPr/>
          </p:nvGrpSpPr>
          <p:grpSpPr bwMode="ltGray">
            <a:xfrm>
              <a:off x="5170250" y="2291703"/>
              <a:ext cx="2174682" cy="1659625"/>
              <a:chOff x="5170250" y="1838050"/>
              <a:chExt cx="2174682" cy="1659625"/>
            </a:xfrm>
          </p:grpSpPr>
          <p:cxnSp>
            <p:nvCxnSpPr>
              <p:cNvPr id="167" name="Google Shape;167;p22"/>
              <p:cNvCxnSpPr/>
              <p:nvPr/>
            </p:nvCxnSpPr>
            <p:spPr bwMode="ltGray">
              <a:xfrm rot="10800000">
                <a:off x="5638832" y="2304875"/>
                <a:ext cx="1706100" cy="1192800"/>
              </a:xfrm>
              <a:prstGeom prst="straightConnector1">
                <a:avLst/>
              </a:prstGeom>
              <a:noFill/>
              <a:ln w="28575" cap="flat" cmpd="sng">
                <a:solidFill>
                  <a:srgbClr val="000000"/>
                </a:solidFill>
                <a:prstDash val="solid"/>
                <a:round/>
                <a:headEnd type="none" w="med" len="med"/>
                <a:tailEnd type="none" w="med" len="med"/>
              </a:ln>
            </p:spPr>
          </p:cxnSp>
          <p:pic>
            <p:nvPicPr>
              <p:cNvPr id="168" name="Google Shape;168;p22"/>
              <p:cNvPicPr preferRelativeResize="0"/>
              <p:nvPr/>
            </p:nvPicPr>
            <p:blipFill>
              <a:blip r:embed="rId3">
                <a:alphaModFix/>
              </a:blip>
              <a:stretch>
                <a:fillRect/>
              </a:stretch>
            </p:blipFill>
            <p:spPr bwMode="ltGray">
              <a:xfrm>
                <a:off x="5170250" y="1838050"/>
                <a:ext cx="926576" cy="926576"/>
              </a:xfrm>
              <a:prstGeom prst="rect">
                <a:avLst/>
              </a:prstGeom>
              <a:noFill/>
              <a:ln>
                <a:noFill/>
              </a:ln>
            </p:spPr>
          </p:pic>
        </p:grpSp>
        <p:pic>
          <p:nvPicPr>
            <p:cNvPr id="184" name="Google Shape;184;p22"/>
            <p:cNvPicPr preferRelativeResize="0"/>
            <p:nvPr/>
          </p:nvPicPr>
          <p:blipFill>
            <a:blip r:embed="rId4">
              <a:alphaModFix/>
            </a:blip>
            <a:stretch>
              <a:fillRect/>
            </a:stretch>
          </p:blipFill>
          <p:spPr>
            <a:xfrm>
              <a:off x="6858825" y="3484403"/>
              <a:ext cx="926576" cy="926576"/>
            </a:xfrm>
            <a:prstGeom prst="rect">
              <a:avLst/>
            </a:prstGeom>
            <a:noFill/>
            <a:ln>
              <a:noFill/>
            </a:ln>
          </p:spPr>
        </p:pic>
      </p:grpSp>
      <p:sp>
        <p:nvSpPr>
          <p:cNvPr id="3" name="Text Placeholder 2">
            <a:extLst>
              <a:ext uri="{FF2B5EF4-FFF2-40B4-BE49-F238E27FC236}">
                <a16:creationId xmlns:a16="http://schemas.microsoft.com/office/drawing/2014/main" id="{ACFA1BB9-011A-4199-B7CA-05118960371C}"/>
              </a:ext>
            </a:extLst>
          </p:cNvPr>
          <p:cNvSpPr>
            <a:spLocks noGrp="1"/>
          </p:cNvSpPr>
          <p:nvPr>
            <p:ph type="body" sz="quarter" idx="13"/>
          </p:nvPr>
        </p:nvSpPr>
        <p:spPr/>
        <p:txBody>
          <a:bodyPr/>
          <a:lstStyle/>
          <a:p>
            <a:r>
              <a:rPr lang="en-US" dirty="0">
                <a:sym typeface="Helvetica Neue"/>
              </a:rPr>
              <a:t>The A:B Relationship</a:t>
            </a:r>
          </a:p>
        </p:txBody>
      </p:sp>
      <p:sp>
        <p:nvSpPr>
          <p:cNvPr id="2" name="TextBox 1">
            <a:extLst>
              <a:ext uri="{FF2B5EF4-FFF2-40B4-BE49-F238E27FC236}">
                <a16:creationId xmlns:a16="http://schemas.microsoft.com/office/drawing/2014/main" id="{93459AD1-9BBB-4E14-9FAE-B7BAF8372BAC}"/>
              </a:ext>
            </a:extLst>
          </p:cNvPr>
          <p:cNvSpPr txBox="1"/>
          <p:nvPr/>
        </p:nvSpPr>
        <p:spPr>
          <a:xfrm>
            <a:off x="1069211" y="1697709"/>
            <a:ext cx="3003408" cy="369332"/>
          </a:xfrm>
          <a:prstGeom prst="rect">
            <a:avLst/>
          </a:prstGeom>
          <a:noFill/>
        </p:spPr>
        <p:txBody>
          <a:bodyPr wrap="square" rtlCol="0">
            <a:spAutoFit/>
          </a:bodyPr>
          <a:lstStyle/>
          <a:p>
            <a:pPr algn="ctr"/>
            <a:r>
              <a:rPr lang="en-US" sz="1800" dirty="0">
                <a:latin typeface="Arial Black" panose="020B0A04020102020204" pitchFamily="34" charset="0"/>
              </a:rPr>
              <a:t>Deductive Reasoning</a:t>
            </a:r>
          </a:p>
        </p:txBody>
      </p:sp>
      <p:sp>
        <p:nvSpPr>
          <p:cNvPr id="20" name="TextBox 19">
            <a:extLst>
              <a:ext uri="{FF2B5EF4-FFF2-40B4-BE49-F238E27FC236}">
                <a16:creationId xmlns:a16="http://schemas.microsoft.com/office/drawing/2014/main" id="{AA8683CA-3023-4CF0-A7AC-0D6FF6DE5CFF}"/>
              </a:ext>
            </a:extLst>
          </p:cNvPr>
          <p:cNvSpPr txBox="1"/>
          <p:nvPr/>
        </p:nvSpPr>
        <p:spPr>
          <a:xfrm>
            <a:off x="4893040" y="1696220"/>
            <a:ext cx="3003408" cy="369332"/>
          </a:xfrm>
          <a:prstGeom prst="rect">
            <a:avLst/>
          </a:prstGeom>
          <a:noFill/>
        </p:spPr>
        <p:txBody>
          <a:bodyPr wrap="square" rtlCol="0">
            <a:spAutoFit/>
          </a:bodyPr>
          <a:lstStyle/>
          <a:p>
            <a:pPr algn="ctr"/>
            <a:r>
              <a:rPr lang="en-US" sz="1800" dirty="0">
                <a:latin typeface="Arial Black" panose="020B0A04020102020204" pitchFamily="34" charset="0"/>
              </a:rPr>
              <a:t>Inductive Reasoning</a:t>
            </a:r>
          </a:p>
        </p:txBody>
      </p:sp>
      <p:cxnSp>
        <p:nvCxnSpPr>
          <p:cNvPr id="17" name="Google Shape;204;p23">
            <a:extLst>
              <a:ext uri="{FF2B5EF4-FFF2-40B4-BE49-F238E27FC236}">
                <a16:creationId xmlns:a16="http://schemas.microsoft.com/office/drawing/2014/main" id="{958A2C57-5386-48D9-B460-7870FA0D46DC}"/>
              </a:ext>
            </a:extLst>
          </p:cNvPr>
          <p:cNvCxnSpPr/>
          <p:nvPr/>
        </p:nvCxnSpPr>
        <p:spPr>
          <a:xfrm rot="10800000">
            <a:off x="4482829" y="1730400"/>
            <a:ext cx="0" cy="25812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32" name="Google Shape;172;p22">
            <a:extLst>
              <a:ext uri="{FF2B5EF4-FFF2-40B4-BE49-F238E27FC236}">
                <a16:creationId xmlns:a16="http://schemas.microsoft.com/office/drawing/2014/main" id="{1378BB4E-0845-49D9-8C42-397E31F27DAA}"/>
              </a:ext>
            </a:extLst>
          </p:cNvPr>
          <p:cNvPicPr preferRelativeResize="0"/>
          <p:nvPr/>
        </p:nvPicPr>
        <p:blipFill>
          <a:blip r:embed="rId3">
            <a:alphaModFix amt="30000"/>
          </a:blip>
          <a:stretch>
            <a:fillRect/>
          </a:stretch>
        </p:blipFill>
        <p:spPr>
          <a:xfrm>
            <a:off x="6856178" y="1838050"/>
            <a:ext cx="926576" cy="926576"/>
          </a:xfrm>
          <a:prstGeom prst="rect">
            <a:avLst/>
          </a:prstGeom>
          <a:noFill/>
          <a:ln>
            <a:noFill/>
          </a:ln>
        </p:spPr>
      </p:pic>
      <p:cxnSp>
        <p:nvCxnSpPr>
          <p:cNvPr id="31" name="Google Shape;171;p22">
            <a:extLst>
              <a:ext uri="{FF2B5EF4-FFF2-40B4-BE49-F238E27FC236}">
                <a16:creationId xmlns:a16="http://schemas.microsoft.com/office/drawing/2014/main" id="{2AC435C0-C8DD-4402-95F5-381126F0D5E3}"/>
              </a:ext>
            </a:extLst>
          </p:cNvPr>
          <p:cNvCxnSpPr>
            <a:cxnSpLocks/>
          </p:cNvCxnSpPr>
          <p:nvPr/>
        </p:nvCxnSpPr>
        <p:spPr>
          <a:xfrm>
            <a:off x="7319123" y="2764626"/>
            <a:ext cx="687" cy="744899"/>
          </a:xfrm>
          <a:prstGeom prst="straightConnector1">
            <a:avLst/>
          </a:prstGeom>
          <a:noFill/>
          <a:ln w="28575" cap="flat" cmpd="sng">
            <a:solidFill>
              <a:srgbClr val="000000">
                <a:alpha val="50000"/>
              </a:srgbClr>
            </a:solidFill>
            <a:prstDash val="solid"/>
            <a:round/>
            <a:headEnd type="none" w="med" len="med"/>
            <a:tailEnd type="none" w="med" len="med"/>
          </a:ln>
        </p:spPr>
      </p:cxnSp>
      <p:pic>
        <p:nvPicPr>
          <p:cNvPr id="29" name="Google Shape;175;p22">
            <a:extLst>
              <a:ext uri="{FF2B5EF4-FFF2-40B4-BE49-F238E27FC236}">
                <a16:creationId xmlns:a16="http://schemas.microsoft.com/office/drawing/2014/main" id="{A83B5046-140C-480D-BB30-E1BBED2517E3}"/>
              </a:ext>
            </a:extLst>
          </p:cNvPr>
          <p:cNvPicPr preferRelativeResize="0"/>
          <p:nvPr/>
        </p:nvPicPr>
        <p:blipFill>
          <a:blip r:embed="rId3">
            <a:alphaModFix amt="30000"/>
          </a:blip>
          <a:stretch>
            <a:fillRect/>
          </a:stretch>
        </p:blipFill>
        <p:spPr>
          <a:xfrm>
            <a:off x="1145950" y="1838050"/>
            <a:ext cx="926576" cy="926576"/>
          </a:xfrm>
          <a:prstGeom prst="rect">
            <a:avLst/>
          </a:prstGeom>
          <a:noFill/>
          <a:ln>
            <a:noFill/>
          </a:ln>
        </p:spPr>
      </p:pic>
      <p:grpSp>
        <p:nvGrpSpPr>
          <p:cNvPr id="10" name="Group 9">
            <a:extLst>
              <a:ext uri="{FF2B5EF4-FFF2-40B4-BE49-F238E27FC236}">
                <a16:creationId xmlns:a16="http://schemas.microsoft.com/office/drawing/2014/main" id="{91F18BBA-B1F0-4EAD-B9EB-26B85BABC228}"/>
              </a:ext>
            </a:extLst>
          </p:cNvPr>
          <p:cNvGrpSpPr/>
          <p:nvPr/>
        </p:nvGrpSpPr>
        <p:grpSpPr bwMode="ltGray">
          <a:xfrm>
            <a:off x="1595200" y="1838050"/>
            <a:ext cx="2165901" cy="1659625"/>
            <a:chOff x="1595200" y="1838050"/>
            <a:chExt cx="2165901" cy="1659625"/>
          </a:xfrm>
        </p:grpSpPr>
        <p:cxnSp>
          <p:nvCxnSpPr>
            <p:cNvPr id="164" name="Google Shape;164;p22"/>
            <p:cNvCxnSpPr>
              <a:cxnSpLocks/>
            </p:cNvCxnSpPr>
            <p:nvPr/>
          </p:nvCxnSpPr>
          <p:spPr bwMode="ltGray">
            <a:xfrm flipH="1">
              <a:off x="1595200" y="2304875"/>
              <a:ext cx="1706100" cy="1192800"/>
            </a:xfrm>
            <a:prstGeom prst="straightConnector1">
              <a:avLst/>
            </a:prstGeom>
            <a:noFill/>
            <a:ln w="28575" cap="flat" cmpd="sng">
              <a:solidFill>
                <a:srgbClr val="000000"/>
              </a:solidFill>
              <a:prstDash val="solid"/>
              <a:round/>
              <a:headEnd type="none" w="med" len="med"/>
              <a:tailEnd type="none" w="med" len="med"/>
            </a:ln>
          </p:spPr>
        </p:cxnSp>
        <p:pic>
          <p:nvPicPr>
            <p:cNvPr id="165" name="Google Shape;165;p22"/>
            <p:cNvPicPr preferRelativeResize="0"/>
            <p:nvPr/>
          </p:nvPicPr>
          <p:blipFill>
            <a:blip r:embed="rId3">
              <a:alphaModFix/>
            </a:blip>
            <a:stretch>
              <a:fillRect/>
            </a:stretch>
          </p:blipFill>
          <p:spPr bwMode="ltGray">
            <a:xfrm>
              <a:off x="2834525" y="1838050"/>
              <a:ext cx="926576" cy="926576"/>
            </a:xfrm>
            <a:prstGeom prst="rect">
              <a:avLst/>
            </a:prstGeom>
            <a:noFill/>
            <a:ln>
              <a:noFill/>
            </a:ln>
          </p:spPr>
        </p:pic>
      </p:grpSp>
      <p:grpSp>
        <p:nvGrpSpPr>
          <p:cNvPr id="166" name="Google Shape;166;p22"/>
          <p:cNvGrpSpPr/>
          <p:nvPr/>
        </p:nvGrpSpPr>
        <p:grpSpPr bwMode="ltGray">
          <a:xfrm>
            <a:off x="5170250" y="1838050"/>
            <a:ext cx="2174682" cy="1659625"/>
            <a:chOff x="5170250" y="1838050"/>
            <a:chExt cx="2174682" cy="1659625"/>
          </a:xfrm>
        </p:grpSpPr>
        <p:cxnSp>
          <p:nvCxnSpPr>
            <p:cNvPr id="167" name="Google Shape;167;p22"/>
            <p:cNvCxnSpPr/>
            <p:nvPr/>
          </p:nvCxnSpPr>
          <p:spPr bwMode="ltGray">
            <a:xfrm rot="10800000">
              <a:off x="5638832" y="2304875"/>
              <a:ext cx="1706100" cy="1192800"/>
            </a:xfrm>
            <a:prstGeom prst="straightConnector1">
              <a:avLst/>
            </a:prstGeom>
            <a:noFill/>
            <a:ln w="28575" cap="flat" cmpd="sng">
              <a:solidFill>
                <a:srgbClr val="000000"/>
              </a:solidFill>
              <a:prstDash val="solid"/>
              <a:round/>
              <a:headEnd type="none" w="med" len="med"/>
              <a:tailEnd type="none" w="med" len="med"/>
            </a:ln>
          </p:spPr>
        </p:cxnSp>
        <p:pic>
          <p:nvPicPr>
            <p:cNvPr id="168" name="Google Shape;168;p22"/>
            <p:cNvPicPr preferRelativeResize="0"/>
            <p:nvPr/>
          </p:nvPicPr>
          <p:blipFill>
            <a:blip r:embed="rId3">
              <a:alphaModFix/>
            </a:blip>
            <a:stretch>
              <a:fillRect/>
            </a:stretch>
          </p:blipFill>
          <p:spPr bwMode="ltGray">
            <a:xfrm>
              <a:off x="5170250" y="1838050"/>
              <a:ext cx="926576" cy="926576"/>
            </a:xfrm>
            <a:prstGeom prst="rect">
              <a:avLst/>
            </a:prstGeom>
            <a:noFill/>
            <a:ln>
              <a:noFill/>
            </a:ln>
          </p:spPr>
        </p:pic>
      </p:grpSp>
      <p:cxnSp>
        <p:nvCxnSpPr>
          <p:cNvPr id="171" name="Google Shape;171;p22"/>
          <p:cNvCxnSpPr>
            <a:cxnSpLocks/>
          </p:cNvCxnSpPr>
          <p:nvPr/>
        </p:nvCxnSpPr>
        <p:spPr>
          <a:xfrm>
            <a:off x="7319123" y="2764626"/>
            <a:ext cx="687" cy="744899"/>
          </a:xfrm>
          <a:prstGeom prst="straightConnector1">
            <a:avLst/>
          </a:prstGeom>
          <a:noFill/>
          <a:ln w="28575" cap="flat" cmpd="sng">
            <a:solidFill>
              <a:srgbClr val="000000"/>
            </a:solidFill>
            <a:prstDash val="solid"/>
            <a:round/>
            <a:headEnd type="none" w="med" len="med"/>
            <a:tailEnd type="none" w="med" len="med"/>
          </a:ln>
        </p:spPr>
      </p:cxnSp>
      <p:cxnSp>
        <p:nvCxnSpPr>
          <p:cNvPr id="174" name="Google Shape;174;p22"/>
          <p:cNvCxnSpPr>
            <a:cxnSpLocks/>
          </p:cNvCxnSpPr>
          <p:nvPr/>
        </p:nvCxnSpPr>
        <p:spPr>
          <a:xfrm flipH="1">
            <a:off x="1607800" y="2737194"/>
            <a:ext cx="1438" cy="744899"/>
          </a:xfrm>
          <a:prstGeom prst="straightConnector1">
            <a:avLst/>
          </a:prstGeom>
          <a:noFill/>
          <a:ln w="28575" cap="flat" cmpd="sng">
            <a:solidFill>
              <a:srgbClr val="000000">
                <a:alpha val="50000"/>
              </a:srgbClr>
            </a:solidFill>
            <a:prstDash val="solid"/>
            <a:round/>
            <a:headEnd type="none" w="med" len="med"/>
            <a:tailEnd type="none" w="med" len="med"/>
          </a:ln>
        </p:spPr>
      </p:cxnSp>
      <p:pic>
        <p:nvPicPr>
          <p:cNvPr id="184" name="Google Shape;184;p22"/>
          <p:cNvPicPr preferRelativeResize="0"/>
          <p:nvPr/>
        </p:nvPicPr>
        <p:blipFill>
          <a:blip r:embed="rId4">
            <a:alphaModFix/>
          </a:blip>
          <a:stretch>
            <a:fillRect/>
          </a:stretch>
        </p:blipFill>
        <p:spPr>
          <a:xfrm>
            <a:off x="6856178" y="3030750"/>
            <a:ext cx="926576" cy="926576"/>
          </a:xfrm>
          <a:prstGeom prst="rect">
            <a:avLst/>
          </a:prstGeom>
          <a:noFill/>
          <a:ln>
            <a:noFill/>
          </a:ln>
        </p:spPr>
      </p:pic>
      <p:sp>
        <p:nvSpPr>
          <p:cNvPr id="3" name="Text Placeholder 2">
            <a:extLst>
              <a:ext uri="{FF2B5EF4-FFF2-40B4-BE49-F238E27FC236}">
                <a16:creationId xmlns:a16="http://schemas.microsoft.com/office/drawing/2014/main" id="{ACFA1BB9-011A-4199-B7CA-05118960371C}"/>
              </a:ext>
            </a:extLst>
          </p:cNvPr>
          <p:cNvSpPr>
            <a:spLocks noGrp="1"/>
          </p:cNvSpPr>
          <p:nvPr>
            <p:ph type="body" sz="quarter" idx="13"/>
          </p:nvPr>
        </p:nvSpPr>
        <p:spPr>
          <a:xfrm>
            <a:off x="809371" y="602521"/>
            <a:ext cx="7309406" cy="1005967"/>
          </a:xfrm>
        </p:spPr>
        <p:txBody>
          <a:bodyPr/>
          <a:lstStyle/>
          <a:p>
            <a:r>
              <a:rPr lang="en-US" dirty="0">
                <a:sym typeface="Helvetica Neue"/>
              </a:rPr>
              <a:t>The A:B Relationship (Stacked)</a:t>
            </a:r>
          </a:p>
        </p:txBody>
      </p:sp>
      <p:cxnSp>
        <p:nvCxnSpPr>
          <p:cNvPr id="19" name="Straight Arrow Connector 18">
            <a:extLst>
              <a:ext uri="{FF2B5EF4-FFF2-40B4-BE49-F238E27FC236}">
                <a16:creationId xmlns:a16="http://schemas.microsoft.com/office/drawing/2014/main" id="{F4AF48C5-82E0-4618-B71D-F406807A2902}"/>
              </a:ext>
            </a:extLst>
          </p:cNvPr>
          <p:cNvCxnSpPr>
            <a:cxnSpLocks/>
          </p:cNvCxnSpPr>
          <p:nvPr/>
        </p:nvCxnSpPr>
        <p:spPr bwMode="ltGray">
          <a:xfrm flipV="1">
            <a:off x="4408251" y="1838050"/>
            <a:ext cx="1413" cy="272885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Google Shape;174;p22">
            <a:extLst>
              <a:ext uri="{FF2B5EF4-FFF2-40B4-BE49-F238E27FC236}">
                <a16:creationId xmlns:a16="http://schemas.microsoft.com/office/drawing/2014/main" id="{C0138521-5B97-4AE4-9D6D-E455C873ECDA}"/>
              </a:ext>
            </a:extLst>
          </p:cNvPr>
          <p:cNvCxnSpPr>
            <a:cxnSpLocks/>
          </p:cNvCxnSpPr>
          <p:nvPr/>
        </p:nvCxnSpPr>
        <p:spPr>
          <a:xfrm flipH="1">
            <a:off x="1607800" y="2737194"/>
            <a:ext cx="1438" cy="744899"/>
          </a:xfrm>
          <a:prstGeom prst="straightConnector1">
            <a:avLst/>
          </a:prstGeom>
          <a:noFill/>
          <a:ln w="28575" cap="flat" cmpd="sng">
            <a:solidFill>
              <a:srgbClr val="000000"/>
            </a:solidFill>
            <a:prstDash val="solid"/>
            <a:round/>
            <a:headEnd type="none" w="med" len="med"/>
            <a:tailEnd type="none" w="med" len="med"/>
          </a:ln>
        </p:spPr>
      </p:cxnSp>
      <p:pic>
        <p:nvPicPr>
          <p:cNvPr id="183" name="Google Shape;183;p22"/>
          <p:cNvPicPr preferRelativeResize="0"/>
          <p:nvPr/>
        </p:nvPicPr>
        <p:blipFill>
          <a:blip r:embed="rId4">
            <a:alphaModFix/>
          </a:blip>
          <a:stretch>
            <a:fillRect/>
          </a:stretch>
        </p:blipFill>
        <p:spPr>
          <a:xfrm>
            <a:off x="1145950" y="3030750"/>
            <a:ext cx="926576" cy="926576"/>
          </a:xfrm>
          <a:prstGeom prst="rect">
            <a:avLst/>
          </a:prstGeom>
          <a:noFill/>
          <a:ln>
            <a:noFill/>
          </a:ln>
        </p:spPr>
      </p:pic>
      <p:sp>
        <p:nvSpPr>
          <p:cNvPr id="2" name="Arrow: Right 1">
            <a:extLst>
              <a:ext uri="{FF2B5EF4-FFF2-40B4-BE49-F238E27FC236}">
                <a16:creationId xmlns:a16="http://schemas.microsoft.com/office/drawing/2014/main" id="{40A80D58-6E3A-451D-A7A9-19A315CB471A}"/>
              </a:ext>
            </a:extLst>
          </p:cNvPr>
          <p:cNvSpPr/>
          <p:nvPr/>
        </p:nvSpPr>
        <p:spPr>
          <a:xfrm>
            <a:off x="2180492" y="2149741"/>
            <a:ext cx="539184" cy="22508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0CC98F64-0E0B-4DA2-945C-F63F8F9844D5}"/>
              </a:ext>
            </a:extLst>
          </p:cNvPr>
          <p:cNvSpPr/>
          <p:nvPr/>
        </p:nvSpPr>
        <p:spPr>
          <a:xfrm flipH="1">
            <a:off x="6206205" y="2149741"/>
            <a:ext cx="539184" cy="225083"/>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71084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cxnSp>
        <p:nvCxnSpPr>
          <p:cNvPr id="232" name="Google Shape;232;p24"/>
          <p:cNvCxnSpPr/>
          <p:nvPr/>
        </p:nvCxnSpPr>
        <p:spPr>
          <a:xfrm rot="10800000">
            <a:off x="4491500" y="1730400"/>
            <a:ext cx="0" cy="2581200"/>
          </a:xfrm>
          <a:prstGeom prst="straightConnector1">
            <a:avLst/>
          </a:prstGeom>
          <a:noFill/>
          <a:ln w="9525" cap="flat" cmpd="sng">
            <a:solidFill>
              <a:schemeClr val="dk2"/>
            </a:solidFill>
            <a:prstDash val="solid"/>
            <a:round/>
            <a:headEnd type="none" w="med" len="med"/>
            <a:tailEnd type="none" w="med" len="med"/>
          </a:ln>
        </p:spPr>
      </p:cxnSp>
      <p:grpSp>
        <p:nvGrpSpPr>
          <p:cNvPr id="5" name="Group 4">
            <a:extLst>
              <a:ext uri="{FF2B5EF4-FFF2-40B4-BE49-F238E27FC236}">
                <a16:creationId xmlns:a16="http://schemas.microsoft.com/office/drawing/2014/main" id="{EA3057F0-56A2-4759-ABAE-51872AC116AF}"/>
              </a:ext>
            </a:extLst>
          </p:cNvPr>
          <p:cNvGrpSpPr/>
          <p:nvPr/>
        </p:nvGrpSpPr>
        <p:grpSpPr>
          <a:xfrm>
            <a:off x="1263340" y="2107402"/>
            <a:ext cx="2615151" cy="2120795"/>
            <a:chOff x="1145950" y="2107402"/>
            <a:chExt cx="2615151" cy="2120795"/>
          </a:xfrm>
        </p:grpSpPr>
        <p:grpSp>
          <p:nvGrpSpPr>
            <p:cNvPr id="221" name="Google Shape;221;p24"/>
            <p:cNvGrpSpPr/>
            <p:nvPr/>
          </p:nvGrpSpPr>
          <p:grpSpPr bwMode="ltGray">
            <a:xfrm>
              <a:off x="1595200" y="2107402"/>
              <a:ext cx="2165901" cy="1659625"/>
              <a:chOff x="1595200" y="1838050"/>
              <a:chExt cx="2165901" cy="1659625"/>
            </a:xfrm>
          </p:grpSpPr>
          <p:cxnSp>
            <p:nvCxnSpPr>
              <p:cNvPr id="222" name="Google Shape;222;p24"/>
              <p:cNvCxnSpPr/>
              <p:nvPr/>
            </p:nvCxnSpPr>
            <p:spPr bwMode="ltGray">
              <a:xfrm flipH="1">
                <a:off x="1595200" y="2304875"/>
                <a:ext cx="1706100" cy="1192800"/>
              </a:xfrm>
              <a:prstGeom prst="straightConnector1">
                <a:avLst/>
              </a:prstGeom>
              <a:noFill/>
              <a:ln w="28575" cap="flat" cmpd="sng">
                <a:solidFill>
                  <a:srgbClr val="000000"/>
                </a:solidFill>
                <a:prstDash val="solid"/>
                <a:round/>
                <a:headEnd type="none" w="med" len="med"/>
                <a:tailEnd type="none" w="med" len="med"/>
              </a:ln>
            </p:spPr>
          </p:cxnSp>
          <p:pic>
            <p:nvPicPr>
              <p:cNvPr id="223" name="Google Shape;223;p24"/>
              <p:cNvPicPr preferRelativeResize="0"/>
              <p:nvPr/>
            </p:nvPicPr>
            <p:blipFill>
              <a:blip r:embed="rId3">
                <a:alphaModFix/>
              </a:blip>
              <a:stretch>
                <a:fillRect/>
              </a:stretch>
            </p:blipFill>
            <p:spPr bwMode="ltGray">
              <a:xfrm>
                <a:off x="2834525" y="1838050"/>
                <a:ext cx="926576" cy="926576"/>
              </a:xfrm>
              <a:prstGeom prst="rect">
                <a:avLst/>
              </a:prstGeom>
              <a:noFill/>
              <a:ln>
                <a:noFill/>
              </a:ln>
            </p:spPr>
          </p:pic>
        </p:grpSp>
        <p:pic>
          <p:nvPicPr>
            <p:cNvPr id="233" name="Google Shape;233;p24"/>
            <p:cNvPicPr preferRelativeResize="0"/>
            <p:nvPr/>
          </p:nvPicPr>
          <p:blipFill>
            <a:blip r:embed="rId4">
              <a:alphaModFix/>
            </a:blip>
            <a:stretch>
              <a:fillRect/>
            </a:stretch>
          </p:blipFill>
          <p:spPr bwMode="ltGray">
            <a:xfrm>
              <a:off x="1145950" y="3301621"/>
              <a:ext cx="926576" cy="926576"/>
            </a:xfrm>
            <a:prstGeom prst="rect">
              <a:avLst/>
            </a:prstGeom>
            <a:noFill/>
            <a:ln>
              <a:noFill/>
            </a:ln>
          </p:spPr>
        </p:pic>
      </p:grpSp>
      <p:grpSp>
        <p:nvGrpSpPr>
          <p:cNvPr id="2" name="Group 1">
            <a:extLst>
              <a:ext uri="{FF2B5EF4-FFF2-40B4-BE49-F238E27FC236}">
                <a16:creationId xmlns:a16="http://schemas.microsoft.com/office/drawing/2014/main" id="{F58CA1E1-2630-43C9-AD28-10EEFED965A1}"/>
              </a:ext>
            </a:extLst>
          </p:cNvPr>
          <p:cNvGrpSpPr/>
          <p:nvPr/>
        </p:nvGrpSpPr>
        <p:grpSpPr>
          <a:xfrm>
            <a:off x="5087169" y="2107402"/>
            <a:ext cx="2615151" cy="2120795"/>
            <a:chOff x="5170250" y="2107402"/>
            <a:chExt cx="2615151" cy="2120795"/>
          </a:xfrm>
        </p:grpSpPr>
        <p:grpSp>
          <p:nvGrpSpPr>
            <p:cNvPr id="224" name="Google Shape;224;p24"/>
            <p:cNvGrpSpPr/>
            <p:nvPr/>
          </p:nvGrpSpPr>
          <p:grpSpPr bwMode="ltGray">
            <a:xfrm>
              <a:off x="5170250" y="2107402"/>
              <a:ext cx="2174682" cy="1659625"/>
              <a:chOff x="5170250" y="1838050"/>
              <a:chExt cx="2174682" cy="1659625"/>
            </a:xfrm>
          </p:grpSpPr>
          <p:cxnSp>
            <p:nvCxnSpPr>
              <p:cNvPr id="225" name="Google Shape;225;p24"/>
              <p:cNvCxnSpPr/>
              <p:nvPr/>
            </p:nvCxnSpPr>
            <p:spPr bwMode="ltGray">
              <a:xfrm rot="10800000">
                <a:off x="5638832" y="2304875"/>
                <a:ext cx="1706100" cy="1192800"/>
              </a:xfrm>
              <a:prstGeom prst="straightConnector1">
                <a:avLst/>
              </a:prstGeom>
              <a:noFill/>
              <a:ln w="28575" cap="flat" cmpd="sng">
                <a:solidFill>
                  <a:srgbClr val="000000"/>
                </a:solidFill>
                <a:prstDash val="solid"/>
                <a:round/>
                <a:headEnd type="none" w="med" len="med"/>
                <a:tailEnd type="none" w="med" len="med"/>
              </a:ln>
            </p:spPr>
          </p:cxnSp>
          <p:pic>
            <p:nvPicPr>
              <p:cNvPr id="226" name="Google Shape;226;p24"/>
              <p:cNvPicPr preferRelativeResize="0"/>
              <p:nvPr/>
            </p:nvPicPr>
            <p:blipFill>
              <a:blip r:embed="rId3">
                <a:alphaModFix/>
              </a:blip>
              <a:stretch>
                <a:fillRect/>
              </a:stretch>
            </p:blipFill>
            <p:spPr bwMode="ltGray">
              <a:xfrm>
                <a:off x="5170250" y="1838050"/>
                <a:ext cx="926576" cy="926576"/>
              </a:xfrm>
              <a:prstGeom prst="rect">
                <a:avLst/>
              </a:prstGeom>
              <a:noFill/>
              <a:ln>
                <a:noFill/>
              </a:ln>
            </p:spPr>
          </p:pic>
        </p:grpSp>
        <p:grpSp>
          <p:nvGrpSpPr>
            <p:cNvPr id="227" name="Google Shape;227;p24"/>
            <p:cNvGrpSpPr/>
            <p:nvPr/>
          </p:nvGrpSpPr>
          <p:grpSpPr bwMode="ltGray">
            <a:xfrm>
              <a:off x="6858825" y="2107402"/>
              <a:ext cx="926576" cy="1671475"/>
              <a:chOff x="6858825" y="1838050"/>
              <a:chExt cx="926576" cy="1671475"/>
            </a:xfrm>
          </p:grpSpPr>
          <p:cxnSp>
            <p:nvCxnSpPr>
              <p:cNvPr id="228" name="Google Shape;228;p24"/>
              <p:cNvCxnSpPr/>
              <p:nvPr/>
            </p:nvCxnSpPr>
            <p:spPr bwMode="ltGray">
              <a:xfrm>
                <a:off x="7322800" y="2276525"/>
                <a:ext cx="0" cy="1233000"/>
              </a:xfrm>
              <a:prstGeom prst="straightConnector1">
                <a:avLst/>
              </a:prstGeom>
              <a:noFill/>
              <a:ln w="28575" cap="flat" cmpd="sng">
                <a:solidFill>
                  <a:srgbClr val="000000"/>
                </a:solidFill>
                <a:prstDash val="solid"/>
                <a:round/>
                <a:headEnd type="none" w="med" len="med"/>
                <a:tailEnd type="none" w="med" len="med"/>
              </a:ln>
            </p:spPr>
          </p:cxnSp>
          <p:pic>
            <p:nvPicPr>
              <p:cNvPr id="229" name="Google Shape;229;p24"/>
              <p:cNvPicPr preferRelativeResize="0"/>
              <p:nvPr/>
            </p:nvPicPr>
            <p:blipFill>
              <a:blip r:embed="rId3">
                <a:alphaModFix/>
              </a:blip>
              <a:stretch>
                <a:fillRect/>
              </a:stretch>
            </p:blipFill>
            <p:spPr bwMode="ltGray">
              <a:xfrm>
                <a:off x="6858825" y="1838050"/>
                <a:ext cx="926576" cy="926576"/>
              </a:xfrm>
              <a:prstGeom prst="rect">
                <a:avLst/>
              </a:prstGeom>
              <a:noFill/>
              <a:ln>
                <a:noFill/>
              </a:ln>
            </p:spPr>
          </p:pic>
        </p:grpSp>
        <p:pic>
          <p:nvPicPr>
            <p:cNvPr id="234" name="Google Shape;234;p24"/>
            <p:cNvPicPr preferRelativeResize="0"/>
            <p:nvPr/>
          </p:nvPicPr>
          <p:blipFill>
            <a:blip r:embed="rId4">
              <a:alphaModFix/>
            </a:blip>
            <a:stretch>
              <a:fillRect/>
            </a:stretch>
          </p:blipFill>
          <p:spPr bwMode="ltGray">
            <a:xfrm>
              <a:off x="6858825" y="3301621"/>
              <a:ext cx="926576" cy="926576"/>
            </a:xfrm>
            <a:prstGeom prst="rect">
              <a:avLst/>
            </a:prstGeom>
            <a:noFill/>
            <a:ln>
              <a:noFill/>
            </a:ln>
          </p:spPr>
        </p:pic>
      </p:grpSp>
      <p:sp>
        <p:nvSpPr>
          <p:cNvPr id="3" name="Text Placeholder 2">
            <a:extLst>
              <a:ext uri="{FF2B5EF4-FFF2-40B4-BE49-F238E27FC236}">
                <a16:creationId xmlns:a16="http://schemas.microsoft.com/office/drawing/2014/main" id="{ED5AF92D-57FA-4A4D-B875-6780B1CD9C29}"/>
              </a:ext>
            </a:extLst>
          </p:cNvPr>
          <p:cNvSpPr>
            <a:spLocks noGrp="1"/>
          </p:cNvSpPr>
          <p:nvPr>
            <p:ph type="body" sz="quarter" idx="13"/>
          </p:nvPr>
        </p:nvSpPr>
        <p:spPr/>
        <p:txBody>
          <a:bodyPr/>
          <a:lstStyle/>
          <a:p>
            <a:r>
              <a:rPr lang="en-US" dirty="0">
                <a:sym typeface="Helvetica Neue"/>
              </a:rPr>
              <a:t>The A:D Relationship</a:t>
            </a:r>
          </a:p>
        </p:txBody>
      </p:sp>
      <p:grpSp>
        <p:nvGrpSpPr>
          <p:cNvPr id="17" name="Group 16">
            <a:extLst>
              <a:ext uri="{FF2B5EF4-FFF2-40B4-BE49-F238E27FC236}">
                <a16:creationId xmlns:a16="http://schemas.microsoft.com/office/drawing/2014/main" id="{9CC5C26B-8B77-4B63-B5EE-40C8DEFCAA18}"/>
              </a:ext>
            </a:extLst>
          </p:cNvPr>
          <p:cNvGrpSpPr/>
          <p:nvPr/>
        </p:nvGrpSpPr>
        <p:grpSpPr bwMode="ltGray">
          <a:xfrm>
            <a:off x="2342315" y="4274213"/>
            <a:ext cx="457200" cy="677517"/>
            <a:chOff x="1861528" y="169589"/>
            <a:chExt cx="457200" cy="677517"/>
          </a:xfrm>
        </p:grpSpPr>
        <p:sp>
          <p:nvSpPr>
            <p:cNvPr id="18" name="TextBox 17">
              <a:extLst>
                <a:ext uri="{FF2B5EF4-FFF2-40B4-BE49-F238E27FC236}">
                  <a16:creationId xmlns:a16="http://schemas.microsoft.com/office/drawing/2014/main" id="{23D6E33F-8831-480E-96D3-0955B4DE076E}"/>
                </a:ext>
              </a:extLst>
            </p:cNvPr>
            <p:cNvSpPr txBox="1"/>
            <p:nvPr/>
          </p:nvSpPr>
          <p:spPr bwMode="ltGray">
            <a:xfrm>
              <a:off x="1945742" y="169589"/>
              <a:ext cx="288772" cy="157007"/>
            </a:xfrm>
            <a:prstGeom prst="rect">
              <a:avLst/>
            </a:prstGeom>
            <a:noFill/>
          </p:spPr>
          <p:txBody>
            <a:bodyPr wrap="none" rtlCol="0">
              <a:spAutoFit/>
            </a:bodyPr>
            <a:lstStyle/>
            <a:p>
              <a:pPr algn="ctr" defTabSz="302575">
                <a:buClrTx/>
              </a:pPr>
              <a:r>
                <a:rPr lang="en-US" sz="1191" kern="1200" dirty="0">
                  <a:solidFill>
                    <a:srgbClr val="BA1F31"/>
                  </a:solidFill>
                  <a:latin typeface="Arial Black" panose="020B0A04020102020204" pitchFamily="34" charset="0"/>
                  <a:ea typeface="+mn-ea"/>
                </a:rPr>
                <a:t>Gas</a:t>
              </a:r>
              <a:endParaRPr lang="en-US" sz="1191" b="1" kern="1200" dirty="0">
                <a:solidFill>
                  <a:srgbClr val="BA1F31"/>
                </a:solidFill>
                <a:latin typeface="Arial Black" panose="020B0A04020102020204" pitchFamily="34" charset="0"/>
                <a:ea typeface="+mn-ea"/>
              </a:endParaRPr>
            </a:p>
          </p:txBody>
        </p:sp>
        <p:grpSp>
          <p:nvGrpSpPr>
            <p:cNvPr id="21" name="Group 20">
              <a:extLst>
                <a:ext uri="{FF2B5EF4-FFF2-40B4-BE49-F238E27FC236}">
                  <a16:creationId xmlns:a16="http://schemas.microsoft.com/office/drawing/2014/main" id="{0155AD7B-B111-4C46-A65A-4CEF7CEA5AFC}"/>
                </a:ext>
              </a:extLst>
            </p:cNvPr>
            <p:cNvGrpSpPr/>
            <p:nvPr/>
          </p:nvGrpSpPr>
          <p:grpSpPr bwMode="ltGray">
            <a:xfrm>
              <a:off x="1861528" y="389906"/>
              <a:ext cx="457200" cy="457200"/>
              <a:chOff x="776270" y="1404456"/>
              <a:chExt cx="1697747" cy="1699209"/>
            </a:xfrm>
            <a:effectLst>
              <a:outerShdw blurRad="50800" dist="38100" dir="2700000" algn="tl" rotWithShape="0">
                <a:prstClr val="black">
                  <a:alpha val="40000"/>
                </a:prstClr>
              </a:outerShdw>
            </a:effectLst>
          </p:grpSpPr>
          <p:sp>
            <p:nvSpPr>
              <p:cNvPr id="22" name="Oval 6">
                <a:extLst>
                  <a:ext uri="{FF2B5EF4-FFF2-40B4-BE49-F238E27FC236}">
                    <a16:creationId xmlns:a16="http://schemas.microsoft.com/office/drawing/2014/main" id="{33EEAD0D-234E-429A-A945-C5FA01C13D1F}"/>
                  </a:ext>
                </a:extLst>
              </p:cNvPr>
              <p:cNvSpPr>
                <a:spLocks noChangeArrowheads="1"/>
              </p:cNvSpPr>
              <p:nvPr/>
            </p:nvSpPr>
            <p:spPr bwMode="ltGray">
              <a:xfrm>
                <a:off x="776270" y="1404456"/>
                <a:ext cx="1697747" cy="1699209"/>
              </a:xfrm>
              <a:prstGeom prst="ellipse">
                <a:avLst/>
              </a:prstGeom>
              <a:solidFill>
                <a:schemeClr val="accent1"/>
              </a:solidFill>
              <a:ln>
                <a:noFill/>
              </a:ln>
            </p:spPr>
            <p:txBody>
              <a:bodyPr vert="horz" wrap="square" lIns="60512" tIns="30256" rIns="60512" bIns="30256" numCol="1" anchor="t" anchorCtr="0" compatLnSpc="1">
                <a:prstTxWarp prst="textNoShape">
                  <a:avLst/>
                </a:prstTxWarp>
              </a:bodyPr>
              <a:lstStyle/>
              <a:p>
                <a:pPr marL="0" marR="0" lvl="0" indent="0" defTabSz="302575" eaLnBrk="1" fontAlgn="auto" latinLnBrk="0" hangingPunct="1">
                  <a:lnSpc>
                    <a:spcPct val="100000"/>
                  </a:lnSpc>
                  <a:spcBef>
                    <a:spcPts val="0"/>
                  </a:spcBef>
                  <a:spcAft>
                    <a:spcPts val="0"/>
                  </a:spcAft>
                  <a:buClrTx/>
                  <a:buSzTx/>
                  <a:buFontTx/>
                  <a:buNone/>
                  <a:tabLst/>
                  <a:defRPr/>
                </a:pPr>
                <a:endParaRPr kumimoji="0" lang="en-US" sz="1191" b="0" i="0" u="none" strike="noStrike" kern="1200" cap="none" spc="0" normalizeH="0" baseline="0" noProof="0" dirty="0">
                  <a:ln>
                    <a:noFill/>
                  </a:ln>
                  <a:solidFill>
                    <a:srgbClr val="2C50A3"/>
                  </a:solidFill>
                  <a:effectLst/>
                  <a:uLnTx/>
                  <a:uFillTx/>
                  <a:latin typeface="Arial" panose="020B0604020202020204" pitchFamily="34" charset="0"/>
                  <a:ea typeface="+mn-ea"/>
                </a:endParaRPr>
              </a:p>
            </p:txBody>
          </p:sp>
          <p:sp>
            <p:nvSpPr>
              <p:cNvPr id="23" name="Freeform 10">
                <a:extLst>
                  <a:ext uri="{FF2B5EF4-FFF2-40B4-BE49-F238E27FC236}">
                    <a16:creationId xmlns:a16="http://schemas.microsoft.com/office/drawing/2014/main" id="{7F8A67D6-FC31-4D4E-BF95-5217D527D4FF}"/>
                  </a:ext>
                </a:extLst>
              </p:cNvPr>
              <p:cNvSpPr>
                <a:spLocks noEditPoints="1"/>
              </p:cNvSpPr>
              <p:nvPr/>
            </p:nvSpPr>
            <p:spPr bwMode="ltGray">
              <a:xfrm>
                <a:off x="1264263" y="1629459"/>
                <a:ext cx="847412" cy="1236054"/>
              </a:xfrm>
              <a:custGeom>
                <a:avLst/>
                <a:gdLst>
                  <a:gd name="T0" fmla="*/ 426 w 428"/>
                  <a:gd name="T1" fmla="*/ 446 h 624"/>
                  <a:gd name="T2" fmla="*/ 414 w 428"/>
                  <a:gd name="T3" fmla="*/ 93 h 624"/>
                  <a:gd name="T4" fmla="*/ 400 w 428"/>
                  <a:gd name="T5" fmla="*/ 63 h 624"/>
                  <a:gd name="T6" fmla="*/ 343 w 428"/>
                  <a:gd name="T7" fmla="*/ 7 h 624"/>
                  <a:gd name="T8" fmla="*/ 315 w 428"/>
                  <a:gd name="T9" fmla="*/ 7 h 624"/>
                  <a:gd name="T10" fmla="*/ 316 w 428"/>
                  <a:gd name="T11" fmla="*/ 35 h 624"/>
                  <a:gd name="T12" fmla="*/ 346 w 428"/>
                  <a:gd name="T13" fmla="*/ 64 h 624"/>
                  <a:gd name="T14" fmla="*/ 346 w 428"/>
                  <a:gd name="T15" fmla="*/ 65 h 624"/>
                  <a:gd name="T16" fmla="*/ 348 w 428"/>
                  <a:gd name="T17" fmla="*/ 108 h 624"/>
                  <a:gd name="T18" fmla="*/ 364 w 428"/>
                  <a:gd name="T19" fmla="*/ 137 h 624"/>
                  <a:gd name="T20" fmla="*/ 378 w 428"/>
                  <a:gd name="T21" fmla="*/ 147 h 624"/>
                  <a:gd name="T22" fmla="*/ 388 w 428"/>
                  <a:gd name="T23" fmla="*/ 448 h 624"/>
                  <a:gd name="T24" fmla="*/ 375 w 428"/>
                  <a:gd name="T25" fmla="*/ 468 h 624"/>
                  <a:gd name="T26" fmla="*/ 361 w 428"/>
                  <a:gd name="T27" fmla="*/ 449 h 624"/>
                  <a:gd name="T28" fmla="*/ 354 w 428"/>
                  <a:gd name="T29" fmla="*/ 195 h 624"/>
                  <a:gd name="T30" fmla="*/ 339 w 428"/>
                  <a:gd name="T31" fmla="*/ 163 h 624"/>
                  <a:gd name="T32" fmla="*/ 307 w 428"/>
                  <a:gd name="T33" fmla="*/ 152 h 624"/>
                  <a:gd name="T34" fmla="*/ 302 w 428"/>
                  <a:gd name="T35" fmla="*/ 152 h 624"/>
                  <a:gd name="T36" fmla="*/ 302 w 428"/>
                  <a:gd name="T37" fmla="*/ 33 h 624"/>
                  <a:gd name="T38" fmla="*/ 270 w 428"/>
                  <a:gd name="T39" fmla="*/ 1 h 624"/>
                  <a:gd name="T40" fmla="*/ 47 w 428"/>
                  <a:gd name="T41" fmla="*/ 1 h 624"/>
                  <a:gd name="T42" fmla="*/ 15 w 428"/>
                  <a:gd name="T43" fmla="*/ 33 h 624"/>
                  <a:gd name="T44" fmla="*/ 15 w 428"/>
                  <a:gd name="T45" fmla="*/ 585 h 624"/>
                  <a:gd name="T46" fmla="*/ 6 w 428"/>
                  <a:gd name="T47" fmla="*/ 585 h 624"/>
                  <a:gd name="T48" fmla="*/ 0 w 428"/>
                  <a:gd name="T49" fmla="*/ 591 h 624"/>
                  <a:gd name="T50" fmla="*/ 0 w 428"/>
                  <a:gd name="T51" fmla="*/ 624 h 624"/>
                  <a:gd name="T52" fmla="*/ 317 w 428"/>
                  <a:gd name="T53" fmla="*/ 624 h 624"/>
                  <a:gd name="T54" fmla="*/ 317 w 428"/>
                  <a:gd name="T55" fmla="*/ 591 h 624"/>
                  <a:gd name="T56" fmla="*/ 311 w 428"/>
                  <a:gd name="T57" fmla="*/ 585 h 624"/>
                  <a:gd name="T58" fmla="*/ 302 w 428"/>
                  <a:gd name="T59" fmla="*/ 585 h 624"/>
                  <a:gd name="T60" fmla="*/ 302 w 428"/>
                  <a:gd name="T61" fmla="*/ 191 h 624"/>
                  <a:gd name="T62" fmla="*/ 309 w 428"/>
                  <a:gd name="T63" fmla="*/ 190 h 624"/>
                  <a:gd name="T64" fmla="*/ 313 w 428"/>
                  <a:gd name="T65" fmla="*/ 192 h 624"/>
                  <a:gd name="T66" fmla="*/ 315 w 428"/>
                  <a:gd name="T67" fmla="*/ 196 h 624"/>
                  <a:gd name="T68" fmla="*/ 323 w 428"/>
                  <a:gd name="T69" fmla="*/ 451 h 624"/>
                  <a:gd name="T70" fmla="*/ 375 w 428"/>
                  <a:gd name="T71" fmla="*/ 507 h 624"/>
                  <a:gd name="T72" fmla="*/ 377 w 428"/>
                  <a:gd name="T73" fmla="*/ 507 h 624"/>
                  <a:gd name="T74" fmla="*/ 426 w 428"/>
                  <a:gd name="T75" fmla="*/ 446 h 624"/>
                  <a:gd name="T76" fmla="*/ 254 w 428"/>
                  <a:gd name="T77" fmla="*/ 174 h 624"/>
                  <a:gd name="T78" fmla="*/ 238 w 428"/>
                  <a:gd name="T79" fmla="*/ 190 h 624"/>
                  <a:gd name="T80" fmla="*/ 78 w 428"/>
                  <a:gd name="T81" fmla="*/ 190 h 624"/>
                  <a:gd name="T82" fmla="*/ 62 w 428"/>
                  <a:gd name="T83" fmla="*/ 174 h 624"/>
                  <a:gd name="T84" fmla="*/ 62 w 428"/>
                  <a:gd name="T85" fmla="*/ 62 h 624"/>
                  <a:gd name="T86" fmla="*/ 78 w 428"/>
                  <a:gd name="T87" fmla="*/ 46 h 624"/>
                  <a:gd name="T88" fmla="*/ 238 w 428"/>
                  <a:gd name="T89" fmla="*/ 46 h 624"/>
                  <a:gd name="T90" fmla="*/ 254 w 428"/>
                  <a:gd name="T91" fmla="*/ 62 h 624"/>
                  <a:gd name="T92" fmla="*/ 254 w 428"/>
                  <a:gd name="T93" fmla="*/ 17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8" h="624">
                    <a:moveTo>
                      <a:pt x="426" y="446"/>
                    </a:moveTo>
                    <a:cubicBezTo>
                      <a:pt x="414" y="93"/>
                      <a:pt x="414" y="93"/>
                      <a:pt x="414" y="93"/>
                    </a:cubicBezTo>
                    <a:cubicBezTo>
                      <a:pt x="414" y="81"/>
                      <a:pt x="409" y="71"/>
                      <a:pt x="400" y="63"/>
                    </a:cubicBezTo>
                    <a:cubicBezTo>
                      <a:pt x="343" y="7"/>
                      <a:pt x="343" y="7"/>
                      <a:pt x="343" y="7"/>
                    </a:cubicBezTo>
                    <a:cubicBezTo>
                      <a:pt x="335" y="0"/>
                      <a:pt x="323" y="0"/>
                      <a:pt x="315" y="7"/>
                    </a:cubicBezTo>
                    <a:cubicBezTo>
                      <a:pt x="308" y="15"/>
                      <a:pt x="308" y="27"/>
                      <a:pt x="316" y="35"/>
                    </a:cubicBezTo>
                    <a:cubicBezTo>
                      <a:pt x="346" y="64"/>
                      <a:pt x="346" y="64"/>
                      <a:pt x="346" y="64"/>
                    </a:cubicBezTo>
                    <a:cubicBezTo>
                      <a:pt x="346" y="64"/>
                      <a:pt x="346" y="64"/>
                      <a:pt x="346" y="65"/>
                    </a:cubicBezTo>
                    <a:cubicBezTo>
                      <a:pt x="348" y="108"/>
                      <a:pt x="348" y="108"/>
                      <a:pt x="348" y="108"/>
                    </a:cubicBezTo>
                    <a:cubicBezTo>
                      <a:pt x="349" y="120"/>
                      <a:pt x="354" y="130"/>
                      <a:pt x="364" y="137"/>
                    </a:cubicBezTo>
                    <a:cubicBezTo>
                      <a:pt x="378" y="147"/>
                      <a:pt x="378" y="147"/>
                      <a:pt x="378" y="147"/>
                    </a:cubicBezTo>
                    <a:cubicBezTo>
                      <a:pt x="388" y="448"/>
                      <a:pt x="388" y="448"/>
                      <a:pt x="388" y="448"/>
                    </a:cubicBezTo>
                    <a:cubicBezTo>
                      <a:pt x="389" y="462"/>
                      <a:pt x="382" y="468"/>
                      <a:pt x="375" y="468"/>
                    </a:cubicBezTo>
                    <a:cubicBezTo>
                      <a:pt x="367" y="469"/>
                      <a:pt x="362" y="461"/>
                      <a:pt x="361" y="449"/>
                    </a:cubicBezTo>
                    <a:cubicBezTo>
                      <a:pt x="354" y="195"/>
                      <a:pt x="354" y="195"/>
                      <a:pt x="354" y="195"/>
                    </a:cubicBezTo>
                    <a:cubicBezTo>
                      <a:pt x="353" y="183"/>
                      <a:pt x="348" y="171"/>
                      <a:pt x="339" y="163"/>
                    </a:cubicBezTo>
                    <a:cubicBezTo>
                      <a:pt x="330" y="155"/>
                      <a:pt x="319" y="151"/>
                      <a:pt x="307" y="152"/>
                    </a:cubicBezTo>
                    <a:cubicBezTo>
                      <a:pt x="302" y="152"/>
                      <a:pt x="302" y="152"/>
                      <a:pt x="302" y="152"/>
                    </a:cubicBezTo>
                    <a:cubicBezTo>
                      <a:pt x="302" y="33"/>
                      <a:pt x="302" y="33"/>
                      <a:pt x="302" y="33"/>
                    </a:cubicBezTo>
                    <a:cubicBezTo>
                      <a:pt x="302" y="15"/>
                      <a:pt x="287" y="1"/>
                      <a:pt x="270" y="1"/>
                    </a:cubicBezTo>
                    <a:cubicBezTo>
                      <a:pt x="47" y="1"/>
                      <a:pt x="47" y="1"/>
                      <a:pt x="47" y="1"/>
                    </a:cubicBezTo>
                    <a:cubicBezTo>
                      <a:pt x="29" y="1"/>
                      <a:pt x="15" y="15"/>
                      <a:pt x="15" y="33"/>
                    </a:cubicBezTo>
                    <a:cubicBezTo>
                      <a:pt x="15" y="585"/>
                      <a:pt x="15" y="585"/>
                      <a:pt x="15" y="585"/>
                    </a:cubicBezTo>
                    <a:cubicBezTo>
                      <a:pt x="6" y="585"/>
                      <a:pt x="6" y="585"/>
                      <a:pt x="6" y="585"/>
                    </a:cubicBezTo>
                    <a:cubicBezTo>
                      <a:pt x="2" y="585"/>
                      <a:pt x="0" y="588"/>
                      <a:pt x="0" y="591"/>
                    </a:cubicBezTo>
                    <a:cubicBezTo>
                      <a:pt x="0" y="624"/>
                      <a:pt x="0" y="624"/>
                      <a:pt x="0" y="624"/>
                    </a:cubicBezTo>
                    <a:cubicBezTo>
                      <a:pt x="317" y="624"/>
                      <a:pt x="317" y="624"/>
                      <a:pt x="317" y="624"/>
                    </a:cubicBezTo>
                    <a:cubicBezTo>
                      <a:pt x="317" y="591"/>
                      <a:pt x="317" y="591"/>
                      <a:pt x="317" y="591"/>
                    </a:cubicBezTo>
                    <a:cubicBezTo>
                      <a:pt x="317" y="588"/>
                      <a:pt x="314" y="585"/>
                      <a:pt x="311" y="585"/>
                    </a:cubicBezTo>
                    <a:cubicBezTo>
                      <a:pt x="302" y="585"/>
                      <a:pt x="302" y="585"/>
                      <a:pt x="302" y="585"/>
                    </a:cubicBezTo>
                    <a:cubicBezTo>
                      <a:pt x="302" y="191"/>
                      <a:pt x="302" y="191"/>
                      <a:pt x="302" y="191"/>
                    </a:cubicBezTo>
                    <a:cubicBezTo>
                      <a:pt x="309" y="190"/>
                      <a:pt x="309" y="190"/>
                      <a:pt x="309" y="190"/>
                    </a:cubicBezTo>
                    <a:cubicBezTo>
                      <a:pt x="310" y="190"/>
                      <a:pt x="312" y="191"/>
                      <a:pt x="313" y="192"/>
                    </a:cubicBezTo>
                    <a:cubicBezTo>
                      <a:pt x="315" y="193"/>
                      <a:pt x="315" y="195"/>
                      <a:pt x="315" y="196"/>
                    </a:cubicBezTo>
                    <a:cubicBezTo>
                      <a:pt x="323" y="451"/>
                      <a:pt x="323" y="451"/>
                      <a:pt x="323" y="451"/>
                    </a:cubicBezTo>
                    <a:cubicBezTo>
                      <a:pt x="325" y="488"/>
                      <a:pt x="350" y="507"/>
                      <a:pt x="375" y="507"/>
                    </a:cubicBezTo>
                    <a:cubicBezTo>
                      <a:pt x="376" y="507"/>
                      <a:pt x="377" y="507"/>
                      <a:pt x="377" y="507"/>
                    </a:cubicBezTo>
                    <a:cubicBezTo>
                      <a:pt x="403" y="505"/>
                      <a:pt x="428" y="484"/>
                      <a:pt x="426" y="446"/>
                    </a:cubicBezTo>
                    <a:close/>
                    <a:moveTo>
                      <a:pt x="254" y="174"/>
                    </a:moveTo>
                    <a:cubicBezTo>
                      <a:pt x="254" y="182"/>
                      <a:pt x="247" y="190"/>
                      <a:pt x="238" y="190"/>
                    </a:cubicBezTo>
                    <a:cubicBezTo>
                      <a:pt x="78" y="190"/>
                      <a:pt x="78" y="190"/>
                      <a:pt x="78" y="190"/>
                    </a:cubicBezTo>
                    <a:cubicBezTo>
                      <a:pt x="69" y="190"/>
                      <a:pt x="62" y="182"/>
                      <a:pt x="62" y="174"/>
                    </a:cubicBezTo>
                    <a:cubicBezTo>
                      <a:pt x="62" y="62"/>
                      <a:pt x="62" y="62"/>
                      <a:pt x="62" y="62"/>
                    </a:cubicBezTo>
                    <a:cubicBezTo>
                      <a:pt x="62" y="53"/>
                      <a:pt x="69" y="46"/>
                      <a:pt x="78" y="46"/>
                    </a:cubicBezTo>
                    <a:cubicBezTo>
                      <a:pt x="238" y="46"/>
                      <a:pt x="238" y="46"/>
                      <a:pt x="238" y="46"/>
                    </a:cubicBezTo>
                    <a:cubicBezTo>
                      <a:pt x="247" y="46"/>
                      <a:pt x="254" y="53"/>
                      <a:pt x="254" y="62"/>
                    </a:cubicBezTo>
                    <a:lnTo>
                      <a:pt x="254" y="1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pPr marL="0" marR="0" lvl="0" indent="0" defTabSz="302575" eaLnBrk="1" fontAlgn="auto" latinLnBrk="0" hangingPunct="1">
                  <a:lnSpc>
                    <a:spcPct val="100000"/>
                  </a:lnSpc>
                  <a:spcBef>
                    <a:spcPts val="0"/>
                  </a:spcBef>
                  <a:spcAft>
                    <a:spcPts val="0"/>
                  </a:spcAft>
                  <a:buClrTx/>
                  <a:buSzTx/>
                  <a:buFontTx/>
                  <a:buNone/>
                  <a:tabLst/>
                  <a:defRPr/>
                </a:pPr>
                <a:endParaRPr kumimoji="0" lang="en-US" sz="1191" b="0" i="0" u="none" strike="noStrike" kern="1200" cap="none" spc="0" normalizeH="0" baseline="0" noProof="0" dirty="0">
                  <a:ln>
                    <a:noFill/>
                  </a:ln>
                  <a:solidFill>
                    <a:srgbClr val="2C50A3"/>
                  </a:solidFill>
                  <a:effectLst/>
                  <a:uLnTx/>
                  <a:uFillTx/>
                  <a:latin typeface="Arial" panose="020B0604020202020204" pitchFamily="34" charset="0"/>
                  <a:ea typeface="+mn-ea"/>
                </a:endParaRPr>
              </a:p>
            </p:txBody>
          </p:sp>
        </p:grpSp>
      </p:grpSp>
      <p:grpSp>
        <p:nvGrpSpPr>
          <p:cNvPr id="24" name="Group 23">
            <a:extLst>
              <a:ext uri="{FF2B5EF4-FFF2-40B4-BE49-F238E27FC236}">
                <a16:creationId xmlns:a16="http://schemas.microsoft.com/office/drawing/2014/main" id="{C8D20D3C-EBE3-485F-934E-9061DDA7F54D}"/>
              </a:ext>
            </a:extLst>
          </p:cNvPr>
          <p:cNvGrpSpPr/>
          <p:nvPr/>
        </p:nvGrpSpPr>
        <p:grpSpPr bwMode="ltGray">
          <a:xfrm>
            <a:off x="6143504" y="4272105"/>
            <a:ext cx="502481" cy="679625"/>
            <a:chOff x="1916001" y="2750967"/>
            <a:chExt cx="502481" cy="679625"/>
          </a:xfrm>
        </p:grpSpPr>
        <p:sp>
          <p:nvSpPr>
            <p:cNvPr id="25" name="TextBox 24">
              <a:extLst>
                <a:ext uri="{FF2B5EF4-FFF2-40B4-BE49-F238E27FC236}">
                  <a16:creationId xmlns:a16="http://schemas.microsoft.com/office/drawing/2014/main" id="{1116A8E3-91FD-4DF0-9845-EB45600EFD60}"/>
                </a:ext>
              </a:extLst>
            </p:cNvPr>
            <p:cNvSpPr txBox="1"/>
            <p:nvPr/>
          </p:nvSpPr>
          <p:spPr bwMode="ltGray">
            <a:xfrm>
              <a:off x="1916001" y="2750967"/>
              <a:ext cx="502481" cy="192383"/>
            </a:xfrm>
            <a:prstGeom prst="rect">
              <a:avLst/>
            </a:prstGeom>
            <a:noFill/>
          </p:spPr>
          <p:txBody>
            <a:bodyPr wrap="none" rtlCol="0">
              <a:spAutoFit/>
            </a:bodyPr>
            <a:lstStyle/>
            <a:p>
              <a:pPr algn="ctr" defTabSz="302575">
                <a:buClrTx/>
              </a:pPr>
              <a:r>
                <a:rPr lang="en-US" sz="1191" kern="1200" dirty="0">
                  <a:solidFill>
                    <a:schemeClr val="accent3"/>
                  </a:solidFill>
                  <a:latin typeface="Arial Black" panose="020B0A04020102020204" pitchFamily="34" charset="0"/>
                  <a:ea typeface="+mn-ea"/>
                </a:rPr>
                <a:t>Brake</a:t>
              </a:r>
              <a:endParaRPr lang="en-US" sz="1191" b="1" kern="1200" dirty="0">
                <a:solidFill>
                  <a:schemeClr val="accent3"/>
                </a:solidFill>
                <a:latin typeface="Arial Black" panose="020B0A04020102020204" pitchFamily="34" charset="0"/>
                <a:ea typeface="+mn-ea"/>
              </a:endParaRPr>
            </a:p>
          </p:txBody>
        </p:sp>
        <p:grpSp>
          <p:nvGrpSpPr>
            <p:cNvPr id="26" name="Group 25">
              <a:extLst>
                <a:ext uri="{FF2B5EF4-FFF2-40B4-BE49-F238E27FC236}">
                  <a16:creationId xmlns:a16="http://schemas.microsoft.com/office/drawing/2014/main" id="{8E50EF64-477C-41A3-B622-1F0E70743CBF}"/>
                </a:ext>
              </a:extLst>
            </p:cNvPr>
            <p:cNvGrpSpPr/>
            <p:nvPr/>
          </p:nvGrpSpPr>
          <p:grpSpPr bwMode="ltGray">
            <a:xfrm>
              <a:off x="1938641" y="2973392"/>
              <a:ext cx="457200" cy="457200"/>
              <a:chOff x="7591930" y="1404456"/>
              <a:chExt cx="1699209" cy="1699209"/>
            </a:xfrm>
            <a:effectLst>
              <a:outerShdw blurRad="50800" dist="38100" dir="2700000" algn="tl" rotWithShape="0">
                <a:prstClr val="black">
                  <a:alpha val="40000"/>
                </a:prstClr>
              </a:outerShdw>
            </a:effectLst>
          </p:grpSpPr>
          <p:sp>
            <p:nvSpPr>
              <p:cNvPr id="27" name="Oval 7">
                <a:extLst>
                  <a:ext uri="{FF2B5EF4-FFF2-40B4-BE49-F238E27FC236}">
                    <a16:creationId xmlns:a16="http://schemas.microsoft.com/office/drawing/2014/main" id="{3D9C457D-F33C-416E-B14D-7F6B5BCB531E}"/>
                  </a:ext>
                </a:extLst>
              </p:cNvPr>
              <p:cNvSpPr>
                <a:spLocks noChangeArrowheads="1"/>
              </p:cNvSpPr>
              <p:nvPr/>
            </p:nvSpPr>
            <p:spPr bwMode="ltGray">
              <a:xfrm>
                <a:off x="7591930" y="1404456"/>
                <a:ext cx="1699209" cy="1699209"/>
              </a:xfrm>
              <a:prstGeom prst="ellipse">
                <a:avLst/>
              </a:prstGeom>
              <a:solidFill>
                <a:schemeClr val="accent3"/>
              </a:solidFill>
              <a:ln>
                <a:noFill/>
              </a:ln>
            </p:spPr>
            <p:txBody>
              <a:bodyPr vert="horz" wrap="square" lIns="60512" tIns="30256" rIns="60512" bIns="30256" numCol="1" anchor="t" anchorCtr="0" compatLnSpc="1">
                <a:prstTxWarp prst="textNoShape">
                  <a:avLst/>
                </a:prstTxWarp>
              </a:bodyPr>
              <a:lstStyle/>
              <a:p>
                <a:pPr marL="0" marR="0" lvl="0" indent="0" defTabSz="302575" eaLnBrk="1" fontAlgn="auto" latinLnBrk="0" hangingPunct="1">
                  <a:lnSpc>
                    <a:spcPct val="100000"/>
                  </a:lnSpc>
                  <a:spcBef>
                    <a:spcPts val="0"/>
                  </a:spcBef>
                  <a:spcAft>
                    <a:spcPts val="0"/>
                  </a:spcAft>
                  <a:buClrTx/>
                  <a:buSzTx/>
                  <a:buFontTx/>
                  <a:buNone/>
                  <a:tabLst/>
                  <a:defRPr/>
                </a:pPr>
                <a:endParaRPr kumimoji="0" lang="en-US" sz="1191" b="0" i="0" u="none" strike="noStrike" kern="1200" cap="none" spc="0" normalizeH="0" baseline="0" noProof="0" dirty="0">
                  <a:ln>
                    <a:noFill/>
                  </a:ln>
                  <a:solidFill>
                    <a:srgbClr val="2C50A3"/>
                  </a:solidFill>
                  <a:effectLst/>
                  <a:uLnTx/>
                  <a:uFillTx/>
                  <a:latin typeface="Arial" panose="020B0604020202020204" pitchFamily="34" charset="0"/>
                  <a:ea typeface="+mn-ea"/>
                </a:endParaRPr>
              </a:p>
            </p:txBody>
          </p:sp>
          <p:sp>
            <p:nvSpPr>
              <p:cNvPr id="28" name="Freeform 11">
                <a:extLst>
                  <a:ext uri="{FF2B5EF4-FFF2-40B4-BE49-F238E27FC236}">
                    <a16:creationId xmlns:a16="http://schemas.microsoft.com/office/drawing/2014/main" id="{1E6811B6-31F8-49C1-8B56-995778BA40F0}"/>
                  </a:ext>
                </a:extLst>
              </p:cNvPr>
              <p:cNvSpPr>
                <a:spLocks noEditPoints="1"/>
              </p:cNvSpPr>
              <p:nvPr/>
            </p:nvSpPr>
            <p:spPr bwMode="ltGray">
              <a:xfrm>
                <a:off x="7754107" y="1568094"/>
                <a:ext cx="1374854" cy="1373393"/>
              </a:xfrm>
              <a:custGeom>
                <a:avLst/>
                <a:gdLst>
                  <a:gd name="T0" fmla="*/ 666 w 941"/>
                  <a:gd name="T1" fmla="*/ 0 h 940"/>
                  <a:gd name="T2" fmla="*/ 276 w 941"/>
                  <a:gd name="T3" fmla="*/ 0 h 940"/>
                  <a:gd name="T4" fmla="*/ 0 w 941"/>
                  <a:gd name="T5" fmla="*/ 275 h 940"/>
                  <a:gd name="T6" fmla="*/ 0 w 941"/>
                  <a:gd name="T7" fmla="*/ 664 h 940"/>
                  <a:gd name="T8" fmla="*/ 276 w 941"/>
                  <a:gd name="T9" fmla="*/ 940 h 940"/>
                  <a:gd name="T10" fmla="*/ 666 w 941"/>
                  <a:gd name="T11" fmla="*/ 940 h 940"/>
                  <a:gd name="T12" fmla="*/ 941 w 941"/>
                  <a:gd name="T13" fmla="*/ 664 h 940"/>
                  <a:gd name="T14" fmla="*/ 941 w 941"/>
                  <a:gd name="T15" fmla="*/ 275 h 940"/>
                  <a:gd name="T16" fmla="*/ 666 w 941"/>
                  <a:gd name="T17" fmla="*/ 0 h 940"/>
                  <a:gd name="T18" fmla="*/ 906 w 941"/>
                  <a:gd name="T19" fmla="*/ 649 h 940"/>
                  <a:gd name="T20" fmla="*/ 651 w 941"/>
                  <a:gd name="T21" fmla="*/ 904 h 940"/>
                  <a:gd name="T22" fmla="*/ 290 w 941"/>
                  <a:gd name="T23" fmla="*/ 904 h 940"/>
                  <a:gd name="T24" fmla="*/ 36 w 941"/>
                  <a:gd name="T25" fmla="*/ 649 h 940"/>
                  <a:gd name="T26" fmla="*/ 36 w 941"/>
                  <a:gd name="T27" fmla="*/ 290 h 940"/>
                  <a:gd name="T28" fmla="*/ 290 w 941"/>
                  <a:gd name="T29" fmla="*/ 35 h 940"/>
                  <a:gd name="T30" fmla="*/ 651 w 941"/>
                  <a:gd name="T31" fmla="*/ 35 h 940"/>
                  <a:gd name="T32" fmla="*/ 906 w 941"/>
                  <a:gd name="T33" fmla="*/ 290 h 940"/>
                  <a:gd name="T34" fmla="*/ 906 w 941"/>
                  <a:gd name="T35" fmla="*/ 649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1" h="940">
                    <a:moveTo>
                      <a:pt x="666" y="0"/>
                    </a:moveTo>
                    <a:lnTo>
                      <a:pt x="276" y="0"/>
                    </a:lnTo>
                    <a:lnTo>
                      <a:pt x="0" y="275"/>
                    </a:lnTo>
                    <a:lnTo>
                      <a:pt x="0" y="664"/>
                    </a:lnTo>
                    <a:lnTo>
                      <a:pt x="276" y="940"/>
                    </a:lnTo>
                    <a:lnTo>
                      <a:pt x="666" y="940"/>
                    </a:lnTo>
                    <a:lnTo>
                      <a:pt x="941" y="664"/>
                    </a:lnTo>
                    <a:lnTo>
                      <a:pt x="941" y="275"/>
                    </a:lnTo>
                    <a:lnTo>
                      <a:pt x="666" y="0"/>
                    </a:lnTo>
                    <a:close/>
                    <a:moveTo>
                      <a:pt x="906" y="649"/>
                    </a:moveTo>
                    <a:lnTo>
                      <a:pt x="651" y="904"/>
                    </a:lnTo>
                    <a:lnTo>
                      <a:pt x="290" y="904"/>
                    </a:lnTo>
                    <a:lnTo>
                      <a:pt x="36" y="649"/>
                    </a:lnTo>
                    <a:lnTo>
                      <a:pt x="36" y="290"/>
                    </a:lnTo>
                    <a:lnTo>
                      <a:pt x="290" y="35"/>
                    </a:lnTo>
                    <a:lnTo>
                      <a:pt x="651" y="35"/>
                    </a:lnTo>
                    <a:lnTo>
                      <a:pt x="906" y="290"/>
                    </a:lnTo>
                    <a:lnTo>
                      <a:pt x="906" y="6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pPr marL="0" marR="0" lvl="0" indent="0" defTabSz="302575" eaLnBrk="1" fontAlgn="auto" latinLnBrk="0" hangingPunct="1">
                  <a:lnSpc>
                    <a:spcPct val="100000"/>
                  </a:lnSpc>
                  <a:spcBef>
                    <a:spcPts val="0"/>
                  </a:spcBef>
                  <a:spcAft>
                    <a:spcPts val="0"/>
                  </a:spcAft>
                  <a:buClrTx/>
                  <a:buSzTx/>
                  <a:buFontTx/>
                  <a:buNone/>
                  <a:tabLst/>
                  <a:defRPr/>
                </a:pPr>
                <a:endParaRPr kumimoji="0" lang="en-US" sz="1191" b="0" i="0" u="none" strike="noStrike" kern="1200" cap="none" spc="0" normalizeH="0" baseline="0" noProof="0" dirty="0">
                  <a:ln>
                    <a:noFill/>
                  </a:ln>
                  <a:solidFill>
                    <a:srgbClr val="2C50A3"/>
                  </a:solidFill>
                  <a:effectLst/>
                  <a:uLnTx/>
                  <a:uFillTx/>
                  <a:latin typeface="Arial" panose="020B0604020202020204" pitchFamily="34" charset="0"/>
                  <a:ea typeface="+mn-ea"/>
                </a:endParaRPr>
              </a:p>
            </p:txBody>
          </p:sp>
          <p:sp>
            <p:nvSpPr>
              <p:cNvPr id="29" name="Freeform 12">
                <a:extLst>
                  <a:ext uri="{FF2B5EF4-FFF2-40B4-BE49-F238E27FC236}">
                    <a16:creationId xmlns:a16="http://schemas.microsoft.com/office/drawing/2014/main" id="{723653D3-3D9D-4C62-B55B-E0C4B6962487}"/>
                  </a:ext>
                </a:extLst>
              </p:cNvPr>
              <p:cNvSpPr>
                <a:spLocks/>
              </p:cNvSpPr>
              <p:nvPr/>
            </p:nvSpPr>
            <p:spPr bwMode="ltGray">
              <a:xfrm>
                <a:off x="8128137" y="1771181"/>
                <a:ext cx="717379" cy="965759"/>
              </a:xfrm>
              <a:custGeom>
                <a:avLst/>
                <a:gdLst>
                  <a:gd name="T0" fmla="*/ 259 w 362"/>
                  <a:gd name="T1" fmla="*/ 247 h 487"/>
                  <a:gd name="T2" fmla="*/ 259 w 362"/>
                  <a:gd name="T3" fmla="*/ 74 h 487"/>
                  <a:gd name="T4" fmla="*/ 252 w 362"/>
                  <a:gd name="T5" fmla="*/ 55 h 487"/>
                  <a:gd name="T6" fmla="*/ 233 w 362"/>
                  <a:gd name="T7" fmla="*/ 48 h 487"/>
                  <a:gd name="T8" fmla="*/ 206 w 362"/>
                  <a:gd name="T9" fmla="*/ 74 h 487"/>
                  <a:gd name="T10" fmla="*/ 206 w 362"/>
                  <a:gd name="T11" fmla="*/ 247 h 487"/>
                  <a:gd name="T12" fmla="*/ 191 w 362"/>
                  <a:gd name="T13" fmla="*/ 247 h 487"/>
                  <a:gd name="T14" fmla="*/ 191 w 362"/>
                  <a:gd name="T15" fmla="*/ 26 h 487"/>
                  <a:gd name="T16" fmla="*/ 183 w 362"/>
                  <a:gd name="T17" fmla="*/ 7 h 487"/>
                  <a:gd name="T18" fmla="*/ 164 w 362"/>
                  <a:gd name="T19" fmla="*/ 0 h 487"/>
                  <a:gd name="T20" fmla="*/ 138 w 362"/>
                  <a:gd name="T21" fmla="*/ 26 h 487"/>
                  <a:gd name="T22" fmla="*/ 138 w 362"/>
                  <a:gd name="T23" fmla="*/ 247 h 487"/>
                  <a:gd name="T24" fmla="*/ 122 w 362"/>
                  <a:gd name="T25" fmla="*/ 247 h 487"/>
                  <a:gd name="T26" fmla="*/ 122 w 362"/>
                  <a:gd name="T27" fmla="*/ 66 h 487"/>
                  <a:gd name="T28" fmla="*/ 114 w 362"/>
                  <a:gd name="T29" fmla="*/ 47 h 487"/>
                  <a:gd name="T30" fmla="*/ 95 w 362"/>
                  <a:gd name="T31" fmla="*/ 40 h 487"/>
                  <a:gd name="T32" fmla="*/ 69 w 362"/>
                  <a:gd name="T33" fmla="*/ 66 h 487"/>
                  <a:gd name="T34" fmla="*/ 69 w 362"/>
                  <a:gd name="T35" fmla="*/ 247 h 487"/>
                  <a:gd name="T36" fmla="*/ 53 w 362"/>
                  <a:gd name="T37" fmla="*/ 247 h 487"/>
                  <a:gd name="T38" fmla="*/ 53 w 362"/>
                  <a:gd name="T39" fmla="*/ 119 h 487"/>
                  <a:gd name="T40" fmla="*/ 45 w 362"/>
                  <a:gd name="T41" fmla="*/ 101 h 487"/>
                  <a:gd name="T42" fmla="*/ 27 w 362"/>
                  <a:gd name="T43" fmla="*/ 93 h 487"/>
                  <a:gd name="T44" fmla="*/ 0 w 362"/>
                  <a:gd name="T45" fmla="*/ 119 h 487"/>
                  <a:gd name="T46" fmla="*/ 0 w 362"/>
                  <a:gd name="T47" fmla="*/ 247 h 487"/>
                  <a:gd name="T48" fmla="*/ 0 w 362"/>
                  <a:gd name="T49" fmla="*/ 374 h 487"/>
                  <a:gd name="T50" fmla="*/ 119 w 362"/>
                  <a:gd name="T51" fmla="*/ 487 h 487"/>
                  <a:gd name="T52" fmla="*/ 191 w 362"/>
                  <a:gd name="T53" fmla="*/ 487 h 487"/>
                  <a:gd name="T54" fmla="*/ 304 w 362"/>
                  <a:gd name="T55" fmla="*/ 409 h 487"/>
                  <a:gd name="T56" fmla="*/ 356 w 362"/>
                  <a:gd name="T57" fmla="*/ 269 h 487"/>
                  <a:gd name="T58" fmla="*/ 342 w 362"/>
                  <a:gd name="T59" fmla="*/ 228 h 487"/>
                  <a:gd name="T60" fmla="*/ 299 w 362"/>
                  <a:gd name="T61" fmla="*/ 244 h 487"/>
                  <a:gd name="T62" fmla="*/ 259 w 362"/>
                  <a:gd name="T63" fmla="*/ 332 h 487"/>
                  <a:gd name="T64" fmla="*/ 259 w 362"/>
                  <a:gd name="T65" fmla="*/ 247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2" h="487">
                    <a:moveTo>
                      <a:pt x="259" y="247"/>
                    </a:moveTo>
                    <a:cubicBezTo>
                      <a:pt x="259" y="74"/>
                      <a:pt x="259" y="74"/>
                      <a:pt x="259" y="74"/>
                    </a:cubicBezTo>
                    <a:cubicBezTo>
                      <a:pt x="259" y="67"/>
                      <a:pt x="256" y="60"/>
                      <a:pt x="252" y="55"/>
                    </a:cubicBezTo>
                    <a:cubicBezTo>
                      <a:pt x="247" y="51"/>
                      <a:pt x="240" y="48"/>
                      <a:pt x="233" y="48"/>
                    </a:cubicBezTo>
                    <a:cubicBezTo>
                      <a:pt x="218" y="48"/>
                      <a:pt x="206" y="59"/>
                      <a:pt x="206" y="74"/>
                    </a:cubicBezTo>
                    <a:cubicBezTo>
                      <a:pt x="206" y="247"/>
                      <a:pt x="206" y="247"/>
                      <a:pt x="206" y="247"/>
                    </a:cubicBezTo>
                    <a:cubicBezTo>
                      <a:pt x="191" y="247"/>
                      <a:pt x="191" y="247"/>
                      <a:pt x="191" y="247"/>
                    </a:cubicBezTo>
                    <a:cubicBezTo>
                      <a:pt x="191" y="26"/>
                      <a:pt x="191" y="26"/>
                      <a:pt x="191" y="26"/>
                    </a:cubicBezTo>
                    <a:cubicBezTo>
                      <a:pt x="191" y="19"/>
                      <a:pt x="188" y="12"/>
                      <a:pt x="183" y="7"/>
                    </a:cubicBezTo>
                    <a:cubicBezTo>
                      <a:pt x="178" y="3"/>
                      <a:pt x="171" y="0"/>
                      <a:pt x="164" y="0"/>
                    </a:cubicBezTo>
                    <a:cubicBezTo>
                      <a:pt x="150" y="0"/>
                      <a:pt x="138" y="11"/>
                      <a:pt x="138" y="26"/>
                    </a:cubicBezTo>
                    <a:cubicBezTo>
                      <a:pt x="138" y="247"/>
                      <a:pt x="138" y="247"/>
                      <a:pt x="138" y="247"/>
                    </a:cubicBezTo>
                    <a:cubicBezTo>
                      <a:pt x="122" y="247"/>
                      <a:pt x="122" y="247"/>
                      <a:pt x="122" y="247"/>
                    </a:cubicBezTo>
                    <a:cubicBezTo>
                      <a:pt x="122" y="66"/>
                      <a:pt x="122" y="66"/>
                      <a:pt x="122" y="66"/>
                    </a:cubicBezTo>
                    <a:cubicBezTo>
                      <a:pt x="122" y="59"/>
                      <a:pt x="119" y="52"/>
                      <a:pt x="114" y="47"/>
                    </a:cubicBezTo>
                    <a:cubicBezTo>
                      <a:pt x="109" y="43"/>
                      <a:pt x="103" y="40"/>
                      <a:pt x="95" y="40"/>
                    </a:cubicBezTo>
                    <a:cubicBezTo>
                      <a:pt x="81" y="40"/>
                      <a:pt x="69" y="51"/>
                      <a:pt x="69" y="66"/>
                    </a:cubicBezTo>
                    <a:cubicBezTo>
                      <a:pt x="69" y="247"/>
                      <a:pt x="69" y="247"/>
                      <a:pt x="69" y="247"/>
                    </a:cubicBezTo>
                    <a:cubicBezTo>
                      <a:pt x="53" y="247"/>
                      <a:pt x="53" y="247"/>
                      <a:pt x="53" y="247"/>
                    </a:cubicBezTo>
                    <a:cubicBezTo>
                      <a:pt x="53" y="119"/>
                      <a:pt x="53" y="119"/>
                      <a:pt x="53" y="119"/>
                    </a:cubicBezTo>
                    <a:cubicBezTo>
                      <a:pt x="53" y="112"/>
                      <a:pt x="50" y="106"/>
                      <a:pt x="45" y="101"/>
                    </a:cubicBezTo>
                    <a:cubicBezTo>
                      <a:pt x="41" y="96"/>
                      <a:pt x="34" y="93"/>
                      <a:pt x="27" y="93"/>
                    </a:cubicBezTo>
                    <a:cubicBezTo>
                      <a:pt x="12" y="93"/>
                      <a:pt x="0" y="105"/>
                      <a:pt x="0" y="119"/>
                    </a:cubicBezTo>
                    <a:cubicBezTo>
                      <a:pt x="0" y="247"/>
                      <a:pt x="0" y="247"/>
                      <a:pt x="0" y="247"/>
                    </a:cubicBezTo>
                    <a:cubicBezTo>
                      <a:pt x="0" y="374"/>
                      <a:pt x="0" y="374"/>
                      <a:pt x="0" y="374"/>
                    </a:cubicBezTo>
                    <a:cubicBezTo>
                      <a:pt x="0" y="437"/>
                      <a:pt x="56" y="487"/>
                      <a:pt x="119" y="487"/>
                    </a:cubicBezTo>
                    <a:cubicBezTo>
                      <a:pt x="191" y="487"/>
                      <a:pt x="191" y="487"/>
                      <a:pt x="191" y="487"/>
                    </a:cubicBezTo>
                    <a:cubicBezTo>
                      <a:pt x="241" y="487"/>
                      <a:pt x="289" y="454"/>
                      <a:pt x="304" y="409"/>
                    </a:cubicBezTo>
                    <a:cubicBezTo>
                      <a:pt x="356" y="269"/>
                      <a:pt x="356" y="269"/>
                      <a:pt x="356" y="269"/>
                    </a:cubicBezTo>
                    <a:cubicBezTo>
                      <a:pt x="362" y="253"/>
                      <a:pt x="357" y="235"/>
                      <a:pt x="342" y="228"/>
                    </a:cubicBezTo>
                    <a:cubicBezTo>
                      <a:pt x="325" y="220"/>
                      <a:pt x="306" y="228"/>
                      <a:pt x="299" y="244"/>
                    </a:cubicBezTo>
                    <a:cubicBezTo>
                      <a:pt x="259" y="332"/>
                      <a:pt x="259" y="332"/>
                      <a:pt x="259" y="332"/>
                    </a:cubicBezTo>
                    <a:lnTo>
                      <a:pt x="259" y="2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0512" tIns="30256" rIns="60512" bIns="30256" numCol="1" anchor="t" anchorCtr="0" compatLnSpc="1">
                <a:prstTxWarp prst="textNoShape">
                  <a:avLst/>
                </a:prstTxWarp>
              </a:bodyPr>
              <a:lstStyle/>
              <a:p>
                <a:pPr marL="0" marR="0" lvl="0" indent="0" defTabSz="302575" eaLnBrk="1" fontAlgn="auto" latinLnBrk="0" hangingPunct="1">
                  <a:lnSpc>
                    <a:spcPct val="100000"/>
                  </a:lnSpc>
                  <a:spcBef>
                    <a:spcPts val="0"/>
                  </a:spcBef>
                  <a:spcAft>
                    <a:spcPts val="0"/>
                  </a:spcAft>
                  <a:buClrTx/>
                  <a:buSzTx/>
                  <a:buFontTx/>
                  <a:buNone/>
                  <a:tabLst/>
                  <a:defRPr/>
                </a:pPr>
                <a:endParaRPr kumimoji="0" lang="en-US" sz="1191" b="0" i="0" u="none" strike="noStrike" kern="1200" cap="none" spc="0" normalizeH="0" baseline="0" noProof="0" dirty="0">
                  <a:ln>
                    <a:noFill/>
                  </a:ln>
                  <a:solidFill>
                    <a:srgbClr val="2C50A3"/>
                  </a:solidFill>
                  <a:effectLst/>
                  <a:uLnTx/>
                  <a:uFillTx/>
                  <a:latin typeface="Arial" panose="020B0604020202020204" pitchFamily="34" charset="0"/>
                  <a:ea typeface="+mn-ea"/>
                </a:endParaRPr>
              </a:p>
            </p:txBody>
          </p:sp>
        </p:grpSp>
      </p:grpSp>
      <p:sp>
        <p:nvSpPr>
          <p:cNvPr id="30" name="TextBox 29">
            <a:extLst>
              <a:ext uri="{FF2B5EF4-FFF2-40B4-BE49-F238E27FC236}">
                <a16:creationId xmlns:a16="http://schemas.microsoft.com/office/drawing/2014/main" id="{D10E8ECA-13E2-4EA2-937E-25C44BECFC91}"/>
              </a:ext>
            </a:extLst>
          </p:cNvPr>
          <p:cNvSpPr txBox="1"/>
          <p:nvPr/>
        </p:nvSpPr>
        <p:spPr>
          <a:xfrm>
            <a:off x="1069211" y="1697709"/>
            <a:ext cx="3003408" cy="369332"/>
          </a:xfrm>
          <a:prstGeom prst="rect">
            <a:avLst/>
          </a:prstGeom>
          <a:noFill/>
        </p:spPr>
        <p:txBody>
          <a:bodyPr wrap="square" rtlCol="0">
            <a:spAutoFit/>
          </a:bodyPr>
          <a:lstStyle/>
          <a:p>
            <a:pPr algn="ctr"/>
            <a:r>
              <a:rPr lang="en-US" sz="1800" dirty="0">
                <a:latin typeface="Arial Black" panose="020B0A04020102020204" pitchFamily="34" charset="0"/>
              </a:rPr>
              <a:t>Macro Thinking</a:t>
            </a:r>
          </a:p>
        </p:txBody>
      </p:sp>
      <p:sp>
        <p:nvSpPr>
          <p:cNvPr id="31" name="TextBox 30">
            <a:extLst>
              <a:ext uri="{FF2B5EF4-FFF2-40B4-BE49-F238E27FC236}">
                <a16:creationId xmlns:a16="http://schemas.microsoft.com/office/drawing/2014/main" id="{342AB5ED-6966-422E-92B9-C5006BE3943B}"/>
              </a:ext>
            </a:extLst>
          </p:cNvPr>
          <p:cNvSpPr txBox="1"/>
          <p:nvPr/>
        </p:nvSpPr>
        <p:spPr>
          <a:xfrm>
            <a:off x="4893040" y="1696220"/>
            <a:ext cx="3003408" cy="369332"/>
          </a:xfrm>
          <a:prstGeom prst="rect">
            <a:avLst/>
          </a:prstGeom>
          <a:noFill/>
        </p:spPr>
        <p:txBody>
          <a:bodyPr wrap="square" rtlCol="0">
            <a:spAutoFit/>
          </a:bodyPr>
          <a:lstStyle/>
          <a:p>
            <a:pPr algn="ctr"/>
            <a:r>
              <a:rPr lang="en-US" sz="1800" dirty="0">
                <a:latin typeface="Arial Black" panose="020B0A04020102020204" pitchFamily="34" charset="0"/>
              </a:rPr>
              <a:t>Micro Thinking</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cxnSp>
        <p:nvCxnSpPr>
          <p:cNvPr id="253" name="Google Shape;253;p26"/>
          <p:cNvCxnSpPr/>
          <p:nvPr/>
        </p:nvCxnSpPr>
        <p:spPr bwMode="ltGray">
          <a:xfrm flipH="1">
            <a:off x="1595200" y="2304875"/>
            <a:ext cx="1706100" cy="1192800"/>
          </a:xfrm>
          <a:prstGeom prst="straightConnector1">
            <a:avLst/>
          </a:prstGeom>
          <a:noFill/>
          <a:ln w="28575" cap="flat" cmpd="sng">
            <a:solidFill>
              <a:srgbClr val="000000"/>
            </a:solidFill>
            <a:prstDash val="solid"/>
            <a:round/>
            <a:headEnd type="none" w="med" len="med"/>
            <a:tailEnd type="none" w="med" len="med"/>
          </a:ln>
        </p:spPr>
      </p:cxnSp>
      <p:cxnSp>
        <p:nvCxnSpPr>
          <p:cNvPr id="254" name="Google Shape;254;p26"/>
          <p:cNvCxnSpPr/>
          <p:nvPr/>
        </p:nvCxnSpPr>
        <p:spPr bwMode="ltGray">
          <a:xfrm rot="10800000">
            <a:off x="4576600" y="2308411"/>
            <a:ext cx="1706100" cy="1192800"/>
          </a:xfrm>
          <a:prstGeom prst="straightConnector1">
            <a:avLst/>
          </a:prstGeom>
          <a:noFill/>
          <a:ln w="28575" cap="flat" cmpd="sng">
            <a:solidFill>
              <a:srgbClr val="000000"/>
            </a:solidFill>
            <a:prstDash val="solid"/>
            <a:round/>
            <a:headEnd type="none" w="med" len="med"/>
            <a:tailEnd type="none" w="med" len="med"/>
          </a:ln>
        </p:spPr>
      </p:cxnSp>
      <p:pic>
        <p:nvPicPr>
          <p:cNvPr id="255" name="Google Shape;255;p26"/>
          <p:cNvPicPr preferRelativeResize="0"/>
          <p:nvPr/>
        </p:nvPicPr>
        <p:blipFill>
          <a:blip r:embed="rId3">
            <a:alphaModFix/>
          </a:blip>
          <a:stretch>
            <a:fillRect/>
          </a:stretch>
        </p:blipFill>
        <p:spPr bwMode="ltGray">
          <a:xfrm>
            <a:off x="2833800" y="1838051"/>
            <a:ext cx="926576" cy="926576"/>
          </a:xfrm>
          <a:prstGeom prst="rect">
            <a:avLst/>
          </a:prstGeom>
          <a:noFill/>
          <a:ln>
            <a:noFill/>
          </a:ln>
        </p:spPr>
      </p:pic>
      <p:pic>
        <p:nvPicPr>
          <p:cNvPr id="256" name="Google Shape;256;p26"/>
          <p:cNvPicPr preferRelativeResize="0"/>
          <p:nvPr/>
        </p:nvPicPr>
        <p:blipFill>
          <a:blip r:embed="rId3">
            <a:alphaModFix/>
          </a:blip>
          <a:stretch>
            <a:fillRect/>
          </a:stretch>
        </p:blipFill>
        <p:spPr bwMode="ltGray">
          <a:xfrm>
            <a:off x="4108712" y="1841587"/>
            <a:ext cx="926576" cy="926576"/>
          </a:xfrm>
          <a:prstGeom prst="rect">
            <a:avLst/>
          </a:prstGeom>
          <a:noFill/>
          <a:ln>
            <a:noFill/>
          </a:ln>
        </p:spPr>
      </p:pic>
      <p:pic>
        <p:nvPicPr>
          <p:cNvPr id="257" name="Google Shape;257;p26"/>
          <p:cNvPicPr preferRelativeResize="0"/>
          <p:nvPr/>
        </p:nvPicPr>
        <p:blipFill>
          <a:blip r:embed="rId4">
            <a:alphaModFix/>
          </a:blip>
          <a:stretch>
            <a:fillRect/>
          </a:stretch>
        </p:blipFill>
        <p:spPr bwMode="ltGray">
          <a:xfrm>
            <a:off x="1145950" y="3030625"/>
            <a:ext cx="926576" cy="926576"/>
          </a:xfrm>
          <a:prstGeom prst="rect">
            <a:avLst/>
          </a:prstGeom>
          <a:noFill/>
          <a:ln>
            <a:noFill/>
          </a:ln>
        </p:spPr>
      </p:pic>
      <p:pic>
        <p:nvPicPr>
          <p:cNvPr id="258" name="Google Shape;258;p26"/>
          <p:cNvPicPr preferRelativeResize="0"/>
          <p:nvPr/>
        </p:nvPicPr>
        <p:blipFill>
          <a:blip r:embed="rId4">
            <a:alphaModFix/>
          </a:blip>
          <a:stretch>
            <a:fillRect/>
          </a:stretch>
        </p:blipFill>
        <p:spPr bwMode="ltGray">
          <a:xfrm>
            <a:off x="5991087" y="3453023"/>
            <a:ext cx="926576" cy="926576"/>
          </a:xfrm>
          <a:prstGeom prst="rect">
            <a:avLst/>
          </a:prstGeom>
          <a:noFill/>
          <a:ln>
            <a:noFill/>
          </a:ln>
        </p:spPr>
      </p:pic>
      <p:sp>
        <p:nvSpPr>
          <p:cNvPr id="3" name="Text Placeholder 2">
            <a:extLst>
              <a:ext uri="{FF2B5EF4-FFF2-40B4-BE49-F238E27FC236}">
                <a16:creationId xmlns:a16="http://schemas.microsoft.com/office/drawing/2014/main" id="{2C37057B-1E24-4965-BADD-AC9D904AE4C2}"/>
              </a:ext>
            </a:extLst>
          </p:cNvPr>
          <p:cNvSpPr>
            <a:spLocks noGrp="1"/>
          </p:cNvSpPr>
          <p:nvPr>
            <p:ph type="body" sz="quarter" idx="13"/>
          </p:nvPr>
        </p:nvSpPr>
        <p:spPr/>
        <p:txBody>
          <a:bodyPr/>
          <a:lstStyle/>
          <a:p>
            <a:r>
              <a:rPr lang="en-US" dirty="0">
                <a:sym typeface="Helvetica Neue"/>
              </a:rPr>
              <a:t>The C:D Relationship</a:t>
            </a:r>
          </a:p>
        </p:txBody>
      </p:sp>
      <p:cxnSp>
        <p:nvCxnSpPr>
          <p:cNvPr id="10" name="Straight Arrow Connector 9">
            <a:extLst>
              <a:ext uri="{FF2B5EF4-FFF2-40B4-BE49-F238E27FC236}">
                <a16:creationId xmlns:a16="http://schemas.microsoft.com/office/drawing/2014/main" id="{882C769F-58E8-4EBB-87B3-5DD19AB10000}"/>
              </a:ext>
            </a:extLst>
          </p:cNvPr>
          <p:cNvCxnSpPr>
            <a:cxnSpLocks/>
          </p:cNvCxnSpPr>
          <p:nvPr/>
        </p:nvCxnSpPr>
        <p:spPr bwMode="ltGray">
          <a:xfrm flipV="1">
            <a:off x="7376739" y="1812123"/>
            <a:ext cx="1413" cy="272885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4F63BD7-4BF8-4B89-9A68-FE2F93A4ACA3}"/>
              </a:ext>
            </a:extLst>
          </p:cNvPr>
          <p:cNvSpPr txBox="1"/>
          <p:nvPr/>
        </p:nvSpPr>
        <p:spPr>
          <a:xfrm>
            <a:off x="7470165" y="2691948"/>
            <a:ext cx="1173356" cy="523220"/>
          </a:xfrm>
          <a:prstGeom prst="rect">
            <a:avLst/>
          </a:prstGeom>
          <a:noFill/>
        </p:spPr>
        <p:txBody>
          <a:bodyPr wrap="square" rtlCol="0">
            <a:spAutoFit/>
          </a:bodyPr>
          <a:lstStyle/>
          <a:p>
            <a:r>
              <a:rPr lang="en-US" dirty="0"/>
              <a:t>Normative Behavior</a:t>
            </a:r>
          </a:p>
        </p:txBody>
      </p:sp>
      <p:sp>
        <p:nvSpPr>
          <p:cNvPr id="14" name="TextBox 13">
            <a:extLst>
              <a:ext uri="{FF2B5EF4-FFF2-40B4-BE49-F238E27FC236}">
                <a16:creationId xmlns:a16="http://schemas.microsoft.com/office/drawing/2014/main" id="{4A63B3CB-31A8-4299-918B-8A069784BCBC}"/>
              </a:ext>
            </a:extLst>
          </p:cNvPr>
          <p:cNvSpPr txBox="1"/>
          <p:nvPr/>
        </p:nvSpPr>
        <p:spPr>
          <a:xfrm>
            <a:off x="903221" y="4019275"/>
            <a:ext cx="1701861" cy="523220"/>
          </a:xfrm>
          <a:prstGeom prst="rect">
            <a:avLst/>
          </a:prstGeom>
          <a:noFill/>
        </p:spPr>
        <p:txBody>
          <a:bodyPr wrap="square" rtlCol="0">
            <a:spAutoFit/>
          </a:bodyPr>
          <a:lstStyle/>
          <a:p>
            <a:r>
              <a:rPr lang="en-US" dirty="0"/>
              <a:t>Total </a:t>
            </a:r>
          </a:p>
          <a:p>
            <a:r>
              <a:rPr lang="en-US" dirty="0"/>
              <a:t>Non-Compliance</a:t>
            </a:r>
          </a:p>
        </p:txBody>
      </p:sp>
      <p:pic>
        <p:nvPicPr>
          <p:cNvPr id="15" name="Google Shape;258;p26">
            <a:extLst>
              <a:ext uri="{FF2B5EF4-FFF2-40B4-BE49-F238E27FC236}">
                <a16:creationId xmlns:a16="http://schemas.microsoft.com/office/drawing/2014/main" id="{E1F06177-59EF-4DFD-B0A8-B7F8D52B9CD1}"/>
              </a:ext>
            </a:extLst>
          </p:cNvPr>
          <p:cNvPicPr preferRelativeResize="0"/>
          <p:nvPr/>
        </p:nvPicPr>
        <p:blipFill>
          <a:blip r:embed="rId4">
            <a:alphaModFix/>
          </a:blip>
          <a:stretch>
            <a:fillRect/>
          </a:stretch>
        </p:blipFill>
        <p:spPr bwMode="ltGray">
          <a:xfrm>
            <a:off x="4108712" y="3453023"/>
            <a:ext cx="926576" cy="926576"/>
          </a:xfrm>
          <a:prstGeom prst="rect">
            <a:avLst/>
          </a:prstGeom>
          <a:noFill/>
          <a:ln>
            <a:noFill/>
          </a:ln>
        </p:spPr>
      </p:pic>
      <p:cxnSp>
        <p:nvCxnSpPr>
          <p:cNvPr id="16" name="Google Shape;254;p26">
            <a:extLst>
              <a:ext uri="{FF2B5EF4-FFF2-40B4-BE49-F238E27FC236}">
                <a16:creationId xmlns:a16="http://schemas.microsoft.com/office/drawing/2014/main" id="{AE1845C0-E03E-44F8-9B30-91D1396B328F}"/>
              </a:ext>
            </a:extLst>
          </p:cNvPr>
          <p:cNvCxnSpPr>
            <a:cxnSpLocks/>
          </p:cNvCxnSpPr>
          <p:nvPr/>
        </p:nvCxnSpPr>
        <p:spPr bwMode="ltGray">
          <a:xfrm flipH="1" flipV="1">
            <a:off x="4592098" y="2753754"/>
            <a:ext cx="258" cy="673763"/>
          </a:xfrm>
          <a:prstGeom prst="straightConnector1">
            <a:avLst/>
          </a:prstGeom>
          <a:noFill/>
          <a:ln w="28575" cap="flat" cmpd="sng">
            <a:solidFill>
              <a:srgbClr val="000000"/>
            </a:solidFill>
            <a:prstDash val="solid"/>
            <a:round/>
            <a:headEnd type="none" w="med" len="med"/>
            <a:tailEnd type="none" w="med" len="med"/>
          </a:ln>
        </p:spPr>
      </p:cxnSp>
      <p:sp>
        <p:nvSpPr>
          <p:cNvPr id="19" name="TextBox 18">
            <a:extLst>
              <a:ext uri="{FF2B5EF4-FFF2-40B4-BE49-F238E27FC236}">
                <a16:creationId xmlns:a16="http://schemas.microsoft.com/office/drawing/2014/main" id="{001E0427-CAB0-4A18-9D34-4570A4BFF65F}"/>
              </a:ext>
            </a:extLst>
          </p:cNvPr>
          <p:cNvSpPr txBox="1"/>
          <p:nvPr/>
        </p:nvSpPr>
        <p:spPr>
          <a:xfrm>
            <a:off x="4662258" y="4384214"/>
            <a:ext cx="2619644" cy="738664"/>
          </a:xfrm>
          <a:prstGeom prst="rect">
            <a:avLst/>
          </a:prstGeom>
          <a:noFill/>
        </p:spPr>
        <p:txBody>
          <a:bodyPr wrap="square" rtlCol="0">
            <a:spAutoFit/>
          </a:bodyPr>
          <a:lstStyle/>
          <a:p>
            <a:r>
              <a:rPr lang="en-US" dirty="0"/>
              <a:t>Detail on important things… situational conformity/follow through</a:t>
            </a:r>
          </a:p>
        </p:txBody>
      </p:sp>
    </p:spTree>
    <p:extLst>
      <p:ext uri="{BB962C8B-B14F-4D97-AF65-F5344CB8AC3E}">
        <p14:creationId xmlns:p14="http://schemas.microsoft.com/office/powerpoint/2010/main" val="3381110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grpSp>
        <p:nvGrpSpPr>
          <p:cNvPr id="197" name="Google Shape;197;p23"/>
          <p:cNvGrpSpPr/>
          <p:nvPr/>
        </p:nvGrpSpPr>
        <p:grpSpPr bwMode="ltGray">
          <a:xfrm>
            <a:off x="1595200" y="1838050"/>
            <a:ext cx="5749732" cy="1659625"/>
            <a:chOff x="1595200" y="1838050"/>
            <a:chExt cx="5749732" cy="1659625"/>
          </a:xfrm>
        </p:grpSpPr>
        <p:grpSp>
          <p:nvGrpSpPr>
            <p:cNvPr id="198" name="Google Shape;198;p23"/>
            <p:cNvGrpSpPr/>
            <p:nvPr/>
          </p:nvGrpSpPr>
          <p:grpSpPr bwMode="ltGray">
            <a:xfrm>
              <a:off x="1595200" y="1838050"/>
              <a:ext cx="2165901" cy="1659625"/>
              <a:chOff x="1595200" y="1838050"/>
              <a:chExt cx="2165901" cy="1659625"/>
            </a:xfrm>
          </p:grpSpPr>
          <p:cxnSp>
            <p:nvCxnSpPr>
              <p:cNvPr id="199" name="Google Shape;199;p23"/>
              <p:cNvCxnSpPr/>
              <p:nvPr/>
            </p:nvCxnSpPr>
            <p:spPr bwMode="ltGray">
              <a:xfrm flipH="1">
                <a:off x="1595200" y="2304875"/>
                <a:ext cx="1706100" cy="1192800"/>
              </a:xfrm>
              <a:prstGeom prst="straightConnector1">
                <a:avLst/>
              </a:prstGeom>
              <a:noFill/>
              <a:ln w="28575" cap="flat" cmpd="sng">
                <a:solidFill>
                  <a:srgbClr val="000000"/>
                </a:solidFill>
                <a:prstDash val="solid"/>
                <a:round/>
                <a:headEnd type="none" w="med" len="med"/>
                <a:tailEnd type="none" w="med" len="med"/>
              </a:ln>
            </p:spPr>
          </p:cxnSp>
          <p:pic>
            <p:nvPicPr>
              <p:cNvPr id="200" name="Google Shape;200;p23"/>
              <p:cNvPicPr preferRelativeResize="0"/>
              <p:nvPr/>
            </p:nvPicPr>
            <p:blipFill>
              <a:blip r:embed="rId3">
                <a:alphaModFix/>
              </a:blip>
              <a:stretch>
                <a:fillRect/>
              </a:stretch>
            </p:blipFill>
            <p:spPr bwMode="ltGray">
              <a:xfrm>
                <a:off x="2834525" y="1838050"/>
                <a:ext cx="926576" cy="926576"/>
              </a:xfrm>
              <a:prstGeom prst="rect">
                <a:avLst/>
              </a:prstGeom>
              <a:noFill/>
              <a:ln>
                <a:noFill/>
              </a:ln>
            </p:spPr>
          </p:pic>
        </p:grpSp>
        <p:grpSp>
          <p:nvGrpSpPr>
            <p:cNvPr id="201" name="Google Shape;201;p23"/>
            <p:cNvGrpSpPr/>
            <p:nvPr/>
          </p:nvGrpSpPr>
          <p:grpSpPr bwMode="ltGray">
            <a:xfrm>
              <a:off x="5170250" y="1838050"/>
              <a:ext cx="2174682" cy="1659625"/>
              <a:chOff x="5170250" y="1838050"/>
              <a:chExt cx="2174682" cy="1659625"/>
            </a:xfrm>
          </p:grpSpPr>
          <p:cxnSp>
            <p:nvCxnSpPr>
              <p:cNvPr id="202" name="Google Shape;202;p23"/>
              <p:cNvCxnSpPr/>
              <p:nvPr/>
            </p:nvCxnSpPr>
            <p:spPr bwMode="ltGray">
              <a:xfrm rot="10800000">
                <a:off x="5638832" y="2304875"/>
                <a:ext cx="1706100" cy="1192800"/>
              </a:xfrm>
              <a:prstGeom prst="straightConnector1">
                <a:avLst/>
              </a:prstGeom>
              <a:noFill/>
              <a:ln w="28575" cap="flat" cmpd="sng">
                <a:solidFill>
                  <a:srgbClr val="000000"/>
                </a:solidFill>
                <a:prstDash val="solid"/>
                <a:round/>
                <a:headEnd type="none" w="med" len="med"/>
                <a:tailEnd type="none" w="med" len="med"/>
              </a:ln>
            </p:spPr>
          </p:cxnSp>
          <p:pic>
            <p:nvPicPr>
              <p:cNvPr id="203" name="Google Shape;203;p23"/>
              <p:cNvPicPr preferRelativeResize="0"/>
              <p:nvPr/>
            </p:nvPicPr>
            <p:blipFill>
              <a:blip r:embed="rId3">
                <a:alphaModFix/>
              </a:blip>
              <a:stretch>
                <a:fillRect/>
              </a:stretch>
            </p:blipFill>
            <p:spPr bwMode="ltGray">
              <a:xfrm>
                <a:off x="5170250" y="1838050"/>
                <a:ext cx="926576" cy="926576"/>
              </a:xfrm>
              <a:prstGeom prst="rect">
                <a:avLst/>
              </a:prstGeom>
              <a:noFill/>
              <a:ln>
                <a:noFill/>
              </a:ln>
            </p:spPr>
          </p:pic>
        </p:grpSp>
      </p:grpSp>
      <p:cxnSp>
        <p:nvCxnSpPr>
          <p:cNvPr id="204" name="Google Shape;204;p23"/>
          <p:cNvCxnSpPr/>
          <p:nvPr/>
        </p:nvCxnSpPr>
        <p:spPr>
          <a:xfrm rot="10800000">
            <a:off x="4491500" y="1730400"/>
            <a:ext cx="0" cy="2581200"/>
          </a:xfrm>
          <a:prstGeom prst="straightConnector1">
            <a:avLst/>
          </a:prstGeom>
          <a:noFill/>
          <a:ln w="9525" cap="flat" cmpd="sng">
            <a:solidFill>
              <a:schemeClr val="dk2"/>
            </a:solidFill>
            <a:prstDash val="solid"/>
            <a:round/>
            <a:headEnd type="none" w="med" len="med"/>
            <a:tailEnd type="none" w="med" len="med"/>
          </a:ln>
        </p:spPr>
      </p:cxnSp>
      <p:pic>
        <p:nvPicPr>
          <p:cNvPr id="205" name="Google Shape;205;p23"/>
          <p:cNvPicPr preferRelativeResize="0"/>
          <p:nvPr/>
        </p:nvPicPr>
        <p:blipFill>
          <a:blip r:embed="rId4">
            <a:alphaModFix/>
          </a:blip>
          <a:stretch>
            <a:fillRect/>
          </a:stretch>
        </p:blipFill>
        <p:spPr bwMode="ltGray">
          <a:xfrm>
            <a:off x="1145950" y="3030626"/>
            <a:ext cx="926576" cy="926576"/>
          </a:xfrm>
          <a:prstGeom prst="rect">
            <a:avLst/>
          </a:prstGeom>
          <a:noFill/>
          <a:ln>
            <a:noFill/>
          </a:ln>
        </p:spPr>
      </p:pic>
      <p:pic>
        <p:nvPicPr>
          <p:cNvPr id="206" name="Google Shape;206;p23"/>
          <p:cNvPicPr preferRelativeResize="0"/>
          <p:nvPr/>
        </p:nvPicPr>
        <p:blipFill>
          <a:blip r:embed="rId4">
            <a:alphaModFix/>
          </a:blip>
          <a:stretch>
            <a:fillRect/>
          </a:stretch>
        </p:blipFill>
        <p:spPr bwMode="ltGray">
          <a:xfrm>
            <a:off x="6858825" y="3030626"/>
            <a:ext cx="926576" cy="926576"/>
          </a:xfrm>
          <a:prstGeom prst="rect">
            <a:avLst/>
          </a:prstGeom>
          <a:noFill/>
          <a:ln>
            <a:noFill/>
          </a:ln>
        </p:spPr>
      </p:pic>
      <p:sp>
        <p:nvSpPr>
          <p:cNvPr id="3" name="Text Placeholder 2">
            <a:extLst>
              <a:ext uri="{FF2B5EF4-FFF2-40B4-BE49-F238E27FC236}">
                <a16:creationId xmlns:a16="http://schemas.microsoft.com/office/drawing/2014/main" id="{4E06E0D7-39E6-4743-946F-088069EF5F61}"/>
              </a:ext>
            </a:extLst>
          </p:cNvPr>
          <p:cNvSpPr>
            <a:spLocks noGrp="1"/>
          </p:cNvSpPr>
          <p:nvPr>
            <p:ph type="body" sz="quarter" idx="13"/>
          </p:nvPr>
        </p:nvSpPr>
        <p:spPr/>
        <p:txBody>
          <a:bodyPr/>
          <a:lstStyle/>
          <a:p>
            <a:r>
              <a:rPr lang="en-US" dirty="0">
                <a:sym typeface="Helvetica Neue"/>
              </a:rPr>
              <a:t>The A:C Relationship (amplifier)</a:t>
            </a:r>
          </a:p>
        </p:txBody>
      </p:sp>
      <p:sp>
        <p:nvSpPr>
          <p:cNvPr id="2" name="TextBox 1">
            <a:extLst>
              <a:ext uri="{FF2B5EF4-FFF2-40B4-BE49-F238E27FC236}">
                <a16:creationId xmlns:a16="http://schemas.microsoft.com/office/drawing/2014/main" id="{A7E77477-308D-48A5-B2A0-D78E9CAB8B8A}"/>
              </a:ext>
            </a:extLst>
          </p:cNvPr>
          <p:cNvSpPr txBox="1"/>
          <p:nvPr/>
        </p:nvSpPr>
        <p:spPr>
          <a:xfrm>
            <a:off x="2119907" y="3357977"/>
            <a:ext cx="2226806" cy="954107"/>
          </a:xfrm>
          <a:prstGeom prst="rect">
            <a:avLst/>
          </a:prstGeom>
          <a:noFill/>
        </p:spPr>
        <p:txBody>
          <a:bodyPr wrap="square" rtlCol="0">
            <a:spAutoFit/>
          </a:bodyPr>
          <a:lstStyle/>
          <a:p>
            <a:r>
              <a:rPr lang="en-US" dirty="0"/>
              <a:t>More urgency, more drive, higher tension, greater ambition, WIN NOW!</a:t>
            </a:r>
          </a:p>
        </p:txBody>
      </p:sp>
      <p:sp>
        <p:nvSpPr>
          <p:cNvPr id="14" name="TextBox 13">
            <a:extLst>
              <a:ext uri="{FF2B5EF4-FFF2-40B4-BE49-F238E27FC236}">
                <a16:creationId xmlns:a16="http://schemas.microsoft.com/office/drawing/2014/main" id="{531CC1EC-3EF7-499B-B981-72913F7D0EC0}"/>
              </a:ext>
            </a:extLst>
          </p:cNvPr>
          <p:cNvSpPr txBox="1"/>
          <p:nvPr/>
        </p:nvSpPr>
        <p:spPr>
          <a:xfrm>
            <a:off x="4595017" y="3357977"/>
            <a:ext cx="2226806" cy="954107"/>
          </a:xfrm>
          <a:prstGeom prst="rect">
            <a:avLst/>
          </a:prstGeom>
          <a:noFill/>
        </p:spPr>
        <p:txBody>
          <a:bodyPr wrap="square" rtlCol="0">
            <a:spAutoFit/>
          </a:bodyPr>
          <a:lstStyle/>
          <a:p>
            <a:r>
              <a:rPr lang="en-US" dirty="0"/>
              <a:t>More accommodating, diplomatic, collaborative, risk hesitant, more direction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961A43-9C11-4EAC-8859-8749C7C3137B}"/>
              </a:ext>
            </a:extLst>
          </p:cNvPr>
          <p:cNvSpPr/>
          <p:nvPr/>
        </p:nvSpPr>
        <p:spPr>
          <a:xfrm>
            <a:off x="-120047" y="0"/>
            <a:ext cx="9255968" cy="53120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42D114F2-E263-4B5E-B330-6B5215547B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94517" y="679059"/>
            <a:ext cx="653077" cy="707499"/>
          </a:xfrm>
          <a:prstGeom prst="rect">
            <a:avLst/>
          </a:prstGeom>
        </p:spPr>
      </p:pic>
      <p:sp>
        <p:nvSpPr>
          <p:cNvPr id="4" name="Text Placeholder 6">
            <a:extLst>
              <a:ext uri="{FF2B5EF4-FFF2-40B4-BE49-F238E27FC236}">
                <a16:creationId xmlns:a16="http://schemas.microsoft.com/office/drawing/2014/main" id="{2593973D-6A8D-4492-A9A4-C2418016002C}"/>
              </a:ext>
            </a:extLst>
          </p:cNvPr>
          <p:cNvSpPr txBox="1">
            <a:spLocks/>
          </p:cNvSpPr>
          <p:nvPr/>
        </p:nvSpPr>
        <p:spPr>
          <a:xfrm>
            <a:off x="1689217" y="601526"/>
            <a:ext cx="5105399" cy="1087533"/>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marR="0" lvl="0" indent="0" algn="ctr" defTabSz="914400" rtl="0" eaLnBrk="1" fontAlgn="auto" latinLnBrk="0" hangingPunct="1">
              <a:lnSpc>
                <a:spcPct val="85000"/>
              </a:lnSpc>
              <a:spcBef>
                <a:spcPts val="0"/>
              </a:spcBef>
              <a:spcAft>
                <a:spcPts val="0"/>
              </a:spcAft>
              <a:buClr>
                <a:srgbClr val="2B2E7F"/>
              </a:buClr>
              <a:buSzPts val="1800"/>
              <a:buFont typeface="Arial"/>
              <a:buNone/>
              <a:tabLst/>
              <a:defRPr/>
            </a:pPr>
            <a:r>
              <a:rPr kumimoji="0" lang="en-US" sz="2800" b="1" i="0" u="none" strike="noStrike" kern="0" cap="none" spc="0" normalizeH="0" baseline="0" noProof="0" dirty="0">
                <a:ln>
                  <a:noFill/>
                </a:ln>
                <a:solidFill>
                  <a:srgbClr val="C00000"/>
                </a:solidFill>
                <a:effectLst/>
                <a:uLnTx/>
                <a:uFillTx/>
                <a:latin typeface="Brandon Grotesque Black" panose="020B0A03020203060202" pitchFamily="34" charset="0"/>
                <a:sym typeface="Arial"/>
              </a:rPr>
              <a:t>3-Legged Stool</a:t>
            </a:r>
            <a:br>
              <a:rPr kumimoji="0" lang="en-US" sz="3600" b="1" i="0" u="none" strike="noStrike" kern="0" cap="none" spc="0" normalizeH="0" baseline="0" noProof="0" dirty="0">
                <a:ln>
                  <a:noFill/>
                </a:ln>
                <a:solidFill>
                  <a:srgbClr val="C00000"/>
                </a:solidFill>
                <a:effectLst/>
                <a:uLnTx/>
                <a:uFillTx/>
                <a:latin typeface="Arial" panose="020B0604020202020204" pitchFamily="34" charset="0"/>
                <a:cs typeface="Arial"/>
                <a:sym typeface="Arial"/>
              </a:rPr>
            </a:br>
            <a:endParaRPr kumimoji="0" lang="en-US" sz="3600" b="1" i="0" u="none" strike="noStrike" kern="0" cap="none" spc="0" normalizeH="0" baseline="0" noProof="0" dirty="0">
              <a:ln>
                <a:noFill/>
              </a:ln>
              <a:solidFill>
                <a:srgbClr val="C00000"/>
              </a:solidFill>
              <a:effectLst/>
              <a:uLnTx/>
              <a:uFillTx/>
              <a:latin typeface="Arial" panose="020B0604020202020204" pitchFamily="34" charset="0"/>
              <a:cs typeface="Arial"/>
              <a:sym typeface="Arial"/>
            </a:endParaRPr>
          </a:p>
        </p:txBody>
      </p:sp>
      <p:sp>
        <p:nvSpPr>
          <p:cNvPr id="5" name="Text Placeholder 6">
            <a:extLst>
              <a:ext uri="{FF2B5EF4-FFF2-40B4-BE49-F238E27FC236}">
                <a16:creationId xmlns:a16="http://schemas.microsoft.com/office/drawing/2014/main" id="{A362A706-AB56-4C46-84AE-D7FF4F4805A8}"/>
              </a:ext>
            </a:extLst>
          </p:cNvPr>
          <p:cNvSpPr txBox="1">
            <a:spLocks/>
          </p:cNvSpPr>
          <p:nvPr/>
        </p:nvSpPr>
        <p:spPr>
          <a:xfrm>
            <a:off x="1457841" y="48830"/>
            <a:ext cx="6651904" cy="217713"/>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85000"/>
              </a:lnSpc>
              <a:buFont typeface="Arial"/>
              <a:buNone/>
            </a:pPr>
            <a:r>
              <a:rPr lang="en-US" sz="3200" b="1" dirty="0">
                <a:latin typeface="Brandon Grotesque Black" panose="020B0A03020203060202" pitchFamily="34" charset="0"/>
              </a:rPr>
              <a:t>Primary Benefits and Uses of CI</a:t>
            </a:r>
            <a:br>
              <a:rPr lang="en-US" sz="3200" b="1" dirty="0">
                <a:latin typeface="Brandon Grotesque Black" panose="020B0A03020203060202" pitchFamily="34" charset="0"/>
              </a:rPr>
            </a:br>
            <a:r>
              <a:rPr lang="en-US" sz="3200" b="1" dirty="0">
                <a:latin typeface="Brandon Grotesque Black" panose="020B0A03020203060202" pitchFamily="34" charset="0"/>
              </a:rPr>
              <a:t>     </a:t>
            </a:r>
            <a:br>
              <a:rPr lang="en-US" sz="3200" b="1" dirty="0">
                <a:latin typeface="Brandon Grotesque Black" panose="020B0A03020203060202" pitchFamily="34" charset="0"/>
              </a:rPr>
            </a:br>
            <a:endParaRPr lang="en-US" sz="3200" b="1" dirty="0">
              <a:latin typeface="Brandon Grotesque Black" panose="020B0A03020203060202" pitchFamily="34" charset="0"/>
            </a:endParaRPr>
          </a:p>
        </p:txBody>
      </p:sp>
      <p:sp>
        <p:nvSpPr>
          <p:cNvPr id="6" name="Rectangle 5">
            <a:extLst>
              <a:ext uri="{FF2B5EF4-FFF2-40B4-BE49-F238E27FC236}">
                <a16:creationId xmlns:a16="http://schemas.microsoft.com/office/drawing/2014/main" id="{A72F2977-A96F-4078-BC3B-C7E0BC2F1E5B}"/>
              </a:ext>
            </a:extLst>
          </p:cNvPr>
          <p:cNvSpPr/>
          <p:nvPr/>
        </p:nvSpPr>
        <p:spPr>
          <a:xfrm>
            <a:off x="2973292" y="1898521"/>
            <a:ext cx="68226" cy="330617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56B15DF-85E9-44EB-AC38-1517B02351AA}"/>
              </a:ext>
            </a:extLst>
          </p:cNvPr>
          <p:cNvGrpSpPr/>
          <p:nvPr/>
        </p:nvGrpSpPr>
        <p:grpSpPr>
          <a:xfrm>
            <a:off x="-37533" y="1744824"/>
            <a:ext cx="2990749" cy="3474091"/>
            <a:chOff x="803832" y="1134669"/>
            <a:chExt cx="1645920" cy="3853821"/>
          </a:xfrm>
        </p:grpSpPr>
        <p:sp>
          <p:nvSpPr>
            <p:cNvPr id="31" name="Rectangle 30">
              <a:extLst>
                <a:ext uri="{FF2B5EF4-FFF2-40B4-BE49-F238E27FC236}">
                  <a16:creationId xmlns:a16="http://schemas.microsoft.com/office/drawing/2014/main" id="{C3A3C69D-8D3B-4DF4-9DCC-9F39232AF233}"/>
                </a:ext>
              </a:extLst>
            </p:cNvPr>
            <p:cNvSpPr/>
            <p:nvPr/>
          </p:nvSpPr>
          <p:spPr>
            <a:xfrm>
              <a:off x="803832" y="1134669"/>
              <a:ext cx="1645920" cy="3719271"/>
            </a:xfrm>
            <a:prstGeom prst="rect">
              <a:avLst/>
            </a:prstGeom>
            <a:gradFill flip="none" rotWithShape="1">
              <a:gsLst>
                <a:gs pos="0">
                  <a:schemeClr val="accent1">
                    <a:lumMod val="5000"/>
                    <a:lumOff val="95000"/>
                    <a:alpha val="0"/>
                  </a:schemeClr>
                </a:gs>
                <a:gs pos="95000">
                  <a:schemeClr val="bg2">
                    <a:lumMod val="40000"/>
                    <a:lumOff val="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Arial"/>
                <a:ea typeface="+mn-ea"/>
                <a:cs typeface="+mn-cs"/>
                <a:sym typeface="Arial"/>
              </a:endParaRPr>
            </a:p>
          </p:txBody>
        </p:sp>
        <p:grpSp>
          <p:nvGrpSpPr>
            <p:cNvPr id="32" name="Group 31">
              <a:extLst>
                <a:ext uri="{FF2B5EF4-FFF2-40B4-BE49-F238E27FC236}">
                  <a16:creationId xmlns:a16="http://schemas.microsoft.com/office/drawing/2014/main" id="{6C8B5A5B-D2B1-4565-9934-5348240B8512}"/>
                </a:ext>
              </a:extLst>
            </p:cNvPr>
            <p:cNvGrpSpPr/>
            <p:nvPr/>
          </p:nvGrpSpPr>
          <p:grpSpPr>
            <a:xfrm>
              <a:off x="803832" y="4342159"/>
              <a:ext cx="1645920" cy="646331"/>
              <a:chOff x="803832" y="4342159"/>
              <a:chExt cx="1645920" cy="646331"/>
            </a:xfrm>
          </p:grpSpPr>
          <p:sp>
            <p:nvSpPr>
              <p:cNvPr id="33" name="Rectangle 32">
                <a:extLst>
                  <a:ext uri="{FF2B5EF4-FFF2-40B4-BE49-F238E27FC236}">
                    <a16:creationId xmlns:a16="http://schemas.microsoft.com/office/drawing/2014/main" id="{6661F690-B39A-4B0A-AA32-793498719D95}"/>
                  </a:ext>
                </a:extLst>
              </p:cNvPr>
              <p:cNvSpPr/>
              <p:nvPr/>
            </p:nvSpPr>
            <p:spPr>
              <a:xfrm>
                <a:off x="803832" y="4357937"/>
                <a:ext cx="1645920" cy="614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Arial"/>
                  <a:ea typeface="+mn-ea"/>
                  <a:cs typeface="+mn-cs"/>
                  <a:sym typeface="Arial"/>
                </a:endParaRPr>
              </a:p>
            </p:txBody>
          </p:sp>
          <p:sp>
            <p:nvSpPr>
              <p:cNvPr id="34" name="Rectangle 33">
                <a:extLst>
                  <a:ext uri="{FF2B5EF4-FFF2-40B4-BE49-F238E27FC236}">
                    <a16:creationId xmlns:a16="http://schemas.microsoft.com/office/drawing/2014/main" id="{9A877892-DB9B-45C2-9DE2-9CF5D655542E}"/>
                  </a:ext>
                </a:extLst>
              </p:cNvPr>
              <p:cNvSpPr/>
              <p:nvPr/>
            </p:nvSpPr>
            <p:spPr>
              <a:xfrm>
                <a:off x="922872" y="4342159"/>
                <a:ext cx="1407840"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prstClr val="white"/>
                    </a:solidFill>
                    <a:effectLst/>
                    <a:uLnTx/>
                    <a:uFillTx/>
                    <a:latin typeface="Arial Black" panose="020B0A04020102020204" pitchFamily="34" charset="0"/>
                    <a:ea typeface="Arial" panose="020B0604020202020204" pitchFamily="34" charset="0"/>
                    <a:cs typeface="Arial"/>
                    <a:sym typeface="Arial"/>
                  </a:rPr>
                  <a:t>10%</a:t>
                </a:r>
              </a:p>
            </p:txBody>
          </p:sp>
        </p:grpSp>
      </p:grpSp>
      <p:grpSp>
        <p:nvGrpSpPr>
          <p:cNvPr id="35" name="Group 34">
            <a:extLst>
              <a:ext uri="{FF2B5EF4-FFF2-40B4-BE49-F238E27FC236}">
                <a16:creationId xmlns:a16="http://schemas.microsoft.com/office/drawing/2014/main" id="{BE5A0406-78FF-4467-B34A-678C9E1B13ED}"/>
              </a:ext>
            </a:extLst>
          </p:cNvPr>
          <p:cNvGrpSpPr/>
          <p:nvPr/>
        </p:nvGrpSpPr>
        <p:grpSpPr>
          <a:xfrm>
            <a:off x="143763" y="1395285"/>
            <a:ext cx="2732826" cy="2630096"/>
            <a:chOff x="248510" y="1666859"/>
            <a:chExt cx="2756564" cy="3095245"/>
          </a:xfrm>
        </p:grpSpPr>
        <p:grpSp>
          <p:nvGrpSpPr>
            <p:cNvPr id="36" name="Group 35">
              <a:extLst>
                <a:ext uri="{FF2B5EF4-FFF2-40B4-BE49-F238E27FC236}">
                  <a16:creationId xmlns:a16="http://schemas.microsoft.com/office/drawing/2014/main" id="{551A35F0-090B-4321-A2E1-9B8A14B72F6B}"/>
                </a:ext>
              </a:extLst>
            </p:cNvPr>
            <p:cNvGrpSpPr/>
            <p:nvPr/>
          </p:nvGrpSpPr>
          <p:grpSpPr bwMode="ltGray">
            <a:xfrm>
              <a:off x="248510" y="2828466"/>
              <a:ext cx="2756564" cy="1933638"/>
              <a:chOff x="5121915" y="1667331"/>
              <a:chExt cx="3732830" cy="2618455"/>
            </a:xfrm>
          </p:grpSpPr>
          <p:sp>
            <p:nvSpPr>
              <p:cNvPr id="38" name="Freeform: Shape 37">
                <a:extLst>
                  <a:ext uri="{FF2B5EF4-FFF2-40B4-BE49-F238E27FC236}">
                    <a16:creationId xmlns:a16="http://schemas.microsoft.com/office/drawing/2014/main" id="{55EB97FD-5E28-4DC8-A9FD-B99EAA7F3FA9}"/>
                  </a:ext>
                </a:extLst>
              </p:cNvPr>
              <p:cNvSpPr/>
              <p:nvPr/>
            </p:nvSpPr>
            <p:spPr bwMode="ltGray">
              <a:xfrm>
                <a:off x="6067485" y="1667331"/>
                <a:ext cx="1841689" cy="1291884"/>
              </a:xfrm>
              <a:custGeom>
                <a:avLst/>
                <a:gdLst>
                  <a:gd name="connsiteX0" fmla="*/ 0 w 1841689"/>
                  <a:gd name="connsiteY0" fmla="*/ 1291884 h 1291884"/>
                  <a:gd name="connsiteX1" fmla="*/ 920842 w 1841689"/>
                  <a:gd name="connsiteY1" fmla="*/ 0 h 1291884"/>
                  <a:gd name="connsiteX2" fmla="*/ 920847 w 1841689"/>
                  <a:gd name="connsiteY2" fmla="*/ 0 h 1291884"/>
                  <a:gd name="connsiteX3" fmla="*/ 1841689 w 1841689"/>
                  <a:gd name="connsiteY3" fmla="*/ 1291884 h 1291884"/>
                  <a:gd name="connsiteX4" fmla="*/ 0 w 1841689"/>
                  <a:gd name="connsiteY4" fmla="*/ 1291884 h 129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689" h="1291884">
                    <a:moveTo>
                      <a:pt x="0" y="1291884"/>
                    </a:moveTo>
                    <a:lnTo>
                      <a:pt x="920842" y="0"/>
                    </a:lnTo>
                    <a:lnTo>
                      <a:pt x="920847" y="0"/>
                    </a:lnTo>
                    <a:lnTo>
                      <a:pt x="1841689" y="1291884"/>
                    </a:lnTo>
                    <a:lnTo>
                      <a:pt x="0" y="1291884"/>
                    </a:lnTo>
                    <a:close/>
                  </a:path>
                </a:pathLst>
              </a:custGeom>
              <a:solidFill>
                <a:schemeClr val="bg2"/>
              </a:solidFill>
              <a:ln w="57150">
                <a:solidFill>
                  <a:schemeClr val="bg1"/>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0" tIns="365760" rIns="0" bIns="0" numCol="1" spcCol="1270" anchor="ctr" anchorCtr="0">
                <a:noAutofit/>
              </a:bodyPr>
              <a:lstStyle/>
              <a:p>
                <a:pPr marL="0" marR="0" lvl="0" indent="0" algn="ctr" defTabSz="533400" rtl="0" eaLnBrk="1" fontAlgn="auto" latinLnBrk="0" hangingPunct="1">
                  <a:lnSpc>
                    <a:spcPct val="70000"/>
                  </a:lnSpc>
                  <a:spcBef>
                    <a:spcPct val="0"/>
                  </a:spcBef>
                  <a:spcAft>
                    <a:spcPts val="0"/>
                  </a:spcAft>
                  <a:buClr>
                    <a:srgbClr val="000000"/>
                  </a:buClr>
                  <a:buSzTx/>
                  <a:buFont typeface="Arial"/>
                  <a:buNone/>
                  <a:tabLst/>
                  <a:defRPr/>
                </a:pPr>
                <a:r>
                  <a:rPr kumimoji="0" lang="en-US" sz="1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a:rPr>
                  <a:t>CAN-DO</a:t>
                </a:r>
              </a:p>
            </p:txBody>
          </p:sp>
          <p:sp>
            <p:nvSpPr>
              <p:cNvPr id="39" name="Freeform: Shape 38">
                <a:extLst>
                  <a:ext uri="{FF2B5EF4-FFF2-40B4-BE49-F238E27FC236}">
                    <a16:creationId xmlns:a16="http://schemas.microsoft.com/office/drawing/2014/main" id="{7461768F-E8B3-411A-B204-250719253673}"/>
                  </a:ext>
                </a:extLst>
              </p:cNvPr>
              <p:cNvSpPr/>
              <p:nvPr/>
            </p:nvSpPr>
            <p:spPr bwMode="ltGray">
              <a:xfrm>
                <a:off x="5469685" y="2959215"/>
                <a:ext cx="3037289" cy="838673"/>
              </a:xfrm>
              <a:custGeom>
                <a:avLst/>
                <a:gdLst>
                  <a:gd name="connsiteX0" fmla="*/ 0 w 3037289"/>
                  <a:gd name="connsiteY0" fmla="*/ 838673 h 838673"/>
                  <a:gd name="connsiteX1" fmla="*/ 597798 w 3037289"/>
                  <a:gd name="connsiteY1" fmla="*/ 0 h 838673"/>
                  <a:gd name="connsiteX2" fmla="*/ 2439491 w 3037289"/>
                  <a:gd name="connsiteY2" fmla="*/ 0 h 838673"/>
                  <a:gd name="connsiteX3" fmla="*/ 3037289 w 3037289"/>
                  <a:gd name="connsiteY3" fmla="*/ 838673 h 838673"/>
                  <a:gd name="connsiteX4" fmla="*/ 0 w 3037289"/>
                  <a:gd name="connsiteY4" fmla="*/ 838673 h 8386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7289" h="838673">
                    <a:moveTo>
                      <a:pt x="0" y="838673"/>
                    </a:moveTo>
                    <a:lnTo>
                      <a:pt x="597798" y="0"/>
                    </a:lnTo>
                    <a:lnTo>
                      <a:pt x="2439491" y="0"/>
                    </a:lnTo>
                    <a:lnTo>
                      <a:pt x="3037289" y="838673"/>
                    </a:lnTo>
                    <a:lnTo>
                      <a:pt x="0" y="838673"/>
                    </a:lnTo>
                    <a:close/>
                  </a:path>
                </a:pathLst>
              </a:custGeom>
              <a:solidFill>
                <a:schemeClr val="tx1"/>
              </a:solidFill>
              <a:ln w="57150">
                <a:solidFill>
                  <a:schemeClr val="bg1"/>
                </a:solidFill>
              </a:ln>
            </p:spPr>
            <p:style>
              <a:lnRef idx="2">
                <a:scrgbClr r="0" g="0" b="0"/>
              </a:lnRef>
              <a:fillRef idx="1">
                <a:scrgbClr r="0" g="0" b="0"/>
              </a:fillRef>
              <a:effectRef idx="0">
                <a:schemeClr val="accent2">
                  <a:hueOff val="3179417"/>
                  <a:satOff val="-638"/>
                  <a:lumOff val="-16570"/>
                  <a:alphaOff val="0"/>
                </a:schemeClr>
              </a:effectRef>
              <a:fontRef idx="minor">
                <a:schemeClr val="lt1"/>
              </a:fontRef>
            </p:style>
            <p:txBody>
              <a:bodyPr spcFirstLastPara="0" vert="horz" wrap="square" lIns="0" tIns="15240" rIns="0" bIns="15240" numCol="1" spcCol="1270" anchor="ctr" anchorCtr="0">
                <a:noAutofit/>
              </a:bodyPr>
              <a:lstStyle/>
              <a:p>
                <a:pPr marL="0" marR="0" lvl="0" indent="0" algn="ctr" defTabSz="533400" rtl="0" eaLnBrk="1" fontAlgn="auto" latinLnBrk="0" hangingPunct="1">
                  <a:lnSpc>
                    <a:spcPct val="90000"/>
                  </a:lnSpc>
                  <a:spcBef>
                    <a:spcPct val="0"/>
                  </a:spcBef>
                  <a:spcAft>
                    <a:spcPct val="35000"/>
                  </a:spcAft>
                  <a:buClr>
                    <a:srgbClr val="000000"/>
                  </a:buClr>
                  <a:buSzTx/>
                  <a:buFont typeface="Arial"/>
                  <a:buNone/>
                  <a:tabLst/>
                  <a:defRPr/>
                </a:pPr>
                <a:r>
                  <a:rPr kumimoji="0" lang="en-US" sz="1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a:rPr>
                  <a:t>WANT-TO-DO</a:t>
                </a:r>
              </a:p>
            </p:txBody>
          </p:sp>
          <p:sp>
            <p:nvSpPr>
              <p:cNvPr id="40" name="Freeform: Shape 39">
                <a:extLst>
                  <a:ext uri="{FF2B5EF4-FFF2-40B4-BE49-F238E27FC236}">
                    <a16:creationId xmlns:a16="http://schemas.microsoft.com/office/drawing/2014/main" id="{697AC9D3-0DFA-4EB3-B089-D13F84E113EB}"/>
                  </a:ext>
                </a:extLst>
              </p:cNvPr>
              <p:cNvSpPr/>
              <p:nvPr/>
            </p:nvSpPr>
            <p:spPr bwMode="ltGray">
              <a:xfrm>
                <a:off x="5121915" y="3797888"/>
                <a:ext cx="3732830" cy="487898"/>
              </a:xfrm>
              <a:custGeom>
                <a:avLst/>
                <a:gdLst>
                  <a:gd name="connsiteX0" fmla="*/ 0 w 3732830"/>
                  <a:gd name="connsiteY0" fmla="*/ 487898 h 487898"/>
                  <a:gd name="connsiteX1" fmla="*/ 347769 w 3732830"/>
                  <a:gd name="connsiteY1" fmla="*/ 0 h 487898"/>
                  <a:gd name="connsiteX2" fmla="*/ 3385061 w 3732830"/>
                  <a:gd name="connsiteY2" fmla="*/ 0 h 487898"/>
                  <a:gd name="connsiteX3" fmla="*/ 3732830 w 3732830"/>
                  <a:gd name="connsiteY3" fmla="*/ 487898 h 487898"/>
                  <a:gd name="connsiteX4" fmla="*/ 0 w 3732830"/>
                  <a:gd name="connsiteY4" fmla="*/ 487898 h 487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2830" h="487898">
                    <a:moveTo>
                      <a:pt x="0" y="487898"/>
                    </a:moveTo>
                    <a:lnTo>
                      <a:pt x="347769" y="0"/>
                    </a:lnTo>
                    <a:lnTo>
                      <a:pt x="3385061" y="0"/>
                    </a:lnTo>
                    <a:lnTo>
                      <a:pt x="3732830" y="487898"/>
                    </a:lnTo>
                    <a:lnTo>
                      <a:pt x="0" y="487898"/>
                    </a:lnTo>
                    <a:close/>
                  </a:path>
                </a:pathLst>
              </a:custGeom>
              <a:solidFill>
                <a:schemeClr val="accent1"/>
              </a:solidFill>
              <a:ln w="57150">
                <a:solidFill>
                  <a:schemeClr val="bg1"/>
                </a:solidFill>
              </a:ln>
            </p:spPr>
            <p:style>
              <a:lnRef idx="2">
                <a:scrgbClr r="0" g="0" b="0"/>
              </a:lnRef>
              <a:fillRef idx="1">
                <a:scrgbClr r="0" g="0" b="0"/>
              </a:fillRef>
              <a:effectRef idx="0">
                <a:schemeClr val="accent2">
                  <a:hueOff val="6358835"/>
                  <a:satOff val="-1275"/>
                  <a:lumOff val="-33139"/>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533400" rtl="0" eaLnBrk="1" fontAlgn="auto" latinLnBrk="0" hangingPunct="1">
                  <a:lnSpc>
                    <a:spcPct val="90000"/>
                  </a:lnSpc>
                  <a:spcBef>
                    <a:spcPct val="0"/>
                  </a:spcBef>
                  <a:spcAft>
                    <a:spcPct val="35000"/>
                  </a:spcAft>
                  <a:buClr>
                    <a:srgbClr val="000000"/>
                  </a:buClr>
                  <a:buSzTx/>
                  <a:buFont typeface="Arial"/>
                  <a:buNone/>
                  <a:tabLst/>
                  <a:defRPr/>
                </a:pPr>
                <a:r>
                  <a:rPr kumimoji="0" lang="en-US" sz="1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a:rPr>
                  <a:t>HARD-WIRING (data)</a:t>
                </a:r>
              </a:p>
            </p:txBody>
          </p:sp>
        </p:grpSp>
        <p:sp>
          <p:nvSpPr>
            <p:cNvPr id="37" name="Rectangle 36">
              <a:extLst>
                <a:ext uri="{FF2B5EF4-FFF2-40B4-BE49-F238E27FC236}">
                  <a16:creationId xmlns:a16="http://schemas.microsoft.com/office/drawing/2014/main" id="{B76F5A40-3BB3-472B-9339-9A18487604B2}"/>
                </a:ext>
              </a:extLst>
            </p:cNvPr>
            <p:cNvSpPr/>
            <p:nvPr/>
          </p:nvSpPr>
          <p:spPr>
            <a:xfrm>
              <a:off x="679755" y="1666859"/>
              <a:ext cx="1963997" cy="79867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85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2B2E7F"/>
                  </a:solidFill>
                  <a:effectLst/>
                  <a:uLnTx/>
                  <a:uFillTx/>
                  <a:latin typeface="Arial" panose="020B0604020202020204" pitchFamily="34" charset="0"/>
                  <a:ea typeface="Arial" panose="020B0604020202020204" pitchFamily="34" charset="0"/>
                  <a:cs typeface="Arial"/>
                  <a:sym typeface="Arial"/>
                </a:rPr>
                <a:t>Strategic </a:t>
              </a:r>
              <a:br>
                <a:rPr kumimoji="0" lang="en-US" sz="1800" b="1" i="0" u="none" strike="noStrike" kern="0" cap="none" spc="0" normalizeH="0" baseline="0" noProof="0" dirty="0">
                  <a:ln>
                    <a:noFill/>
                  </a:ln>
                  <a:solidFill>
                    <a:srgbClr val="2B2E7F"/>
                  </a:solidFill>
                  <a:effectLst/>
                  <a:uLnTx/>
                  <a:uFillTx/>
                  <a:latin typeface="Arial" panose="020B0604020202020204" pitchFamily="34" charset="0"/>
                  <a:ea typeface="Arial" panose="020B0604020202020204" pitchFamily="34" charset="0"/>
                  <a:cs typeface="Arial"/>
                  <a:sym typeface="Arial"/>
                </a:rPr>
              </a:br>
              <a:r>
                <a:rPr kumimoji="0" lang="en-US" sz="1800" b="1" i="0" u="none" strike="noStrike" kern="0" cap="none" spc="0" normalizeH="0" baseline="0" noProof="0" dirty="0">
                  <a:ln>
                    <a:noFill/>
                  </a:ln>
                  <a:solidFill>
                    <a:srgbClr val="2B2E7F"/>
                  </a:solidFill>
                  <a:effectLst/>
                  <a:uLnTx/>
                  <a:uFillTx/>
                  <a:latin typeface="Arial" panose="020B0604020202020204" pitchFamily="34" charset="0"/>
                  <a:ea typeface="Arial" panose="020B0604020202020204" pitchFamily="34" charset="0"/>
                  <a:cs typeface="Arial"/>
                  <a:sym typeface="Arial"/>
                </a:rPr>
                <a:t>Hiring</a:t>
              </a:r>
              <a:br>
                <a:rPr kumimoji="0" lang="en-US" sz="1800" b="1" i="0" u="none" strike="noStrike" kern="0" cap="none" spc="0" normalizeH="0" baseline="0" noProof="0" dirty="0">
                  <a:ln>
                    <a:noFill/>
                  </a:ln>
                  <a:solidFill>
                    <a:srgbClr val="2B2E7F"/>
                  </a:solidFill>
                  <a:effectLst/>
                  <a:uLnTx/>
                  <a:uFillTx/>
                  <a:latin typeface="Arial" panose="020B0604020202020204" pitchFamily="34" charset="0"/>
                  <a:ea typeface="Arial" panose="020B0604020202020204" pitchFamily="34" charset="0"/>
                  <a:cs typeface="Arial"/>
                  <a:sym typeface="Arial"/>
                </a:rPr>
              </a:br>
              <a:r>
                <a:rPr kumimoji="0" lang="en-US" sz="1800" b="1" i="0" u="none" strike="noStrike" kern="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Arial"/>
                  <a:sym typeface="Arial"/>
                </a:rPr>
                <a:t>(Right People)</a:t>
              </a:r>
            </a:p>
          </p:txBody>
        </p:sp>
      </p:grpSp>
      <p:grpSp>
        <p:nvGrpSpPr>
          <p:cNvPr id="41" name="Group 40">
            <a:extLst>
              <a:ext uri="{FF2B5EF4-FFF2-40B4-BE49-F238E27FC236}">
                <a16:creationId xmlns:a16="http://schemas.microsoft.com/office/drawing/2014/main" id="{56E571A2-CF53-411C-B5B7-DE322C23FE8E}"/>
              </a:ext>
            </a:extLst>
          </p:cNvPr>
          <p:cNvGrpSpPr/>
          <p:nvPr/>
        </p:nvGrpSpPr>
        <p:grpSpPr>
          <a:xfrm>
            <a:off x="3114555" y="1395285"/>
            <a:ext cx="3033039" cy="3279424"/>
            <a:chOff x="2589058" y="1704226"/>
            <a:chExt cx="3333706" cy="2985291"/>
          </a:xfrm>
        </p:grpSpPr>
        <p:sp>
          <p:nvSpPr>
            <p:cNvPr id="42" name="Rectangle 41">
              <a:extLst>
                <a:ext uri="{FF2B5EF4-FFF2-40B4-BE49-F238E27FC236}">
                  <a16:creationId xmlns:a16="http://schemas.microsoft.com/office/drawing/2014/main" id="{7D6F7361-8A70-44D8-8BC1-5DC72CA7EB03}"/>
                </a:ext>
              </a:extLst>
            </p:cNvPr>
            <p:cNvSpPr/>
            <p:nvPr/>
          </p:nvSpPr>
          <p:spPr>
            <a:xfrm>
              <a:off x="3325256" y="1704226"/>
              <a:ext cx="1963997" cy="79868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85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2B2E7F"/>
                  </a:solidFill>
                  <a:effectLst/>
                  <a:uLnTx/>
                  <a:uFillTx/>
                  <a:latin typeface="Arial" panose="020B0604020202020204" pitchFamily="34" charset="0"/>
                  <a:ea typeface="Arial" panose="020B0604020202020204" pitchFamily="34" charset="0"/>
                  <a:cs typeface="Arial"/>
                  <a:sym typeface="Arial"/>
                </a:rPr>
                <a:t>Organizational Development</a:t>
              </a:r>
              <a:br>
                <a:rPr kumimoji="0" lang="en-US" sz="1800" b="1" i="0" u="none" strike="noStrike" kern="0" cap="none" spc="0" normalizeH="0" baseline="0" noProof="0" dirty="0">
                  <a:ln>
                    <a:noFill/>
                  </a:ln>
                  <a:solidFill>
                    <a:srgbClr val="2B2E7F"/>
                  </a:solidFill>
                  <a:effectLst/>
                  <a:uLnTx/>
                  <a:uFillTx/>
                  <a:latin typeface="Arial" panose="020B0604020202020204" pitchFamily="34" charset="0"/>
                  <a:ea typeface="Arial" panose="020B0604020202020204" pitchFamily="34" charset="0"/>
                  <a:cs typeface="Arial"/>
                  <a:sym typeface="Arial"/>
                </a:rPr>
              </a:br>
              <a:r>
                <a:rPr kumimoji="0" lang="en-US" sz="1800" b="1" i="0" u="none" strike="noStrike" kern="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Arial"/>
                  <a:sym typeface="Arial"/>
                </a:rPr>
                <a:t>(Right Seats)</a:t>
              </a:r>
            </a:p>
          </p:txBody>
        </p:sp>
        <p:grpSp>
          <p:nvGrpSpPr>
            <p:cNvPr id="43" name="Group 42">
              <a:extLst>
                <a:ext uri="{FF2B5EF4-FFF2-40B4-BE49-F238E27FC236}">
                  <a16:creationId xmlns:a16="http://schemas.microsoft.com/office/drawing/2014/main" id="{E53CBF81-2873-4079-816F-27B75B39F04D}"/>
                </a:ext>
              </a:extLst>
            </p:cNvPr>
            <p:cNvGrpSpPr/>
            <p:nvPr/>
          </p:nvGrpSpPr>
          <p:grpSpPr>
            <a:xfrm>
              <a:off x="2589058" y="2467047"/>
              <a:ext cx="3333706" cy="2222470"/>
              <a:chOff x="2774824" y="2307326"/>
              <a:chExt cx="3333706" cy="2222470"/>
            </a:xfrm>
          </p:grpSpPr>
          <p:graphicFrame>
            <p:nvGraphicFramePr>
              <p:cNvPr id="44" name="Chart 43">
                <a:extLst>
                  <a:ext uri="{FF2B5EF4-FFF2-40B4-BE49-F238E27FC236}">
                    <a16:creationId xmlns:a16="http://schemas.microsoft.com/office/drawing/2014/main" id="{6CD6FD45-A7B6-405B-ABC7-B59E32ADD161}"/>
                  </a:ext>
                </a:extLst>
              </p:cNvPr>
              <p:cNvGraphicFramePr/>
              <p:nvPr>
                <p:extLst>
                  <p:ext uri="{D42A27DB-BD31-4B8C-83A1-F6EECF244321}">
                    <p14:modId xmlns:p14="http://schemas.microsoft.com/office/powerpoint/2010/main" val="158218586"/>
                  </p:ext>
                </p:extLst>
              </p:nvPr>
            </p:nvGraphicFramePr>
            <p:xfrm>
              <a:off x="2774824" y="2307326"/>
              <a:ext cx="3333706" cy="2222470"/>
            </p:xfrm>
            <a:graphic>
              <a:graphicData uri="http://schemas.openxmlformats.org/drawingml/2006/chart">
                <c:chart xmlns:c="http://schemas.openxmlformats.org/drawingml/2006/chart" xmlns:r="http://schemas.openxmlformats.org/officeDocument/2006/relationships" r:id="rId5"/>
              </a:graphicData>
            </a:graphic>
          </p:graphicFrame>
          <p:sp>
            <p:nvSpPr>
              <p:cNvPr id="45" name="TextBox 44">
                <a:extLst>
                  <a:ext uri="{FF2B5EF4-FFF2-40B4-BE49-F238E27FC236}">
                    <a16:creationId xmlns:a16="http://schemas.microsoft.com/office/drawing/2014/main" id="{7488C27C-0B41-4778-BC56-57A12F74DE7B}"/>
                  </a:ext>
                </a:extLst>
              </p:cNvPr>
              <p:cNvSpPr txBox="1"/>
              <p:nvPr/>
            </p:nvSpPr>
            <p:spPr>
              <a:xfrm>
                <a:off x="4573650" y="3169112"/>
                <a:ext cx="731185" cy="252762"/>
              </a:xfrm>
              <a:prstGeom prst="rect">
                <a:avLst/>
              </a:prstGeom>
              <a:noFill/>
            </p:spPr>
            <p:txBody>
              <a:bodyPr wrap="square">
                <a:spAutoFit/>
              </a:bodyPr>
              <a:lstStyle/>
              <a:p>
                <a:pPr marL="0" marR="0" lvl="0" indent="0" algn="ctr" defTabSz="533400" rtl="0" eaLnBrk="1" fontAlgn="auto" latinLnBrk="0" hangingPunct="1">
                  <a:lnSpc>
                    <a:spcPct val="70000"/>
                  </a:lnSpc>
                  <a:spcBef>
                    <a:spcPct val="0"/>
                  </a:spcBef>
                  <a:spcAft>
                    <a:spcPts val="0"/>
                  </a:spcAft>
                  <a:buClr>
                    <a:srgbClr val="000000"/>
                  </a:buClr>
                  <a:buSzTx/>
                  <a:buFont typeface="Arial"/>
                  <a:buNone/>
                  <a:tabLst/>
                  <a:defRPr/>
                </a:pPr>
                <a:r>
                  <a:rPr kumimoji="0" lang="en-US" sz="1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a:sym typeface="Arial"/>
                  </a:rPr>
                  <a:t>Gas</a:t>
                </a:r>
              </a:p>
            </p:txBody>
          </p:sp>
          <p:sp>
            <p:nvSpPr>
              <p:cNvPr id="46" name="TextBox 45">
                <a:extLst>
                  <a:ext uri="{FF2B5EF4-FFF2-40B4-BE49-F238E27FC236}">
                    <a16:creationId xmlns:a16="http://schemas.microsoft.com/office/drawing/2014/main" id="{67B3C56B-6E3D-4DEB-82AB-AD636627DA74}"/>
                  </a:ext>
                </a:extLst>
              </p:cNvPr>
              <p:cNvSpPr txBox="1"/>
              <p:nvPr/>
            </p:nvSpPr>
            <p:spPr>
              <a:xfrm>
                <a:off x="4070023" y="3828477"/>
                <a:ext cx="731185" cy="252762"/>
              </a:xfrm>
              <a:prstGeom prst="rect">
                <a:avLst/>
              </a:prstGeom>
              <a:noFill/>
            </p:spPr>
            <p:txBody>
              <a:bodyPr wrap="square">
                <a:spAutoFit/>
              </a:bodyPr>
              <a:lstStyle/>
              <a:p>
                <a:pPr marL="0" marR="0" lvl="0" indent="0" algn="ctr" defTabSz="533400" rtl="0" eaLnBrk="1" fontAlgn="auto" latinLnBrk="0" hangingPunct="1">
                  <a:lnSpc>
                    <a:spcPct val="70000"/>
                  </a:lnSpc>
                  <a:spcBef>
                    <a:spcPct val="0"/>
                  </a:spcBef>
                  <a:spcAft>
                    <a:spcPts val="0"/>
                  </a:spcAft>
                  <a:buClr>
                    <a:srgbClr val="000000"/>
                  </a:buClr>
                  <a:buSzTx/>
                  <a:buFont typeface="Arial"/>
                  <a:buNone/>
                  <a:tabLst/>
                  <a:defRPr/>
                </a:pPr>
                <a:r>
                  <a:rPr kumimoji="0" lang="en-US" sz="1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a:sym typeface="Arial"/>
                  </a:rPr>
                  <a:t>Glue</a:t>
                </a:r>
              </a:p>
            </p:txBody>
          </p:sp>
          <p:sp>
            <p:nvSpPr>
              <p:cNvPr id="47" name="TextBox 44">
                <a:extLst>
                  <a:ext uri="{FF2B5EF4-FFF2-40B4-BE49-F238E27FC236}">
                    <a16:creationId xmlns:a16="http://schemas.microsoft.com/office/drawing/2014/main" id="{5179D02F-9C95-493A-BAA8-8383ECE51556}"/>
                  </a:ext>
                </a:extLst>
              </p:cNvPr>
              <p:cNvSpPr txBox="1"/>
              <p:nvPr/>
            </p:nvSpPr>
            <p:spPr>
              <a:xfrm>
                <a:off x="3446379" y="3147819"/>
                <a:ext cx="905033" cy="252762"/>
              </a:xfrm>
              <a:prstGeom prst="rect">
                <a:avLst/>
              </a:prstGeom>
              <a:noFill/>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533400" rtl="0" eaLnBrk="1" fontAlgn="auto" latinLnBrk="0" hangingPunct="1">
                  <a:lnSpc>
                    <a:spcPct val="70000"/>
                  </a:lnSpc>
                  <a:spcBef>
                    <a:spcPct val="0"/>
                  </a:spcBef>
                  <a:spcAft>
                    <a:spcPts val="0"/>
                  </a:spcAft>
                  <a:buClr>
                    <a:srgbClr val="000000"/>
                  </a:buClr>
                  <a:buSzTx/>
                  <a:buFont typeface="Arial"/>
                  <a:buNone/>
                  <a:tabLst/>
                  <a:defRPr/>
                </a:pPr>
                <a:r>
                  <a:rPr kumimoji="0" lang="en-US" sz="1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sym typeface="Arial"/>
                  </a:rPr>
                  <a:t>Brake</a:t>
                </a:r>
              </a:p>
            </p:txBody>
          </p:sp>
        </p:grpSp>
      </p:grpSp>
      <p:sp>
        <p:nvSpPr>
          <p:cNvPr id="48" name="Rectangle 47">
            <a:extLst>
              <a:ext uri="{FF2B5EF4-FFF2-40B4-BE49-F238E27FC236}">
                <a16:creationId xmlns:a16="http://schemas.microsoft.com/office/drawing/2014/main" id="{95B8DA46-7286-4EE9-8B6C-24A8AB188FA6}"/>
              </a:ext>
            </a:extLst>
          </p:cNvPr>
          <p:cNvSpPr/>
          <p:nvPr/>
        </p:nvSpPr>
        <p:spPr>
          <a:xfrm>
            <a:off x="6051884" y="1912744"/>
            <a:ext cx="69172" cy="271786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441ED15-5E79-43D1-B86E-5DABDA92FCDE}"/>
              </a:ext>
            </a:extLst>
          </p:cNvPr>
          <p:cNvSpPr/>
          <p:nvPr/>
        </p:nvSpPr>
        <p:spPr>
          <a:xfrm>
            <a:off x="6304407" y="1337944"/>
            <a:ext cx="2614470" cy="79868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85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2B2E7F"/>
                </a:solidFill>
                <a:effectLst/>
                <a:uLnTx/>
                <a:uFillTx/>
                <a:latin typeface="Arial" panose="020B0604020202020204" pitchFamily="34" charset="0"/>
                <a:ea typeface="Arial" panose="020B0604020202020204" pitchFamily="34" charset="0"/>
                <a:cs typeface="Arial"/>
                <a:sym typeface="Arial"/>
              </a:rPr>
              <a:t>Scale and</a:t>
            </a:r>
            <a:br>
              <a:rPr kumimoji="0" lang="en-US" sz="1800" b="1" i="0" u="none" strike="noStrike" kern="0" cap="none" spc="0" normalizeH="0" baseline="0" noProof="0" dirty="0">
                <a:ln>
                  <a:noFill/>
                </a:ln>
                <a:solidFill>
                  <a:srgbClr val="2B2E7F"/>
                </a:solidFill>
                <a:effectLst/>
                <a:uLnTx/>
                <a:uFillTx/>
                <a:latin typeface="Arial" panose="020B0604020202020204" pitchFamily="34" charset="0"/>
                <a:ea typeface="Arial" panose="020B0604020202020204" pitchFamily="34" charset="0"/>
                <a:cs typeface="Arial"/>
                <a:sym typeface="Arial"/>
              </a:rPr>
            </a:br>
            <a:r>
              <a:rPr kumimoji="0" lang="en-US" sz="1800" b="1" i="0" u="none" strike="noStrike" kern="0" cap="none" spc="0" normalizeH="0" baseline="0" noProof="0" dirty="0">
                <a:ln>
                  <a:noFill/>
                </a:ln>
                <a:solidFill>
                  <a:srgbClr val="2B2E7F"/>
                </a:solidFill>
                <a:effectLst/>
                <a:uLnTx/>
                <a:uFillTx/>
                <a:latin typeface="Arial" panose="020B0604020202020204" pitchFamily="34" charset="0"/>
                <a:ea typeface="Arial" panose="020B0604020202020204" pitchFamily="34" charset="0"/>
                <a:cs typeface="Arial"/>
                <a:sym typeface="Arial"/>
              </a:rPr>
              <a:t>Maximization</a:t>
            </a:r>
            <a:br>
              <a:rPr kumimoji="0" lang="en-US" sz="1800" b="1" i="0" u="none" strike="noStrike" kern="0" cap="none" spc="0" normalizeH="0" baseline="0" noProof="0" dirty="0">
                <a:ln>
                  <a:noFill/>
                </a:ln>
                <a:solidFill>
                  <a:srgbClr val="2B2E7F"/>
                </a:solidFill>
                <a:effectLst/>
                <a:uLnTx/>
                <a:uFillTx/>
                <a:latin typeface="Arial" panose="020B0604020202020204" pitchFamily="34" charset="0"/>
                <a:ea typeface="Arial" panose="020B0604020202020204" pitchFamily="34" charset="0"/>
                <a:cs typeface="Arial"/>
                <a:sym typeface="Arial"/>
              </a:rPr>
            </a:br>
            <a:r>
              <a:rPr kumimoji="0" lang="en-US" sz="1800" b="1" i="0" u="none" strike="noStrike" kern="0" cap="none" spc="0" normalizeH="0" baseline="0" noProof="0" dirty="0">
                <a:ln>
                  <a:noFill/>
                </a:ln>
                <a:solidFill>
                  <a:srgbClr val="C00000"/>
                </a:solidFill>
                <a:effectLst/>
                <a:uLnTx/>
                <a:uFillTx/>
                <a:latin typeface="Arial" panose="020B0604020202020204" pitchFamily="34" charset="0"/>
                <a:ea typeface="Arial" panose="020B0604020202020204" pitchFamily="34" charset="0"/>
                <a:cs typeface="Arial"/>
                <a:sym typeface="Arial"/>
              </a:rPr>
              <a:t>(People Development)</a:t>
            </a:r>
          </a:p>
        </p:txBody>
      </p:sp>
      <p:sp>
        <p:nvSpPr>
          <p:cNvPr id="51" name="Rectangle 50">
            <a:extLst>
              <a:ext uri="{FF2B5EF4-FFF2-40B4-BE49-F238E27FC236}">
                <a16:creationId xmlns:a16="http://schemas.microsoft.com/office/drawing/2014/main" id="{52566418-1D07-4372-897A-42D4EB8193D0}"/>
              </a:ext>
            </a:extLst>
          </p:cNvPr>
          <p:cNvSpPr/>
          <p:nvPr/>
        </p:nvSpPr>
        <p:spPr>
          <a:xfrm>
            <a:off x="6346273" y="2236753"/>
            <a:ext cx="2563108" cy="2358137"/>
          </a:xfrm>
          <a:prstGeom prst="rect">
            <a:avLst/>
          </a:prstGeom>
          <a:solidFill>
            <a:schemeClr val="tx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Arial"/>
              <a:ea typeface="+mn-ea"/>
              <a:cs typeface="+mn-cs"/>
              <a:sym typeface="Arial"/>
            </a:endParaRPr>
          </a:p>
        </p:txBody>
      </p:sp>
      <p:pic>
        <p:nvPicPr>
          <p:cNvPr id="52" name="Graphic 51" descr="Group of people">
            <a:extLst>
              <a:ext uri="{FF2B5EF4-FFF2-40B4-BE49-F238E27FC236}">
                <a16:creationId xmlns:a16="http://schemas.microsoft.com/office/drawing/2014/main" id="{8A2609B5-9945-4736-A540-A3C24AB5782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21425" y="3698716"/>
            <a:ext cx="543792" cy="676812"/>
          </a:xfrm>
          <a:prstGeom prst="rect">
            <a:avLst/>
          </a:prstGeom>
        </p:spPr>
      </p:pic>
      <p:pic>
        <p:nvPicPr>
          <p:cNvPr id="53" name="Graphic 52" descr="Group of women">
            <a:extLst>
              <a:ext uri="{FF2B5EF4-FFF2-40B4-BE49-F238E27FC236}">
                <a16:creationId xmlns:a16="http://schemas.microsoft.com/office/drawing/2014/main" id="{7CE19CA3-BC7D-4E36-87A5-D4DAFA4D1DB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64820" y="3179961"/>
            <a:ext cx="458228" cy="570317"/>
          </a:xfrm>
          <a:prstGeom prst="rect">
            <a:avLst/>
          </a:prstGeom>
        </p:spPr>
      </p:pic>
      <p:pic>
        <p:nvPicPr>
          <p:cNvPr id="54" name="Graphic 53" descr="User">
            <a:extLst>
              <a:ext uri="{FF2B5EF4-FFF2-40B4-BE49-F238E27FC236}">
                <a16:creationId xmlns:a16="http://schemas.microsoft.com/office/drawing/2014/main" id="{5A9E86E8-D9F5-4B4B-B4FA-E483ED6A52D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912140" y="2409990"/>
            <a:ext cx="759275" cy="945005"/>
          </a:xfrm>
          <a:prstGeom prst="rect">
            <a:avLst/>
          </a:prstGeom>
        </p:spPr>
      </p:pic>
      <p:sp>
        <p:nvSpPr>
          <p:cNvPr id="55" name="TextBox 54">
            <a:extLst>
              <a:ext uri="{FF2B5EF4-FFF2-40B4-BE49-F238E27FC236}">
                <a16:creationId xmlns:a16="http://schemas.microsoft.com/office/drawing/2014/main" id="{FD409795-FB53-4983-B0D6-AB164CA7A9A4}"/>
              </a:ext>
            </a:extLst>
          </p:cNvPr>
          <p:cNvSpPr txBox="1"/>
          <p:nvPr/>
        </p:nvSpPr>
        <p:spPr>
          <a:xfrm>
            <a:off x="6611149" y="2561173"/>
            <a:ext cx="1288743"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Arial"/>
                <a:sym typeface="Arial"/>
              </a:rPr>
              <a:t>For every person you add, we want to stack the deck in your favor!</a:t>
            </a:r>
          </a:p>
        </p:txBody>
      </p:sp>
      <p:sp>
        <p:nvSpPr>
          <p:cNvPr id="56" name="Rectangle 55">
            <a:extLst>
              <a:ext uri="{FF2B5EF4-FFF2-40B4-BE49-F238E27FC236}">
                <a16:creationId xmlns:a16="http://schemas.microsoft.com/office/drawing/2014/main" id="{027BDF44-C64B-4970-8E80-AC191564BEE3}"/>
              </a:ext>
            </a:extLst>
          </p:cNvPr>
          <p:cNvSpPr/>
          <p:nvPr/>
        </p:nvSpPr>
        <p:spPr>
          <a:xfrm>
            <a:off x="3061595" y="4644383"/>
            <a:ext cx="6082406" cy="5745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prstClr val="white"/>
              </a:solidFill>
              <a:effectLst/>
              <a:uLnTx/>
              <a:uFillTx/>
              <a:latin typeface="Arial"/>
              <a:ea typeface="+mn-ea"/>
              <a:cs typeface="+mn-cs"/>
              <a:sym typeface="Arial"/>
            </a:endParaRPr>
          </a:p>
        </p:txBody>
      </p:sp>
      <p:sp>
        <p:nvSpPr>
          <p:cNvPr id="59" name="Rectangle 58">
            <a:extLst>
              <a:ext uri="{FF2B5EF4-FFF2-40B4-BE49-F238E27FC236}">
                <a16:creationId xmlns:a16="http://schemas.microsoft.com/office/drawing/2014/main" id="{101B53DE-82FB-4245-B2BB-7475CC3FE0D0}"/>
              </a:ext>
            </a:extLst>
          </p:cNvPr>
          <p:cNvSpPr/>
          <p:nvPr/>
        </p:nvSpPr>
        <p:spPr>
          <a:xfrm>
            <a:off x="3228867" y="4563857"/>
            <a:ext cx="2558141"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prstClr val="white"/>
                </a:solidFill>
                <a:effectLst/>
                <a:uLnTx/>
                <a:uFillTx/>
                <a:latin typeface="Arial Black" panose="020B0A04020102020204" pitchFamily="34" charset="0"/>
                <a:ea typeface="Arial" panose="020B0604020202020204" pitchFamily="34" charset="0"/>
                <a:cs typeface="Arial"/>
                <a:sym typeface="Arial"/>
              </a:rPr>
              <a:t>90%</a:t>
            </a:r>
          </a:p>
        </p:txBody>
      </p:sp>
      <p:sp>
        <p:nvSpPr>
          <p:cNvPr id="60" name="Rectangle 59">
            <a:extLst>
              <a:ext uri="{FF2B5EF4-FFF2-40B4-BE49-F238E27FC236}">
                <a16:creationId xmlns:a16="http://schemas.microsoft.com/office/drawing/2014/main" id="{BFAD3768-8762-428A-A27C-DA918C30E885}"/>
              </a:ext>
            </a:extLst>
          </p:cNvPr>
          <p:cNvSpPr/>
          <p:nvPr/>
        </p:nvSpPr>
        <p:spPr>
          <a:xfrm>
            <a:off x="6360642" y="4558815"/>
            <a:ext cx="2558141" cy="646331"/>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prstClr val="white"/>
                </a:solidFill>
                <a:effectLst/>
                <a:uLnTx/>
                <a:uFillTx/>
                <a:latin typeface="Arial Black" panose="020B0A04020102020204" pitchFamily="34" charset="0"/>
                <a:ea typeface="Arial" panose="020B0604020202020204" pitchFamily="34" charset="0"/>
                <a:cs typeface="Arial"/>
                <a:sym typeface="Arial"/>
              </a:rPr>
              <a:t>90%</a:t>
            </a:r>
          </a:p>
        </p:txBody>
      </p:sp>
      <p:sp>
        <p:nvSpPr>
          <p:cNvPr id="61" name="Arrow: Right 60">
            <a:extLst>
              <a:ext uri="{FF2B5EF4-FFF2-40B4-BE49-F238E27FC236}">
                <a16:creationId xmlns:a16="http://schemas.microsoft.com/office/drawing/2014/main" id="{7365E75E-933D-4C7D-9C69-E4048DF203F4}"/>
              </a:ext>
            </a:extLst>
          </p:cNvPr>
          <p:cNvSpPr/>
          <p:nvPr/>
        </p:nvSpPr>
        <p:spPr>
          <a:xfrm>
            <a:off x="5691112" y="4780791"/>
            <a:ext cx="765427" cy="273087"/>
          </a:xfrm>
          <a:prstGeom prst="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523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ppt_x"/>
                                          </p:val>
                                        </p:tav>
                                        <p:tav tm="100000">
                                          <p:val>
                                            <p:strVal val="#ppt_x"/>
                                          </p:val>
                                        </p:tav>
                                      </p:tavLst>
                                    </p:anim>
                                    <p:anim calcmode="lin" valueType="num">
                                      <p:cBhvr additive="base">
                                        <p:cTn id="1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ppt_x"/>
                                          </p:val>
                                        </p:tav>
                                        <p:tav tm="100000">
                                          <p:val>
                                            <p:strVal val="#ppt_x"/>
                                          </p:val>
                                        </p:tav>
                                      </p:tavLst>
                                    </p:anim>
                                    <p:anim calcmode="lin" valueType="num">
                                      <p:cBhvr additive="base">
                                        <p:cTn id="24" dur="500" fill="hold"/>
                                        <p:tgtEl>
                                          <p:spTgt spid="5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ppt_x"/>
                                          </p:val>
                                        </p:tav>
                                        <p:tav tm="100000">
                                          <p:val>
                                            <p:strVal val="#ppt_x"/>
                                          </p:val>
                                        </p:tav>
                                      </p:tavLst>
                                    </p:anim>
                                    <p:anim calcmode="lin" valueType="num">
                                      <p:cBhvr additive="base">
                                        <p:cTn id="28" dur="500" fill="hold"/>
                                        <p:tgtEl>
                                          <p:spTgt spid="5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additive="base">
                                        <p:cTn id="31" dur="500" fill="hold"/>
                                        <p:tgtEl>
                                          <p:spTgt spid="53"/>
                                        </p:tgtEl>
                                        <p:attrNameLst>
                                          <p:attrName>ppt_x</p:attrName>
                                        </p:attrNameLst>
                                      </p:cBhvr>
                                      <p:tavLst>
                                        <p:tav tm="0">
                                          <p:val>
                                            <p:strVal val="#ppt_x"/>
                                          </p:val>
                                        </p:tav>
                                        <p:tav tm="100000">
                                          <p:val>
                                            <p:strVal val="#ppt_x"/>
                                          </p:val>
                                        </p:tav>
                                      </p:tavLst>
                                    </p:anim>
                                    <p:anim calcmode="lin" valueType="num">
                                      <p:cBhvr additive="base">
                                        <p:cTn id="32" dur="500" fill="hold"/>
                                        <p:tgtEl>
                                          <p:spTgt spid="53"/>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fill="hold"/>
                                        <p:tgtEl>
                                          <p:spTgt spid="51"/>
                                        </p:tgtEl>
                                        <p:attrNameLst>
                                          <p:attrName>ppt_x</p:attrName>
                                        </p:attrNameLst>
                                      </p:cBhvr>
                                      <p:tavLst>
                                        <p:tav tm="0">
                                          <p:val>
                                            <p:strVal val="#ppt_x"/>
                                          </p:val>
                                        </p:tav>
                                        <p:tav tm="100000">
                                          <p:val>
                                            <p:strVal val="#ppt_x"/>
                                          </p:val>
                                        </p:tav>
                                      </p:tavLst>
                                    </p:anim>
                                    <p:anim calcmode="lin" valueType="num">
                                      <p:cBhvr additive="base">
                                        <p:cTn id="40" dur="500" fill="hold"/>
                                        <p:tgtEl>
                                          <p:spTgt spid="5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ppt_x"/>
                                          </p:val>
                                        </p:tav>
                                        <p:tav tm="100000">
                                          <p:val>
                                            <p:strVal val="#ppt_x"/>
                                          </p:val>
                                        </p:tav>
                                      </p:tavLst>
                                    </p:anim>
                                    <p:anim calcmode="lin" valueType="num">
                                      <p:cBhvr additive="base">
                                        <p:cTn id="4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9"/>
                                        </p:tgtEl>
                                        <p:attrNameLst>
                                          <p:attrName>style.visibility</p:attrName>
                                        </p:attrNameLst>
                                      </p:cBhvr>
                                      <p:to>
                                        <p:strVal val="visible"/>
                                      </p:to>
                                    </p:set>
                                    <p:anim calcmode="lin" valueType="num">
                                      <p:cBhvr additive="base">
                                        <p:cTn id="49" dur="500" fill="hold"/>
                                        <p:tgtEl>
                                          <p:spTgt spid="59"/>
                                        </p:tgtEl>
                                        <p:attrNameLst>
                                          <p:attrName>ppt_x</p:attrName>
                                        </p:attrNameLst>
                                      </p:cBhvr>
                                      <p:tavLst>
                                        <p:tav tm="0">
                                          <p:val>
                                            <p:strVal val="#ppt_x"/>
                                          </p:val>
                                        </p:tav>
                                        <p:tav tm="100000">
                                          <p:val>
                                            <p:strVal val="#ppt_x"/>
                                          </p:val>
                                        </p:tav>
                                      </p:tavLst>
                                    </p:anim>
                                    <p:anim calcmode="lin" valueType="num">
                                      <p:cBhvr additive="base">
                                        <p:cTn id="50" dur="500" fill="hold"/>
                                        <p:tgtEl>
                                          <p:spTgt spid="5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 calcmode="lin" valueType="num">
                                      <p:cBhvr additive="base">
                                        <p:cTn id="53" dur="500" fill="hold"/>
                                        <p:tgtEl>
                                          <p:spTgt spid="60"/>
                                        </p:tgtEl>
                                        <p:attrNameLst>
                                          <p:attrName>ppt_x</p:attrName>
                                        </p:attrNameLst>
                                      </p:cBhvr>
                                      <p:tavLst>
                                        <p:tav tm="0">
                                          <p:val>
                                            <p:strVal val="#ppt_x"/>
                                          </p:val>
                                        </p:tav>
                                        <p:tav tm="100000">
                                          <p:val>
                                            <p:strVal val="#ppt_x"/>
                                          </p:val>
                                        </p:tav>
                                      </p:tavLst>
                                    </p:anim>
                                    <p:anim calcmode="lin" valueType="num">
                                      <p:cBhvr additive="base">
                                        <p:cTn id="54" dur="500" fill="hold"/>
                                        <p:tgtEl>
                                          <p:spTgt spid="60"/>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anim calcmode="lin" valueType="num">
                                      <p:cBhvr additive="base">
                                        <p:cTn id="57" dur="500" fill="hold"/>
                                        <p:tgtEl>
                                          <p:spTgt spid="61"/>
                                        </p:tgtEl>
                                        <p:attrNameLst>
                                          <p:attrName>ppt_x</p:attrName>
                                        </p:attrNameLst>
                                      </p:cBhvr>
                                      <p:tavLst>
                                        <p:tav tm="0">
                                          <p:val>
                                            <p:strVal val="#ppt_x"/>
                                          </p:val>
                                        </p:tav>
                                        <p:tav tm="100000">
                                          <p:val>
                                            <p:strVal val="#ppt_x"/>
                                          </p:val>
                                        </p:tav>
                                      </p:tavLst>
                                    </p:anim>
                                    <p:anim calcmode="lin" valueType="num">
                                      <p:cBhvr additive="base">
                                        <p:cTn id="58" dur="500" fill="hold"/>
                                        <p:tgtEl>
                                          <p:spTgt spid="61"/>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animBg="1"/>
      <p:bldP spid="55" grpId="0"/>
      <p:bldP spid="56" grpId="0" animBg="1"/>
      <p:bldP spid="59" grpId="0"/>
      <p:bldP spid="60" grpId="0"/>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p:nvPr/>
        </p:nvSpPr>
        <p:spPr>
          <a:xfrm>
            <a:off x="9027825" y="-5525"/>
            <a:ext cx="116100" cy="5148900"/>
          </a:xfrm>
          <a:prstGeom prst="rect">
            <a:avLst/>
          </a:prstGeom>
          <a:solidFill>
            <a:srgbClr val="355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92;p16" descr="NewLogo3-31-15-Large.jpg"/>
          <p:cNvPicPr preferRelativeResize="0"/>
          <p:nvPr/>
        </p:nvPicPr>
        <p:blipFill>
          <a:blip r:embed="rId3">
            <a:alphaModFix/>
          </a:blip>
          <a:stretch>
            <a:fillRect/>
          </a:stretch>
        </p:blipFill>
        <p:spPr>
          <a:xfrm>
            <a:off x="7734650" y="4519502"/>
            <a:ext cx="1180752" cy="490500"/>
          </a:xfrm>
          <a:prstGeom prst="rect">
            <a:avLst/>
          </a:prstGeom>
          <a:noFill/>
          <a:ln>
            <a:noFill/>
          </a:ln>
        </p:spPr>
      </p:pic>
      <p:pic>
        <p:nvPicPr>
          <p:cNvPr id="93" name="Google Shape;93;p16"/>
          <p:cNvPicPr preferRelativeResize="0"/>
          <p:nvPr/>
        </p:nvPicPr>
        <p:blipFill>
          <a:blip r:embed="rId4">
            <a:alphaModFix/>
          </a:blip>
          <a:stretch>
            <a:fillRect/>
          </a:stretch>
        </p:blipFill>
        <p:spPr>
          <a:xfrm rot="5400000">
            <a:off x="185712" y="946263"/>
            <a:ext cx="1057700" cy="176275"/>
          </a:xfrm>
          <a:prstGeom prst="rect">
            <a:avLst/>
          </a:prstGeom>
          <a:noFill/>
          <a:ln>
            <a:noFill/>
          </a:ln>
        </p:spPr>
      </p:pic>
      <p:cxnSp>
        <p:nvCxnSpPr>
          <p:cNvPr id="94" name="Google Shape;94;p16"/>
          <p:cNvCxnSpPr/>
          <p:nvPr/>
        </p:nvCxnSpPr>
        <p:spPr>
          <a:xfrm rot="10800000">
            <a:off x="708075" y="1730400"/>
            <a:ext cx="0" cy="3413100"/>
          </a:xfrm>
          <a:prstGeom prst="straightConnector1">
            <a:avLst/>
          </a:prstGeom>
          <a:noFill/>
          <a:ln w="9525" cap="flat" cmpd="sng">
            <a:solidFill>
              <a:schemeClr val="dk2"/>
            </a:solidFill>
            <a:prstDash val="solid"/>
            <a:round/>
            <a:headEnd type="none" w="med" len="med"/>
            <a:tailEnd type="none" w="med" len="med"/>
          </a:ln>
        </p:spPr>
      </p:cxnSp>
      <p:pic>
        <p:nvPicPr>
          <p:cNvPr id="95" name="Google Shape;95;p16"/>
          <p:cNvPicPr preferRelativeResize="0"/>
          <p:nvPr/>
        </p:nvPicPr>
        <p:blipFill>
          <a:blip r:embed="rId5">
            <a:alphaModFix/>
          </a:blip>
          <a:stretch>
            <a:fillRect/>
          </a:stretch>
        </p:blipFill>
        <p:spPr>
          <a:xfrm>
            <a:off x="0" y="2611099"/>
            <a:ext cx="626425" cy="2532402"/>
          </a:xfrm>
          <a:prstGeom prst="rect">
            <a:avLst/>
          </a:prstGeom>
          <a:noFill/>
          <a:ln>
            <a:noFill/>
          </a:ln>
        </p:spPr>
      </p:pic>
      <p:sp>
        <p:nvSpPr>
          <p:cNvPr id="96" name="Google Shape;96;p16"/>
          <p:cNvSpPr txBox="1"/>
          <p:nvPr/>
        </p:nvSpPr>
        <p:spPr>
          <a:xfrm>
            <a:off x="1176150" y="-9517"/>
            <a:ext cx="6295500" cy="5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4000" b="1" dirty="0">
                <a:solidFill>
                  <a:schemeClr val="bg2"/>
                </a:solidFill>
                <a:latin typeface="Helvetica Neue"/>
                <a:ea typeface="Helvetica Neue"/>
                <a:cs typeface="Helvetica Neue"/>
                <a:sym typeface="Helvetica Neue"/>
              </a:rPr>
              <a:t>Examples - Aligned</a:t>
            </a:r>
            <a:endParaRPr sz="4000" b="1" dirty="0">
              <a:solidFill>
                <a:schemeClr val="bg2"/>
              </a:solidFill>
              <a:latin typeface="Helvetica Neue"/>
              <a:ea typeface="Helvetica Neue"/>
              <a:cs typeface="Helvetica Neue"/>
              <a:sym typeface="Helvetica Neue"/>
            </a:endParaRPr>
          </a:p>
        </p:txBody>
      </p:sp>
      <p:cxnSp>
        <p:nvCxnSpPr>
          <p:cNvPr id="97" name="Google Shape;97;p16"/>
          <p:cNvCxnSpPr/>
          <p:nvPr/>
        </p:nvCxnSpPr>
        <p:spPr>
          <a:xfrm rot="10800000">
            <a:off x="915123" y="763058"/>
            <a:ext cx="6254700" cy="0"/>
          </a:xfrm>
          <a:prstGeom prst="straightConnector1">
            <a:avLst/>
          </a:prstGeom>
          <a:noFill/>
          <a:ln w="9525" cap="flat" cmpd="sng">
            <a:solidFill>
              <a:schemeClr val="dk2"/>
            </a:solidFill>
            <a:prstDash val="solid"/>
            <a:round/>
            <a:headEnd type="none" w="med" len="med"/>
            <a:tailEnd type="none" w="med" len="med"/>
          </a:ln>
        </p:spPr>
      </p:cxnSp>
      <p:pic>
        <p:nvPicPr>
          <p:cNvPr id="5" name="Picture 4">
            <a:extLst>
              <a:ext uri="{FF2B5EF4-FFF2-40B4-BE49-F238E27FC236}">
                <a16:creationId xmlns:a16="http://schemas.microsoft.com/office/drawing/2014/main" id="{7ED7205A-370C-B9BF-685F-DE746FB65B9A}"/>
              </a:ext>
            </a:extLst>
          </p:cNvPr>
          <p:cNvPicPr>
            <a:picLocks noChangeAspect="1"/>
          </p:cNvPicPr>
          <p:nvPr/>
        </p:nvPicPr>
        <p:blipFill>
          <a:blip r:embed="rId6"/>
          <a:stretch>
            <a:fillRect/>
          </a:stretch>
        </p:blipFill>
        <p:spPr>
          <a:xfrm>
            <a:off x="2274505" y="779194"/>
            <a:ext cx="4082746" cy="4364305"/>
          </a:xfrm>
          <a:prstGeom prst="rect">
            <a:avLst/>
          </a:prstGeom>
        </p:spPr>
      </p:pic>
    </p:spTree>
    <p:extLst>
      <p:ext uri="{BB962C8B-B14F-4D97-AF65-F5344CB8AC3E}">
        <p14:creationId xmlns:p14="http://schemas.microsoft.com/office/powerpoint/2010/main" val="3054059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p:nvPr/>
        </p:nvSpPr>
        <p:spPr>
          <a:xfrm>
            <a:off x="9027825" y="-5525"/>
            <a:ext cx="116100" cy="5148900"/>
          </a:xfrm>
          <a:prstGeom prst="rect">
            <a:avLst/>
          </a:prstGeom>
          <a:solidFill>
            <a:srgbClr val="355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92;p16" descr="NewLogo3-31-15-Large.jpg"/>
          <p:cNvPicPr preferRelativeResize="0"/>
          <p:nvPr/>
        </p:nvPicPr>
        <p:blipFill>
          <a:blip r:embed="rId3">
            <a:alphaModFix/>
          </a:blip>
          <a:stretch>
            <a:fillRect/>
          </a:stretch>
        </p:blipFill>
        <p:spPr>
          <a:xfrm>
            <a:off x="7734650" y="4519502"/>
            <a:ext cx="1180752" cy="490500"/>
          </a:xfrm>
          <a:prstGeom prst="rect">
            <a:avLst/>
          </a:prstGeom>
          <a:noFill/>
          <a:ln>
            <a:noFill/>
          </a:ln>
        </p:spPr>
      </p:pic>
      <p:pic>
        <p:nvPicPr>
          <p:cNvPr id="93" name="Google Shape;93;p16"/>
          <p:cNvPicPr preferRelativeResize="0"/>
          <p:nvPr/>
        </p:nvPicPr>
        <p:blipFill>
          <a:blip r:embed="rId4">
            <a:alphaModFix/>
          </a:blip>
          <a:stretch>
            <a:fillRect/>
          </a:stretch>
        </p:blipFill>
        <p:spPr>
          <a:xfrm rot="5400000">
            <a:off x="185712" y="946263"/>
            <a:ext cx="1057700" cy="176275"/>
          </a:xfrm>
          <a:prstGeom prst="rect">
            <a:avLst/>
          </a:prstGeom>
          <a:noFill/>
          <a:ln>
            <a:noFill/>
          </a:ln>
        </p:spPr>
      </p:pic>
      <p:cxnSp>
        <p:nvCxnSpPr>
          <p:cNvPr id="94" name="Google Shape;94;p16"/>
          <p:cNvCxnSpPr/>
          <p:nvPr/>
        </p:nvCxnSpPr>
        <p:spPr>
          <a:xfrm rot="10800000">
            <a:off x="708075" y="1730400"/>
            <a:ext cx="0" cy="3413100"/>
          </a:xfrm>
          <a:prstGeom prst="straightConnector1">
            <a:avLst/>
          </a:prstGeom>
          <a:noFill/>
          <a:ln w="9525" cap="flat" cmpd="sng">
            <a:solidFill>
              <a:schemeClr val="dk2"/>
            </a:solidFill>
            <a:prstDash val="solid"/>
            <a:round/>
            <a:headEnd type="none" w="med" len="med"/>
            <a:tailEnd type="none" w="med" len="med"/>
          </a:ln>
        </p:spPr>
      </p:cxnSp>
      <p:pic>
        <p:nvPicPr>
          <p:cNvPr id="95" name="Google Shape;95;p16"/>
          <p:cNvPicPr preferRelativeResize="0"/>
          <p:nvPr/>
        </p:nvPicPr>
        <p:blipFill>
          <a:blip r:embed="rId5">
            <a:alphaModFix/>
          </a:blip>
          <a:stretch>
            <a:fillRect/>
          </a:stretch>
        </p:blipFill>
        <p:spPr>
          <a:xfrm>
            <a:off x="0" y="2611099"/>
            <a:ext cx="626425" cy="2532402"/>
          </a:xfrm>
          <a:prstGeom prst="rect">
            <a:avLst/>
          </a:prstGeom>
          <a:noFill/>
          <a:ln>
            <a:noFill/>
          </a:ln>
        </p:spPr>
      </p:pic>
      <p:sp>
        <p:nvSpPr>
          <p:cNvPr id="96" name="Google Shape;96;p16"/>
          <p:cNvSpPr txBox="1"/>
          <p:nvPr/>
        </p:nvSpPr>
        <p:spPr>
          <a:xfrm>
            <a:off x="1176150" y="-9517"/>
            <a:ext cx="6295500" cy="5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4000" b="1" dirty="0">
                <a:solidFill>
                  <a:schemeClr val="bg2"/>
                </a:solidFill>
                <a:latin typeface="Helvetica Neue"/>
                <a:ea typeface="Helvetica Neue"/>
                <a:cs typeface="Helvetica Neue"/>
                <a:sym typeface="Helvetica Neue"/>
              </a:rPr>
              <a:t>Example - </a:t>
            </a:r>
            <a:r>
              <a:rPr lang="en-US" sz="4000" b="1" dirty="0" err="1">
                <a:solidFill>
                  <a:schemeClr val="bg2"/>
                </a:solidFill>
                <a:latin typeface="Helvetica Neue"/>
                <a:ea typeface="Helvetica Neue"/>
                <a:cs typeface="Helvetica Neue"/>
                <a:sym typeface="Helvetica Neue"/>
              </a:rPr>
              <a:t>MisAligned</a:t>
            </a:r>
            <a:endParaRPr sz="4000" b="1" dirty="0">
              <a:solidFill>
                <a:schemeClr val="bg2"/>
              </a:solidFill>
              <a:latin typeface="Helvetica Neue"/>
              <a:ea typeface="Helvetica Neue"/>
              <a:cs typeface="Helvetica Neue"/>
              <a:sym typeface="Helvetica Neue"/>
            </a:endParaRPr>
          </a:p>
        </p:txBody>
      </p:sp>
      <p:cxnSp>
        <p:nvCxnSpPr>
          <p:cNvPr id="97" name="Google Shape;97;p16"/>
          <p:cNvCxnSpPr/>
          <p:nvPr/>
        </p:nvCxnSpPr>
        <p:spPr>
          <a:xfrm rot="10800000">
            <a:off x="915123" y="763058"/>
            <a:ext cx="6254700" cy="0"/>
          </a:xfrm>
          <a:prstGeom prst="straightConnector1">
            <a:avLst/>
          </a:prstGeom>
          <a:noFill/>
          <a:ln w="9525" cap="flat" cmpd="sng">
            <a:solidFill>
              <a:schemeClr val="dk2"/>
            </a:solidFill>
            <a:prstDash val="solid"/>
            <a:round/>
            <a:headEnd type="none" w="med" len="med"/>
            <a:tailEnd type="none" w="med" len="med"/>
          </a:ln>
        </p:spPr>
      </p:cxnSp>
      <p:pic>
        <p:nvPicPr>
          <p:cNvPr id="4" name="Picture 3">
            <a:extLst>
              <a:ext uri="{FF2B5EF4-FFF2-40B4-BE49-F238E27FC236}">
                <a16:creationId xmlns:a16="http://schemas.microsoft.com/office/drawing/2014/main" id="{A6398CF9-10C9-F8F9-4B8A-385FF21C0EE3}"/>
              </a:ext>
            </a:extLst>
          </p:cNvPr>
          <p:cNvPicPr>
            <a:picLocks noChangeAspect="1"/>
          </p:cNvPicPr>
          <p:nvPr/>
        </p:nvPicPr>
        <p:blipFill>
          <a:blip r:embed="rId6"/>
          <a:stretch>
            <a:fillRect/>
          </a:stretch>
        </p:blipFill>
        <p:spPr>
          <a:xfrm>
            <a:off x="2005961" y="763057"/>
            <a:ext cx="4941551" cy="4246945"/>
          </a:xfrm>
          <a:prstGeom prst="rect">
            <a:avLst/>
          </a:prstGeom>
        </p:spPr>
      </p:pic>
    </p:spTree>
    <p:extLst>
      <p:ext uri="{BB962C8B-B14F-4D97-AF65-F5344CB8AC3E}">
        <p14:creationId xmlns:p14="http://schemas.microsoft.com/office/powerpoint/2010/main" val="666810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png">
            <a:extLst>
              <a:ext uri="{FF2B5EF4-FFF2-40B4-BE49-F238E27FC236}">
                <a16:creationId xmlns:a16="http://schemas.microsoft.com/office/drawing/2014/main" id="{8CEFE911-2A8D-4C14-9505-BC1B2069E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4763"/>
            <a:ext cx="9137650" cy="514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4170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20"/>
          <p:cNvPicPr preferRelativeResize="0"/>
          <p:nvPr/>
        </p:nvPicPr>
        <p:blipFill rotWithShape="1">
          <a:blip r:embed="rId3">
            <a:alphaModFix/>
          </a:blip>
          <a:srcRect l="10834" t="24998" r="-8"/>
          <a:stretch/>
        </p:blipFill>
        <p:spPr>
          <a:xfrm>
            <a:off x="0" y="0"/>
            <a:ext cx="8153400" cy="5143499"/>
          </a:xfrm>
          <a:prstGeom prst="rect">
            <a:avLst/>
          </a:prstGeom>
          <a:noFill/>
          <a:ln>
            <a:noFill/>
          </a:ln>
        </p:spPr>
      </p:pic>
      <p:pic>
        <p:nvPicPr>
          <p:cNvPr id="144" name="Google Shape;144;p20"/>
          <p:cNvPicPr preferRelativeResize="0"/>
          <p:nvPr/>
        </p:nvPicPr>
        <p:blipFill rotWithShape="1">
          <a:blip r:embed="rId4">
            <a:alphaModFix/>
          </a:blip>
          <a:srcRect r="3901"/>
          <a:stretch/>
        </p:blipFill>
        <p:spPr>
          <a:xfrm>
            <a:off x="5390200" y="0"/>
            <a:ext cx="3753799" cy="5143500"/>
          </a:xfrm>
          <a:prstGeom prst="rect">
            <a:avLst/>
          </a:prstGeom>
          <a:noFill/>
          <a:ln>
            <a:noFill/>
          </a:ln>
        </p:spPr>
      </p:pic>
      <p:sp>
        <p:nvSpPr>
          <p:cNvPr id="145" name="Google Shape;145;p20"/>
          <p:cNvSpPr txBox="1"/>
          <p:nvPr/>
        </p:nvSpPr>
        <p:spPr>
          <a:xfrm>
            <a:off x="5886450" y="2239368"/>
            <a:ext cx="3911100" cy="95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b="1" dirty="0">
                <a:solidFill>
                  <a:srgbClr val="FFFFFF"/>
                </a:solidFill>
                <a:latin typeface="Helvetica Neue"/>
                <a:ea typeface="Helvetica Neue"/>
                <a:cs typeface="Helvetica Neue"/>
                <a:sym typeface="Helvetica Neue"/>
              </a:rPr>
              <a:t>Thank you</a:t>
            </a:r>
          </a:p>
          <a:p>
            <a:pPr marL="0" lvl="0" indent="0" algn="l" rtl="0">
              <a:lnSpc>
                <a:spcPct val="115000"/>
              </a:lnSpc>
              <a:spcBef>
                <a:spcPts val="0"/>
              </a:spcBef>
              <a:spcAft>
                <a:spcPts val="0"/>
              </a:spcAft>
              <a:buNone/>
            </a:pPr>
            <a:endParaRPr b="1" dirty="0">
              <a:solidFill>
                <a:srgbClr val="FFFFFF"/>
              </a:solidFill>
              <a:latin typeface="Helvetica Neue"/>
              <a:ea typeface="Helvetica Neue"/>
              <a:cs typeface="Helvetica Neue"/>
              <a:sym typeface="Helvetica Neue"/>
            </a:endParaRPr>
          </a:p>
        </p:txBody>
      </p:sp>
      <p:cxnSp>
        <p:nvCxnSpPr>
          <p:cNvPr id="146" name="Google Shape;146;p20"/>
          <p:cNvCxnSpPr/>
          <p:nvPr/>
        </p:nvCxnSpPr>
        <p:spPr>
          <a:xfrm rot="10800000">
            <a:off x="6031506" y="2628750"/>
            <a:ext cx="3112500" cy="19200"/>
          </a:xfrm>
          <a:prstGeom prst="straightConnector1">
            <a:avLst/>
          </a:prstGeom>
          <a:noFill/>
          <a:ln w="9525" cap="flat" cmpd="sng">
            <a:solidFill>
              <a:srgbClr val="FFFFFF"/>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p:nvPr/>
        </p:nvSpPr>
        <p:spPr>
          <a:xfrm>
            <a:off x="9027825" y="-5525"/>
            <a:ext cx="116100" cy="5148900"/>
          </a:xfrm>
          <a:prstGeom prst="rect">
            <a:avLst/>
          </a:prstGeom>
          <a:solidFill>
            <a:srgbClr val="355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92;p16" descr="NewLogo3-31-15-Large.jpg"/>
          <p:cNvPicPr preferRelativeResize="0"/>
          <p:nvPr/>
        </p:nvPicPr>
        <p:blipFill>
          <a:blip r:embed="rId3">
            <a:alphaModFix/>
          </a:blip>
          <a:stretch>
            <a:fillRect/>
          </a:stretch>
        </p:blipFill>
        <p:spPr>
          <a:xfrm>
            <a:off x="7734650" y="4519502"/>
            <a:ext cx="1180752" cy="490500"/>
          </a:xfrm>
          <a:prstGeom prst="rect">
            <a:avLst/>
          </a:prstGeom>
          <a:noFill/>
          <a:ln>
            <a:noFill/>
          </a:ln>
        </p:spPr>
      </p:pic>
      <p:pic>
        <p:nvPicPr>
          <p:cNvPr id="93" name="Google Shape;93;p16"/>
          <p:cNvPicPr preferRelativeResize="0"/>
          <p:nvPr/>
        </p:nvPicPr>
        <p:blipFill>
          <a:blip r:embed="rId4">
            <a:alphaModFix/>
          </a:blip>
          <a:stretch>
            <a:fillRect/>
          </a:stretch>
        </p:blipFill>
        <p:spPr>
          <a:xfrm rot="5400000">
            <a:off x="185715" y="991500"/>
            <a:ext cx="1057700" cy="176275"/>
          </a:xfrm>
          <a:prstGeom prst="rect">
            <a:avLst/>
          </a:prstGeom>
          <a:noFill/>
          <a:ln>
            <a:noFill/>
          </a:ln>
        </p:spPr>
      </p:pic>
      <p:cxnSp>
        <p:nvCxnSpPr>
          <p:cNvPr id="94" name="Google Shape;94;p16"/>
          <p:cNvCxnSpPr/>
          <p:nvPr/>
        </p:nvCxnSpPr>
        <p:spPr>
          <a:xfrm rot="10800000">
            <a:off x="708075" y="1730400"/>
            <a:ext cx="0" cy="3413100"/>
          </a:xfrm>
          <a:prstGeom prst="straightConnector1">
            <a:avLst/>
          </a:prstGeom>
          <a:noFill/>
          <a:ln w="9525" cap="flat" cmpd="sng">
            <a:solidFill>
              <a:schemeClr val="dk2"/>
            </a:solidFill>
            <a:prstDash val="solid"/>
            <a:round/>
            <a:headEnd type="none" w="med" len="med"/>
            <a:tailEnd type="none" w="med" len="med"/>
          </a:ln>
        </p:spPr>
      </p:cxnSp>
      <p:pic>
        <p:nvPicPr>
          <p:cNvPr id="95" name="Google Shape;95;p16"/>
          <p:cNvPicPr preferRelativeResize="0"/>
          <p:nvPr/>
        </p:nvPicPr>
        <p:blipFill>
          <a:blip r:embed="rId5">
            <a:alphaModFix/>
          </a:blip>
          <a:stretch>
            <a:fillRect/>
          </a:stretch>
        </p:blipFill>
        <p:spPr>
          <a:xfrm>
            <a:off x="0" y="2611099"/>
            <a:ext cx="626425" cy="2532402"/>
          </a:xfrm>
          <a:prstGeom prst="rect">
            <a:avLst/>
          </a:prstGeom>
          <a:noFill/>
          <a:ln>
            <a:noFill/>
          </a:ln>
        </p:spPr>
      </p:pic>
      <p:sp>
        <p:nvSpPr>
          <p:cNvPr id="96" name="Google Shape;96;p16"/>
          <p:cNvSpPr txBox="1"/>
          <p:nvPr/>
        </p:nvSpPr>
        <p:spPr>
          <a:xfrm>
            <a:off x="879274" y="682000"/>
            <a:ext cx="6563941" cy="5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4000" b="1" dirty="0">
                <a:solidFill>
                  <a:srgbClr val="606369"/>
                </a:solidFill>
                <a:latin typeface="Helvetica Neue"/>
                <a:ea typeface="Helvetica Neue"/>
                <a:cs typeface="Helvetica Neue"/>
                <a:sym typeface="Helvetica Neue"/>
              </a:rPr>
              <a:t>Traits And Behaviors</a:t>
            </a:r>
            <a:endParaRPr sz="4000" b="1" dirty="0">
              <a:solidFill>
                <a:srgbClr val="606369"/>
              </a:solidFill>
              <a:latin typeface="Helvetica Neue"/>
              <a:ea typeface="Helvetica Neue"/>
              <a:cs typeface="Helvetica Neue"/>
              <a:sym typeface="Helvetica Neue"/>
            </a:endParaRPr>
          </a:p>
        </p:txBody>
      </p:sp>
      <p:cxnSp>
        <p:nvCxnSpPr>
          <p:cNvPr id="97" name="Google Shape;97;p16"/>
          <p:cNvCxnSpPr/>
          <p:nvPr/>
        </p:nvCxnSpPr>
        <p:spPr>
          <a:xfrm rot="10800000">
            <a:off x="920000" y="1523925"/>
            <a:ext cx="6254700" cy="0"/>
          </a:xfrm>
          <a:prstGeom prst="straightConnector1">
            <a:avLst/>
          </a:prstGeom>
          <a:noFill/>
          <a:ln w="9525" cap="flat" cmpd="sng">
            <a:solidFill>
              <a:schemeClr val="dk2"/>
            </a:solidFill>
            <a:prstDash val="solid"/>
            <a:round/>
            <a:headEnd type="none" w="med" len="med"/>
            <a:tailEnd type="none" w="med" len="med"/>
          </a:ln>
        </p:spPr>
      </p:cxnSp>
      <p:sp>
        <p:nvSpPr>
          <p:cNvPr id="98" name="Google Shape;98;p16"/>
          <p:cNvSpPr txBox="1"/>
          <p:nvPr/>
        </p:nvSpPr>
        <p:spPr>
          <a:xfrm>
            <a:off x="4571999" y="1598333"/>
            <a:ext cx="4279548" cy="292116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solidFill>
                  <a:srgbClr val="606369"/>
                </a:solidFill>
                <a:highlight>
                  <a:srgbClr val="FFFFFF"/>
                </a:highlight>
                <a:latin typeface="Helvetica Neue"/>
                <a:ea typeface="Helvetica Neue"/>
                <a:cs typeface="Helvetica Neue"/>
                <a:sym typeface="Helvetica Neue"/>
              </a:rPr>
              <a:t>Seven Work Related Traits</a:t>
            </a:r>
          </a:p>
          <a:p>
            <a:pPr marL="0" lvl="0" indent="0" algn="l" rtl="0">
              <a:spcBef>
                <a:spcPts val="0"/>
              </a:spcBef>
              <a:spcAft>
                <a:spcPts val="0"/>
              </a:spcAft>
              <a:buNone/>
            </a:pPr>
            <a:r>
              <a:rPr lang="en-US" sz="2000" b="1" dirty="0">
                <a:solidFill>
                  <a:srgbClr val="606369"/>
                </a:solidFill>
                <a:highlight>
                  <a:srgbClr val="FFFFFF"/>
                </a:highlight>
                <a:latin typeface="Helvetica Neue"/>
                <a:ea typeface="Helvetica Neue"/>
                <a:cs typeface="Helvetica Neue"/>
                <a:sym typeface="Helvetica Neue"/>
              </a:rPr>
              <a:t>A</a:t>
            </a:r>
            <a:r>
              <a:rPr lang="en-US" sz="2000" dirty="0">
                <a:solidFill>
                  <a:srgbClr val="606369"/>
                </a:solidFill>
                <a:highlight>
                  <a:srgbClr val="FFFFFF"/>
                </a:highlight>
                <a:latin typeface="Helvetica Neue"/>
                <a:ea typeface="Helvetica Neue"/>
                <a:cs typeface="Helvetica Neue"/>
                <a:sym typeface="Helvetica Neue"/>
              </a:rPr>
              <a:t> - 	</a:t>
            </a:r>
            <a:r>
              <a:rPr lang="en-US" sz="2000" dirty="0">
                <a:solidFill>
                  <a:srgbClr val="FF0000"/>
                </a:solidFill>
                <a:highlight>
                  <a:srgbClr val="FFFFFF"/>
                </a:highlight>
                <a:latin typeface="Helvetica Neue"/>
                <a:ea typeface="Helvetica Neue"/>
                <a:cs typeface="Helvetica Neue"/>
                <a:sym typeface="Helvetica Neue"/>
              </a:rPr>
              <a:t>Autonomy</a:t>
            </a:r>
          </a:p>
          <a:p>
            <a:pPr marL="0" lvl="0" indent="0" algn="l" rtl="0">
              <a:spcBef>
                <a:spcPts val="0"/>
              </a:spcBef>
              <a:spcAft>
                <a:spcPts val="0"/>
              </a:spcAft>
              <a:buNone/>
            </a:pPr>
            <a:r>
              <a:rPr lang="en-US" sz="2000" b="1" dirty="0">
                <a:solidFill>
                  <a:srgbClr val="606369"/>
                </a:solidFill>
                <a:highlight>
                  <a:srgbClr val="FFFFFF"/>
                </a:highlight>
                <a:latin typeface="Helvetica Neue"/>
                <a:ea typeface="Helvetica Neue"/>
                <a:cs typeface="Helvetica Neue"/>
                <a:sym typeface="Helvetica Neue"/>
              </a:rPr>
              <a:t>B</a:t>
            </a:r>
            <a:r>
              <a:rPr lang="en-US" sz="2000" dirty="0">
                <a:solidFill>
                  <a:srgbClr val="606369"/>
                </a:solidFill>
                <a:highlight>
                  <a:srgbClr val="FFFFFF"/>
                </a:highlight>
                <a:latin typeface="Helvetica Neue"/>
                <a:ea typeface="Helvetica Neue"/>
                <a:cs typeface="Helvetica Neue"/>
                <a:sym typeface="Helvetica Neue"/>
              </a:rPr>
              <a:t> – 	</a:t>
            </a:r>
            <a:r>
              <a:rPr lang="en-US" sz="2000" dirty="0">
                <a:solidFill>
                  <a:srgbClr val="FF0000"/>
                </a:solidFill>
                <a:highlight>
                  <a:srgbClr val="FFFFFF"/>
                </a:highlight>
                <a:latin typeface="Helvetica Neue"/>
                <a:ea typeface="Helvetica Neue"/>
                <a:cs typeface="Helvetica Neue"/>
                <a:sym typeface="Helvetica Neue"/>
              </a:rPr>
              <a:t>Social Ability</a:t>
            </a:r>
          </a:p>
          <a:p>
            <a:pPr marL="0" lvl="0" indent="0" algn="l" rtl="0">
              <a:spcBef>
                <a:spcPts val="0"/>
              </a:spcBef>
              <a:spcAft>
                <a:spcPts val="0"/>
              </a:spcAft>
              <a:buNone/>
            </a:pPr>
            <a:r>
              <a:rPr lang="en-US" sz="2000" b="1" dirty="0">
                <a:solidFill>
                  <a:srgbClr val="606369"/>
                </a:solidFill>
                <a:latin typeface="Helvetica Neue"/>
                <a:ea typeface="Helvetica Neue"/>
                <a:cs typeface="Helvetica Neue"/>
                <a:sym typeface="Helvetica Neue"/>
              </a:rPr>
              <a:t>C</a:t>
            </a:r>
            <a:r>
              <a:rPr lang="en-US" sz="2000" dirty="0">
                <a:solidFill>
                  <a:srgbClr val="606369"/>
                </a:solidFill>
                <a:latin typeface="Helvetica Neue"/>
                <a:ea typeface="Helvetica Neue"/>
                <a:cs typeface="Helvetica Neue"/>
                <a:sym typeface="Helvetica Neue"/>
              </a:rPr>
              <a:t> – 	</a:t>
            </a:r>
            <a:r>
              <a:rPr lang="en-US" sz="2000" dirty="0">
                <a:solidFill>
                  <a:srgbClr val="FF0000"/>
                </a:solidFill>
                <a:latin typeface="Helvetica Neue"/>
                <a:ea typeface="Helvetica Neue"/>
                <a:cs typeface="Helvetica Neue"/>
                <a:sym typeface="Helvetica Neue"/>
              </a:rPr>
              <a:t>Pace (Patience)</a:t>
            </a:r>
          </a:p>
          <a:p>
            <a:pPr marL="0" lvl="0" indent="0" algn="l" rtl="0">
              <a:spcBef>
                <a:spcPts val="0"/>
              </a:spcBef>
              <a:spcAft>
                <a:spcPts val="0"/>
              </a:spcAft>
              <a:buNone/>
            </a:pPr>
            <a:r>
              <a:rPr lang="en-US" sz="2000" b="1" dirty="0">
                <a:solidFill>
                  <a:srgbClr val="606369"/>
                </a:solidFill>
                <a:latin typeface="Helvetica Neue"/>
                <a:ea typeface="Helvetica Neue"/>
                <a:cs typeface="Helvetica Neue"/>
                <a:sym typeface="Helvetica Neue"/>
              </a:rPr>
              <a:t>D</a:t>
            </a:r>
            <a:r>
              <a:rPr lang="en-US" sz="2000" dirty="0">
                <a:solidFill>
                  <a:srgbClr val="606369"/>
                </a:solidFill>
                <a:latin typeface="Helvetica Neue"/>
                <a:ea typeface="Helvetica Neue"/>
                <a:cs typeface="Helvetica Neue"/>
                <a:sym typeface="Helvetica Neue"/>
              </a:rPr>
              <a:t> – 	</a:t>
            </a:r>
            <a:r>
              <a:rPr lang="en-US" sz="2000" dirty="0">
                <a:solidFill>
                  <a:srgbClr val="FF0000"/>
                </a:solidFill>
                <a:latin typeface="Helvetica Neue"/>
                <a:ea typeface="Helvetica Neue"/>
                <a:cs typeface="Helvetica Neue"/>
                <a:sym typeface="Helvetica Neue"/>
              </a:rPr>
              <a:t>Conformity</a:t>
            </a:r>
          </a:p>
          <a:p>
            <a:pPr marL="0" lvl="0" indent="0" algn="l" rtl="0">
              <a:spcBef>
                <a:spcPts val="0"/>
              </a:spcBef>
              <a:spcAft>
                <a:spcPts val="0"/>
              </a:spcAft>
              <a:buNone/>
            </a:pPr>
            <a:r>
              <a:rPr lang="en-US" sz="2000" b="1" dirty="0">
                <a:solidFill>
                  <a:srgbClr val="606369"/>
                </a:solidFill>
                <a:latin typeface="Helvetica Neue"/>
                <a:ea typeface="Helvetica Neue"/>
                <a:cs typeface="Helvetica Neue"/>
                <a:sym typeface="Helvetica Neue"/>
              </a:rPr>
              <a:t>EU</a:t>
            </a:r>
            <a:r>
              <a:rPr lang="en-US" sz="2000" dirty="0">
                <a:solidFill>
                  <a:srgbClr val="606369"/>
                </a:solidFill>
                <a:latin typeface="Helvetica Neue"/>
                <a:ea typeface="Helvetica Neue"/>
                <a:cs typeface="Helvetica Neue"/>
                <a:sym typeface="Helvetica Neue"/>
              </a:rPr>
              <a:t> – 	</a:t>
            </a:r>
            <a:r>
              <a:rPr lang="en-US" sz="2000" dirty="0">
                <a:solidFill>
                  <a:srgbClr val="FF0000"/>
                </a:solidFill>
                <a:latin typeface="Helvetica Neue"/>
                <a:ea typeface="Helvetica Neue"/>
                <a:cs typeface="Helvetica Neue"/>
                <a:sym typeface="Helvetica Neue"/>
              </a:rPr>
              <a:t>Mental Stamina</a:t>
            </a:r>
          </a:p>
          <a:p>
            <a:pPr marL="0" lvl="0" indent="0" algn="l" rtl="0">
              <a:spcBef>
                <a:spcPts val="0"/>
              </a:spcBef>
              <a:spcAft>
                <a:spcPts val="0"/>
              </a:spcAft>
              <a:buNone/>
            </a:pPr>
            <a:r>
              <a:rPr lang="en-US" sz="2000" b="1" dirty="0">
                <a:solidFill>
                  <a:srgbClr val="606369"/>
                </a:solidFill>
                <a:latin typeface="Helvetica Neue"/>
                <a:ea typeface="Helvetica Neue"/>
                <a:cs typeface="Helvetica Neue"/>
                <a:sym typeface="Helvetica Neue"/>
              </a:rPr>
              <a:t>L</a:t>
            </a:r>
            <a:r>
              <a:rPr lang="en-US" sz="2000" dirty="0">
                <a:solidFill>
                  <a:srgbClr val="606369"/>
                </a:solidFill>
                <a:latin typeface="Helvetica Neue"/>
                <a:ea typeface="Helvetica Neue"/>
                <a:cs typeface="Helvetica Neue"/>
                <a:sym typeface="Helvetica Neue"/>
              </a:rPr>
              <a:t> – 	</a:t>
            </a:r>
            <a:r>
              <a:rPr lang="en-US" sz="2000" dirty="0">
                <a:solidFill>
                  <a:srgbClr val="FF0000"/>
                </a:solidFill>
                <a:latin typeface="Helvetica Neue"/>
                <a:ea typeface="Helvetica Neue"/>
                <a:cs typeface="Helvetica Neue"/>
                <a:sym typeface="Helvetica Neue"/>
              </a:rPr>
              <a:t>Logic</a:t>
            </a:r>
          </a:p>
          <a:p>
            <a:pPr marL="0" lvl="0" indent="0" algn="l" rtl="0">
              <a:spcBef>
                <a:spcPts val="0"/>
              </a:spcBef>
              <a:spcAft>
                <a:spcPts val="0"/>
              </a:spcAft>
              <a:buNone/>
            </a:pPr>
            <a:r>
              <a:rPr lang="en-US" sz="2000" b="1" dirty="0">
                <a:solidFill>
                  <a:srgbClr val="606369"/>
                </a:solidFill>
                <a:latin typeface="Helvetica Neue"/>
                <a:ea typeface="Helvetica Neue"/>
                <a:cs typeface="Helvetica Neue"/>
                <a:sym typeface="Helvetica Neue"/>
              </a:rPr>
              <a:t>I</a:t>
            </a:r>
            <a:r>
              <a:rPr lang="en-US" sz="2000" dirty="0">
                <a:solidFill>
                  <a:srgbClr val="606369"/>
                </a:solidFill>
                <a:latin typeface="Helvetica Neue"/>
                <a:ea typeface="Helvetica Neue"/>
                <a:cs typeface="Helvetica Neue"/>
                <a:sym typeface="Helvetica Neue"/>
              </a:rPr>
              <a:t> – 	</a:t>
            </a:r>
            <a:r>
              <a:rPr lang="en-US" sz="2000" dirty="0">
                <a:solidFill>
                  <a:srgbClr val="FF0000"/>
                </a:solidFill>
                <a:latin typeface="Helvetica Neue"/>
                <a:ea typeface="Helvetica Neue"/>
                <a:cs typeface="Helvetica Neue"/>
                <a:sym typeface="Helvetica Neue"/>
              </a:rPr>
              <a:t>Ingenuity</a:t>
            </a:r>
          </a:p>
          <a:p>
            <a:pPr marL="0" lvl="0" indent="0" algn="l" rtl="0">
              <a:spcBef>
                <a:spcPts val="0"/>
              </a:spcBef>
              <a:spcAft>
                <a:spcPts val="0"/>
              </a:spcAft>
              <a:buNone/>
            </a:pPr>
            <a:endParaRPr sz="1600" dirty="0">
              <a:solidFill>
                <a:srgbClr val="606369"/>
              </a:solidFill>
              <a:latin typeface="Helvetica Neue"/>
              <a:ea typeface="Helvetica Neue"/>
              <a:cs typeface="Helvetica Neue"/>
              <a:sym typeface="Helvetica Neue"/>
            </a:endParaRPr>
          </a:p>
        </p:txBody>
      </p:sp>
      <p:pic>
        <p:nvPicPr>
          <p:cNvPr id="4" name="Picture 3">
            <a:extLst>
              <a:ext uri="{FF2B5EF4-FFF2-40B4-BE49-F238E27FC236}">
                <a16:creationId xmlns:a16="http://schemas.microsoft.com/office/drawing/2014/main" id="{96E08228-BDB3-4C44-B6A0-700A95F07FE3}"/>
              </a:ext>
            </a:extLst>
          </p:cNvPr>
          <p:cNvPicPr>
            <a:picLocks noChangeAspect="1"/>
          </p:cNvPicPr>
          <p:nvPr/>
        </p:nvPicPr>
        <p:blipFill>
          <a:blip r:embed="rId6"/>
          <a:stretch>
            <a:fillRect/>
          </a:stretch>
        </p:blipFill>
        <p:spPr>
          <a:xfrm>
            <a:off x="830276" y="1598333"/>
            <a:ext cx="3736741" cy="34874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p:nvPr/>
        </p:nvSpPr>
        <p:spPr>
          <a:xfrm>
            <a:off x="9027825" y="-5525"/>
            <a:ext cx="116100" cy="5148900"/>
          </a:xfrm>
          <a:prstGeom prst="rect">
            <a:avLst/>
          </a:prstGeom>
          <a:solidFill>
            <a:srgbClr val="355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92;p16" descr="NewLogo3-31-15-Large.jpg"/>
          <p:cNvPicPr preferRelativeResize="0"/>
          <p:nvPr/>
        </p:nvPicPr>
        <p:blipFill>
          <a:blip r:embed="rId3">
            <a:alphaModFix/>
          </a:blip>
          <a:stretch>
            <a:fillRect/>
          </a:stretch>
        </p:blipFill>
        <p:spPr>
          <a:xfrm>
            <a:off x="7734650" y="4519502"/>
            <a:ext cx="1180752" cy="490500"/>
          </a:xfrm>
          <a:prstGeom prst="rect">
            <a:avLst/>
          </a:prstGeom>
          <a:noFill/>
          <a:ln>
            <a:noFill/>
          </a:ln>
        </p:spPr>
      </p:pic>
      <p:pic>
        <p:nvPicPr>
          <p:cNvPr id="93" name="Google Shape;93;p16"/>
          <p:cNvPicPr preferRelativeResize="0"/>
          <p:nvPr/>
        </p:nvPicPr>
        <p:blipFill>
          <a:blip r:embed="rId4">
            <a:alphaModFix/>
          </a:blip>
          <a:stretch>
            <a:fillRect/>
          </a:stretch>
        </p:blipFill>
        <p:spPr>
          <a:xfrm rot="5400000">
            <a:off x="185715" y="991500"/>
            <a:ext cx="1057700" cy="176275"/>
          </a:xfrm>
          <a:prstGeom prst="rect">
            <a:avLst/>
          </a:prstGeom>
          <a:noFill/>
          <a:ln>
            <a:noFill/>
          </a:ln>
        </p:spPr>
      </p:pic>
      <p:cxnSp>
        <p:nvCxnSpPr>
          <p:cNvPr id="94" name="Google Shape;94;p16"/>
          <p:cNvCxnSpPr/>
          <p:nvPr/>
        </p:nvCxnSpPr>
        <p:spPr>
          <a:xfrm rot="10800000">
            <a:off x="708075" y="1730400"/>
            <a:ext cx="0" cy="3413100"/>
          </a:xfrm>
          <a:prstGeom prst="straightConnector1">
            <a:avLst/>
          </a:prstGeom>
          <a:noFill/>
          <a:ln w="9525" cap="flat" cmpd="sng">
            <a:solidFill>
              <a:schemeClr val="dk2"/>
            </a:solidFill>
            <a:prstDash val="solid"/>
            <a:round/>
            <a:headEnd type="none" w="med" len="med"/>
            <a:tailEnd type="none" w="med" len="med"/>
          </a:ln>
        </p:spPr>
      </p:cxnSp>
      <p:pic>
        <p:nvPicPr>
          <p:cNvPr id="95" name="Google Shape;95;p16"/>
          <p:cNvPicPr preferRelativeResize="0"/>
          <p:nvPr/>
        </p:nvPicPr>
        <p:blipFill>
          <a:blip r:embed="rId5">
            <a:alphaModFix/>
          </a:blip>
          <a:stretch>
            <a:fillRect/>
          </a:stretch>
        </p:blipFill>
        <p:spPr>
          <a:xfrm>
            <a:off x="0" y="2611099"/>
            <a:ext cx="626425" cy="2532402"/>
          </a:xfrm>
          <a:prstGeom prst="rect">
            <a:avLst/>
          </a:prstGeom>
          <a:noFill/>
          <a:ln>
            <a:noFill/>
          </a:ln>
        </p:spPr>
      </p:pic>
      <p:sp>
        <p:nvSpPr>
          <p:cNvPr id="96" name="Google Shape;96;p16"/>
          <p:cNvSpPr txBox="1"/>
          <p:nvPr/>
        </p:nvSpPr>
        <p:spPr>
          <a:xfrm>
            <a:off x="879274" y="682000"/>
            <a:ext cx="6463357" cy="5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4000" b="1" dirty="0">
                <a:solidFill>
                  <a:srgbClr val="606369"/>
                </a:solidFill>
                <a:latin typeface="Helvetica Neue"/>
                <a:ea typeface="Helvetica Neue"/>
                <a:cs typeface="Helvetica Neue"/>
                <a:sym typeface="Helvetica Neue"/>
              </a:rPr>
              <a:t>Survey Traits – Top Graph</a:t>
            </a:r>
            <a:endParaRPr sz="4000" b="1" dirty="0">
              <a:solidFill>
                <a:srgbClr val="606369"/>
              </a:solidFill>
              <a:latin typeface="Helvetica Neue"/>
              <a:ea typeface="Helvetica Neue"/>
              <a:cs typeface="Helvetica Neue"/>
              <a:sym typeface="Helvetica Neue"/>
            </a:endParaRPr>
          </a:p>
        </p:txBody>
      </p:sp>
      <p:cxnSp>
        <p:nvCxnSpPr>
          <p:cNvPr id="97" name="Google Shape;97;p16"/>
          <p:cNvCxnSpPr/>
          <p:nvPr/>
        </p:nvCxnSpPr>
        <p:spPr>
          <a:xfrm rot="10800000">
            <a:off x="920000" y="1523925"/>
            <a:ext cx="6254700" cy="0"/>
          </a:xfrm>
          <a:prstGeom prst="straightConnector1">
            <a:avLst/>
          </a:prstGeom>
          <a:noFill/>
          <a:ln w="9525" cap="flat" cmpd="sng">
            <a:solidFill>
              <a:schemeClr val="dk2"/>
            </a:solidFill>
            <a:prstDash val="solid"/>
            <a:round/>
            <a:headEnd type="none" w="med" len="med"/>
            <a:tailEnd type="none" w="med" len="med"/>
          </a:ln>
        </p:spPr>
      </p:cxnSp>
      <p:sp>
        <p:nvSpPr>
          <p:cNvPr id="98" name="Google Shape;98;p16"/>
          <p:cNvSpPr txBox="1"/>
          <p:nvPr/>
        </p:nvSpPr>
        <p:spPr>
          <a:xfrm>
            <a:off x="920000" y="1730400"/>
            <a:ext cx="7931542" cy="3000000"/>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Wingdings" panose="05000000000000000000" pitchFamily="2" charset="2"/>
              <a:buChar char="ü"/>
            </a:pPr>
            <a:r>
              <a:rPr lang="en-US" sz="2400" dirty="0">
                <a:solidFill>
                  <a:srgbClr val="606369"/>
                </a:solidFill>
                <a:highlight>
                  <a:srgbClr val="FFFFFF"/>
                </a:highlight>
                <a:latin typeface="Helvetica Neue"/>
                <a:ea typeface="Helvetica Neue"/>
                <a:cs typeface="Helvetica Neue"/>
                <a:sym typeface="Helvetica Neue"/>
              </a:rPr>
              <a:t>Intrinsic</a:t>
            </a:r>
          </a:p>
          <a:p>
            <a:pPr marL="285750" lvl="0" indent="-285750" algn="l" rtl="0">
              <a:spcBef>
                <a:spcPts val="0"/>
              </a:spcBef>
              <a:spcAft>
                <a:spcPts val="0"/>
              </a:spcAft>
              <a:buFont typeface="Wingdings" panose="05000000000000000000" pitchFamily="2" charset="2"/>
              <a:buChar char="ü"/>
            </a:pPr>
            <a:r>
              <a:rPr lang="en-US" sz="2400" dirty="0">
                <a:solidFill>
                  <a:srgbClr val="606369"/>
                </a:solidFill>
                <a:highlight>
                  <a:srgbClr val="FFFFFF"/>
                </a:highlight>
                <a:latin typeface="Helvetica Neue"/>
                <a:ea typeface="Helvetica Neue"/>
                <a:cs typeface="Helvetica Neue"/>
                <a:sym typeface="Helvetica Neue"/>
              </a:rPr>
              <a:t>Environmental and hereditary (Nature vs Nurture)</a:t>
            </a:r>
          </a:p>
          <a:p>
            <a:pPr marL="285750" lvl="0" indent="-285750" algn="l" rtl="0">
              <a:spcBef>
                <a:spcPts val="0"/>
              </a:spcBef>
              <a:spcAft>
                <a:spcPts val="0"/>
              </a:spcAft>
              <a:buFont typeface="Wingdings" panose="05000000000000000000" pitchFamily="2" charset="2"/>
              <a:buChar char="ü"/>
            </a:pPr>
            <a:r>
              <a:rPr lang="en-US" sz="2400" dirty="0">
                <a:solidFill>
                  <a:srgbClr val="606369"/>
                </a:solidFill>
                <a:highlight>
                  <a:srgbClr val="FFFFFF"/>
                </a:highlight>
                <a:latin typeface="Helvetica Neue"/>
                <a:ea typeface="Helvetica Neue"/>
                <a:cs typeface="Helvetica Neue"/>
                <a:sym typeface="Helvetica Neue"/>
              </a:rPr>
              <a:t>Traits stay constant</a:t>
            </a:r>
          </a:p>
          <a:p>
            <a:pPr marL="285750" lvl="0" indent="-285750" algn="l" rtl="0">
              <a:spcBef>
                <a:spcPts val="0"/>
              </a:spcBef>
              <a:spcAft>
                <a:spcPts val="0"/>
              </a:spcAft>
              <a:buFont typeface="Wingdings" panose="05000000000000000000" pitchFamily="2" charset="2"/>
              <a:buChar char="ü"/>
            </a:pPr>
            <a:r>
              <a:rPr lang="en-US" sz="2400" dirty="0">
                <a:solidFill>
                  <a:srgbClr val="606369"/>
                </a:solidFill>
                <a:highlight>
                  <a:srgbClr val="FFFFFF"/>
                </a:highlight>
                <a:latin typeface="Helvetica Neue"/>
                <a:ea typeface="Helvetica Neue"/>
                <a:cs typeface="Helvetica Neue"/>
                <a:sym typeface="Helvetica Neue"/>
              </a:rPr>
              <a:t>Hard wired by 12 </a:t>
            </a:r>
          </a:p>
          <a:p>
            <a:pPr marL="285750" lvl="0" indent="-285750" algn="l" rtl="0">
              <a:spcBef>
                <a:spcPts val="0"/>
              </a:spcBef>
              <a:spcAft>
                <a:spcPts val="0"/>
              </a:spcAft>
              <a:buFont typeface="Wingdings" panose="05000000000000000000" pitchFamily="2" charset="2"/>
              <a:buChar char="ü"/>
            </a:pPr>
            <a:r>
              <a:rPr lang="en-US" sz="2400" dirty="0">
                <a:solidFill>
                  <a:srgbClr val="606369"/>
                </a:solidFill>
                <a:highlight>
                  <a:srgbClr val="FFFFFF"/>
                </a:highlight>
                <a:latin typeface="Helvetica Neue"/>
                <a:ea typeface="Helvetica Neue"/>
                <a:cs typeface="Helvetica Neue"/>
                <a:sym typeface="Helvetica Neue"/>
              </a:rPr>
              <a:t>Think of the top graph as your personality Thumb Print</a:t>
            </a:r>
            <a:endParaRPr sz="2400" dirty="0">
              <a:solidFill>
                <a:srgbClr val="606369"/>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25790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p:nvPr/>
        </p:nvSpPr>
        <p:spPr>
          <a:xfrm>
            <a:off x="9027825" y="-5525"/>
            <a:ext cx="116100" cy="5148900"/>
          </a:xfrm>
          <a:prstGeom prst="rect">
            <a:avLst/>
          </a:prstGeom>
          <a:solidFill>
            <a:srgbClr val="355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92;p16" descr="NewLogo3-31-15-Large.jpg"/>
          <p:cNvPicPr preferRelativeResize="0"/>
          <p:nvPr/>
        </p:nvPicPr>
        <p:blipFill>
          <a:blip r:embed="rId3">
            <a:alphaModFix/>
          </a:blip>
          <a:stretch>
            <a:fillRect/>
          </a:stretch>
        </p:blipFill>
        <p:spPr>
          <a:xfrm>
            <a:off x="7734650" y="4519502"/>
            <a:ext cx="1180752" cy="490500"/>
          </a:xfrm>
          <a:prstGeom prst="rect">
            <a:avLst/>
          </a:prstGeom>
          <a:noFill/>
          <a:ln>
            <a:noFill/>
          </a:ln>
        </p:spPr>
      </p:pic>
      <p:pic>
        <p:nvPicPr>
          <p:cNvPr id="93" name="Google Shape;93;p16"/>
          <p:cNvPicPr preferRelativeResize="0"/>
          <p:nvPr/>
        </p:nvPicPr>
        <p:blipFill>
          <a:blip r:embed="rId4">
            <a:alphaModFix/>
          </a:blip>
          <a:stretch>
            <a:fillRect/>
          </a:stretch>
        </p:blipFill>
        <p:spPr>
          <a:xfrm rot="5400000">
            <a:off x="185715" y="991500"/>
            <a:ext cx="1057700" cy="176275"/>
          </a:xfrm>
          <a:prstGeom prst="rect">
            <a:avLst/>
          </a:prstGeom>
          <a:noFill/>
          <a:ln>
            <a:noFill/>
          </a:ln>
        </p:spPr>
      </p:pic>
      <p:cxnSp>
        <p:nvCxnSpPr>
          <p:cNvPr id="94" name="Google Shape;94;p16"/>
          <p:cNvCxnSpPr/>
          <p:nvPr/>
        </p:nvCxnSpPr>
        <p:spPr>
          <a:xfrm rot="10800000">
            <a:off x="708075" y="1730400"/>
            <a:ext cx="0" cy="3413100"/>
          </a:xfrm>
          <a:prstGeom prst="straightConnector1">
            <a:avLst/>
          </a:prstGeom>
          <a:noFill/>
          <a:ln w="9525" cap="flat" cmpd="sng">
            <a:solidFill>
              <a:schemeClr val="dk2"/>
            </a:solidFill>
            <a:prstDash val="solid"/>
            <a:round/>
            <a:headEnd type="none" w="med" len="med"/>
            <a:tailEnd type="none" w="med" len="med"/>
          </a:ln>
        </p:spPr>
      </p:cxnSp>
      <p:pic>
        <p:nvPicPr>
          <p:cNvPr id="95" name="Google Shape;95;p16"/>
          <p:cNvPicPr preferRelativeResize="0"/>
          <p:nvPr/>
        </p:nvPicPr>
        <p:blipFill>
          <a:blip r:embed="rId5">
            <a:alphaModFix/>
          </a:blip>
          <a:stretch>
            <a:fillRect/>
          </a:stretch>
        </p:blipFill>
        <p:spPr>
          <a:xfrm>
            <a:off x="0" y="2611099"/>
            <a:ext cx="626425" cy="2532402"/>
          </a:xfrm>
          <a:prstGeom prst="rect">
            <a:avLst/>
          </a:prstGeom>
          <a:noFill/>
          <a:ln>
            <a:noFill/>
          </a:ln>
        </p:spPr>
      </p:pic>
      <p:sp>
        <p:nvSpPr>
          <p:cNvPr id="96" name="Google Shape;96;p16"/>
          <p:cNvSpPr txBox="1"/>
          <p:nvPr/>
        </p:nvSpPr>
        <p:spPr>
          <a:xfrm>
            <a:off x="879274" y="682000"/>
            <a:ext cx="7706941" cy="5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4000" b="1" dirty="0">
                <a:solidFill>
                  <a:srgbClr val="606369"/>
                </a:solidFill>
                <a:latin typeface="Helvetica Neue"/>
                <a:ea typeface="Helvetica Neue"/>
                <a:cs typeface="Helvetica Neue"/>
                <a:sym typeface="Helvetica Neue"/>
              </a:rPr>
              <a:t>Job Behaviors – Bottom Graph</a:t>
            </a:r>
            <a:endParaRPr sz="4000" b="1" dirty="0">
              <a:solidFill>
                <a:srgbClr val="606369"/>
              </a:solidFill>
              <a:latin typeface="Helvetica Neue"/>
              <a:ea typeface="Helvetica Neue"/>
              <a:cs typeface="Helvetica Neue"/>
              <a:sym typeface="Helvetica Neue"/>
            </a:endParaRPr>
          </a:p>
        </p:txBody>
      </p:sp>
      <p:cxnSp>
        <p:nvCxnSpPr>
          <p:cNvPr id="97" name="Google Shape;97;p16"/>
          <p:cNvCxnSpPr/>
          <p:nvPr/>
        </p:nvCxnSpPr>
        <p:spPr>
          <a:xfrm rot="10800000">
            <a:off x="920000" y="1523925"/>
            <a:ext cx="6254700" cy="0"/>
          </a:xfrm>
          <a:prstGeom prst="straightConnector1">
            <a:avLst/>
          </a:prstGeom>
          <a:noFill/>
          <a:ln w="9525" cap="flat" cmpd="sng">
            <a:solidFill>
              <a:schemeClr val="dk2"/>
            </a:solidFill>
            <a:prstDash val="solid"/>
            <a:round/>
            <a:headEnd type="none" w="med" len="med"/>
            <a:tailEnd type="none" w="med" len="med"/>
          </a:ln>
        </p:spPr>
      </p:cxnSp>
      <p:sp>
        <p:nvSpPr>
          <p:cNvPr id="98" name="Google Shape;98;p16"/>
          <p:cNvSpPr txBox="1"/>
          <p:nvPr/>
        </p:nvSpPr>
        <p:spPr>
          <a:xfrm>
            <a:off x="920000" y="1730400"/>
            <a:ext cx="7515922" cy="3000000"/>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Wingdings" panose="05000000000000000000" pitchFamily="2" charset="2"/>
              <a:buChar char="ü"/>
            </a:pPr>
            <a:r>
              <a:rPr lang="en-US" sz="2800" dirty="0">
                <a:solidFill>
                  <a:srgbClr val="606369"/>
                </a:solidFill>
                <a:highlight>
                  <a:srgbClr val="FFFFFF"/>
                </a:highlight>
                <a:latin typeface="Helvetica Neue"/>
                <a:ea typeface="Helvetica Neue"/>
                <a:cs typeface="Helvetica Neue"/>
                <a:sym typeface="Helvetica Neue"/>
              </a:rPr>
              <a:t>Behaviors are learned and can be modified</a:t>
            </a:r>
          </a:p>
          <a:p>
            <a:pPr marL="285750" lvl="0" indent="-285750" algn="l" rtl="0">
              <a:spcBef>
                <a:spcPts val="0"/>
              </a:spcBef>
              <a:spcAft>
                <a:spcPts val="0"/>
              </a:spcAft>
              <a:buFont typeface="Wingdings" panose="05000000000000000000" pitchFamily="2" charset="2"/>
              <a:buChar char="ü"/>
            </a:pPr>
            <a:r>
              <a:rPr lang="en-US" sz="2800" dirty="0">
                <a:solidFill>
                  <a:srgbClr val="606369"/>
                </a:solidFill>
                <a:highlight>
                  <a:srgbClr val="FFFFFF"/>
                </a:highlight>
                <a:latin typeface="Helvetica Neue"/>
                <a:ea typeface="Helvetica Neue"/>
                <a:cs typeface="Helvetica Neue"/>
                <a:sym typeface="Helvetica Neue"/>
              </a:rPr>
              <a:t>Follows observations and perceptions</a:t>
            </a:r>
          </a:p>
          <a:p>
            <a:pPr marL="285750" lvl="0" indent="-285750" algn="l" rtl="0">
              <a:spcBef>
                <a:spcPts val="0"/>
              </a:spcBef>
              <a:spcAft>
                <a:spcPts val="0"/>
              </a:spcAft>
              <a:buFont typeface="Wingdings" panose="05000000000000000000" pitchFamily="2" charset="2"/>
              <a:buChar char="ü"/>
            </a:pPr>
            <a:r>
              <a:rPr lang="en-US" sz="2800" dirty="0">
                <a:solidFill>
                  <a:srgbClr val="606369"/>
                </a:solidFill>
                <a:highlight>
                  <a:srgbClr val="FFFFFF"/>
                </a:highlight>
                <a:latin typeface="Helvetica Neue"/>
                <a:ea typeface="Helvetica Neue"/>
                <a:cs typeface="Helvetica Neue"/>
                <a:sym typeface="Helvetica Neue"/>
              </a:rPr>
              <a:t>Fluid and changing at will</a:t>
            </a:r>
          </a:p>
          <a:p>
            <a:pPr marL="285750" lvl="0" indent="-285750" algn="l" rtl="0">
              <a:spcBef>
                <a:spcPts val="0"/>
              </a:spcBef>
              <a:spcAft>
                <a:spcPts val="0"/>
              </a:spcAft>
              <a:buFont typeface="Wingdings" panose="05000000000000000000" pitchFamily="2" charset="2"/>
              <a:buChar char="ü"/>
            </a:pPr>
            <a:r>
              <a:rPr lang="en-US" sz="2800" dirty="0">
                <a:solidFill>
                  <a:srgbClr val="606369"/>
                </a:solidFill>
                <a:highlight>
                  <a:srgbClr val="FFFFFF"/>
                </a:highlight>
                <a:latin typeface="Helvetica Neue"/>
                <a:ea typeface="Helvetica Neue"/>
                <a:cs typeface="Helvetica Neue"/>
                <a:sym typeface="Helvetica Neue"/>
              </a:rPr>
              <a:t>A response to external demands and inputs</a:t>
            </a:r>
          </a:p>
          <a:p>
            <a:pPr lvl="0" algn="l" rtl="0">
              <a:spcBef>
                <a:spcPts val="0"/>
              </a:spcBef>
              <a:spcAft>
                <a:spcPts val="0"/>
              </a:spcAft>
            </a:pPr>
            <a:endParaRPr sz="1600" dirty="0">
              <a:solidFill>
                <a:srgbClr val="606369"/>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291038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6"/>
          <p:cNvSpPr/>
          <p:nvPr/>
        </p:nvSpPr>
        <p:spPr>
          <a:xfrm>
            <a:off x="9027825" y="-5525"/>
            <a:ext cx="116100" cy="5148900"/>
          </a:xfrm>
          <a:prstGeom prst="rect">
            <a:avLst/>
          </a:prstGeom>
          <a:solidFill>
            <a:srgbClr val="355F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2" name="Google Shape;92;p16" descr="NewLogo3-31-15-Large.jpg"/>
          <p:cNvPicPr preferRelativeResize="0"/>
          <p:nvPr/>
        </p:nvPicPr>
        <p:blipFill>
          <a:blip r:embed="rId4">
            <a:alphaModFix/>
          </a:blip>
          <a:stretch>
            <a:fillRect/>
          </a:stretch>
        </p:blipFill>
        <p:spPr>
          <a:xfrm>
            <a:off x="7734650" y="4519502"/>
            <a:ext cx="1180752" cy="490500"/>
          </a:xfrm>
          <a:prstGeom prst="rect">
            <a:avLst/>
          </a:prstGeom>
          <a:noFill/>
          <a:ln>
            <a:noFill/>
          </a:ln>
        </p:spPr>
      </p:pic>
      <p:pic>
        <p:nvPicPr>
          <p:cNvPr id="93" name="Google Shape;93;p16"/>
          <p:cNvPicPr preferRelativeResize="0"/>
          <p:nvPr/>
        </p:nvPicPr>
        <p:blipFill>
          <a:blip r:embed="rId5">
            <a:alphaModFix/>
          </a:blip>
          <a:stretch>
            <a:fillRect/>
          </a:stretch>
        </p:blipFill>
        <p:spPr>
          <a:xfrm rot="5400000">
            <a:off x="185715" y="991500"/>
            <a:ext cx="1057700" cy="176275"/>
          </a:xfrm>
          <a:prstGeom prst="rect">
            <a:avLst/>
          </a:prstGeom>
          <a:noFill/>
          <a:ln>
            <a:noFill/>
          </a:ln>
        </p:spPr>
      </p:pic>
      <p:cxnSp>
        <p:nvCxnSpPr>
          <p:cNvPr id="94" name="Google Shape;94;p16"/>
          <p:cNvCxnSpPr/>
          <p:nvPr/>
        </p:nvCxnSpPr>
        <p:spPr>
          <a:xfrm rot="10800000">
            <a:off x="708075" y="1730400"/>
            <a:ext cx="0" cy="3413100"/>
          </a:xfrm>
          <a:prstGeom prst="straightConnector1">
            <a:avLst/>
          </a:prstGeom>
          <a:noFill/>
          <a:ln w="9525" cap="flat" cmpd="sng">
            <a:solidFill>
              <a:schemeClr val="dk2"/>
            </a:solidFill>
            <a:prstDash val="solid"/>
            <a:round/>
            <a:headEnd type="none" w="med" len="med"/>
            <a:tailEnd type="none" w="med" len="med"/>
          </a:ln>
        </p:spPr>
      </p:cxnSp>
      <p:pic>
        <p:nvPicPr>
          <p:cNvPr id="95" name="Google Shape;95;p16"/>
          <p:cNvPicPr preferRelativeResize="0"/>
          <p:nvPr/>
        </p:nvPicPr>
        <p:blipFill>
          <a:blip r:embed="rId6">
            <a:alphaModFix/>
          </a:blip>
          <a:stretch>
            <a:fillRect/>
          </a:stretch>
        </p:blipFill>
        <p:spPr>
          <a:xfrm>
            <a:off x="0" y="2611099"/>
            <a:ext cx="626425" cy="2532402"/>
          </a:xfrm>
          <a:prstGeom prst="rect">
            <a:avLst/>
          </a:prstGeom>
          <a:noFill/>
          <a:ln>
            <a:noFill/>
          </a:ln>
        </p:spPr>
      </p:pic>
      <p:sp>
        <p:nvSpPr>
          <p:cNvPr id="96" name="Google Shape;96;p16"/>
          <p:cNvSpPr txBox="1"/>
          <p:nvPr/>
        </p:nvSpPr>
        <p:spPr>
          <a:xfrm>
            <a:off x="879275" y="682000"/>
            <a:ext cx="6295500" cy="5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4000" b="1" dirty="0">
                <a:solidFill>
                  <a:srgbClr val="606369"/>
                </a:solidFill>
                <a:latin typeface="Helvetica Neue"/>
                <a:ea typeface="Helvetica Neue"/>
                <a:cs typeface="Helvetica Neue"/>
                <a:sym typeface="Helvetica Neue"/>
              </a:rPr>
              <a:t>The Bell Curve </a:t>
            </a:r>
            <a:endParaRPr sz="4000" b="1" dirty="0">
              <a:solidFill>
                <a:srgbClr val="606369"/>
              </a:solidFill>
              <a:latin typeface="Helvetica Neue"/>
              <a:ea typeface="Helvetica Neue"/>
              <a:cs typeface="Helvetica Neue"/>
              <a:sym typeface="Helvetica Neue"/>
            </a:endParaRPr>
          </a:p>
        </p:txBody>
      </p:sp>
      <p:cxnSp>
        <p:nvCxnSpPr>
          <p:cNvPr id="97" name="Google Shape;97;p16"/>
          <p:cNvCxnSpPr/>
          <p:nvPr/>
        </p:nvCxnSpPr>
        <p:spPr>
          <a:xfrm rot="10800000">
            <a:off x="920000" y="1523925"/>
            <a:ext cx="6254700" cy="0"/>
          </a:xfrm>
          <a:prstGeom prst="straightConnector1">
            <a:avLst/>
          </a:prstGeom>
          <a:noFill/>
          <a:ln w="9525" cap="flat" cmpd="sng">
            <a:solidFill>
              <a:schemeClr val="dk2"/>
            </a:solidFill>
            <a:prstDash val="solid"/>
            <a:round/>
            <a:headEnd type="none" w="med" len="med"/>
            <a:tailEnd type="none" w="med" len="med"/>
          </a:ln>
        </p:spPr>
      </p:cxnSp>
      <p:sp>
        <p:nvSpPr>
          <p:cNvPr id="98" name="Google Shape;98;p16"/>
          <p:cNvSpPr txBox="1"/>
          <p:nvPr/>
        </p:nvSpPr>
        <p:spPr>
          <a:xfrm>
            <a:off x="4959819" y="1608488"/>
            <a:ext cx="3651992" cy="2853010"/>
          </a:xfrm>
          <a:prstGeom prst="rect">
            <a:avLst/>
          </a:prstGeom>
          <a:noFill/>
          <a:ln>
            <a:noFill/>
          </a:ln>
        </p:spPr>
        <p:txBody>
          <a:bodyPr spcFirstLastPara="1" wrap="square" lIns="91425" tIns="91425" rIns="91425" bIns="91425" anchor="t" anchorCtr="0">
            <a:noAutofit/>
          </a:bodyPr>
          <a:lstStyle/>
          <a:p>
            <a:pPr marL="285750" lvl="0" indent="-285750" algn="l" rtl="0">
              <a:spcBef>
                <a:spcPts val="0"/>
              </a:spcBef>
              <a:spcAft>
                <a:spcPts val="0"/>
              </a:spcAft>
              <a:buFont typeface="Wingdings" panose="05000000000000000000" pitchFamily="2" charset="2"/>
              <a:buChar char="ü"/>
            </a:pPr>
            <a:r>
              <a:rPr lang="en-US" sz="1600" dirty="0">
                <a:solidFill>
                  <a:srgbClr val="606369"/>
                </a:solidFill>
                <a:highlight>
                  <a:srgbClr val="FFFFFF"/>
                </a:highlight>
                <a:latin typeface="Helvetica Neue"/>
                <a:ea typeface="Helvetica Neue"/>
                <a:cs typeface="Helvetica Neue"/>
                <a:sym typeface="Helvetica Neue"/>
              </a:rPr>
              <a:t>DOTs on the right side of the arrow are Higher than average</a:t>
            </a:r>
          </a:p>
          <a:p>
            <a:pPr marL="285750" lvl="0" indent="-285750" algn="l" rtl="0">
              <a:spcBef>
                <a:spcPts val="0"/>
              </a:spcBef>
              <a:spcAft>
                <a:spcPts val="0"/>
              </a:spcAft>
              <a:buFont typeface="Wingdings" panose="05000000000000000000" pitchFamily="2" charset="2"/>
              <a:buChar char="ü"/>
            </a:pPr>
            <a:endParaRPr lang="en-US" sz="1600" dirty="0">
              <a:solidFill>
                <a:srgbClr val="606369"/>
              </a:solidFill>
              <a:highlight>
                <a:srgbClr val="FFFFFF"/>
              </a:highlight>
              <a:latin typeface="Helvetica Neue"/>
              <a:ea typeface="Helvetica Neue"/>
              <a:cs typeface="Helvetica Neue"/>
              <a:sym typeface="Helvetica Neue"/>
            </a:endParaRPr>
          </a:p>
          <a:p>
            <a:pPr marL="285750" lvl="0" indent="-285750" algn="l" rtl="0">
              <a:spcBef>
                <a:spcPts val="0"/>
              </a:spcBef>
              <a:spcAft>
                <a:spcPts val="0"/>
              </a:spcAft>
              <a:buFont typeface="Wingdings" panose="05000000000000000000" pitchFamily="2" charset="2"/>
              <a:buChar char="ü"/>
            </a:pPr>
            <a:r>
              <a:rPr lang="en-US" sz="1600" dirty="0">
                <a:solidFill>
                  <a:srgbClr val="606369"/>
                </a:solidFill>
                <a:highlight>
                  <a:srgbClr val="FFFFFF"/>
                </a:highlight>
                <a:latin typeface="Helvetica Neue"/>
                <a:ea typeface="Helvetica Neue"/>
                <a:cs typeface="Helvetica Neue"/>
                <a:sym typeface="Helvetica Neue"/>
              </a:rPr>
              <a:t>DOTs on the left side of the arrow are Lower than average</a:t>
            </a:r>
          </a:p>
          <a:p>
            <a:pPr marL="285750" lvl="0" indent="-285750" algn="l" rtl="0">
              <a:spcBef>
                <a:spcPts val="0"/>
              </a:spcBef>
              <a:spcAft>
                <a:spcPts val="0"/>
              </a:spcAft>
              <a:buFont typeface="Wingdings" panose="05000000000000000000" pitchFamily="2" charset="2"/>
              <a:buChar char="ü"/>
            </a:pPr>
            <a:endParaRPr lang="en-US" sz="1600" dirty="0">
              <a:solidFill>
                <a:srgbClr val="606369"/>
              </a:solidFill>
              <a:highlight>
                <a:srgbClr val="FFFFFF"/>
              </a:highlight>
              <a:latin typeface="Helvetica Neue"/>
              <a:ea typeface="Helvetica Neue"/>
              <a:cs typeface="Helvetica Neue"/>
              <a:sym typeface="Helvetica Neue"/>
            </a:endParaRPr>
          </a:p>
          <a:p>
            <a:pPr marL="285750" lvl="0" indent="-285750" algn="l" rtl="0">
              <a:spcBef>
                <a:spcPts val="0"/>
              </a:spcBef>
              <a:spcAft>
                <a:spcPts val="0"/>
              </a:spcAft>
              <a:buFont typeface="Wingdings" panose="05000000000000000000" pitchFamily="2" charset="2"/>
              <a:buChar char="ü"/>
            </a:pPr>
            <a:r>
              <a:rPr lang="en-US" sz="1600" dirty="0">
                <a:solidFill>
                  <a:srgbClr val="606369"/>
                </a:solidFill>
                <a:highlight>
                  <a:srgbClr val="FFFFFF"/>
                </a:highlight>
                <a:latin typeface="Helvetica Neue"/>
                <a:ea typeface="Helvetica Neue"/>
                <a:cs typeface="Helvetica Neue"/>
                <a:sym typeface="Helvetica Neue"/>
              </a:rPr>
              <a:t>DOTs exactly cut in ½ by the arrow are Normative</a:t>
            </a:r>
          </a:p>
        </p:txBody>
      </p:sp>
      <p:graphicFrame>
        <p:nvGraphicFramePr>
          <p:cNvPr id="10" name="Object 5">
            <a:extLst>
              <a:ext uri="{FF2B5EF4-FFF2-40B4-BE49-F238E27FC236}">
                <a16:creationId xmlns:a16="http://schemas.microsoft.com/office/drawing/2014/main" id="{B2E83B7D-0A00-40BB-9D54-DA96730154DC}"/>
              </a:ext>
            </a:extLst>
          </p:cNvPr>
          <p:cNvGraphicFramePr>
            <a:graphicFrameLocks noChangeAspect="1"/>
          </p:cNvGraphicFramePr>
          <p:nvPr>
            <p:extLst>
              <p:ext uri="{D42A27DB-BD31-4B8C-83A1-F6EECF244321}">
                <p14:modId xmlns:p14="http://schemas.microsoft.com/office/powerpoint/2010/main" val="1365779177"/>
              </p:ext>
            </p:extLst>
          </p:nvPr>
        </p:nvGraphicFramePr>
        <p:xfrm>
          <a:off x="1120276" y="1464975"/>
          <a:ext cx="3117624" cy="1927225"/>
        </p:xfrm>
        <a:graphic>
          <a:graphicData uri="http://schemas.openxmlformats.org/presentationml/2006/ole">
            <mc:AlternateContent xmlns:mc="http://schemas.openxmlformats.org/markup-compatibility/2006">
              <mc:Choice xmlns:v="urn:schemas-microsoft-com:vml" Requires="v">
                <p:oleObj spid="_x0000_s1031" name="Visio" r:id="rId7" imgW="4070096" imgH="1902625" progId="">
                  <p:embed/>
                </p:oleObj>
              </mc:Choice>
              <mc:Fallback>
                <p:oleObj name="Visio" r:id="rId7" imgW="4070096" imgH="1902625" progId="">
                  <p:embed/>
                  <p:pic>
                    <p:nvPicPr>
                      <p:cNvPr id="112645"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20276" y="1464975"/>
                        <a:ext cx="3117624" cy="1927225"/>
                      </a:xfrm>
                      <a:prstGeom prst="rect">
                        <a:avLst/>
                      </a:prstGeom>
                      <a:noFill/>
                    </p:spPr>
                  </p:pic>
                </p:oleObj>
              </mc:Fallback>
            </mc:AlternateContent>
          </a:graphicData>
        </a:graphic>
      </p:graphicFrame>
      <p:pic>
        <p:nvPicPr>
          <p:cNvPr id="2" name="Picture 1">
            <a:extLst>
              <a:ext uri="{FF2B5EF4-FFF2-40B4-BE49-F238E27FC236}">
                <a16:creationId xmlns:a16="http://schemas.microsoft.com/office/drawing/2014/main" id="{7643EF49-C40B-4B6D-BF05-3C4E0D308906}"/>
              </a:ext>
            </a:extLst>
          </p:cNvPr>
          <p:cNvPicPr>
            <a:picLocks noChangeAspect="1"/>
          </p:cNvPicPr>
          <p:nvPr/>
        </p:nvPicPr>
        <p:blipFill>
          <a:blip r:embed="rId9"/>
          <a:stretch>
            <a:fillRect/>
          </a:stretch>
        </p:blipFill>
        <p:spPr>
          <a:xfrm>
            <a:off x="893299" y="3305050"/>
            <a:ext cx="3933825" cy="1838325"/>
          </a:xfrm>
          <a:prstGeom prst="rect">
            <a:avLst/>
          </a:prstGeom>
        </p:spPr>
      </p:pic>
      <p:sp>
        <p:nvSpPr>
          <p:cNvPr id="3" name="TextBox 2">
            <a:extLst>
              <a:ext uri="{FF2B5EF4-FFF2-40B4-BE49-F238E27FC236}">
                <a16:creationId xmlns:a16="http://schemas.microsoft.com/office/drawing/2014/main" id="{30EBA751-5BF6-4FAB-B1B1-1E391E84B5F2}"/>
              </a:ext>
            </a:extLst>
          </p:cNvPr>
          <p:cNvSpPr txBox="1"/>
          <p:nvPr/>
        </p:nvSpPr>
        <p:spPr>
          <a:xfrm>
            <a:off x="3556510" y="3852289"/>
            <a:ext cx="490840" cy="276999"/>
          </a:xfrm>
          <a:prstGeom prst="rect">
            <a:avLst/>
          </a:prstGeom>
          <a:noFill/>
        </p:spPr>
        <p:txBody>
          <a:bodyPr wrap="none" rtlCol="0">
            <a:spAutoFit/>
          </a:bodyPr>
          <a:lstStyle/>
          <a:p>
            <a:r>
              <a:rPr lang="en-US" sz="1200" dirty="0">
                <a:solidFill>
                  <a:srgbClr val="FF0000"/>
                </a:solidFill>
                <a:highlight>
                  <a:srgbClr val="FFFFFF"/>
                </a:highlight>
                <a:latin typeface="Helvetica Neue"/>
              </a:rPr>
              <a:t>+4.5</a:t>
            </a:r>
          </a:p>
        </p:txBody>
      </p:sp>
      <p:sp>
        <p:nvSpPr>
          <p:cNvPr id="13" name="TextBox 12">
            <a:extLst>
              <a:ext uri="{FF2B5EF4-FFF2-40B4-BE49-F238E27FC236}">
                <a16:creationId xmlns:a16="http://schemas.microsoft.com/office/drawing/2014/main" id="{24D54421-9C32-4CC5-9AB1-F89337C334E7}"/>
              </a:ext>
            </a:extLst>
          </p:cNvPr>
          <p:cNvSpPr txBox="1"/>
          <p:nvPr/>
        </p:nvSpPr>
        <p:spPr>
          <a:xfrm>
            <a:off x="2649656" y="4085712"/>
            <a:ext cx="490840" cy="276999"/>
          </a:xfrm>
          <a:prstGeom prst="rect">
            <a:avLst/>
          </a:prstGeom>
          <a:noFill/>
        </p:spPr>
        <p:txBody>
          <a:bodyPr wrap="none" rtlCol="0">
            <a:spAutoFit/>
          </a:bodyPr>
          <a:lstStyle/>
          <a:p>
            <a:r>
              <a:rPr lang="en-US" sz="1200" dirty="0">
                <a:solidFill>
                  <a:srgbClr val="FF0000"/>
                </a:solidFill>
                <a:latin typeface="Helvetica Neue"/>
              </a:rPr>
              <a:t>+0.5</a:t>
            </a:r>
          </a:p>
        </p:txBody>
      </p:sp>
      <p:sp>
        <p:nvSpPr>
          <p:cNvPr id="14" name="TextBox 13">
            <a:extLst>
              <a:ext uri="{FF2B5EF4-FFF2-40B4-BE49-F238E27FC236}">
                <a16:creationId xmlns:a16="http://schemas.microsoft.com/office/drawing/2014/main" id="{EBB6BA8C-FD44-4AF5-8115-CB728AC08C5D}"/>
              </a:ext>
            </a:extLst>
          </p:cNvPr>
          <p:cNvSpPr txBox="1"/>
          <p:nvPr/>
        </p:nvSpPr>
        <p:spPr>
          <a:xfrm>
            <a:off x="1768010" y="3877300"/>
            <a:ext cx="457176" cy="276999"/>
          </a:xfrm>
          <a:prstGeom prst="rect">
            <a:avLst/>
          </a:prstGeom>
          <a:noFill/>
        </p:spPr>
        <p:txBody>
          <a:bodyPr wrap="none" rtlCol="0">
            <a:spAutoFit/>
          </a:bodyPr>
          <a:lstStyle/>
          <a:p>
            <a:r>
              <a:rPr lang="en-US" sz="1200" dirty="0">
                <a:solidFill>
                  <a:srgbClr val="FF0000"/>
                </a:solidFill>
                <a:latin typeface="Helvetica Neue"/>
              </a:rPr>
              <a:t>-2.5</a:t>
            </a:r>
          </a:p>
        </p:txBody>
      </p:sp>
      <p:sp>
        <p:nvSpPr>
          <p:cNvPr id="15" name="TextBox 14">
            <a:extLst>
              <a:ext uri="{FF2B5EF4-FFF2-40B4-BE49-F238E27FC236}">
                <a16:creationId xmlns:a16="http://schemas.microsoft.com/office/drawing/2014/main" id="{66A900F9-0CC2-471F-AD09-B42E8B391703}"/>
              </a:ext>
            </a:extLst>
          </p:cNvPr>
          <p:cNvSpPr txBox="1"/>
          <p:nvPr/>
        </p:nvSpPr>
        <p:spPr>
          <a:xfrm>
            <a:off x="2069880" y="4322998"/>
            <a:ext cx="457176" cy="276999"/>
          </a:xfrm>
          <a:prstGeom prst="rect">
            <a:avLst/>
          </a:prstGeom>
          <a:noFill/>
        </p:spPr>
        <p:txBody>
          <a:bodyPr wrap="none" rtlCol="0">
            <a:spAutoFit/>
          </a:bodyPr>
          <a:lstStyle/>
          <a:p>
            <a:r>
              <a:rPr lang="en-US" sz="1200" dirty="0">
                <a:solidFill>
                  <a:srgbClr val="FF0000"/>
                </a:solidFill>
                <a:latin typeface="Helvetica Neue"/>
              </a:rPr>
              <a:t>-2.5</a:t>
            </a:r>
          </a:p>
        </p:txBody>
      </p:sp>
    </p:spTree>
    <p:extLst>
      <p:ext uri="{BB962C8B-B14F-4D97-AF65-F5344CB8AC3E}">
        <p14:creationId xmlns:p14="http://schemas.microsoft.com/office/powerpoint/2010/main" val="193649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10" name="Google Shape;310;p33"/>
          <p:cNvPicPr preferRelativeResize="0"/>
          <p:nvPr/>
        </p:nvPicPr>
        <p:blipFill>
          <a:blip r:embed="rId3">
            <a:alphaModFix/>
          </a:blip>
          <a:stretch>
            <a:fillRect/>
          </a:stretch>
        </p:blipFill>
        <p:spPr bwMode="ltGray">
          <a:xfrm>
            <a:off x="955100" y="978862"/>
            <a:ext cx="3124562" cy="3124562"/>
          </a:xfrm>
          <a:prstGeom prst="rect">
            <a:avLst/>
          </a:prstGeom>
          <a:noFill/>
          <a:ln>
            <a:noFill/>
          </a:ln>
        </p:spPr>
      </p:pic>
      <p:sp>
        <p:nvSpPr>
          <p:cNvPr id="4" name="Text Placeholder 3">
            <a:extLst>
              <a:ext uri="{FF2B5EF4-FFF2-40B4-BE49-F238E27FC236}">
                <a16:creationId xmlns:a16="http://schemas.microsoft.com/office/drawing/2014/main" id="{70207EF4-DEE5-4BDA-BC17-E97B04C0550D}"/>
              </a:ext>
            </a:extLst>
          </p:cNvPr>
          <p:cNvSpPr>
            <a:spLocks noGrp="1"/>
          </p:cNvSpPr>
          <p:nvPr>
            <p:ph type="body" sz="quarter" idx="13"/>
          </p:nvPr>
        </p:nvSpPr>
        <p:spPr>
          <a:xfrm>
            <a:off x="4192085" y="2195942"/>
            <a:ext cx="4659462" cy="744279"/>
          </a:xfrm>
        </p:spPr>
        <p:txBody>
          <a:bodyPr/>
          <a:lstStyle/>
          <a:p>
            <a:r>
              <a:rPr lang="en-US" dirty="0">
                <a:solidFill>
                  <a:srgbClr val="002060"/>
                </a:solidFill>
                <a:sym typeface="Helvetica Neue"/>
              </a:rPr>
              <a:t>Autonomy</a:t>
            </a:r>
          </a:p>
          <a:p>
            <a:r>
              <a:rPr lang="en-US" sz="3600" dirty="0">
                <a:solidFill>
                  <a:srgbClr val="002060"/>
                </a:solidFill>
                <a:sym typeface="Helvetica Neue"/>
              </a:rPr>
              <a:t>(Control of Destiny)</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2" name="Text Placeholder 1">
            <a:extLst>
              <a:ext uri="{FF2B5EF4-FFF2-40B4-BE49-F238E27FC236}">
                <a16:creationId xmlns:a16="http://schemas.microsoft.com/office/drawing/2014/main" id="{E7DEC69D-2178-4C66-9C85-286950BA9F8F}"/>
              </a:ext>
            </a:extLst>
          </p:cNvPr>
          <p:cNvSpPr>
            <a:spLocks noGrp="1"/>
          </p:cNvSpPr>
          <p:nvPr>
            <p:ph type="body" sz="quarter" idx="13"/>
          </p:nvPr>
        </p:nvSpPr>
        <p:spPr/>
        <p:txBody>
          <a:bodyPr/>
          <a:lstStyle/>
          <a:p>
            <a:pPr lvl="0"/>
            <a:r>
              <a:rPr lang="en-US" dirty="0">
                <a:solidFill>
                  <a:schemeClr val="accent1"/>
                </a:solidFill>
                <a:sym typeface="Helvetica Neue"/>
              </a:rPr>
              <a:t>A</a:t>
            </a:r>
            <a:r>
              <a:rPr lang="en-US" dirty="0">
                <a:sym typeface="Helvetica Neue"/>
              </a:rPr>
              <a:t> – Autonomy</a:t>
            </a:r>
          </a:p>
        </p:txBody>
      </p:sp>
      <p:sp>
        <p:nvSpPr>
          <p:cNvPr id="3" name="Text Placeholder 2">
            <a:extLst>
              <a:ext uri="{FF2B5EF4-FFF2-40B4-BE49-F238E27FC236}">
                <a16:creationId xmlns:a16="http://schemas.microsoft.com/office/drawing/2014/main" id="{192982AD-A70C-4004-921C-6D598FDD58A4}"/>
              </a:ext>
            </a:extLst>
          </p:cNvPr>
          <p:cNvSpPr>
            <a:spLocks noGrp="1"/>
          </p:cNvSpPr>
          <p:nvPr>
            <p:ph type="body" sz="quarter" idx="14"/>
          </p:nvPr>
        </p:nvSpPr>
        <p:spPr/>
        <p:txBody>
          <a:bodyPr/>
          <a:lstStyle/>
          <a:p>
            <a:pPr marL="0" lvl="0" indent="0">
              <a:buNone/>
            </a:pPr>
            <a:r>
              <a:rPr lang="en-US" dirty="0">
                <a:solidFill>
                  <a:schemeClr val="accent1"/>
                </a:solidFill>
                <a:latin typeface="Arial Black" panose="020B0A04020102020204" pitchFamily="34" charset="0"/>
                <a:sym typeface="Helvetica Neue"/>
              </a:rPr>
              <a:t>Low A</a:t>
            </a:r>
          </a:p>
          <a:p>
            <a:pPr lvl="0"/>
            <a:r>
              <a:rPr lang="en-US" sz="1600" dirty="0">
                <a:sym typeface="Helvetica Neue"/>
              </a:rPr>
              <a:t>Selfless</a:t>
            </a:r>
          </a:p>
          <a:p>
            <a:pPr lvl="0"/>
            <a:r>
              <a:rPr lang="en-US" sz="1600" dirty="0">
                <a:sym typeface="Helvetica Neue"/>
              </a:rPr>
              <a:t>Present</a:t>
            </a:r>
          </a:p>
          <a:p>
            <a:pPr lvl="0"/>
            <a:r>
              <a:rPr lang="en-US" sz="1600" dirty="0">
                <a:sym typeface="Helvetica Neue"/>
              </a:rPr>
              <a:t>Consensus</a:t>
            </a:r>
          </a:p>
          <a:p>
            <a:pPr lvl="0"/>
            <a:r>
              <a:rPr lang="en-US" sz="1600" dirty="0">
                <a:sym typeface="Helvetica Neue"/>
              </a:rPr>
              <a:t>Team Player</a:t>
            </a:r>
          </a:p>
          <a:p>
            <a:pPr lvl="0"/>
            <a:r>
              <a:rPr lang="en-US" sz="1600" dirty="0">
                <a:sym typeface="Helvetica Neue"/>
              </a:rPr>
              <a:t>Amiable</a:t>
            </a:r>
          </a:p>
          <a:p>
            <a:pPr lvl="0"/>
            <a:r>
              <a:rPr lang="en-US" sz="1600" dirty="0">
                <a:sym typeface="Helvetica Neue"/>
              </a:rPr>
              <a:t>Agreeable</a:t>
            </a:r>
          </a:p>
          <a:p>
            <a:pPr lvl="0"/>
            <a:r>
              <a:rPr lang="en-US" sz="1600" dirty="0">
                <a:sym typeface="Helvetica Neue"/>
              </a:rPr>
              <a:t>Peaceful</a:t>
            </a:r>
          </a:p>
          <a:p>
            <a:pPr lvl="0"/>
            <a:r>
              <a:rPr lang="en-US" sz="1600" dirty="0">
                <a:sym typeface="Helvetica Neue"/>
              </a:rPr>
              <a:t>Timid</a:t>
            </a:r>
          </a:p>
          <a:p>
            <a:pPr lvl="0"/>
            <a:r>
              <a:rPr lang="en-US" sz="1600" dirty="0">
                <a:sym typeface="Helvetica Neue"/>
              </a:rPr>
              <a:t>Humble</a:t>
            </a:r>
          </a:p>
          <a:p>
            <a:pPr lvl="0"/>
            <a:r>
              <a:rPr lang="en-US" sz="1600" dirty="0">
                <a:sym typeface="Helvetica Neue"/>
              </a:rPr>
              <a:t>Unobtrusive</a:t>
            </a:r>
          </a:p>
        </p:txBody>
      </p:sp>
      <p:sp>
        <p:nvSpPr>
          <p:cNvPr id="4" name="Text Placeholder 3">
            <a:extLst>
              <a:ext uri="{FF2B5EF4-FFF2-40B4-BE49-F238E27FC236}">
                <a16:creationId xmlns:a16="http://schemas.microsoft.com/office/drawing/2014/main" id="{D519552D-F226-4CE2-8A2C-B4CB86CD0FA2}"/>
              </a:ext>
            </a:extLst>
          </p:cNvPr>
          <p:cNvSpPr>
            <a:spLocks noGrp="1"/>
          </p:cNvSpPr>
          <p:nvPr>
            <p:ph type="body" sz="quarter" idx="15"/>
          </p:nvPr>
        </p:nvSpPr>
        <p:spPr/>
        <p:txBody>
          <a:bodyPr/>
          <a:lstStyle/>
          <a:p>
            <a:pPr marL="55563" lvl="0" indent="0">
              <a:buNone/>
            </a:pPr>
            <a:r>
              <a:rPr lang="en-US" dirty="0">
                <a:solidFill>
                  <a:schemeClr val="accent1"/>
                </a:solidFill>
                <a:latin typeface="Arial Black" panose="020B0A04020102020204" pitchFamily="34" charset="0"/>
                <a:sym typeface="Helvetica Neue"/>
              </a:rPr>
              <a:t>High A</a:t>
            </a:r>
          </a:p>
          <a:p>
            <a:pPr lvl="0"/>
            <a:r>
              <a:rPr lang="en-US" sz="1600" dirty="0">
                <a:sym typeface="Helvetica Neue"/>
              </a:rPr>
              <a:t>Independent</a:t>
            </a:r>
          </a:p>
          <a:p>
            <a:pPr lvl="0"/>
            <a:r>
              <a:rPr lang="en-US" sz="1600" dirty="0">
                <a:sym typeface="Helvetica Neue"/>
              </a:rPr>
              <a:t>Proactive</a:t>
            </a:r>
          </a:p>
          <a:p>
            <a:pPr lvl="0"/>
            <a:r>
              <a:rPr lang="en-US" sz="1600" dirty="0">
                <a:sym typeface="Helvetica Neue"/>
              </a:rPr>
              <a:t>Macro</a:t>
            </a:r>
          </a:p>
          <a:p>
            <a:pPr lvl="0"/>
            <a:r>
              <a:rPr lang="en-US" sz="1600" dirty="0">
                <a:sym typeface="Helvetica Neue"/>
              </a:rPr>
              <a:t>Enough = More</a:t>
            </a:r>
          </a:p>
          <a:p>
            <a:pPr lvl="0"/>
            <a:r>
              <a:rPr lang="en-US" sz="1600" dirty="0">
                <a:sym typeface="Helvetica Neue"/>
              </a:rPr>
              <a:t>Confident</a:t>
            </a:r>
          </a:p>
          <a:p>
            <a:pPr lvl="0"/>
            <a:r>
              <a:rPr lang="en-US" sz="1600" dirty="0">
                <a:sym typeface="Helvetica Neue"/>
              </a:rPr>
              <a:t>Self-Starter</a:t>
            </a:r>
          </a:p>
          <a:p>
            <a:pPr lvl="0"/>
            <a:r>
              <a:rPr lang="en-US" sz="1600" dirty="0">
                <a:sym typeface="Helvetica Neue"/>
              </a:rPr>
              <a:t>Assertive</a:t>
            </a:r>
          </a:p>
          <a:p>
            <a:pPr lvl="0"/>
            <a:r>
              <a:rPr lang="en-US" sz="1600" dirty="0">
                <a:sym typeface="Helvetica Neue"/>
              </a:rPr>
              <a:t>Resourceful</a:t>
            </a:r>
          </a:p>
          <a:p>
            <a:pPr lvl="0"/>
            <a:r>
              <a:rPr lang="en-US" sz="1600" dirty="0">
                <a:sym typeface="Helvetica Neue"/>
              </a:rPr>
              <a:t>Individualistic</a:t>
            </a:r>
          </a:p>
          <a:p>
            <a:pPr lvl="0"/>
            <a:r>
              <a:rPr lang="en-US" sz="1600" dirty="0">
                <a:sym typeface="Helvetica Neue"/>
              </a:rPr>
              <a:t>Competitive</a:t>
            </a:r>
            <a:endParaRPr lang="en-US" dirty="0">
              <a:sym typeface="Helvetica Neue"/>
            </a:endParaRPr>
          </a:p>
        </p:txBody>
      </p:sp>
    </p:spTree>
    <p:extLst>
      <p:ext uri="{BB962C8B-B14F-4D97-AF65-F5344CB8AC3E}">
        <p14:creationId xmlns:p14="http://schemas.microsoft.com/office/powerpoint/2010/main" val="4065685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CULTURE INDEX">
      <a:dk1>
        <a:srgbClr val="2C50A3"/>
      </a:dk1>
      <a:lt1>
        <a:sysClr val="window" lastClr="FFFFFF"/>
      </a:lt1>
      <a:dk2>
        <a:srgbClr val="2B2E7F"/>
      </a:dk2>
      <a:lt2>
        <a:srgbClr val="E3DED1"/>
      </a:lt2>
      <a:accent1>
        <a:srgbClr val="BA1F31"/>
      </a:accent1>
      <a:accent2>
        <a:srgbClr val="FFC845"/>
      </a:accent2>
      <a:accent3>
        <a:srgbClr val="019A49"/>
      </a:accent3>
      <a:accent4>
        <a:srgbClr val="833795"/>
      </a:accent4>
      <a:accent5>
        <a:srgbClr val="63B5E5"/>
      </a:accent5>
      <a:accent6>
        <a:srgbClr val="F7952D"/>
      </a:accent6>
      <a:hlink>
        <a:srgbClr val="056B38"/>
      </a:hlink>
      <a:folHlink>
        <a:srgbClr val="5B2C8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2715</TotalTime>
  <Words>2811</Words>
  <Application>Microsoft Office PowerPoint</Application>
  <PresentationFormat>On-screen Show (16:9)</PresentationFormat>
  <Paragraphs>458</Paragraphs>
  <Slides>33</Slides>
  <Notes>32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33</vt:i4>
      </vt:variant>
    </vt:vector>
  </HeadingPairs>
  <TitlesOfParts>
    <vt:vector size="42" baseType="lpstr">
      <vt:lpstr>Arial Black</vt:lpstr>
      <vt:lpstr>Wingdings</vt:lpstr>
      <vt:lpstr>Merriweather</vt:lpstr>
      <vt:lpstr>Arial</vt:lpstr>
      <vt:lpstr>Brandon Grotesque Black</vt:lpstr>
      <vt:lpstr>Helvetica Neue</vt:lpstr>
      <vt:lpstr>Simple Light</vt:lpstr>
      <vt:lpstr>1_Simple Light</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Factor Emphasis Connecting the Dots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Williford</dc:creator>
  <cp:lastModifiedBy>Andrea Longoria</cp:lastModifiedBy>
  <cp:revision>62</cp:revision>
  <dcterms:modified xsi:type="dcterms:W3CDTF">2022-12-06T21:44:44Z</dcterms:modified>
</cp:coreProperties>
</file>