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71" r:id="rId4"/>
    <p:sldId id="283" r:id="rId5"/>
    <p:sldId id="280" r:id="rId6"/>
    <p:sldId id="278" r:id="rId7"/>
    <p:sldId id="281" r:id="rId8"/>
    <p:sldId id="282" r:id="rId9"/>
  </p:sldIdLst>
  <p:sldSz cx="9144000" cy="6858000" type="letter"/>
  <p:notesSz cx="7010400" cy="9296400"/>
  <p:custDataLst>
    <p:tags r:id="rId1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ena Roberts" initials="ER" lastIdx="1" clrIdx="0">
    <p:extLst>
      <p:ext uri="{19B8F6BF-5375-455C-9EA6-DF929625EA0E}">
        <p15:presenceInfo xmlns:p15="http://schemas.microsoft.com/office/powerpoint/2012/main" userId="Elena Roberts" providerId="None"/>
      </p:ext>
    </p:extLst>
  </p:cmAuthor>
  <p:cmAuthor id="2" name="Jason Edelman" initials="JE" lastIdx="19" clrIdx="1">
    <p:extLst>
      <p:ext uri="{19B8F6BF-5375-455C-9EA6-DF929625EA0E}">
        <p15:presenceInfo xmlns:p15="http://schemas.microsoft.com/office/powerpoint/2012/main" userId="Jason Edelman" providerId="None"/>
      </p:ext>
    </p:extLst>
  </p:cmAuthor>
  <p:cmAuthor id="3" name="Alex Cummings" initials="AC" lastIdx="20" clrIdx="2">
    <p:extLst>
      <p:ext uri="{19B8F6BF-5375-455C-9EA6-DF929625EA0E}">
        <p15:presenceInfo xmlns:p15="http://schemas.microsoft.com/office/powerpoint/2012/main" userId="Alex Cummings" providerId="None"/>
      </p:ext>
    </p:extLst>
  </p:cmAuthor>
  <p:cmAuthor id="4" name="Larry Van Wave" initials="LVW" lastIdx="11" clrIdx="3">
    <p:extLst>
      <p:ext uri="{19B8F6BF-5375-455C-9EA6-DF929625EA0E}">
        <p15:presenceInfo xmlns:p15="http://schemas.microsoft.com/office/powerpoint/2012/main" userId="Larry Van Wav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74"/>
    <a:srgbClr val="D02C30"/>
    <a:srgbClr val="B5AD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1" d="100"/>
          <a:sy n="111" d="100"/>
        </p:scale>
        <p:origin x="51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9C0A2D1-62F0-4DE7-8FFA-9E22D38953E1}"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4FE4B-93C6-4677-8E88-615B8AD01A06}" type="slidenum">
              <a:rPr lang="en-US" smtClean="0"/>
              <a:t>‹#›</a:t>
            </a:fld>
            <a:endParaRPr lang="en-US"/>
          </a:p>
        </p:txBody>
      </p:sp>
    </p:spTree>
    <p:extLst>
      <p:ext uri="{BB962C8B-B14F-4D97-AF65-F5344CB8AC3E}">
        <p14:creationId xmlns:p14="http://schemas.microsoft.com/office/powerpoint/2010/main" val="3672404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0A2D1-62F0-4DE7-8FFA-9E22D38953E1}"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4FE4B-93C6-4677-8E88-615B8AD01A06}" type="slidenum">
              <a:rPr lang="en-US" smtClean="0"/>
              <a:t>‹#›</a:t>
            </a:fld>
            <a:endParaRPr lang="en-US"/>
          </a:p>
        </p:txBody>
      </p:sp>
    </p:spTree>
    <p:extLst>
      <p:ext uri="{BB962C8B-B14F-4D97-AF65-F5344CB8AC3E}">
        <p14:creationId xmlns:p14="http://schemas.microsoft.com/office/powerpoint/2010/main" val="2316293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0A2D1-62F0-4DE7-8FFA-9E22D38953E1}"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4FE4B-93C6-4677-8E88-615B8AD01A06}" type="slidenum">
              <a:rPr lang="en-US" smtClean="0"/>
              <a:t>‹#›</a:t>
            </a:fld>
            <a:endParaRPr lang="en-US"/>
          </a:p>
        </p:txBody>
      </p:sp>
    </p:spTree>
    <p:extLst>
      <p:ext uri="{BB962C8B-B14F-4D97-AF65-F5344CB8AC3E}">
        <p14:creationId xmlns:p14="http://schemas.microsoft.com/office/powerpoint/2010/main" val="2090953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0A2D1-62F0-4DE7-8FFA-9E22D38953E1}"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4FE4B-93C6-4677-8E88-615B8AD01A06}" type="slidenum">
              <a:rPr lang="en-US" smtClean="0"/>
              <a:t>‹#›</a:t>
            </a:fld>
            <a:endParaRPr lang="en-US"/>
          </a:p>
        </p:txBody>
      </p:sp>
    </p:spTree>
    <p:extLst>
      <p:ext uri="{BB962C8B-B14F-4D97-AF65-F5344CB8AC3E}">
        <p14:creationId xmlns:p14="http://schemas.microsoft.com/office/powerpoint/2010/main" val="2571750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9C0A2D1-62F0-4DE7-8FFA-9E22D38953E1}"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4FE4B-93C6-4677-8E88-615B8AD01A06}" type="slidenum">
              <a:rPr lang="en-US" smtClean="0"/>
              <a:t>‹#›</a:t>
            </a:fld>
            <a:endParaRPr lang="en-US"/>
          </a:p>
        </p:txBody>
      </p:sp>
    </p:spTree>
    <p:extLst>
      <p:ext uri="{BB962C8B-B14F-4D97-AF65-F5344CB8AC3E}">
        <p14:creationId xmlns:p14="http://schemas.microsoft.com/office/powerpoint/2010/main" val="3625169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C0A2D1-62F0-4DE7-8FFA-9E22D38953E1}" type="datetimeFigureOut">
              <a:rPr lang="en-US" smtClean="0"/>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F4FE4B-93C6-4677-8E88-615B8AD01A06}" type="slidenum">
              <a:rPr lang="en-US" smtClean="0"/>
              <a:t>‹#›</a:t>
            </a:fld>
            <a:endParaRPr lang="en-US"/>
          </a:p>
        </p:txBody>
      </p:sp>
    </p:spTree>
    <p:extLst>
      <p:ext uri="{BB962C8B-B14F-4D97-AF65-F5344CB8AC3E}">
        <p14:creationId xmlns:p14="http://schemas.microsoft.com/office/powerpoint/2010/main" val="3835240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9C0A2D1-62F0-4DE7-8FFA-9E22D38953E1}" type="datetimeFigureOut">
              <a:rPr lang="en-US" smtClean="0"/>
              <a:t>4/1/2025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F4FE4B-93C6-4677-8E88-615B8AD01A06}" type="slidenum">
              <a:rPr lang="en-US" smtClean="0"/>
              <a:t>‹#›</a:t>
            </a:fld>
            <a:endParaRPr lang="en-US"/>
          </a:p>
        </p:txBody>
      </p:sp>
    </p:spTree>
    <p:extLst>
      <p:ext uri="{BB962C8B-B14F-4D97-AF65-F5344CB8AC3E}">
        <p14:creationId xmlns:p14="http://schemas.microsoft.com/office/powerpoint/2010/main" val="2324670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9C0A2D1-62F0-4DE7-8FFA-9E22D38953E1}" type="datetimeFigureOut">
              <a:rPr lang="en-US" smtClean="0"/>
              <a:t>4/1/2025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F4FE4B-93C6-4677-8E88-615B8AD01A06}" type="slidenum">
              <a:rPr lang="en-US" smtClean="0"/>
              <a:t>‹#›</a:t>
            </a:fld>
            <a:endParaRPr lang="en-US"/>
          </a:p>
        </p:txBody>
      </p:sp>
    </p:spTree>
    <p:extLst>
      <p:ext uri="{BB962C8B-B14F-4D97-AF65-F5344CB8AC3E}">
        <p14:creationId xmlns:p14="http://schemas.microsoft.com/office/powerpoint/2010/main" val="1172353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C0A2D1-62F0-4DE7-8FFA-9E22D38953E1}" type="datetimeFigureOut">
              <a:rPr lang="en-US" smtClean="0"/>
              <a:t>4/1/2025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F4FE4B-93C6-4677-8E88-615B8AD01A06}" type="slidenum">
              <a:rPr lang="en-US" smtClean="0"/>
              <a:t>‹#›</a:t>
            </a:fld>
            <a:endParaRPr lang="en-US"/>
          </a:p>
        </p:txBody>
      </p:sp>
    </p:spTree>
    <p:extLst>
      <p:ext uri="{BB962C8B-B14F-4D97-AF65-F5344CB8AC3E}">
        <p14:creationId xmlns:p14="http://schemas.microsoft.com/office/powerpoint/2010/main" val="1062886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9C0A2D1-62F0-4DE7-8FFA-9E22D38953E1}" type="datetimeFigureOut">
              <a:rPr lang="en-US" smtClean="0"/>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F4FE4B-93C6-4677-8E88-615B8AD01A06}" type="slidenum">
              <a:rPr lang="en-US" smtClean="0"/>
              <a:t>‹#›</a:t>
            </a:fld>
            <a:endParaRPr lang="en-US"/>
          </a:p>
        </p:txBody>
      </p:sp>
    </p:spTree>
    <p:extLst>
      <p:ext uri="{BB962C8B-B14F-4D97-AF65-F5344CB8AC3E}">
        <p14:creationId xmlns:p14="http://schemas.microsoft.com/office/powerpoint/2010/main" val="3509922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9C0A2D1-62F0-4DE7-8FFA-9E22D38953E1}" type="datetimeFigureOut">
              <a:rPr lang="en-US" smtClean="0"/>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F4FE4B-93C6-4677-8E88-615B8AD01A06}" type="slidenum">
              <a:rPr lang="en-US" smtClean="0"/>
              <a:t>‹#›</a:t>
            </a:fld>
            <a:endParaRPr lang="en-US"/>
          </a:p>
        </p:txBody>
      </p:sp>
    </p:spTree>
    <p:extLst>
      <p:ext uri="{BB962C8B-B14F-4D97-AF65-F5344CB8AC3E}">
        <p14:creationId xmlns:p14="http://schemas.microsoft.com/office/powerpoint/2010/main" val="998794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C0A2D1-62F0-4DE7-8FFA-9E22D38953E1}" type="datetimeFigureOut">
              <a:rPr lang="en-US" smtClean="0"/>
              <a:t>4/1/2025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F4FE4B-93C6-4677-8E88-615B8AD01A06}" type="slidenum">
              <a:rPr lang="en-US" smtClean="0"/>
              <a:t>‹#›</a:t>
            </a:fld>
            <a:endParaRPr lang="en-US"/>
          </a:p>
        </p:txBody>
      </p:sp>
    </p:spTree>
    <p:extLst>
      <p:ext uri="{BB962C8B-B14F-4D97-AF65-F5344CB8AC3E}">
        <p14:creationId xmlns:p14="http://schemas.microsoft.com/office/powerpoint/2010/main" val="31703722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4.xml"/><Relationship Id="rId6" Type="http://schemas.microsoft.com/office/2007/relationships/hdphoto" Target="../media/hdphoto2.wdp"/><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6.png"/><Relationship Id="rId4" Type="http://schemas.microsoft.com/office/2007/relationships/hdphoto" Target="../media/hdphoto1.wdp"/><Relationship Id="rId9" Type="http://schemas.openxmlformats.org/officeDocument/2006/relationships/image" Target="../media/image5.png"/><Relationship Id="rId1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806934-A73C-4E00-B439-DE552D8E73AA}"/>
              </a:ext>
            </a:extLst>
          </p:cNvPr>
          <p:cNvPicPr>
            <a:picLocks noChangeAspect="1"/>
          </p:cNvPicPr>
          <p:nvPr/>
        </p:nvPicPr>
        <p:blipFill>
          <a:blip r:embed="rId3"/>
          <a:stretch>
            <a:fillRect/>
          </a:stretch>
        </p:blipFill>
        <p:spPr>
          <a:xfrm>
            <a:off x="8369186" y="244671"/>
            <a:ext cx="459964" cy="703474"/>
          </a:xfrm>
          <a:prstGeom prst="rect">
            <a:avLst/>
          </a:prstGeom>
        </p:spPr>
      </p:pic>
      <p:grpSp>
        <p:nvGrpSpPr>
          <p:cNvPr id="8" name="Group 7">
            <a:extLst>
              <a:ext uri="{FF2B5EF4-FFF2-40B4-BE49-F238E27FC236}">
                <a16:creationId xmlns:a16="http://schemas.microsoft.com/office/drawing/2014/main" id="{7264C0E3-3F82-4403-BA5B-B9C349CAE296}"/>
              </a:ext>
            </a:extLst>
          </p:cNvPr>
          <p:cNvGrpSpPr/>
          <p:nvPr/>
        </p:nvGrpSpPr>
        <p:grpSpPr>
          <a:xfrm>
            <a:off x="-3" y="2329978"/>
            <a:ext cx="9144004" cy="2198044"/>
            <a:chOff x="-190507" y="1047750"/>
            <a:chExt cx="9420231" cy="2198044"/>
          </a:xfrm>
        </p:grpSpPr>
        <p:sp>
          <p:nvSpPr>
            <p:cNvPr id="9" name="Rectangle 8">
              <a:extLst>
                <a:ext uri="{FF2B5EF4-FFF2-40B4-BE49-F238E27FC236}">
                  <a16:creationId xmlns:a16="http://schemas.microsoft.com/office/drawing/2014/main" id="{FF05E720-0734-4741-808D-90890175ACBD}"/>
                </a:ext>
              </a:extLst>
            </p:cNvPr>
            <p:cNvSpPr/>
            <p:nvPr/>
          </p:nvSpPr>
          <p:spPr>
            <a:xfrm rot="5400000" flipH="1">
              <a:off x="3476481" y="-2619234"/>
              <a:ext cx="2086260" cy="9420227"/>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E4225CFB-4374-4A4F-8A01-E63959CB4F00}"/>
                </a:ext>
              </a:extLst>
            </p:cNvPr>
            <p:cNvSpPr txBox="1">
              <a:spLocks/>
            </p:cNvSpPr>
            <p:nvPr/>
          </p:nvSpPr>
          <p:spPr>
            <a:xfrm>
              <a:off x="381299" y="1537887"/>
              <a:ext cx="8276622" cy="55081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600" spc="300" dirty="0">
                  <a:solidFill>
                    <a:srgbClr val="00ADBC"/>
                  </a:solidFill>
                  <a:latin typeface="Brandon Grotesque Bold" panose="020B0803020203060202" pitchFamily="34" charset="0"/>
                  <a:ea typeface="Pacifico" charset="0"/>
                  <a:cs typeface="Arial" panose="020B0604020202020204" pitchFamily="34" charset="0"/>
                </a:rPr>
                <a:t>PICTURE PROCESS MAPS (PPM)</a:t>
              </a:r>
            </a:p>
          </p:txBody>
        </p:sp>
        <p:sp>
          <p:nvSpPr>
            <p:cNvPr id="11" name="Title 1">
              <a:extLst>
                <a:ext uri="{FF2B5EF4-FFF2-40B4-BE49-F238E27FC236}">
                  <a16:creationId xmlns:a16="http://schemas.microsoft.com/office/drawing/2014/main" id="{AD508303-4337-4434-A9A1-11AC7B4ADCED}"/>
                </a:ext>
              </a:extLst>
            </p:cNvPr>
            <p:cNvSpPr txBox="1">
              <a:spLocks/>
            </p:cNvSpPr>
            <p:nvPr/>
          </p:nvSpPr>
          <p:spPr>
            <a:xfrm>
              <a:off x="785809" y="2146772"/>
              <a:ext cx="7467599" cy="611458"/>
            </a:xfrm>
            <a:prstGeom prst="rect">
              <a:avLst/>
            </a:prstGeom>
          </p:spPr>
          <p:txBody>
            <a:bodyPr>
              <a:noAutofit/>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9pPr>
            </a:lstStyle>
            <a:p>
              <a:pPr>
                <a:lnSpc>
                  <a:spcPts val="5000"/>
                </a:lnSpc>
              </a:pPr>
              <a:r>
                <a:rPr lang="en-US" spc="300" dirty="0">
                  <a:solidFill>
                    <a:schemeClr val="bg1"/>
                  </a:solidFill>
                  <a:latin typeface="Brandon Grotesque Bold" panose="020B0803020203060202" pitchFamily="34" charset="0"/>
                  <a:ea typeface="Pacifico" charset="0"/>
                  <a:cs typeface="Arial" panose="020B0604020202020204" pitchFamily="34" charset="0"/>
                </a:rPr>
                <a:t>Cash and Coins</a:t>
              </a:r>
            </a:p>
          </p:txBody>
        </p:sp>
        <p:grpSp>
          <p:nvGrpSpPr>
            <p:cNvPr id="12" name="Group 11">
              <a:extLst>
                <a:ext uri="{FF2B5EF4-FFF2-40B4-BE49-F238E27FC236}">
                  <a16:creationId xmlns:a16="http://schemas.microsoft.com/office/drawing/2014/main" id="{29A97ABA-2602-4958-B1CE-F22D23D28B06}"/>
                </a:ext>
              </a:extLst>
            </p:cNvPr>
            <p:cNvGrpSpPr/>
            <p:nvPr/>
          </p:nvGrpSpPr>
          <p:grpSpPr>
            <a:xfrm>
              <a:off x="-190507" y="3129656"/>
              <a:ext cx="9420228" cy="116138"/>
              <a:chOff x="-186936" y="3089435"/>
              <a:chExt cx="9420228" cy="116138"/>
            </a:xfrm>
          </p:grpSpPr>
          <p:sp>
            <p:nvSpPr>
              <p:cNvPr id="13" name="Rectangle 12">
                <a:extLst>
                  <a:ext uri="{FF2B5EF4-FFF2-40B4-BE49-F238E27FC236}">
                    <a16:creationId xmlns:a16="http://schemas.microsoft.com/office/drawing/2014/main" id="{2AB7A028-D863-4695-B0BB-4A9DC3FBDE8B}"/>
                  </a:ext>
                </a:extLst>
              </p:cNvPr>
              <p:cNvSpPr/>
              <p:nvPr/>
            </p:nvSpPr>
            <p:spPr>
              <a:xfrm rot="5400000" flipH="1">
                <a:off x="1179583" y="1722918"/>
                <a:ext cx="116135" cy="2849174"/>
              </a:xfrm>
              <a:prstGeom prst="rect">
                <a:avLst/>
              </a:prstGeom>
              <a:solidFill>
                <a:srgbClr val="00A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810F3B8-6524-43C4-87F8-21EB3E4F5C7B}"/>
                  </a:ext>
                </a:extLst>
              </p:cNvPr>
              <p:cNvSpPr/>
              <p:nvPr/>
            </p:nvSpPr>
            <p:spPr>
              <a:xfrm rot="5400000" flipH="1">
                <a:off x="3935290" y="1816386"/>
                <a:ext cx="116136" cy="2662237"/>
              </a:xfrm>
              <a:prstGeom prst="rect">
                <a:avLst/>
              </a:prstGeom>
              <a:solidFill>
                <a:srgbClr val="FF90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768FEBA-9A78-4281-9B86-7466BE8BD294}"/>
                  </a:ext>
                </a:extLst>
              </p:cNvPr>
              <p:cNvSpPr/>
              <p:nvPr/>
            </p:nvSpPr>
            <p:spPr>
              <a:xfrm rot="5400000" flipH="1">
                <a:off x="7170810" y="1143088"/>
                <a:ext cx="116136" cy="4008829"/>
              </a:xfrm>
              <a:prstGeom prst="rect">
                <a:avLst/>
              </a:prstGeom>
              <a:solidFill>
                <a:srgbClr val="D02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 name="Date Placeholder 4">
            <a:extLst>
              <a:ext uri="{FF2B5EF4-FFF2-40B4-BE49-F238E27FC236}">
                <a16:creationId xmlns:a16="http://schemas.microsoft.com/office/drawing/2014/main" id="{0AA29CDF-9642-4EAA-96E2-7B24618BBB9A}"/>
              </a:ext>
            </a:extLst>
          </p:cNvPr>
          <p:cNvSpPr txBox="1">
            <a:spLocks/>
          </p:cNvSpPr>
          <p:nvPr/>
        </p:nvSpPr>
        <p:spPr>
          <a:xfrm>
            <a:off x="3812047" y="6389358"/>
            <a:ext cx="1519907" cy="365125"/>
          </a:xfrm>
          <a:prstGeom prst="rect">
            <a:avLst/>
          </a:prstGeom>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en-US" sz="1400" dirty="0">
                <a:latin typeface="Brandon Grotesque Bold" panose="020B0803020203060202" pitchFamily="34" charset="0"/>
                <a:cs typeface="Arial" panose="020B0604020202020204" pitchFamily="34" charset="0"/>
              </a:rPr>
              <a:t>April 2025</a:t>
            </a:r>
          </a:p>
        </p:txBody>
      </p:sp>
    </p:spTree>
    <p:custDataLst>
      <p:tags r:id="rId1"/>
    </p:custDataLst>
    <p:extLst>
      <p:ext uri="{BB962C8B-B14F-4D97-AF65-F5344CB8AC3E}">
        <p14:creationId xmlns:p14="http://schemas.microsoft.com/office/powerpoint/2010/main" val="698106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F2BF7D55-63E8-4468-B36E-8C97C155950E}"/>
              </a:ext>
            </a:extLst>
          </p:cNvPr>
          <p:cNvSpPr txBox="1">
            <a:spLocks/>
          </p:cNvSpPr>
          <p:nvPr/>
        </p:nvSpPr>
        <p:spPr>
          <a:xfrm>
            <a:off x="350352" y="1225809"/>
            <a:ext cx="8443297" cy="196689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600"/>
              </a:spcBef>
              <a:spcAft>
                <a:spcPts val="600"/>
              </a:spcAft>
              <a:buNone/>
            </a:pPr>
            <a:r>
              <a:rPr lang="en-US" sz="1400" b="1" dirty="0">
                <a:latin typeface="Brandon Grotesque Regular" panose="020B0503020203060202" pitchFamily="34" charset="0"/>
                <a:cs typeface="Arial" panose="020B0604020202020204" pitchFamily="34" charset="0"/>
              </a:rPr>
              <a:t>PURPOSE</a:t>
            </a:r>
          </a:p>
          <a:p>
            <a:pPr marL="0" indent="0">
              <a:lnSpc>
                <a:spcPts val="1700"/>
              </a:lnSpc>
              <a:spcBef>
                <a:spcPts val="600"/>
              </a:spcBef>
              <a:spcAft>
                <a:spcPts val="600"/>
              </a:spcAft>
              <a:buNone/>
            </a:pPr>
            <a:r>
              <a:rPr lang="en-US" altLang="en-US" sz="1200" dirty="0">
                <a:latin typeface="Brandon Grotesque Regular" panose="020B0503020203060202" pitchFamily="34" charset="0"/>
              </a:rPr>
              <a:t>The Cash and Coins Picture Process Map (PPM) outlines the step-by-step process for handling, sorting, and </a:t>
            </a:r>
            <a:r>
              <a:rPr lang="en-US" altLang="en-US" sz="1200" dirty="0" err="1">
                <a:latin typeface="Brandon Grotesque Regular" panose="020B0503020203060202" pitchFamily="34" charset="0"/>
              </a:rPr>
              <a:t>lotting</a:t>
            </a:r>
            <a:r>
              <a:rPr lang="en-US" altLang="en-US" sz="1200" dirty="0">
                <a:latin typeface="Brandon Grotesque Regular" panose="020B0503020203060202" pitchFamily="34" charset="0"/>
              </a:rPr>
              <a:t> any currency and coins. This includes but is not limited to, American and foreign currency, gaming tokens, casino chips, and military coins. This PPM provides instructions on how to set up the sorting station, the required materials, and a general process for sorting and </a:t>
            </a:r>
            <a:r>
              <a:rPr lang="en-US" altLang="en-US" sz="1200" dirty="0" err="1">
                <a:latin typeface="Brandon Grotesque Regular" panose="020B0503020203060202" pitchFamily="34" charset="0"/>
              </a:rPr>
              <a:t>lotting</a:t>
            </a:r>
            <a:r>
              <a:rPr lang="en-US" altLang="en-US" sz="1200" dirty="0">
                <a:latin typeface="Brandon Grotesque Regular" panose="020B0503020203060202" pitchFamily="34" charset="0"/>
              </a:rPr>
              <a:t>. </a:t>
            </a:r>
            <a:r>
              <a:rPr lang="en-US" sz="1200" dirty="0">
                <a:latin typeface="Brandon Grotesque Regular" panose="020B0503020203060202" pitchFamily="34" charset="0"/>
              </a:rPr>
              <a:t>The purpose of this guide is to help processors do their job accurately, ensuring all items are correctly sorted.</a:t>
            </a:r>
          </a:p>
          <a:p>
            <a:pPr marL="0" indent="0">
              <a:lnSpc>
                <a:spcPts val="1700"/>
              </a:lnSpc>
              <a:spcBef>
                <a:spcPts val="600"/>
              </a:spcBef>
              <a:spcAft>
                <a:spcPts val="600"/>
              </a:spcAft>
              <a:buNone/>
            </a:pPr>
            <a:endParaRPr lang="en-US" altLang="en-US" sz="1200" dirty="0">
              <a:latin typeface="Brandon Grotesque Regular" panose="020B0503020203060202" pitchFamily="34" charset="0"/>
            </a:endParaRPr>
          </a:p>
          <a:p>
            <a:pPr marL="0" indent="0">
              <a:lnSpc>
                <a:spcPts val="1700"/>
              </a:lnSpc>
              <a:spcBef>
                <a:spcPts val="600"/>
              </a:spcBef>
              <a:spcAft>
                <a:spcPts val="600"/>
              </a:spcAft>
              <a:buNone/>
            </a:pPr>
            <a:endParaRPr lang="en-US" sz="1400" b="1" dirty="0">
              <a:latin typeface="Brandon Grotesque Regular" panose="020B0503020203060202" pitchFamily="34" charset="0"/>
              <a:cs typeface="Arial" panose="020B0604020202020204" pitchFamily="34" charset="0"/>
            </a:endParaRPr>
          </a:p>
          <a:p>
            <a:pPr marL="0" indent="0">
              <a:lnSpc>
                <a:spcPts val="1700"/>
              </a:lnSpc>
              <a:spcBef>
                <a:spcPts val="600"/>
              </a:spcBef>
              <a:spcAft>
                <a:spcPts val="600"/>
              </a:spcAft>
              <a:buNone/>
            </a:pPr>
            <a:endParaRPr lang="en-US" sz="1200" b="1" dirty="0">
              <a:latin typeface="Brandon Grotesque Regular" panose="020B0503020203060202" pitchFamily="34" charset="0"/>
              <a:cs typeface="Arial" panose="020B0604020202020204" pitchFamily="34" charset="0"/>
            </a:endParaRPr>
          </a:p>
          <a:p>
            <a:pPr marL="0" indent="0">
              <a:lnSpc>
                <a:spcPts val="1700"/>
              </a:lnSpc>
              <a:spcBef>
                <a:spcPts val="600"/>
              </a:spcBef>
              <a:spcAft>
                <a:spcPts val="600"/>
              </a:spcAft>
              <a:buNone/>
            </a:pPr>
            <a:endParaRPr lang="en-US" sz="1400" b="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5983B71-5785-4271-8290-927CEC493D2E}"/>
              </a:ext>
            </a:extLst>
          </p:cNvPr>
          <p:cNvSpPr/>
          <p:nvPr/>
        </p:nvSpPr>
        <p:spPr>
          <a:xfrm>
            <a:off x="0" y="0"/>
            <a:ext cx="9153216" cy="932688"/>
          </a:xfrm>
          <a:prstGeom prst="rect">
            <a:avLst/>
          </a:prstGeom>
          <a:solidFill>
            <a:srgbClr val="002D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7" name="Slide Number Placeholder 1">
            <a:extLst>
              <a:ext uri="{FF2B5EF4-FFF2-40B4-BE49-F238E27FC236}">
                <a16:creationId xmlns:a16="http://schemas.microsoft.com/office/drawing/2014/main" id="{012B1D1D-681E-4BB2-9B26-DE6EC46B0DC6}"/>
              </a:ext>
            </a:extLst>
          </p:cNvPr>
          <p:cNvSpPr>
            <a:spLocks noGrp="1"/>
          </p:cNvSpPr>
          <p:nvPr>
            <p:ph type="sldNum" sz="quarter" idx="12"/>
          </p:nvPr>
        </p:nvSpPr>
        <p:spPr>
          <a:xfrm>
            <a:off x="6457950" y="6356351"/>
            <a:ext cx="2057400" cy="365125"/>
          </a:xfrm>
        </p:spPr>
        <p:txBody>
          <a:bodyPr/>
          <a:lstStyle/>
          <a:p>
            <a:r>
              <a:rPr lang="en-US" dirty="0">
                <a:latin typeface="Brandon Grotesque Regular" panose="020B0503020203060202" pitchFamily="34" charset="0"/>
                <a:cs typeface="Arial" panose="020B0604020202020204" pitchFamily="34" charset="0"/>
              </a:rPr>
              <a:t>1</a:t>
            </a:r>
          </a:p>
        </p:txBody>
      </p:sp>
      <p:sp>
        <p:nvSpPr>
          <p:cNvPr id="9" name="Title 1">
            <a:extLst>
              <a:ext uri="{FF2B5EF4-FFF2-40B4-BE49-F238E27FC236}">
                <a16:creationId xmlns:a16="http://schemas.microsoft.com/office/drawing/2014/main" id="{64218AF5-F6B2-4030-9284-D72BC304BDD1}"/>
              </a:ext>
            </a:extLst>
          </p:cNvPr>
          <p:cNvSpPr txBox="1">
            <a:spLocks/>
          </p:cNvSpPr>
          <p:nvPr/>
        </p:nvSpPr>
        <p:spPr>
          <a:xfrm>
            <a:off x="191746" y="243602"/>
            <a:ext cx="5979117" cy="508401"/>
          </a:xfrm>
          <a:prstGeom prst="rect">
            <a:avLst/>
          </a:prstGeom>
          <a:solidFill>
            <a:srgbClr val="002D73"/>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dirty="0">
              <a:solidFill>
                <a:schemeClr val="bg1"/>
              </a:solidFill>
              <a:latin typeface="Brandon Grotesque Bold" panose="020B0803020203060202" pitchFamily="34" charset="0"/>
              <a:ea typeface="Pacifico" charset="0"/>
              <a:cs typeface="Arial" panose="020B0604020202020204" pitchFamily="34" charset="0"/>
            </a:endParaRPr>
          </a:p>
        </p:txBody>
      </p:sp>
      <p:sp>
        <p:nvSpPr>
          <p:cNvPr id="27" name="Title 1">
            <a:extLst>
              <a:ext uri="{FF2B5EF4-FFF2-40B4-BE49-F238E27FC236}">
                <a16:creationId xmlns:a16="http://schemas.microsoft.com/office/drawing/2014/main" id="{5897487F-106E-44E6-861B-08D5BD2F1C9D}"/>
              </a:ext>
            </a:extLst>
          </p:cNvPr>
          <p:cNvSpPr txBox="1">
            <a:spLocks/>
          </p:cNvSpPr>
          <p:nvPr/>
        </p:nvSpPr>
        <p:spPr>
          <a:xfrm>
            <a:off x="6170863" y="346290"/>
            <a:ext cx="2781391" cy="307214"/>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1800" dirty="0">
                <a:solidFill>
                  <a:schemeClr val="bg1"/>
                </a:solidFill>
                <a:latin typeface="Brandon Grotesque Bold" panose="020B0803020203060202" pitchFamily="34" charset="0"/>
                <a:ea typeface="Pacifico" charset="0"/>
                <a:cs typeface="Arial" panose="020B0604020202020204" pitchFamily="34" charset="0"/>
              </a:rPr>
              <a:t>Cash and Coins</a:t>
            </a:r>
          </a:p>
        </p:txBody>
      </p:sp>
      <p:sp>
        <p:nvSpPr>
          <p:cNvPr id="24" name="Title 1">
            <a:extLst>
              <a:ext uri="{FF2B5EF4-FFF2-40B4-BE49-F238E27FC236}">
                <a16:creationId xmlns:a16="http://schemas.microsoft.com/office/drawing/2014/main" id="{610E7A3D-67E0-49A3-923D-607427BE4F6D}"/>
              </a:ext>
            </a:extLst>
          </p:cNvPr>
          <p:cNvSpPr txBox="1">
            <a:spLocks/>
          </p:cNvSpPr>
          <p:nvPr/>
        </p:nvSpPr>
        <p:spPr>
          <a:xfrm>
            <a:off x="91265" y="245697"/>
            <a:ext cx="7203504" cy="508401"/>
          </a:xfrm>
          <a:prstGeom prst="rect">
            <a:avLst/>
          </a:prstGeom>
          <a:solidFill>
            <a:srgbClr val="002D73"/>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bg1"/>
                </a:solidFill>
                <a:latin typeface="Brandon Grotesque Bold" panose="020B0803020203060202" pitchFamily="34" charset="0"/>
                <a:ea typeface="Pacifico" charset="0"/>
                <a:cs typeface="Arial" panose="020B0604020202020204" pitchFamily="34" charset="0"/>
              </a:rPr>
              <a:t>PURPOSE AND TABLE OF CONTENTS</a:t>
            </a:r>
          </a:p>
        </p:txBody>
      </p:sp>
      <p:grpSp>
        <p:nvGrpSpPr>
          <p:cNvPr id="25" name="Group 24">
            <a:extLst>
              <a:ext uri="{FF2B5EF4-FFF2-40B4-BE49-F238E27FC236}">
                <a16:creationId xmlns:a16="http://schemas.microsoft.com/office/drawing/2014/main" id="{9121FE8A-2820-454E-B3E1-5B1C7410FFD3}"/>
              </a:ext>
            </a:extLst>
          </p:cNvPr>
          <p:cNvGrpSpPr/>
          <p:nvPr/>
        </p:nvGrpSpPr>
        <p:grpSpPr>
          <a:xfrm>
            <a:off x="-1" y="894194"/>
            <a:ext cx="9143999" cy="107774"/>
            <a:chOff x="1" y="1410475"/>
            <a:chExt cx="9143999" cy="107774"/>
          </a:xfrm>
        </p:grpSpPr>
        <p:sp>
          <p:nvSpPr>
            <p:cNvPr id="26" name="Rectangle 25">
              <a:extLst>
                <a:ext uri="{FF2B5EF4-FFF2-40B4-BE49-F238E27FC236}">
                  <a16:creationId xmlns:a16="http://schemas.microsoft.com/office/drawing/2014/main" id="{084EE4A8-C7A8-435A-AC1F-F005D4558332}"/>
                </a:ext>
              </a:extLst>
            </p:cNvPr>
            <p:cNvSpPr/>
            <p:nvPr/>
          </p:nvSpPr>
          <p:spPr>
            <a:xfrm rot="5400000" flipH="1">
              <a:off x="3375115" y="321363"/>
              <a:ext cx="107772" cy="2286000"/>
            </a:xfrm>
            <a:prstGeom prst="rect">
              <a:avLst/>
            </a:prstGeom>
            <a:solidFill>
              <a:srgbClr val="D02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54CA616-BEDA-4381-ACCB-82728E8563F9}"/>
                </a:ext>
              </a:extLst>
            </p:cNvPr>
            <p:cNvSpPr/>
            <p:nvPr/>
          </p:nvSpPr>
          <p:spPr>
            <a:xfrm rot="5400000" flipH="1">
              <a:off x="1089115" y="321361"/>
              <a:ext cx="107772" cy="2286000"/>
            </a:xfrm>
            <a:prstGeom prst="rect">
              <a:avLst/>
            </a:prstGeom>
            <a:solidFill>
              <a:srgbClr val="00A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14A49EB-D39C-4C23-BC61-393CF9B42AE8}"/>
                </a:ext>
              </a:extLst>
            </p:cNvPr>
            <p:cNvSpPr/>
            <p:nvPr/>
          </p:nvSpPr>
          <p:spPr>
            <a:xfrm rot="5400000" flipH="1">
              <a:off x="7947114" y="321362"/>
              <a:ext cx="107772" cy="2286000"/>
            </a:xfrm>
            <a:prstGeom prst="rect">
              <a:avLst/>
            </a:prstGeom>
            <a:solidFill>
              <a:srgbClr val="00C1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CACA684-3EDB-4B60-860D-86431CCF4BA7}"/>
                </a:ext>
              </a:extLst>
            </p:cNvPr>
            <p:cNvSpPr/>
            <p:nvPr/>
          </p:nvSpPr>
          <p:spPr>
            <a:xfrm rot="5400000" flipH="1">
              <a:off x="5661115" y="321362"/>
              <a:ext cx="107772" cy="2286000"/>
            </a:xfrm>
            <a:prstGeom prst="rect">
              <a:avLst/>
            </a:prstGeom>
            <a:solidFill>
              <a:srgbClr val="FF90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9EB701C9-58CF-476C-AEE1-FACEF7C27754}"/>
              </a:ext>
            </a:extLst>
          </p:cNvPr>
          <p:cNvSpPr/>
          <p:nvPr/>
        </p:nvSpPr>
        <p:spPr>
          <a:xfrm>
            <a:off x="3294984" y="3012909"/>
            <a:ext cx="2554033" cy="325089"/>
          </a:xfrm>
          <a:prstGeom prst="rect">
            <a:avLst/>
          </a:prstGeom>
        </p:spPr>
        <p:txBody>
          <a:bodyPr wrap="none">
            <a:spAutoFit/>
          </a:bodyPr>
          <a:lstStyle/>
          <a:p>
            <a:pPr algn="ctr">
              <a:lnSpc>
                <a:spcPts val="1700"/>
              </a:lnSpc>
              <a:spcBef>
                <a:spcPts val="600"/>
              </a:spcBef>
              <a:spcAft>
                <a:spcPts val="600"/>
              </a:spcAft>
            </a:pPr>
            <a:r>
              <a:rPr lang="en-US" b="1" dirty="0">
                <a:latin typeface="Brandon Grotesque Regular" panose="020B0503020203060202" pitchFamily="34" charset="0"/>
                <a:cs typeface="Arial" panose="020B0604020202020204" pitchFamily="34" charset="0"/>
              </a:rPr>
              <a:t>TABLE OF CONTENTS</a:t>
            </a:r>
          </a:p>
        </p:txBody>
      </p:sp>
      <p:graphicFrame>
        <p:nvGraphicFramePr>
          <p:cNvPr id="16" name="Table 15">
            <a:extLst>
              <a:ext uri="{FF2B5EF4-FFF2-40B4-BE49-F238E27FC236}">
                <a16:creationId xmlns:a16="http://schemas.microsoft.com/office/drawing/2014/main" id="{A1BC1138-588F-4638-B325-D142E6712E9E}"/>
              </a:ext>
            </a:extLst>
          </p:cNvPr>
          <p:cNvGraphicFramePr>
            <a:graphicFrameLocks noGrp="1"/>
          </p:cNvGraphicFramePr>
          <p:nvPr>
            <p:extLst>
              <p:ext uri="{D42A27DB-BD31-4B8C-83A1-F6EECF244321}">
                <p14:modId xmlns:p14="http://schemas.microsoft.com/office/powerpoint/2010/main" val="3155276732"/>
              </p:ext>
            </p:extLst>
          </p:nvPr>
        </p:nvGraphicFramePr>
        <p:xfrm>
          <a:off x="1618091" y="3318092"/>
          <a:ext cx="5907818" cy="2057400"/>
        </p:xfrm>
        <a:graphic>
          <a:graphicData uri="http://schemas.openxmlformats.org/drawingml/2006/table">
            <a:tbl>
              <a:tblPr firstRow="1" bandRow="1">
                <a:tableStyleId>{5C22544A-7EE6-4342-B048-85BDC9FD1C3A}</a:tableStyleId>
              </a:tblPr>
              <a:tblGrid>
                <a:gridCol w="3471494">
                  <a:extLst>
                    <a:ext uri="{9D8B030D-6E8A-4147-A177-3AD203B41FA5}">
                      <a16:colId xmlns:a16="http://schemas.microsoft.com/office/drawing/2014/main" val="1610707143"/>
                    </a:ext>
                  </a:extLst>
                </a:gridCol>
                <a:gridCol w="2436324">
                  <a:extLst>
                    <a:ext uri="{9D8B030D-6E8A-4147-A177-3AD203B41FA5}">
                      <a16:colId xmlns:a16="http://schemas.microsoft.com/office/drawing/2014/main" val="3712444338"/>
                    </a:ext>
                  </a:extLst>
                </a:gridCol>
              </a:tblGrid>
              <a:tr h="245048">
                <a:tc>
                  <a:txBody>
                    <a:bodyPr/>
                    <a:lstStyle/>
                    <a:p>
                      <a:pPr>
                        <a:lnSpc>
                          <a:spcPct val="200000"/>
                        </a:lnSpc>
                      </a:pPr>
                      <a:r>
                        <a:rPr lang="en-US" sz="1200" b="0" dirty="0">
                          <a:solidFill>
                            <a:schemeClr val="tx1"/>
                          </a:solidFill>
                          <a:latin typeface="Brandon Grotesque Regular" panose="020B0503020203060202" pitchFamily="34" charset="0"/>
                          <a:cs typeface="Arial" panose="020B0604020202020204" pitchFamily="34" charset="0"/>
                        </a:rPr>
                        <a:t>Required Tools and Materials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200000"/>
                        </a:lnSpc>
                      </a:pPr>
                      <a:r>
                        <a:rPr lang="en-US" sz="1200" b="0" dirty="0">
                          <a:solidFill>
                            <a:schemeClr val="tx1"/>
                          </a:solidFill>
                          <a:latin typeface="Brandon Grotesque Regular" panose="020B0503020203060202" pitchFamily="34" charset="0"/>
                          <a:cs typeface="Arial" panose="020B0604020202020204" pitchFamily="34"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2567182"/>
                  </a:ext>
                </a:extLst>
              </a:tr>
              <a:tr h="245048">
                <a:tc>
                  <a:txBody>
                    <a:bodyPr/>
                    <a:lstStyle/>
                    <a:p>
                      <a:pPr>
                        <a:lnSpc>
                          <a:spcPct val="200000"/>
                        </a:lnSpc>
                      </a:pPr>
                      <a:r>
                        <a:rPr lang="en-US" sz="1200" b="0" dirty="0">
                          <a:solidFill>
                            <a:schemeClr val="tx1"/>
                          </a:solidFill>
                          <a:latin typeface="Brandon Grotesque Regular" panose="020B0503020203060202" pitchFamily="34" charset="0"/>
                          <a:cs typeface="Arial" panose="020B0604020202020204" pitchFamily="34" charset="0"/>
                        </a:rPr>
                        <a:t>Workstation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200000"/>
                        </a:lnSpc>
                      </a:pPr>
                      <a:r>
                        <a:rPr lang="en-US" sz="1200" b="0" dirty="0">
                          <a:solidFill>
                            <a:schemeClr val="tx1"/>
                          </a:solidFill>
                          <a:latin typeface="Brandon Grotesque Regular" panose="020B0503020203060202" pitchFamily="34" charset="0"/>
                          <a:cs typeface="Arial" panose="020B0604020202020204" pitchFamily="34"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670922"/>
                  </a:ext>
                </a:extLst>
              </a:tr>
              <a:tr h="245048">
                <a:tc>
                  <a:txBody>
                    <a:bodyPr/>
                    <a:lstStyle/>
                    <a:p>
                      <a:pPr>
                        <a:lnSpc>
                          <a:spcPct val="200000"/>
                        </a:lnSpc>
                      </a:pPr>
                      <a:r>
                        <a:rPr lang="en-US" sz="1200" b="0" dirty="0">
                          <a:solidFill>
                            <a:schemeClr val="tx1"/>
                          </a:solidFill>
                          <a:latin typeface="Brandon Grotesque Regular" panose="020B0503020203060202" pitchFamily="34" charset="0"/>
                          <a:cs typeface="Arial" panose="020B0604020202020204" pitchFamily="34" charset="0"/>
                        </a:rPr>
                        <a:t>Sorting Category Examples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200000"/>
                        </a:lnSpc>
                      </a:pPr>
                      <a:r>
                        <a:rPr lang="en-US" sz="1200" b="0" dirty="0">
                          <a:solidFill>
                            <a:schemeClr val="tx1"/>
                          </a:solidFill>
                          <a:latin typeface="Brandon Grotesque Regular" panose="020B0503020203060202" pitchFamily="34" charset="0"/>
                          <a:cs typeface="Arial" panose="020B0604020202020204" pitchFamily="34" charset="0"/>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5112499"/>
                  </a:ext>
                </a:extLst>
              </a:tr>
              <a:tr h="245048">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sz="1200" b="0" dirty="0">
                          <a:solidFill>
                            <a:schemeClr val="tx1"/>
                          </a:solidFill>
                          <a:latin typeface="Brandon Grotesque Regular" panose="020B0503020203060202" pitchFamily="34" charset="0"/>
                          <a:cs typeface="Arial" panose="020B0604020202020204" pitchFamily="34" charset="0"/>
                        </a:rPr>
                        <a:t>Sorting Process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200000"/>
                        </a:lnSpc>
                      </a:pPr>
                      <a:r>
                        <a:rPr lang="en-US" sz="1200" b="0" dirty="0">
                          <a:solidFill>
                            <a:schemeClr val="tx1"/>
                          </a:solidFill>
                          <a:latin typeface="Brandon Grotesque Regular" panose="020B0503020203060202" pitchFamily="34" charset="0"/>
                          <a:cs typeface="Arial" panose="020B0604020202020204" pitchFamily="34" charset="0"/>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6417851"/>
                  </a:ext>
                </a:extLst>
              </a:tr>
              <a:tr h="245048">
                <a:tc>
                  <a:txBody>
                    <a:bodyPr/>
                    <a:lstStyle/>
                    <a:p>
                      <a:pPr>
                        <a:lnSpc>
                          <a:spcPct val="200000"/>
                        </a:lnSpc>
                      </a:pPr>
                      <a:r>
                        <a:rPr lang="en-US" sz="1200" b="0" dirty="0">
                          <a:solidFill>
                            <a:schemeClr val="tx1"/>
                          </a:solidFill>
                          <a:latin typeface="Brandon Grotesque Regular" panose="020B0503020203060202" pitchFamily="34" charset="0"/>
                          <a:cs typeface="Arial" panose="020B0604020202020204" pitchFamily="34" charset="0"/>
                        </a:rPr>
                        <a:t>Additional 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200000"/>
                        </a:lnSpc>
                      </a:pPr>
                      <a:r>
                        <a:rPr lang="en-US" sz="1200" b="0" dirty="0">
                          <a:solidFill>
                            <a:schemeClr val="tx1"/>
                          </a:solidFill>
                          <a:latin typeface="Brandon Grotesque Regular" panose="020B0503020203060202" pitchFamily="34" charset="0"/>
                          <a:cs typeface="Arial" panose="020B0604020202020204" pitchFamily="34" charset="0"/>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56608059"/>
                  </a:ext>
                </a:extLst>
              </a:tr>
            </a:tbl>
          </a:graphicData>
        </a:graphic>
      </p:graphicFrame>
      <p:pic>
        <p:nvPicPr>
          <p:cNvPr id="17" name="Picture 16">
            <a:extLst>
              <a:ext uri="{FF2B5EF4-FFF2-40B4-BE49-F238E27FC236}">
                <a16:creationId xmlns:a16="http://schemas.microsoft.com/office/drawing/2014/main" id="{68A579C4-B258-409B-86FB-1597AAD8605E}"/>
              </a:ext>
            </a:extLst>
          </p:cNvPr>
          <p:cNvPicPr>
            <a:picLocks noChangeAspect="1"/>
          </p:cNvPicPr>
          <p:nvPr/>
        </p:nvPicPr>
        <p:blipFill>
          <a:blip r:embed="rId3"/>
          <a:stretch>
            <a:fillRect/>
          </a:stretch>
        </p:blipFill>
        <p:spPr>
          <a:xfrm>
            <a:off x="362310" y="6191727"/>
            <a:ext cx="296086" cy="452837"/>
          </a:xfrm>
          <a:prstGeom prst="rect">
            <a:avLst/>
          </a:prstGeom>
        </p:spPr>
      </p:pic>
    </p:spTree>
    <p:custDataLst>
      <p:tags r:id="rId1"/>
    </p:custDataLst>
    <p:extLst>
      <p:ext uri="{BB962C8B-B14F-4D97-AF65-F5344CB8AC3E}">
        <p14:creationId xmlns:p14="http://schemas.microsoft.com/office/powerpoint/2010/main" val="3052150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012B1D1D-681E-4BB2-9B26-DE6EC46B0DC6}"/>
              </a:ext>
            </a:extLst>
          </p:cNvPr>
          <p:cNvSpPr>
            <a:spLocks noGrp="1"/>
          </p:cNvSpPr>
          <p:nvPr>
            <p:ph type="sldNum" sz="quarter" idx="12"/>
          </p:nvPr>
        </p:nvSpPr>
        <p:spPr>
          <a:xfrm>
            <a:off x="6457950" y="6356351"/>
            <a:ext cx="2057400" cy="365125"/>
          </a:xfrm>
        </p:spPr>
        <p:txBody>
          <a:bodyPr/>
          <a:lstStyle/>
          <a:p>
            <a:r>
              <a:rPr lang="en-US" dirty="0">
                <a:latin typeface="Brandon Grotesque Regular" panose="020B0503020203060202" pitchFamily="34" charset="0"/>
                <a:cs typeface="Arial" panose="020B0604020202020204" pitchFamily="34" charset="0"/>
              </a:rPr>
              <a:t>2</a:t>
            </a:r>
          </a:p>
        </p:txBody>
      </p:sp>
      <p:grpSp>
        <p:nvGrpSpPr>
          <p:cNvPr id="2" name="Group 1">
            <a:extLst>
              <a:ext uri="{FF2B5EF4-FFF2-40B4-BE49-F238E27FC236}">
                <a16:creationId xmlns:a16="http://schemas.microsoft.com/office/drawing/2014/main" id="{FDC6AFBF-BC08-47CA-BB7F-56AE7B7EB61E}"/>
              </a:ext>
            </a:extLst>
          </p:cNvPr>
          <p:cNvGrpSpPr/>
          <p:nvPr/>
        </p:nvGrpSpPr>
        <p:grpSpPr>
          <a:xfrm>
            <a:off x="424105" y="2212129"/>
            <a:ext cx="2668633" cy="2839240"/>
            <a:chOff x="430713" y="1644663"/>
            <a:chExt cx="2668633" cy="2672811"/>
          </a:xfrm>
        </p:grpSpPr>
        <p:grpSp>
          <p:nvGrpSpPr>
            <p:cNvPr id="23" name="Group 22">
              <a:extLst>
                <a:ext uri="{FF2B5EF4-FFF2-40B4-BE49-F238E27FC236}">
                  <a16:creationId xmlns:a16="http://schemas.microsoft.com/office/drawing/2014/main" id="{B7488062-3E90-4E0F-BBCC-21049C2E0228}"/>
                </a:ext>
              </a:extLst>
            </p:cNvPr>
            <p:cNvGrpSpPr/>
            <p:nvPr/>
          </p:nvGrpSpPr>
          <p:grpSpPr>
            <a:xfrm>
              <a:off x="430713" y="1644666"/>
              <a:ext cx="2615331" cy="2672808"/>
              <a:chOff x="6126461" y="1467324"/>
              <a:chExt cx="2317824" cy="407071"/>
            </a:xfrm>
          </p:grpSpPr>
          <p:sp>
            <p:nvSpPr>
              <p:cNvPr id="24" name="Text Placeholder 3">
                <a:extLst>
                  <a:ext uri="{FF2B5EF4-FFF2-40B4-BE49-F238E27FC236}">
                    <a16:creationId xmlns:a16="http://schemas.microsoft.com/office/drawing/2014/main" id="{6A55645C-5E4E-4ECF-B03C-35196A61C9EB}"/>
                  </a:ext>
                </a:extLst>
              </p:cNvPr>
              <p:cNvSpPr txBox="1">
                <a:spLocks/>
              </p:cNvSpPr>
              <p:nvPr/>
            </p:nvSpPr>
            <p:spPr>
              <a:xfrm>
                <a:off x="6126462" y="1540130"/>
                <a:ext cx="2317823" cy="334265"/>
              </a:xfrm>
              <a:prstGeom prst="rect">
                <a:avLst/>
              </a:prstGeom>
              <a:solidFill>
                <a:schemeClr val="bg1"/>
              </a:solidFill>
              <a:ln>
                <a:solidFill>
                  <a:schemeClr val="tx1"/>
                </a:solidFill>
              </a:ln>
            </p:spPr>
            <p:txBody>
              <a:bodyPr anchor="ctr" anchorCtr="0">
                <a:normAutofit/>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endParaRPr lang="en-US" sz="2800" dirty="0">
                  <a:latin typeface="Brandon Grotesque Regular" panose="020B0503020203060202" pitchFamily="34" charset="0"/>
                  <a:cs typeface="Arial" panose="020B0604020202020204" pitchFamily="34" charset="0"/>
                </a:endParaRPr>
              </a:p>
              <a:p>
                <a:pPr>
                  <a:spcBef>
                    <a:spcPts val="0"/>
                  </a:spcBef>
                  <a:buFont typeface="Wingdings" panose="05000000000000000000" pitchFamily="2" charset="2"/>
                  <a:buChar char="q"/>
                </a:pPr>
                <a:endParaRPr lang="en-US" sz="2800" dirty="0">
                  <a:latin typeface="Brandon Grotesque Regular" panose="020B0503020203060202" pitchFamily="34" charset="0"/>
                  <a:cs typeface="Arial" panose="020B0604020202020204" pitchFamily="34" charset="0"/>
                </a:endParaRPr>
              </a:p>
            </p:txBody>
          </p:sp>
          <p:sp>
            <p:nvSpPr>
              <p:cNvPr id="25" name="Title 3">
                <a:extLst>
                  <a:ext uri="{FF2B5EF4-FFF2-40B4-BE49-F238E27FC236}">
                    <a16:creationId xmlns:a16="http://schemas.microsoft.com/office/drawing/2014/main" id="{3B0879B7-9E89-4CBC-BF96-3776AD32A7D2}"/>
                  </a:ext>
                </a:extLst>
              </p:cNvPr>
              <p:cNvSpPr txBox="1">
                <a:spLocks/>
              </p:cNvSpPr>
              <p:nvPr/>
            </p:nvSpPr>
            <p:spPr>
              <a:xfrm>
                <a:off x="6126461" y="1467324"/>
                <a:ext cx="2317823" cy="72807"/>
              </a:xfrm>
              <a:prstGeom prst="rect">
                <a:avLst/>
              </a:prstGeom>
              <a:ln>
                <a:solidFill>
                  <a:schemeClr val="tx1"/>
                </a:solidFill>
              </a:ln>
              <a:effectLst/>
            </p:spPr>
            <p:txBody>
              <a:bodyPr vert="horz" lIns="51435" tIns="25718" rIns="51435" bIns="25718" rtlCol="0" anchor="ctr" anchorCtr="0">
                <a:noAutofit/>
              </a:bodyPr>
              <a:lstStyle/>
              <a:p>
                <a:pPr algn="ctr" defTabSz="514350">
                  <a:spcBef>
                    <a:spcPct val="0"/>
                  </a:spcBef>
                  <a:defRPr/>
                </a:pPr>
                <a:r>
                  <a:rPr lang="en-US" sz="1600" b="1" dirty="0">
                    <a:latin typeface="Brandon Grotesque Regular" panose="020B0503020203060202" pitchFamily="34" charset="0"/>
                    <a:ea typeface="+mj-ea"/>
                    <a:cs typeface="Arial" panose="020B0604020202020204" pitchFamily="34" charset="0"/>
                  </a:rPr>
                  <a:t>You will need the following:</a:t>
                </a:r>
              </a:p>
            </p:txBody>
          </p:sp>
        </p:grpSp>
        <p:sp>
          <p:nvSpPr>
            <p:cNvPr id="3" name="TextBox 2">
              <a:extLst>
                <a:ext uri="{FF2B5EF4-FFF2-40B4-BE49-F238E27FC236}">
                  <a16:creationId xmlns:a16="http://schemas.microsoft.com/office/drawing/2014/main" id="{616AA218-CBF4-4616-8A49-BA69B3F7F4CC}"/>
                </a:ext>
              </a:extLst>
            </p:cNvPr>
            <p:cNvSpPr txBox="1"/>
            <p:nvPr/>
          </p:nvSpPr>
          <p:spPr>
            <a:xfrm>
              <a:off x="484015" y="1644663"/>
              <a:ext cx="2615331" cy="2672810"/>
            </a:xfrm>
            <a:prstGeom prst="rect">
              <a:avLst/>
            </a:prstGeom>
            <a:noFill/>
          </p:spPr>
          <p:txBody>
            <a:bodyPr wrap="square" rtlCol="0">
              <a:spAutoFit/>
            </a:bodyPr>
            <a:lstStyle/>
            <a:p>
              <a:pPr>
                <a:lnSpc>
                  <a:spcPct val="150000"/>
                </a:lnSpc>
              </a:pPr>
              <a:endParaRPr lang="en-US" sz="1200" dirty="0">
                <a:latin typeface="Arial" panose="020B0604020202020204" pitchFamily="34" charset="0"/>
                <a:cs typeface="Arial" panose="020B0604020202020204" pitchFamily="34" charset="0"/>
              </a:endParaRPr>
            </a:p>
            <a:p>
              <a:pPr>
                <a:lnSpc>
                  <a:spcPct val="150000"/>
                </a:lnSpc>
              </a:pPr>
              <a:endParaRPr lang="en-US" sz="1200" dirty="0">
                <a:latin typeface="Brandon Grotesque Regular" panose="020B0503020203060202" pitchFamily="34" charset="0"/>
                <a:cs typeface="Arial" panose="020B0604020202020204" pitchFamily="34" charset="0"/>
              </a:endParaRPr>
            </a:p>
            <a:p>
              <a:pPr marL="233363" indent="-233363">
                <a:lnSpc>
                  <a:spcPct val="150000"/>
                </a:lnSpc>
                <a:buFont typeface="Wingdings" panose="05000000000000000000" pitchFamily="2" charset="2"/>
                <a:buChar char="q"/>
              </a:pPr>
              <a:r>
                <a:rPr lang="en-US" sz="1200" dirty="0">
                  <a:latin typeface="Brandon Grotesque Regular" panose="020B0503020203060202" pitchFamily="34" charset="0"/>
                  <a:cs typeface="Arial" panose="020B0604020202020204" pitchFamily="34" charset="0"/>
                </a:rPr>
                <a:t>Plastic bins</a:t>
              </a:r>
            </a:p>
            <a:p>
              <a:pPr marL="233363" indent="-233363">
                <a:lnSpc>
                  <a:spcPct val="150000"/>
                </a:lnSpc>
                <a:buFont typeface="Wingdings" panose="05000000000000000000" pitchFamily="2" charset="2"/>
                <a:buChar char="q"/>
              </a:pPr>
              <a:r>
                <a:rPr lang="en-US" sz="1200" dirty="0">
                  <a:latin typeface="Brandon Grotesque Regular" panose="020B0503020203060202" pitchFamily="34" charset="0"/>
                  <a:cs typeface="Arial" panose="020B0604020202020204" pitchFamily="34" charset="0"/>
                </a:rPr>
                <a:t>Small, medium, and large clear bags</a:t>
              </a:r>
            </a:p>
            <a:p>
              <a:pPr marL="233363" indent="-233363">
                <a:lnSpc>
                  <a:spcPct val="150000"/>
                </a:lnSpc>
                <a:buFont typeface="Wingdings" panose="05000000000000000000" pitchFamily="2" charset="2"/>
                <a:buChar char="q"/>
              </a:pPr>
              <a:r>
                <a:rPr lang="en-US" sz="1200" dirty="0">
                  <a:latin typeface="Brandon Grotesque Regular" panose="020B0503020203060202" pitchFamily="34" charset="0"/>
                  <a:cs typeface="Arial" panose="020B0604020202020204" pitchFamily="34" charset="0"/>
                </a:rPr>
                <a:t>Clear stackable containers</a:t>
              </a:r>
            </a:p>
            <a:p>
              <a:pPr marL="233363" indent="-233363">
                <a:lnSpc>
                  <a:spcPct val="150000"/>
                </a:lnSpc>
                <a:buFont typeface="Wingdings" panose="05000000000000000000" pitchFamily="2" charset="2"/>
                <a:buChar char="q"/>
              </a:pPr>
              <a:r>
                <a:rPr lang="en-US" sz="1200" dirty="0">
                  <a:latin typeface="Brandon Grotesque Regular" panose="020B0503020203060202" pitchFamily="34" charset="0"/>
                  <a:cs typeface="Arial" panose="020B0604020202020204" pitchFamily="34" charset="0"/>
                </a:rPr>
                <a:t>Black marker</a:t>
              </a:r>
            </a:p>
            <a:p>
              <a:pPr marL="233363" indent="-233363">
                <a:lnSpc>
                  <a:spcPct val="150000"/>
                </a:lnSpc>
                <a:buFont typeface="Wingdings" panose="05000000000000000000" pitchFamily="2" charset="2"/>
                <a:buChar char="q"/>
              </a:pPr>
              <a:r>
                <a:rPr lang="en-US" sz="1200" dirty="0">
                  <a:latin typeface="Brandon Grotesque Regular" panose="020B0503020203060202" pitchFamily="34" charset="0"/>
                  <a:cs typeface="Arial" panose="020B0604020202020204" pitchFamily="34" charset="0"/>
                </a:rPr>
                <a:t>Loupe magnifier</a:t>
              </a:r>
            </a:p>
            <a:p>
              <a:pPr marL="233363" indent="-233363">
                <a:lnSpc>
                  <a:spcPct val="150000"/>
                </a:lnSpc>
                <a:buFont typeface="Wingdings" panose="05000000000000000000" pitchFamily="2" charset="2"/>
                <a:buChar char="q"/>
              </a:pPr>
              <a:r>
                <a:rPr lang="en-US" sz="1200" dirty="0">
                  <a:latin typeface="Brandon Grotesque Regular" panose="020B0503020203060202" pitchFamily="34" charset="0"/>
                  <a:cs typeface="Arial" panose="020B0604020202020204" pitchFamily="34" charset="0"/>
                </a:rPr>
                <a:t>Black velvet tray</a:t>
              </a:r>
            </a:p>
            <a:p>
              <a:pPr marL="233363" indent="-233363">
                <a:lnSpc>
                  <a:spcPct val="150000"/>
                </a:lnSpc>
                <a:buFont typeface="Wingdings" panose="05000000000000000000" pitchFamily="2" charset="2"/>
                <a:buChar char="q"/>
              </a:pPr>
              <a:r>
                <a:rPr lang="en-US" sz="1200" dirty="0">
                  <a:latin typeface="Brandon Grotesque Regular" panose="020B0503020203060202" pitchFamily="34" charset="0"/>
                  <a:cs typeface="Arial" panose="020B0604020202020204" pitchFamily="34" charset="0"/>
                </a:rPr>
                <a:t> iPhone with PCGS </a:t>
              </a:r>
              <a:r>
                <a:rPr lang="en-US" sz="1200" dirty="0" err="1">
                  <a:latin typeface="Brandon Grotesque Regular" panose="020B0503020203060202" pitchFamily="34" charset="0"/>
                  <a:cs typeface="Arial" panose="020B0604020202020204" pitchFamily="34" charset="0"/>
                </a:rPr>
                <a:t>CoinFacts</a:t>
              </a:r>
              <a:r>
                <a:rPr lang="en-US" sz="1200" dirty="0">
                  <a:latin typeface="Brandon Grotesque Regular" panose="020B0503020203060202" pitchFamily="34" charset="0"/>
                  <a:cs typeface="Arial" panose="020B0604020202020204" pitchFamily="34" charset="0"/>
                </a:rPr>
                <a:t> app </a:t>
              </a:r>
            </a:p>
            <a:p>
              <a:pPr>
                <a:lnSpc>
                  <a:spcPct val="150000"/>
                </a:lnSpc>
              </a:pPr>
              <a:r>
                <a:rPr lang="en-US" sz="1200" dirty="0">
                  <a:latin typeface="Brandon Grotesque Regular" panose="020B0503020203060202" pitchFamily="34" charset="0"/>
                  <a:cs typeface="Arial" panose="020B0604020202020204" pitchFamily="34" charset="0"/>
                </a:rPr>
                <a:t>        (US coins only)</a:t>
              </a:r>
            </a:p>
          </p:txBody>
        </p:sp>
      </p:grpSp>
      <p:sp>
        <p:nvSpPr>
          <p:cNvPr id="29" name="Rectangle 28">
            <a:extLst>
              <a:ext uri="{FF2B5EF4-FFF2-40B4-BE49-F238E27FC236}">
                <a16:creationId xmlns:a16="http://schemas.microsoft.com/office/drawing/2014/main" id="{8EE28B26-606B-41E2-97A8-1C90C5A1F175}"/>
              </a:ext>
            </a:extLst>
          </p:cNvPr>
          <p:cNvSpPr/>
          <p:nvPr/>
        </p:nvSpPr>
        <p:spPr>
          <a:xfrm rot="16200000">
            <a:off x="3945770" y="946444"/>
            <a:ext cx="4450186" cy="5396150"/>
          </a:xfrm>
          <a:prstGeom prst="rect">
            <a:avLst/>
          </a:prstGeom>
          <a:solidFill>
            <a:srgbClr val="B5ADA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8" descr="Sterilite 6 Qt. Storage Box in White and Clear Plastic 16428960">
            <a:extLst>
              <a:ext uri="{FF2B5EF4-FFF2-40B4-BE49-F238E27FC236}">
                <a16:creationId xmlns:a16="http://schemas.microsoft.com/office/drawing/2014/main" id="{AB329FF4-2B12-4652-BCB4-F5DC4A1DB41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9500" b="73667" l="7167" r="95000">
                        <a14:foregroundMark x1="11667" y1="27333" x2="11667" y2="27333"/>
                        <a14:foregroundMark x1="7167" y1="29833" x2="7167" y2="29833"/>
                        <a14:foregroundMark x1="62167" y1="73833" x2="62167" y2="73833"/>
                        <a14:foregroundMark x1="37500" y1="19500" x2="37500" y2="19500"/>
                        <a14:foregroundMark x1="91500" y1="42167" x2="91500" y2="42167"/>
                        <a14:foregroundMark x1="95000" y1="40000" x2="95000" y2="40000"/>
                      </a14:backgroundRemoval>
                    </a14:imgEffect>
                  </a14:imgLayer>
                </a14:imgProps>
              </a:ext>
              <a:ext uri="{28A0092B-C50C-407E-A947-70E740481C1C}">
                <a14:useLocalDpi xmlns:a14="http://schemas.microsoft.com/office/drawing/2010/main" val="0"/>
              </a:ext>
            </a:extLst>
          </a:blip>
          <a:srcRect l="4087" t="15761" r="2328" b="23461"/>
          <a:stretch/>
        </p:blipFill>
        <p:spPr bwMode="auto">
          <a:xfrm flipH="1">
            <a:off x="3600102" y="1564500"/>
            <a:ext cx="1580288" cy="102630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4" descr="Sharpie Permanent Markers, Fine Point, Black, Set of 12">
            <a:extLst>
              <a:ext uri="{FF2B5EF4-FFF2-40B4-BE49-F238E27FC236}">
                <a16:creationId xmlns:a16="http://schemas.microsoft.com/office/drawing/2014/main" id="{372ED855-0051-4953-8910-167B68B5D0C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4143" b="53429" l="6571" r="97286">
                        <a14:foregroundMark x1="29714" y1="53000" x2="29714" y2="53000"/>
                        <a14:foregroundMark x1="28143" y1="52286" x2="16143" y2="49143"/>
                        <a14:foregroundMark x1="32429" y1="50571" x2="51143" y2="53714"/>
                        <a14:foregroundMark x1="51143" y1="53714" x2="65571" y2="51143"/>
                        <a14:foregroundMark x1="80143" y1="51714" x2="94143" y2="51286"/>
                        <a14:foregroundMark x1="97286" y1="51571" x2="97286" y2="51571"/>
                        <a14:foregroundMark x1="52000" y1="49143" x2="52000" y2="49143"/>
                        <a14:foregroundMark x1="41286" y1="48429" x2="41286" y2="48429"/>
                        <a14:foregroundMark x1="35143" y1="48000" x2="50429" y2="50714"/>
                        <a14:foregroundMark x1="38143" y1="47286" x2="38143" y2="47286"/>
                        <a14:foregroundMark x1="6571" y1="51000" x2="6571" y2="51000"/>
                      </a14:backgroundRemoval>
                    </a14:imgEffect>
                  </a14:imgLayer>
                </a14:imgProps>
              </a:ext>
              <a:ext uri="{28A0092B-C50C-407E-A947-70E740481C1C}">
                <a14:useLocalDpi xmlns:a14="http://schemas.microsoft.com/office/drawing/2010/main" val="0"/>
              </a:ext>
            </a:extLst>
          </a:blip>
          <a:srcRect l="3015" t="43079" r="1463" b="45350"/>
          <a:stretch/>
        </p:blipFill>
        <p:spPr bwMode="auto">
          <a:xfrm rot="18566310">
            <a:off x="7234043" y="3668324"/>
            <a:ext cx="1539469" cy="16657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Amazon.com: Jewelers Loupe Magnifier Pocket Foldable 30x 21mm Jewelry Eye  Magnifying Glass Magnifier for Jewelers Gems Diamonds Plants Coins Stamps  ...">
            <a:extLst>
              <a:ext uri="{FF2B5EF4-FFF2-40B4-BE49-F238E27FC236}">
                <a16:creationId xmlns:a16="http://schemas.microsoft.com/office/drawing/2014/main" id="{A0857FBA-CC95-41EC-8764-553C27E50C41}"/>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0100" b="63600" l="4300" r="97400">
                        <a14:foregroundMark x1="44600" y1="36200" x2="44600" y2="36200"/>
                        <a14:foregroundMark x1="62800" y1="41500" x2="62800" y2="41500"/>
                        <a14:foregroundMark x1="56000" y1="34300" x2="71400" y2="40800"/>
                        <a14:foregroundMark x1="71400" y1="40800" x2="79800" y2="47500"/>
                        <a14:foregroundMark x1="79800" y1="47500" x2="81200" y2="49500"/>
                        <a14:foregroundMark x1="83200" y1="30100" x2="88800" y2="39700"/>
                        <a14:foregroundMark x1="88800" y1="39700" x2="90500" y2="47300"/>
                        <a14:foregroundMark x1="90500" y1="47300" x2="88500" y2="55600"/>
                        <a14:foregroundMark x1="88500" y1="55600" x2="82800" y2="61100"/>
                        <a14:foregroundMark x1="82800" y1="61100" x2="73600" y2="63600"/>
                        <a14:foregroundMark x1="73600" y1="63600" x2="65200" y2="60100"/>
                        <a14:foregroundMark x1="39100" y1="26700" x2="57600" y2="28200"/>
                        <a14:foregroundMark x1="57600" y1="28200" x2="74100" y2="25600"/>
                        <a14:foregroundMark x1="74100" y1="25600" x2="80500" y2="25600"/>
                        <a14:foregroundMark x1="87400" y1="28300" x2="94800" y2="41400"/>
                        <a14:foregroundMark x1="94800" y1="41400" x2="94900" y2="49200"/>
                        <a14:foregroundMark x1="94900" y1="49200" x2="93600" y2="53300"/>
                        <a14:foregroundMark x1="97400" y1="57300" x2="97400" y2="57300"/>
                        <a14:foregroundMark x1="70200" y1="50800" x2="56100" y2="44600"/>
                        <a14:foregroundMark x1="56100" y1="44600" x2="47200" y2="36900"/>
                        <a14:foregroundMark x1="59700" y1="20100" x2="76700" y2="22800"/>
                        <a14:foregroundMark x1="41400" y1="24700" x2="29700" y2="23900"/>
                        <a14:foregroundMark x1="17000" y1="23100" x2="17000" y2="23100"/>
                        <a14:foregroundMark x1="8300" y1="32700" x2="6300" y2="46800"/>
                        <a14:foregroundMark x1="6300" y1="46800" x2="11400" y2="60600"/>
                        <a14:foregroundMark x1="11400" y1="60600" x2="18100" y2="63100"/>
                        <a14:foregroundMark x1="18100" y1="63100" x2="18100" y2="63100"/>
                        <a14:foregroundMark x1="29600" y1="56200" x2="29600" y2="56200"/>
                        <a14:foregroundMark x1="18500" y1="56700" x2="18500" y2="56700"/>
                        <a14:foregroundMark x1="16300" y1="55300" x2="16300" y2="55300"/>
                        <a14:foregroundMark x1="12200" y1="52600" x2="12200" y2="52600"/>
                        <a14:foregroundMark x1="10800" y1="51100" x2="16600" y2="56500"/>
                        <a14:foregroundMark x1="25300" y1="25200" x2="25100" y2="48500"/>
                        <a14:foregroundMark x1="7100" y1="32600" x2="6200" y2="52400"/>
                        <a14:foregroundMark x1="5400" y1="36200" x2="4300" y2="42000"/>
                        <a14:foregroundMark x1="26100" y1="21100" x2="26100" y2="21100"/>
                        <a14:foregroundMark x1="20800" y1="21400" x2="20800" y2="21400"/>
                        <a14:foregroundMark x1="16000" y1="23200" x2="16000" y2="23200"/>
                        <a14:foregroundMark x1="13000" y1="24800" x2="13000" y2="24800"/>
                        <a14:foregroundMark x1="7900" y1="28800" x2="11500" y2="26700"/>
                        <a14:foregroundMark x1="23800" y1="21300" x2="16700" y2="23100"/>
                        <a14:foregroundMark x1="16700" y1="23100" x2="15700" y2="23900"/>
                      </a14:backgroundRemoval>
                    </a14:imgEffect>
                  </a14:imgLayer>
                </a14:imgProps>
              </a:ext>
              <a:ext uri="{28A0092B-C50C-407E-A947-70E740481C1C}">
                <a14:useLocalDpi xmlns:a14="http://schemas.microsoft.com/office/drawing/2010/main" val="0"/>
              </a:ext>
            </a:extLst>
          </a:blip>
          <a:srcRect l="2232" t="16628" r="609" b="32211"/>
          <a:stretch/>
        </p:blipFill>
        <p:spPr bwMode="auto">
          <a:xfrm>
            <a:off x="7386223" y="4832995"/>
            <a:ext cx="1229550" cy="64744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59A6A9B8-0055-4CCD-82F0-D551D111616B}"/>
              </a:ext>
            </a:extLst>
          </p:cNvPr>
          <p:cNvGrpSpPr/>
          <p:nvPr/>
        </p:nvGrpSpPr>
        <p:grpSpPr>
          <a:xfrm>
            <a:off x="5463727" y="1545807"/>
            <a:ext cx="1689599" cy="1302792"/>
            <a:chOff x="7096334" y="3520834"/>
            <a:chExt cx="1327241" cy="1137357"/>
          </a:xfrm>
        </p:grpSpPr>
        <p:pic>
          <p:nvPicPr>
            <p:cNvPr id="34" name="Picture 6" descr="3''x 4'', (Pack of 100) Small Clear Poly Zipper Bags Reclosable Ziplock  Storage Plastic Bags for...">
              <a:extLst>
                <a:ext uri="{FF2B5EF4-FFF2-40B4-BE49-F238E27FC236}">
                  <a16:creationId xmlns:a16="http://schemas.microsoft.com/office/drawing/2014/main" id="{9D5A4E57-4766-4632-8DE1-E519F7DD3CE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9686" t="10973" r="22969" b="13893"/>
            <a:stretch/>
          </p:blipFill>
          <p:spPr bwMode="auto">
            <a:xfrm>
              <a:off x="7096334" y="3936342"/>
              <a:ext cx="458519" cy="67733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FD18868-8938-4D4A-9E01-BA9AA0E51D18}"/>
                </a:ext>
              </a:extLst>
            </p:cNvPr>
            <p:cNvPicPr>
              <a:picLocks noChangeAspect="1"/>
            </p:cNvPicPr>
            <p:nvPr/>
          </p:nvPicPr>
          <p:blipFill rotWithShape="1">
            <a:blip r:embed="rId10">
              <a:extLst>
                <a:ext uri="{28A0092B-C50C-407E-A947-70E740481C1C}">
                  <a14:useLocalDpi xmlns:a14="http://schemas.microsoft.com/office/drawing/2010/main" val="0"/>
                </a:ext>
              </a:extLst>
            </a:blip>
            <a:srcRect l="40748" t="24345" r="42459" b="36571"/>
            <a:stretch/>
          </p:blipFill>
          <p:spPr>
            <a:xfrm>
              <a:off x="7554853" y="3520834"/>
              <a:ext cx="868722" cy="1137357"/>
            </a:xfrm>
            <a:prstGeom prst="rect">
              <a:avLst/>
            </a:prstGeom>
          </p:spPr>
        </p:pic>
      </p:grpSp>
      <p:pic>
        <p:nvPicPr>
          <p:cNvPr id="6" name="Picture 5">
            <a:extLst>
              <a:ext uri="{FF2B5EF4-FFF2-40B4-BE49-F238E27FC236}">
                <a16:creationId xmlns:a16="http://schemas.microsoft.com/office/drawing/2014/main" id="{1713C688-0193-4873-9FD2-B9AF95C91357}"/>
              </a:ext>
            </a:extLst>
          </p:cNvPr>
          <p:cNvPicPr>
            <a:picLocks noChangeAspect="1"/>
          </p:cNvPicPr>
          <p:nvPr/>
        </p:nvPicPr>
        <p:blipFill rotWithShape="1">
          <a:blip r:embed="rId11">
            <a:extLst>
              <a:ext uri="{28A0092B-C50C-407E-A947-70E740481C1C}">
                <a14:useLocalDpi xmlns:a14="http://schemas.microsoft.com/office/drawing/2010/main" val="0"/>
              </a:ext>
            </a:extLst>
          </a:blip>
          <a:srcRect l="35644" t="25933" r="43351" b="40136"/>
          <a:stretch/>
        </p:blipFill>
        <p:spPr>
          <a:xfrm flipH="1">
            <a:off x="7436664" y="1545807"/>
            <a:ext cx="1237465" cy="1124417"/>
          </a:xfrm>
          <a:prstGeom prst="rect">
            <a:avLst/>
          </a:prstGeom>
        </p:spPr>
      </p:pic>
      <p:sp>
        <p:nvSpPr>
          <p:cNvPr id="27" name="Rectangle 26">
            <a:extLst>
              <a:ext uri="{FF2B5EF4-FFF2-40B4-BE49-F238E27FC236}">
                <a16:creationId xmlns:a16="http://schemas.microsoft.com/office/drawing/2014/main" id="{D5CE1F62-D06B-453B-827E-04209784F5F6}"/>
              </a:ext>
            </a:extLst>
          </p:cNvPr>
          <p:cNvSpPr/>
          <p:nvPr/>
        </p:nvSpPr>
        <p:spPr>
          <a:xfrm>
            <a:off x="0" y="0"/>
            <a:ext cx="9153216" cy="932688"/>
          </a:xfrm>
          <a:prstGeom prst="rect">
            <a:avLst/>
          </a:prstGeom>
          <a:solidFill>
            <a:srgbClr val="002D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30" name="Title 1">
            <a:extLst>
              <a:ext uri="{FF2B5EF4-FFF2-40B4-BE49-F238E27FC236}">
                <a16:creationId xmlns:a16="http://schemas.microsoft.com/office/drawing/2014/main" id="{9A7B7B04-41A7-4018-9428-FDAA0F3CAE11}"/>
              </a:ext>
            </a:extLst>
          </p:cNvPr>
          <p:cNvSpPr txBox="1">
            <a:spLocks/>
          </p:cNvSpPr>
          <p:nvPr/>
        </p:nvSpPr>
        <p:spPr>
          <a:xfrm>
            <a:off x="191746" y="272177"/>
            <a:ext cx="5979117" cy="508401"/>
          </a:xfrm>
          <a:prstGeom prst="rect">
            <a:avLst/>
          </a:prstGeom>
          <a:solidFill>
            <a:srgbClr val="002D73"/>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dirty="0">
              <a:solidFill>
                <a:schemeClr val="bg1"/>
              </a:solidFill>
              <a:latin typeface="Brandon Grotesque Bold" panose="020B0803020203060202" pitchFamily="34" charset="0"/>
              <a:ea typeface="Pacifico" charset="0"/>
              <a:cs typeface="Arial" panose="020B0604020202020204" pitchFamily="34" charset="0"/>
            </a:endParaRPr>
          </a:p>
        </p:txBody>
      </p:sp>
      <p:grpSp>
        <p:nvGrpSpPr>
          <p:cNvPr id="33" name="Group 32">
            <a:extLst>
              <a:ext uri="{FF2B5EF4-FFF2-40B4-BE49-F238E27FC236}">
                <a16:creationId xmlns:a16="http://schemas.microsoft.com/office/drawing/2014/main" id="{9FF80576-91CB-4D0E-9B4E-2914720E544F}"/>
              </a:ext>
            </a:extLst>
          </p:cNvPr>
          <p:cNvGrpSpPr/>
          <p:nvPr/>
        </p:nvGrpSpPr>
        <p:grpSpPr>
          <a:xfrm>
            <a:off x="-1" y="894194"/>
            <a:ext cx="9143999" cy="107774"/>
            <a:chOff x="1" y="1410475"/>
            <a:chExt cx="9143999" cy="107774"/>
          </a:xfrm>
        </p:grpSpPr>
        <p:sp>
          <p:nvSpPr>
            <p:cNvPr id="36" name="Rectangle 35">
              <a:extLst>
                <a:ext uri="{FF2B5EF4-FFF2-40B4-BE49-F238E27FC236}">
                  <a16:creationId xmlns:a16="http://schemas.microsoft.com/office/drawing/2014/main" id="{0BBAB54A-3378-4208-999B-F21047B85BBD}"/>
                </a:ext>
              </a:extLst>
            </p:cNvPr>
            <p:cNvSpPr/>
            <p:nvPr/>
          </p:nvSpPr>
          <p:spPr>
            <a:xfrm rot="5400000" flipH="1">
              <a:off x="3375115" y="321363"/>
              <a:ext cx="107772" cy="2286000"/>
            </a:xfrm>
            <a:prstGeom prst="rect">
              <a:avLst/>
            </a:prstGeom>
            <a:solidFill>
              <a:srgbClr val="D02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389FD5F0-E4B9-4658-9B8E-9EED46DE244A}"/>
                </a:ext>
              </a:extLst>
            </p:cNvPr>
            <p:cNvSpPr/>
            <p:nvPr/>
          </p:nvSpPr>
          <p:spPr>
            <a:xfrm rot="5400000" flipH="1">
              <a:off x="1089115" y="321361"/>
              <a:ext cx="107772" cy="2286000"/>
            </a:xfrm>
            <a:prstGeom prst="rect">
              <a:avLst/>
            </a:prstGeom>
            <a:solidFill>
              <a:srgbClr val="00A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98346C5D-DEFF-4BF5-A2F5-AEE9113E3027}"/>
                </a:ext>
              </a:extLst>
            </p:cNvPr>
            <p:cNvSpPr/>
            <p:nvPr/>
          </p:nvSpPr>
          <p:spPr>
            <a:xfrm rot="5400000" flipH="1">
              <a:off x="7947114" y="321362"/>
              <a:ext cx="107772" cy="2286000"/>
            </a:xfrm>
            <a:prstGeom prst="rect">
              <a:avLst/>
            </a:prstGeom>
            <a:solidFill>
              <a:srgbClr val="00C1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914980C5-0AB8-4FEF-801E-11981C46D986}"/>
                </a:ext>
              </a:extLst>
            </p:cNvPr>
            <p:cNvSpPr/>
            <p:nvPr/>
          </p:nvSpPr>
          <p:spPr>
            <a:xfrm rot="5400000" flipH="1">
              <a:off x="5661115" y="321362"/>
              <a:ext cx="107772" cy="2286000"/>
            </a:xfrm>
            <a:prstGeom prst="rect">
              <a:avLst/>
            </a:prstGeom>
            <a:solidFill>
              <a:srgbClr val="FF90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itle 1">
            <a:extLst>
              <a:ext uri="{FF2B5EF4-FFF2-40B4-BE49-F238E27FC236}">
                <a16:creationId xmlns:a16="http://schemas.microsoft.com/office/drawing/2014/main" id="{1EEC4838-6E77-4077-84FA-1F4EADFD0065}"/>
              </a:ext>
            </a:extLst>
          </p:cNvPr>
          <p:cNvSpPr txBox="1">
            <a:spLocks/>
          </p:cNvSpPr>
          <p:nvPr/>
        </p:nvSpPr>
        <p:spPr>
          <a:xfrm>
            <a:off x="6170863" y="346290"/>
            <a:ext cx="2781391" cy="307214"/>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1800" dirty="0">
                <a:solidFill>
                  <a:schemeClr val="bg1"/>
                </a:solidFill>
                <a:latin typeface="Brandon Grotesque Bold" panose="020B0803020203060202" pitchFamily="34" charset="0"/>
                <a:ea typeface="Pacifico" charset="0"/>
                <a:cs typeface="Arial" panose="020B0604020202020204" pitchFamily="34" charset="0"/>
              </a:rPr>
              <a:t>Cash and Coins</a:t>
            </a:r>
          </a:p>
        </p:txBody>
      </p:sp>
      <p:sp>
        <p:nvSpPr>
          <p:cNvPr id="46" name="Title 1">
            <a:extLst>
              <a:ext uri="{FF2B5EF4-FFF2-40B4-BE49-F238E27FC236}">
                <a16:creationId xmlns:a16="http://schemas.microsoft.com/office/drawing/2014/main" id="{4243CDEF-C2CE-40D3-B643-E93A5B5B3427}"/>
              </a:ext>
            </a:extLst>
          </p:cNvPr>
          <p:cNvSpPr txBox="1">
            <a:spLocks/>
          </p:cNvSpPr>
          <p:nvPr/>
        </p:nvSpPr>
        <p:spPr>
          <a:xfrm>
            <a:off x="91265" y="245697"/>
            <a:ext cx="7203504" cy="508401"/>
          </a:xfrm>
          <a:prstGeom prst="rect">
            <a:avLst/>
          </a:prstGeom>
          <a:solidFill>
            <a:srgbClr val="002D73"/>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bg1"/>
                </a:solidFill>
                <a:latin typeface="Brandon Grotesque Bold" panose="020B0803020203060202" pitchFamily="34" charset="0"/>
                <a:ea typeface="Pacifico" charset="0"/>
                <a:cs typeface="Arial" panose="020B0604020202020204" pitchFamily="34" charset="0"/>
              </a:rPr>
              <a:t>REQUIRED TOOLS AND MATERIALS</a:t>
            </a:r>
          </a:p>
        </p:txBody>
      </p:sp>
      <p:pic>
        <p:nvPicPr>
          <p:cNvPr id="10" name="Picture 9">
            <a:extLst>
              <a:ext uri="{FF2B5EF4-FFF2-40B4-BE49-F238E27FC236}">
                <a16:creationId xmlns:a16="http://schemas.microsoft.com/office/drawing/2014/main" id="{3F38E9FF-657B-46C2-B617-03500012C9A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31054" y="3450927"/>
            <a:ext cx="960224" cy="1947728"/>
          </a:xfrm>
          <a:prstGeom prst="rect">
            <a:avLst/>
          </a:prstGeom>
        </p:spPr>
      </p:pic>
      <p:pic>
        <p:nvPicPr>
          <p:cNvPr id="13" name="Picture 12">
            <a:extLst>
              <a:ext uri="{FF2B5EF4-FFF2-40B4-BE49-F238E27FC236}">
                <a16:creationId xmlns:a16="http://schemas.microsoft.com/office/drawing/2014/main" id="{93D878D6-16D3-4104-910B-EC8A42B61F10}"/>
              </a:ext>
            </a:extLst>
          </p:cNvPr>
          <p:cNvPicPr>
            <a:picLocks noChangeAspect="1"/>
          </p:cNvPicPr>
          <p:nvPr/>
        </p:nvPicPr>
        <p:blipFill rotWithShape="1">
          <a:blip r:embed="rId13">
            <a:extLst>
              <a:ext uri="{28A0092B-C50C-407E-A947-70E740481C1C}">
                <a14:useLocalDpi xmlns:a14="http://schemas.microsoft.com/office/drawing/2010/main" val="0"/>
              </a:ext>
            </a:extLst>
          </a:blip>
          <a:srcRect l="17522" t="23637" r="10957" b="26901"/>
          <a:stretch/>
        </p:blipFill>
        <p:spPr>
          <a:xfrm rot="16200000">
            <a:off x="3268597" y="3617386"/>
            <a:ext cx="2243299" cy="1563208"/>
          </a:xfrm>
          <a:prstGeom prst="rect">
            <a:avLst/>
          </a:prstGeom>
        </p:spPr>
      </p:pic>
      <p:pic>
        <p:nvPicPr>
          <p:cNvPr id="28" name="Picture 27">
            <a:extLst>
              <a:ext uri="{FF2B5EF4-FFF2-40B4-BE49-F238E27FC236}">
                <a16:creationId xmlns:a16="http://schemas.microsoft.com/office/drawing/2014/main" id="{358F210F-136F-43CB-A469-B2D41A1BFCD3}"/>
              </a:ext>
            </a:extLst>
          </p:cNvPr>
          <p:cNvPicPr>
            <a:picLocks noChangeAspect="1"/>
          </p:cNvPicPr>
          <p:nvPr/>
        </p:nvPicPr>
        <p:blipFill>
          <a:blip r:embed="rId14"/>
          <a:stretch>
            <a:fillRect/>
          </a:stretch>
        </p:blipFill>
        <p:spPr>
          <a:xfrm>
            <a:off x="362310" y="6191727"/>
            <a:ext cx="296086" cy="452837"/>
          </a:xfrm>
          <a:prstGeom prst="rect">
            <a:avLst/>
          </a:prstGeom>
        </p:spPr>
      </p:pic>
    </p:spTree>
    <p:custDataLst>
      <p:tags r:id="rId1"/>
    </p:custDataLst>
    <p:extLst>
      <p:ext uri="{BB962C8B-B14F-4D97-AF65-F5344CB8AC3E}">
        <p14:creationId xmlns:p14="http://schemas.microsoft.com/office/powerpoint/2010/main" val="2355899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88BC96C3-74E2-492A-BFEA-405F3C3BCBB6}"/>
              </a:ext>
            </a:extLst>
          </p:cNvPr>
          <p:cNvSpPr>
            <a:spLocks noChangeAspect="1"/>
          </p:cNvSpPr>
          <p:nvPr/>
        </p:nvSpPr>
        <p:spPr>
          <a:xfrm rot="16200000">
            <a:off x="464087" y="3304065"/>
            <a:ext cx="1870736" cy="117985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BC44698D-D387-414A-BD03-D48F4F09433F}"/>
              </a:ext>
            </a:extLst>
          </p:cNvPr>
          <p:cNvSpPr/>
          <p:nvPr/>
        </p:nvSpPr>
        <p:spPr>
          <a:xfrm>
            <a:off x="5926091" y="3314146"/>
            <a:ext cx="847535" cy="679741"/>
          </a:xfrm>
          <a:prstGeom prst="rect">
            <a:avLst/>
          </a:prstGeom>
          <a:solidFill>
            <a:srgbClr val="D9D9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latin typeface="Brandon Grotesque Regular" panose="020B0503020203060202" pitchFamily="34" charset="0"/>
            </a:endParaRPr>
          </a:p>
        </p:txBody>
      </p:sp>
      <p:sp>
        <p:nvSpPr>
          <p:cNvPr id="7" name="Slide Number Placeholder 1">
            <a:extLst>
              <a:ext uri="{FF2B5EF4-FFF2-40B4-BE49-F238E27FC236}">
                <a16:creationId xmlns:a16="http://schemas.microsoft.com/office/drawing/2014/main" id="{012B1D1D-681E-4BB2-9B26-DE6EC46B0DC6}"/>
              </a:ext>
            </a:extLst>
          </p:cNvPr>
          <p:cNvSpPr>
            <a:spLocks noGrp="1"/>
          </p:cNvSpPr>
          <p:nvPr>
            <p:ph type="sldNum" sz="quarter" idx="12"/>
          </p:nvPr>
        </p:nvSpPr>
        <p:spPr>
          <a:xfrm>
            <a:off x="6457950" y="6356351"/>
            <a:ext cx="2057400" cy="365125"/>
          </a:xfrm>
        </p:spPr>
        <p:txBody>
          <a:bodyPr/>
          <a:lstStyle/>
          <a:p>
            <a:r>
              <a:rPr lang="en-US" dirty="0">
                <a:latin typeface="Brandon Grotesque Regular" panose="020B0503020203060202" pitchFamily="34" charset="0"/>
                <a:cs typeface="Arial" panose="020B0604020202020204" pitchFamily="34" charset="0"/>
              </a:rPr>
              <a:t>3</a:t>
            </a:r>
          </a:p>
        </p:txBody>
      </p:sp>
      <p:sp>
        <p:nvSpPr>
          <p:cNvPr id="29" name="Rectangle 28">
            <a:extLst>
              <a:ext uri="{FF2B5EF4-FFF2-40B4-BE49-F238E27FC236}">
                <a16:creationId xmlns:a16="http://schemas.microsoft.com/office/drawing/2014/main" id="{F7A98DBD-7441-415E-877F-7625BD847388}"/>
              </a:ext>
            </a:extLst>
          </p:cNvPr>
          <p:cNvSpPr>
            <a:spLocks noChangeAspect="1"/>
          </p:cNvSpPr>
          <p:nvPr/>
        </p:nvSpPr>
        <p:spPr>
          <a:xfrm>
            <a:off x="802853" y="1212309"/>
            <a:ext cx="7675076" cy="215580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a:extLst>
              <a:ext uri="{FF2B5EF4-FFF2-40B4-BE49-F238E27FC236}">
                <a16:creationId xmlns:a16="http://schemas.microsoft.com/office/drawing/2014/main" id="{788F35B5-57E3-4B7E-BDC5-8ECB3D075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9015" y="2763789"/>
            <a:ext cx="1980635" cy="1580662"/>
          </a:xfrm>
          <a:prstGeom prst="rect">
            <a:avLst/>
          </a:prstGeom>
        </p:spPr>
      </p:pic>
      <p:sp>
        <p:nvSpPr>
          <p:cNvPr id="59" name="Rectangle 58">
            <a:extLst>
              <a:ext uri="{FF2B5EF4-FFF2-40B4-BE49-F238E27FC236}">
                <a16:creationId xmlns:a16="http://schemas.microsoft.com/office/drawing/2014/main" id="{BC7096C1-1078-4A55-8AD4-AA1581CC3789}"/>
              </a:ext>
            </a:extLst>
          </p:cNvPr>
          <p:cNvSpPr/>
          <p:nvPr/>
        </p:nvSpPr>
        <p:spPr>
          <a:xfrm rot="16200000">
            <a:off x="595647" y="1619287"/>
            <a:ext cx="1137812" cy="524574"/>
          </a:xfrm>
          <a:prstGeom prst="rect">
            <a:avLst/>
          </a:prstGeom>
          <a:solidFill>
            <a:srgbClr val="D9D9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latin typeface="Brandon Grotesque Regular" panose="020B0503020203060202" pitchFamily="34" charset="0"/>
            </a:endParaRPr>
          </a:p>
        </p:txBody>
      </p:sp>
      <p:sp>
        <p:nvSpPr>
          <p:cNvPr id="36" name="Rectangle 35">
            <a:extLst>
              <a:ext uri="{FF2B5EF4-FFF2-40B4-BE49-F238E27FC236}">
                <a16:creationId xmlns:a16="http://schemas.microsoft.com/office/drawing/2014/main" id="{B7DCA3A2-93B1-44D0-B049-32773195257F}"/>
              </a:ext>
            </a:extLst>
          </p:cNvPr>
          <p:cNvSpPr/>
          <p:nvPr/>
        </p:nvSpPr>
        <p:spPr>
          <a:xfrm>
            <a:off x="0" y="0"/>
            <a:ext cx="9153216" cy="932688"/>
          </a:xfrm>
          <a:prstGeom prst="rect">
            <a:avLst/>
          </a:prstGeom>
          <a:solidFill>
            <a:srgbClr val="002D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42" name="Title 1">
            <a:extLst>
              <a:ext uri="{FF2B5EF4-FFF2-40B4-BE49-F238E27FC236}">
                <a16:creationId xmlns:a16="http://schemas.microsoft.com/office/drawing/2014/main" id="{D810E5F3-C1F1-4B96-A3BA-E0F6B106E311}"/>
              </a:ext>
            </a:extLst>
          </p:cNvPr>
          <p:cNvSpPr txBox="1">
            <a:spLocks/>
          </p:cNvSpPr>
          <p:nvPr/>
        </p:nvSpPr>
        <p:spPr>
          <a:xfrm>
            <a:off x="191746" y="243602"/>
            <a:ext cx="5979117" cy="508401"/>
          </a:xfrm>
          <a:prstGeom prst="rect">
            <a:avLst/>
          </a:prstGeom>
          <a:solidFill>
            <a:srgbClr val="002D73"/>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dirty="0">
              <a:solidFill>
                <a:schemeClr val="bg1"/>
              </a:solidFill>
              <a:latin typeface="Brandon Grotesque Bold" panose="020B0803020203060202" pitchFamily="34" charset="0"/>
              <a:ea typeface="Pacifico" charset="0"/>
              <a:cs typeface="Arial" panose="020B0604020202020204" pitchFamily="34" charset="0"/>
            </a:endParaRPr>
          </a:p>
        </p:txBody>
      </p:sp>
      <p:sp>
        <p:nvSpPr>
          <p:cNvPr id="43" name="Title 1">
            <a:extLst>
              <a:ext uri="{FF2B5EF4-FFF2-40B4-BE49-F238E27FC236}">
                <a16:creationId xmlns:a16="http://schemas.microsoft.com/office/drawing/2014/main" id="{0B3B4C76-3831-483C-A329-0DF246EF2883}"/>
              </a:ext>
            </a:extLst>
          </p:cNvPr>
          <p:cNvSpPr txBox="1">
            <a:spLocks/>
          </p:cNvSpPr>
          <p:nvPr/>
        </p:nvSpPr>
        <p:spPr>
          <a:xfrm>
            <a:off x="6170863" y="346290"/>
            <a:ext cx="2781391" cy="307214"/>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1800" dirty="0">
                <a:solidFill>
                  <a:schemeClr val="bg1"/>
                </a:solidFill>
                <a:latin typeface="Brandon Grotesque Bold" panose="020B0803020203060202" pitchFamily="34" charset="0"/>
                <a:ea typeface="Pacifico" charset="0"/>
                <a:cs typeface="Arial" panose="020B0604020202020204" pitchFamily="34" charset="0"/>
              </a:rPr>
              <a:t>Cash and Coins</a:t>
            </a:r>
          </a:p>
        </p:txBody>
      </p:sp>
      <p:sp>
        <p:nvSpPr>
          <p:cNvPr id="44" name="Title 1">
            <a:extLst>
              <a:ext uri="{FF2B5EF4-FFF2-40B4-BE49-F238E27FC236}">
                <a16:creationId xmlns:a16="http://schemas.microsoft.com/office/drawing/2014/main" id="{1359C8E0-4DDD-472F-995A-D4587BC77BBD}"/>
              </a:ext>
            </a:extLst>
          </p:cNvPr>
          <p:cNvSpPr txBox="1">
            <a:spLocks/>
          </p:cNvSpPr>
          <p:nvPr/>
        </p:nvSpPr>
        <p:spPr>
          <a:xfrm>
            <a:off x="91265" y="245697"/>
            <a:ext cx="7203504" cy="508401"/>
          </a:xfrm>
          <a:prstGeom prst="rect">
            <a:avLst/>
          </a:prstGeom>
          <a:solidFill>
            <a:srgbClr val="002D73"/>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bg1"/>
                </a:solidFill>
                <a:latin typeface="Brandon Grotesque Bold" panose="020B0803020203060202" pitchFamily="34" charset="0"/>
                <a:ea typeface="Pacifico" charset="0"/>
                <a:cs typeface="Arial" panose="020B0604020202020204" pitchFamily="34" charset="0"/>
              </a:rPr>
              <a:t>WORKSTATION</a:t>
            </a:r>
          </a:p>
        </p:txBody>
      </p:sp>
      <p:grpSp>
        <p:nvGrpSpPr>
          <p:cNvPr id="46" name="Group 45">
            <a:extLst>
              <a:ext uri="{FF2B5EF4-FFF2-40B4-BE49-F238E27FC236}">
                <a16:creationId xmlns:a16="http://schemas.microsoft.com/office/drawing/2014/main" id="{AEC71FC0-E513-4074-8244-BA233BE19161}"/>
              </a:ext>
            </a:extLst>
          </p:cNvPr>
          <p:cNvGrpSpPr/>
          <p:nvPr/>
        </p:nvGrpSpPr>
        <p:grpSpPr>
          <a:xfrm>
            <a:off x="-1" y="894194"/>
            <a:ext cx="9143999" cy="107774"/>
            <a:chOff x="1" y="1410475"/>
            <a:chExt cx="9143999" cy="107774"/>
          </a:xfrm>
        </p:grpSpPr>
        <p:sp>
          <p:nvSpPr>
            <p:cNvPr id="48" name="Rectangle 47">
              <a:extLst>
                <a:ext uri="{FF2B5EF4-FFF2-40B4-BE49-F238E27FC236}">
                  <a16:creationId xmlns:a16="http://schemas.microsoft.com/office/drawing/2014/main" id="{26793491-1745-4F87-AB79-2CB5B672F8A4}"/>
                </a:ext>
              </a:extLst>
            </p:cNvPr>
            <p:cNvSpPr/>
            <p:nvPr/>
          </p:nvSpPr>
          <p:spPr>
            <a:xfrm rot="5400000" flipH="1">
              <a:off x="3375115" y="321363"/>
              <a:ext cx="107772" cy="2286000"/>
            </a:xfrm>
            <a:prstGeom prst="rect">
              <a:avLst/>
            </a:prstGeom>
            <a:solidFill>
              <a:srgbClr val="D02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FFE964E9-FE07-4B44-AF96-EEBF02D0AD23}"/>
                </a:ext>
              </a:extLst>
            </p:cNvPr>
            <p:cNvSpPr/>
            <p:nvPr/>
          </p:nvSpPr>
          <p:spPr>
            <a:xfrm rot="5400000" flipH="1">
              <a:off x="1089115" y="321361"/>
              <a:ext cx="107772" cy="2286000"/>
            </a:xfrm>
            <a:prstGeom prst="rect">
              <a:avLst/>
            </a:prstGeom>
            <a:solidFill>
              <a:srgbClr val="00A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A5CCCC4F-002D-460D-A437-46E54CA024A7}"/>
                </a:ext>
              </a:extLst>
            </p:cNvPr>
            <p:cNvSpPr/>
            <p:nvPr/>
          </p:nvSpPr>
          <p:spPr>
            <a:xfrm rot="5400000" flipH="1">
              <a:off x="7947114" y="321362"/>
              <a:ext cx="107772" cy="2286000"/>
            </a:xfrm>
            <a:prstGeom prst="rect">
              <a:avLst/>
            </a:prstGeom>
            <a:solidFill>
              <a:srgbClr val="00C1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DE16D3A7-4432-4A8A-93B5-4A8C9C8AA443}"/>
                </a:ext>
              </a:extLst>
            </p:cNvPr>
            <p:cNvSpPr/>
            <p:nvPr/>
          </p:nvSpPr>
          <p:spPr>
            <a:xfrm rot="5400000" flipH="1">
              <a:off x="5661115" y="321362"/>
              <a:ext cx="107772" cy="2286000"/>
            </a:xfrm>
            <a:prstGeom prst="rect">
              <a:avLst/>
            </a:prstGeom>
            <a:solidFill>
              <a:srgbClr val="FF90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Rectangle 62">
            <a:extLst>
              <a:ext uri="{FF2B5EF4-FFF2-40B4-BE49-F238E27FC236}">
                <a16:creationId xmlns:a16="http://schemas.microsoft.com/office/drawing/2014/main" id="{031A239E-5A1E-4840-9AB5-CB6944148FE1}"/>
              </a:ext>
            </a:extLst>
          </p:cNvPr>
          <p:cNvSpPr/>
          <p:nvPr/>
        </p:nvSpPr>
        <p:spPr>
          <a:xfrm rot="16200000">
            <a:off x="1222383" y="1619288"/>
            <a:ext cx="1137811" cy="524573"/>
          </a:xfrm>
          <a:prstGeom prst="rect">
            <a:avLst/>
          </a:prstGeom>
          <a:solidFill>
            <a:srgbClr val="D9D9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latin typeface="Brandon Grotesque Regular" panose="020B0503020203060202" pitchFamily="34" charset="0"/>
            </a:endParaRPr>
          </a:p>
        </p:txBody>
      </p:sp>
      <p:sp>
        <p:nvSpPr>
          <p:cNvPr id="64" name="Rectangle 63">
            <a:extLst>
              <a:ext uri="{FF2B5EF4-FFF2-40B4-BE49-F238E27FC236}">
                <a16:creationId xmlns:a16="http://schemas.microsoft.com/office/drawing/2014/main" id="{B0695C91-E0C2-47CB-BCC7-E701729B250D}"/>
              </a:ext>
            </a:extLst>
          </p:cNvPr>
          <p:cNvSpPr/>
          <p:nvPr/>
        </p:nvSpPr>
        <p:spPr>
          <a:xfrm rot="16200000">
            <a:off x="1849120" y="1619287"/>
            <a:ext cx="1137810" cy="524576"/>
          </a:xfrm>
          <a:prstGeom prst="rect">
            <a:avLst/>
          </a:prstGeom>
          <a:solidFill>
            <a:srgbClr val="D9D9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latin typeface="Brandon Grotesque Regular" panose="020B0503020203060202" pitchFamily="34" charset="0"/>
            </a:endParaRPr>
          </a:p>
        </p:txBody>
      </p:sp>
      <p:sp>
        <p:nvSpPr>
          <p:cNvPr id="65" name="Rectangle 64">
            <a:extLst>
              <a:ext uri="{FF2B5EF4-FFF2-40B4-BE49-F238E27FC236}">
                <a16:creationId xmlns:a16="http://schemas.microsoft.com/office/drawing/2014/main" id="{5D90AAED-C949-479F-B228-C17262C87E27}"/>
              </a:ext>
            </a:extLst>
          </p:cNvPr>
          <p:cNvSpPr/>
          <p:nvPr/>
        </p:nvSpPr>
        <p:spPr>
          <a:xfrm rot="16200000">
            <a:off x="3102596" y="1619287"/>
            <a:ext cx="1137810" cy="524576"/>
          </a:xfrm>
          <a:prstGeom prst="rect">
            <a:avLst/>
          </a:prstGeom>
          <a:solidFill>
            <a:srgbClr val="D9D9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latin typeface="Brandon Grotesque Regular" panose="020B0503020203060202" pitchFamily="34" charset="0"/>
            </a:endParaRPr>
          </a:p>
        </p:txBody>
      </p:sp>
      <p:sp>
        <p:nvSpPr>
          <p:cNvPr id="66" name="Rectangle 65">
            <a:extLst>
              <a:ext uri="{FF2B5EF4-FFF2-40B4-BE49-F238E27FC236}">
                <a16:creationId xmlns:a16="http://schemas.microsoft.com/office/drawing/2014/main" id="{1E594290-9D34-41C0-8250-1BD4848A2C2B}"/>
              </a:ext>
            </a:extLst>
          </p:cNvPr>
          <p:cNvSpPr/>
          <p:nvPr/>
        </p:nvSpPr>
        <p:spPr>
          <a:xfrm rot="16200000">
            <a:off x="3729334" y="1619286"/>
            <a:ext cx="1137812" cy="524578"/>
          </a:xfrm>
          <a:prstGeom prst="rect">
            <a:avLst/>
          </a:prstGeom>
          <a:solidFill>
            <a:srgbClr val="D9D9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latin typeface="Brandon Grotesque Regular" panose="020B0503020203060202" pitchFamily="34" charset="0"/>
            </a:endParaRPr>
          </a:p>
        </p:txBody>
      </p:sp>
      <p:sp>
        <p:nvSpPr>
          <p:cNvPr id="68" name="Rectangle 67">
            <a:extLst>
              <a:ext uri="{FF2B5EF4-FFF2-40B4-BE49-F238E27FC236}">
                <a16:creationId xmlns:a16="http://schemas.microsoft.com/office/drawing/2014/main" id="{6922E7D8-0E73-4363-B2F4-769F9788DE8A}"/>
              </a:ext>
            </a:extLst>
          </p:cNvPr>
          <p:cNvSpPr/>
          <p:nvPr/>
        </p:nvSpPr>
        <p:spPr>
          <a:xfrm rot="16200000">
            <a:off x="4356074" y="1619285"/>
            <a:ext cx="1137812" cy="524578"/>
          </a:xfrm>
          <a:prstGeom prst="rect">
            <a:avLst/>
          </a:prstGeom>
          <a:solidFill>
            <a:srgbClr val="D9D9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latin typeface="Brandon Grotesque Regular" panose="020B0503020203060202" pitchFamily="34" charset="0"/>
            </a:endParaRPr>
          </a:p>
        </p:txBody>
      </p:sp>
      <p:sp>
        <p:nvSpPr>
          <p:cNvPr id="69" name="Rectangle 68">
            <a:extLst>
              <a:ext uri="{FF2B5EF4-FFF2-40B4-BE49-F238E27FC236}">
                <a16:creationId xmlns:a16="http://schemas.microsoft.com/office/drawing/2014/main" id="{80B4A124-0EF3-439C-9364-4E7F333E870E}"/>
              </a:ext>
            </a:extLst>
          </p:cNvPr>
          <p:cNvSpPr/>
          <p:nvPr/>
        </p:nvSpPr>
        <p:spPr>
          <a:xfrm rot="16200000">
            <a:off x="4982814" y="1619285"/>
            <a:ext cx="1137812" cy="524578"/>
          </a:xfrm>
          <a:prstGeom prst="rect">
            <a:avLst/>
          </a:prstGeom>
          <a:solidFill>
            <a:srgbClr val="D9D9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latin typeface="Brandon Grotesque Regular" panose="020B0503020203060202" pitchFamily="34" charset="0"/>
            </a:endParaRPr>
          </a:p>
        </p:txBody>
      </p:sp>
      <p:sp>
        <p:nvSpPr>
          <p:cNvPr id="70" name="Rectangle 69">
            <a:extLst>
              <a:ext uri="{FF2B5EF4-FFF2-40B4-BE49-F238E27FC236}">
                <a16:creationId xmlns:a16="http://schemas.microsoft.com/office/drawing/2014/main" id="{E4CB4E06-68A8-41AC-BED2-D4C79CFD0A3E}"/>
              </a:ext>
            </a:extLst>
          </p:cNvPr>
          <p:cNvSpPr/>
          <p:nvPr/>
        </p:nvSpPr>
        <p:spPr>
          <a:xfrm rot="16200000">
            <a:off x="2475858" y="1619287"/>
            <a:ext cx="1137810" cy="524576"/>
          </a:xfrm>
          <a:prstGeom prst="rect">
            <a:avLst/>
          </a:prstGeom>
          <a:solidFill>
            <a:srgbClr val="D9D9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latin typeface="Brandon Grotesque Regular" panose="020B0503020203060202" pitchFamily="34" charset="0"/>
            </a:endParaRPr>
          </a:p>
        </p:txBody>
      </p:sp>
      <p:sp>
        <p:nvSpPr>
          <p:cNvPr id="71" name="Rectangle 70">
            <a:extLst>
              <a:ext uri="{FF2B5EF4-FFF2-40B4-BE49-F238E27FC236}">
                <a16:creationId xmlns:a16="http://schemas.microsoft.com/office/drawing/2014/main" id="{45EB9200-8D73-4473-9B44-A5F63C06895F}"/>
              </a:ext>
            </a:extLst>
          </p:cNvPr>
          <p:cNvSpPr/>
          <p:nvPr/>
        </p:nvSpPr>
        <p:spPr>
          <a:xfrm rot="16200000">
            <a:off x="5609556" y="1619285"/>
            <a:ext cx="1137812" cy="524578"/>
          </a:xfrm>
          <a:prstGeom prst="rect">
            <a:avLst/>
          </a:prstGeom>
          <a:solidFill>
            <a:srgbClr val="D9D9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latin typeface="Brandon Grotesque Regular" panose="020B0503020203060202" pitchFamily="34" charset="0"/>
            </a:endParaRPr>
          </a:p>
        </p:txBody>
      </p:sp>
      <p:sp>
        <p:nvSpPr>
          <p:cNvPr id="72" name="Rectangle 71">
            <a:extLst>
              <a:ext uri="{FF2B5EF4-FFF2-40B4-BE49-F238E27FC236}">
                <a16:creationId xmlns:a16="http://schemas.microsoft.com/office/drawing/2014/main" id="{E66E2807-43DB-4940-BB0B-4D38099D39A3}"/>
              </a:ext>
            </a:extLst>
          </p:cNvPr>
          <p:cNvSpPr/>
          <p:nvPr/>
        </p:nvSpPr>
        <p:spPr>
          <a:xfrm rot="16200000">
            <a:off x="6234378" y="1619285"/>
            <a:ext cx="1137812" cy="524578"/>
          </a:xfrm>
          <a:prstGeom prst="rect">
            <a:avLst/>
          </a:prstGeom>
          <a:solidFill>
            <a:srgbClr val="D9D9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latin typeface="Brandon Grotesque Regular" panose="020B0503020203060202" pitchFamily="34" charset="0"/>
            </a:endParaRPr>
          </a:p>
        </p:txBody>
      </p:sp>
      <p:sp>
        <p:nvSpPr>
          <p:cNvPr id="73" name="Rectangle 72">
            <a:extLst>
              <a:ext uri="{FF2B5EF4-FFF2-40B4-BE49-F238E27FC236}">
                <a16:creationId xmlns:a16="http://schemas.microsoft.com/office/drawing/2014/main" id="{D58E69CC-1A25-4266-9AD4-B895096774C8}"/>
              </a:ext>
            </a:extLst>
          </p:cNvPr>
          <p:cNvSpPr/>
          <p:nvPr/>
        </p:nvSpPr>
        <p:spPr>
          <a:xfrm rot="16200000">
            <a:off x="6859201" y="1619285"/>
            <a:ext cx="1137812" cy="524578"/>
          </a:xfrm>
          <a:prstGeom prst="rect">
            <a:avLst/>
          </a:prstGeom>
          <a:solidFill>
            <a:srgbClr val="D9D9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latin typeface="Brandon Grotesque Regular" panose="020B0503020203060202" pitchFamily="34" charset="0"/>
            </a:endParaRPr>
          </a:p>
        </p:txBody>
      </p:sp>
      <p:sp>
        <p:nvSpPr>
          <p:cNvPr id="74" name="Rectangle 73">
            <a:extLst>
              <a:ext uri="{FF2B5EF4-FFF2-40B4-BE49-F238E27FC236}">
                <a16:creationId xmlns:a16="http://schemas.microsoft.com/office/drawing/2014/main" id="{C9B2DAA7-9E9A-435C-A6AC-38655D6172FD}"/>
              </a:ext>
            </a:extLst>
          </p:cNvPr>
          <p:cNvSpPr/>
          <p:nvPr/>
        </p:nvSpPr>
        <p:spPr>
          <a:xfrm rot="16200000">
            <a:off x="7485569" y="1619284"/>
            <a:ext cx="1137812" cy="524578"/>
          </a:xfrm>
          <a:prstGeom prst="rect">
            <a:avLst/>
          </a:prstGeom>
          <a:solidFill>
            <a:srgbClr val="D9D9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latin typeface="Brandon Grotesque Regular" panose="020B0503020203060202" pitchFamily="34" charset="0"/>
            </a:endParaRPr>
          </a:p>
        </p:txBody>
      </p:sp>
      <p:sp>
        <p:nvSpPr>
          <p:cNvPr id="76" name="Rectangle 75">
            <a:extLst>
              <a:ext uri="{FF2B5EF4-FFF2-40B4-BE49-F238E27FC236}">
                <a16:creationId xmlns:a16="http://schemas.microsoft.com/office/drawing/2014/main" id="{38EC2754-60DC-49DB-8C44-6D64B7D84CAF}"/>
              </a:ext>
            </a:extLst>
          </p:cNvPr>
          <p:cNvSpPr/>
          <p:nvPr/>
        </p:nvSpPr>
        <p:spPr>
          <a:xfrm>
            <a:off x="4070427" y="2689672"/>
            <a:ext cx="1137812" cy="524578"/>
          </a:xfrm>
          <a:prstGeom prst="rect">
            <a:avLst/>
          </a:prstGeom>
          <a:solidFill>
            <a:srgbClr val="D9D9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latin typeface="Brandon Grotesque Regular" panose="020B0503020203060202" pitchFamily="34" charset="0"/>
            </a:endParaRPr>
          </a:p>
        </p:txBody>
      </p:sp>
      <p:sp>
        <p:nvSpPr>
          <p:cNvPr id="77" name="Rectangle 76">
            <a:extLst>
              <a:ext uri="{FF2B5EF4-FFF2-40B4-BE49-F238E27FC236}">
                <a16:creationId xmlns:a16="http://schemas.microsoft.com/office/drawing/2014/main" id="{4A76FF96-F0EA-4994-BDFC-B7CAD2D58FF9}"/>
              </a:ext>
            </a:extLst>
          </p:cNvPr>
          <p:cNvSpPr/>
          <p:nvPr/>
        </p:nvSpPr>
        <p:spPr>
          <a:xfrm>
            <a:off x="871531" y="3819873"/>
            <a:ext cx="1038264" cy="524578"/>
          </a:xfrm>
          <a:prstGeom prst="rect">
            <a:avLst/>
          </a:prstGeom>
          <a:solidFill>
            <a:srgbClr val="D9D9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latin typeface="Brandon Grotesque Regular" panose="020B0503020203060202" pitchFamily="34" charset="0"/>
            </a:endParaRPr>
          </a:p>
        </p:txBody>
      </p:sp>
      <p:pic>
        <p:nvPicPr>
          <p:cNvPr id="31" name="Picture 30">
            <a:extLst>
              <a:ext uri="{FF2B5EF4-FFF2-40B4-BE49-F238E27FC236}">
                <a16:creationId xmlns:a16="http://schemas.microsoft.com/office/drawing/2014/main" id="{BFD5EA30-D849-43F4-8EF3-15A9B1CF7512}"/>
              </a:ext>
            </a:extLst>
          </p:cNvPr>
          <p:cNvPicPr>
            <a:picLocks noChangeAspect="1"/>
          </p:cNvPicPr>
          <p:nvPr/>
        </p:nvPicPr>
        <p:blipFill>
          <a:blip r:embed="rId4"/>
          <a:stretch>
            <a:fillRect/>
          </a:stretch>
        </p:blipFill>
        <p:spPr>
          <a:xfrm>
            <a:off x="362310" y="6191727"/>
            <a:ext cx="296086" cy="452837"/>
          </a:xfrm>
          <a:prstGeom prst="rect">
            <a:avLst/>
          </a:prstGeom>
        </p:spPr>
      </p:pic>
      <p:sp>
        <p:nvSpPr>
          <p:cNvPr id="3" name="Oval 2">
            <a:extLst>
              <a:ext uri="{FF2B5EF4-FFF2-40B4-BE49-F238E27FC236}">
                <a16:creationId xmlns:a16="http://schemas.microsoft.com/office/drawing/2014/main" id="{F6330979-267D-44D5-A459-501F8AA2A43A}"/>
              </a:ext>
            </a:extLst>
          </p:cNvPr>
          <p:cNvSpPr/>
          <p:nvPr/>
        </p:nvSpPr>
        <p:spPr>
          <a:xfrm>
            <a:off x="986995" y="1711868"/>
            <a:ext cx="342900" cy="342900"/>
          </a:xfrm>
          <a:prstGeom prst="ellipse">
            <a:avLst/>
          </a:prstGeom>
          <a:solidFill>
            <a:srgbClr val="0020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Brandon Grotesque Regular" panose="020B0503020203060202" pitchFamily="34" charset="0"/>
              </a:rPr>
              <a:t>1</a:t>
            </a:r>
          </a:p>
        </p:txBody>
      </p:sp>
      <p:sp>
        <p:nvSpPr>
          <p:cNvPr id="33" name="Oval 32">
            <a:extLst>
              <a:ext uri="{FF2B5EF4-FFF2-40B4-BE49-F238E27FC236}">
                <a16:creationId xmlns:a16="http://schemas.microsoft.com/office/drawing/2014/main" id="{2AF0E3A6-52A8-4EB0-BBF1-4677A3EBE19B}"/>
              </a:ext>
            </a:extLst>
          </p:cNvPr>
          <p:cNvSpPr/>
          <p:nvPr/>
        </p:nvSpPr>
        <p:spPr>
          <a:xfrm>
            <a:off x="1625581" y="1712402"/>
            <a:ext cx="342900" cy="342900"/>
          </a:xfrm>
          <a:prstGeom prst="ellipse">
            <a:avLst/>
          </a:prstGeom>
          <a:solidFill>
            <a:srgbClr val="0020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Brandon Grotesque Regular" panose="020B0503020203060202" pitchFamily="34" charset="0"/>
              </a:rPr>
              <a:t>2</a:t>
            </a:r>
          </a:p>
        </p:txBody>
      </p:sp>
      <p:sp>
        <p:nvSpPr>
          <p:cNvPr id="34" name="Oval 33">
            <a:extLst>
              <a:ext uri="{FF2B5EF4-FFF2-40B4-BE49-F238E27FC236}">
                <a16:creationId xmlns:a16="http://schemas.microsoft.com/office/drawing/2014/main" id="{3558CB81-0A89-42FD-AEDD-83BAE612E3DC}"/>
              </a:ext>
            </a:extLst>
          </p:cNvPr>
          <p:cNvSpPr/>
          <p:nvPr/>
        </p:nvSpPr>
        <p:spPr>
          <a:xfrm>
            <a:off x="2243283" y="1717830"/>
            <a:ext cx="342900" cy="342900"/>
          </a:xfrm>
          <a:prstGeom prst="ellipse">
            <a:avLst/>
          </a:prstGeom>
          <a:solidFill>
            <a:srgbClr val="0020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Brandon Grotesque Regular" panose="020B0503020203060202" pitchFamily="34" charset="0"/>
              </a:rPr>
              <a:t>3</a:t>
            </a:r>
          </a:p>
        </p:txBody>
      </p:sp>
      <p:sp>
        <p:nvSpPr>
          <p:cNvPr id="35" name="Oval 34">
            <a:extLst>
              <a:ext uri="{FF2B5EF4-FFF2-40B4-BE49-F238E27FC236}">
                <a16:creationId xmlns:a16="http://schemas.microsoft.com/office/drawing/2014/main" id="{33A69A44-8F87-4E6A-B712-0C819FF7A69E}"/>
              </a:ext>
            </a:extLst>
          </p:cNvPr>
          <p:cNvSpPr/>
          <p:nvPr/>
        </p:nvSpPr>
        <p:spPr>
          <a:xfrm>
            <a:off x="2873284" y="1717830"/>
            <a:ext cx="342900" cy="342900"/>
          </a:xfrm>
          <a:prstGeom prst="ellipse">
            <a:avLst/>
          </a:prstGeom>
          <a:solidFill>
            <a:srgbClr val="0020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Brandon Grotesque Regular" panose="020B0503020203060202" pitchFamily="34" charset="0"/>
              </a:rPr>
              <a:t>4</a:t>
            </a:r>
          </a:p>
        </p:txBody>
      </p:sp>
      <p:sp>
        <p:nvSpPr>
          <p:cNvPr id="37" name="Oval 36">
            <a:extLst>
              <a:ext uri="{FF2B5EF4-FFF2-40B4-BE49-F238E27FC236}">
                <a16:creationId xmlns:a16="http://schemas.microsoft.com/office/drawing/2014/main" id="{E9F19CDD-3BA2-4A71-9B76-03BD0306639E}"/>
              </a:ext>
            </a:extLst>
          </p:cNvPr>
          <p:cNvSpPr/>
          <p:nvPr/>
        </p:nvSpPr>
        <p:spPr>
          <a:xfrm>
            <a:off x="3497391" y="1717830"/>
            <a:ext cx="342900" cy="342900"/>
          </a:xfrm>
          <a:prstGeom prst="ellipse">
            <a:avLst/>
          </a:prstGeom>
          <a:solidFill>
            <a:srgbClr val="0020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Brandon Grotesque Regular" panose="020B0503020203060202" pitchFamily="34" charset="0"/>
              </a:rPr>
              <a:t>5</a:t>
            </a:r>
          </a:p>
        </p:txBody>
      </p:sp>
      <p:sp>
        <p:nvSpPr>
          <p:cNvPr id="38" name="Oval 37">
            <a:extLst>
              <a:ext uri="{FF2B5EF4-FFF2-40B4-BE49-F238E27FC236}">
                <a16:creationId xmlns:a16="http://schemas.microsoft.com/office/drawing/2014/main" id="{6D6BA443-0E52-454D-98F0-29497350CF09}"/>
              </a:ext>
            </a:extLst>
          </p:cNvPr>
          <p:cNvSpPr/>
          <p:nvPr/>
        </p:nvSpPr>
        <p:spPr>
          <a:xfrm>
            <a:off x="4132721" y="1705482"/>
            <a:ext cx="342900" cy="342900"/>
          </a:xfrm>
          <a:prstGeom prst="ellipse">
            <a:avLst/>
          </a:prstGeom>
          <a:solidFill>
            <a:srgbClr val="0020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Brandon Grotesque Regular" panose="020B0503020203060202" pitchFamily="34" charset="0"/>
              </a:rPr>
              <a:t>6</a:t>
            </a:r>
          </a:p>
        </p:txBody>
      </p:sp>
      <p:sp>
        <p:nvSpPr>
          <p:cNvPr id="39" name="Oval 38">
            <a:extLst>
              <a:ext uri="{FF2B5EF4-FFF2-40B4-BE49-F238E27FC236}">
                <a16:creationId xmlns:a16="http://schemas.microsoft.com/office/drawing/2014/main" id="{E83DB73E-B29B-4756-8CD0-E9F3D14A7FFF}"/>
              </a:ext>
            </a:extLst>
          </p:cNvPr>
          <p:cNvSpPr/>
          <p:nvPr/>
        </p:nvSpPr>
        <p:spPr>
          <a:xfrm>
            <a:off x="4748934" y="1711868"/>
            <a:ext cx="342900" cy="342900"/>
          </a:xfrm>
          <a:prstGeom prst="ellipse">
            <a:avLst/>
          </a:prstGeom>
          <a:solidFill>
            <a:srgbClr val="0020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Brandon Grotesque Regular" panose="020B0503020203060202" pitchFamily="34" charset="0"/>
              </a:rPr>
              <a:t>7</a:t>
            </a:r>
          </a:p>
        </p:txBody>
      </p:sp>
      <p:sp>
        <p:nvSpPr>
          <p:cNvPr id="40" name="Oval 39">
            <a:extLst>
              <a:ext uri="{FF2B5EF4-FFF2-40B4-BE49-F238E27FC236}">
                <a16:creationId xmlns:a16="http://schemas.microsoft.com/office/drawing/2014/main" id="{65CEDFE4-E396-41CA-AF4A-11CE26D63820}"/>
              </a:ext>
            </a:extLst>
          </p:cNvPr>
          <p:cNvSpPr/>
          <p:nvPr/>
        </p:nvSpPr>
        <p:spPr>
          <a:xfrm>
            <a:off x="5380270" y="1717830"/>
            <a:ext cx="342900" cy="342900"/>
          </a:xfrm>
          <a:prstGeom prst="ellipse">
            <a:avLst/>
          </a:prstGeom>
          <a:solidFill>
            <a:srgbClr val="0020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Brandon Grotesque Regular" panose="020B0503020203060202" pitchFamily="34" charset="0"/>
              </a:rPr>
              <a:t>8</a:t>
            </a:r>
          </a:p>
        </p:txBody>
      </p:sp>
      <p:sp>
        <p:nvSpPr>
          <p:cNvPr id="45" name="Oval 44">
            <a:extLst>
              <a:ext uri="{FF2B5EF4-FFF2-40B4-BE49-F238E27FC236}">
                <a16:creationId xmlns:a16="http://schemas.microsoft.com/office/drawing/2014/main" id="{07D6BB0D-AF2A-4FB5-BE99-29BB563651D1}"/>
              </a:ext>
            </a:extLst>
          </p:cNvPr>
          <p:cNvSpPr/>
          <p:nvPr/>
        </p:nvSpPr>
        <p:spPr>
          <a:xfrm>
            <a:off x="6012137" y="1717830"/>
            <a:ext cx="342900" cy="342900"/>
          </a:xfrm>
          <a:prstGeom prst="ellipse">
            <a:avLst/>
          </a:prstGeom>
          <a:solidFill>
            <a:srgbClr val="0020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Brandon Grotesque Regular" panose="020B0503020203060202" pitchFamily="34" charset="0"/>
              </a:rPr>
              <a:t>9</a:t>
            </a:r>
          </a:p>
        </p:txBody>
      </p:sp>
      <p:grpSp>
        <p:nvGrpSpPr>
          <p:cNvPr id="9" name="Group 8">
            <a:extLst>
              <a:ext uri="{FF2B5EF4-FFF2-40B4-BE49-F238E27FC236}">
                <a16:creationId xmlns:a16="http://schemas.microsoft.com/office/drawing/2014/main" id="{13CA6454-2317-44B3-97E9-1A27ACA976D5}"/>
              </a:ext>
            </a:extLst>
          </p:cNvPr>
          <p:cNvGrpSpPr/>
          <p:nvPr/>
        </p:nvGrpSpPr>
        <p:grpSpPr>
          <a:xfrm>
            <a:off x="6593932" y="1698652"/>
            <a:ext cx="418704" cy="369332"/>
            <a:chOff x="6586916" y="1514449"/>
            <a:chExt cx="418704" cy="369332"/>
          </a:xfrm>
        </p:grpSpPr>
        <p:sp>
          <p:nvSpPr>
            <p:cNvPr id="49" name="Oval 48">
              <a:extLst>
                <a:ext uri="{FF2B5EF4-FFF2-40B4-BE49-F238E27FC236}">
                  <a16:creationId xmlns:a16="http://schemas.microsoft.com/office/drawing/2014/main" id="{7B55C440-7F06-4E7F-A899-66649135B826}"/>
                </a:ext>
              </a:extLst>
            </p:cNvPr>
            <p:cNvSpPr/>
            <p:nvPr/>
          </p:nvSpPr>
          <p:spPr>
            <a:xfrm>
              <a:off x="6624818" y="1527665"/>
              <a:ext cx="342900" cy="342900"/>
            </a:xfrm>
            <a:prstGeom prst="ellipse">
              <a:avLst/>
            </a:prstGeom>
            <a:solidFill>
              <a:srgbClr val="0020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Brandon Grotesque Regular" panose="020B0503020203060202" pitchFamily="34" charset="0"/>
              </a:endParaRPr>
            </a:p>
          </p:txBody>
        </p:sp>
        <p:sp>
          <p:nvSpPr>
            <p:cNvPr id="4" name="TextBox 3">
              <a:extLst>
                <a:ext uri="{FF2B5EF4-FFF2-40B4-BE49-F238E27FC236}">
                  <a16:creationId xmlns:a16="http://schemas.microsoft.com/office/drawing/2014/main" id="{9ADA956E-0D36-41D5-BF17-A900071FFB17}"/>
                </a:ext>
              </a:extLst>
            </p:cNvPr>
            <p:cNvSpPr txBox="1"/>
            <p:nvPr/>
          </p:nvSpPr>
          <p:spPr>
            <a:xfrm>
              <a:off x="6586916" y="1514449"/>
              <a:ext cx="418704"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b="1">
                  <a:solidFill>
                    <a:schemeClr val="lt1"/>
                  </a:solidFill>
                  <a:latin typeface="Brandon Grotesque Regular" panose="020B0503020203060202"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10</a:t>
              </a:r>
            </a:p>
          </p:txBody>
        </p:sp>
      </p:grpSp>
      <p:grpSp>
        <p:nvGrpSpPr>
          <p:cNvPr id="6" name="Group 5">
            <a:extLst>
              <a:ext uri="{FF2B5EF4-FFF2-40B4-BE49-F238E27FC236}">
                <a16:creationId xmlns:a16="http://schemas.microsoft.com/office/drawing/2014/main" id="{6DD06FE1-9E33-4944-8CFF-43E3F9CAAC93}"/>
              </a:ext>
            </a:extLst>
          </p:cNvPr>
          <p:cNvGrpSpPr/>
          <p:nvPr/>
        </p:nvGrpSpPr>
        <p:grpSpPr>
          <a:xfrm>
            <a:off x="7219528" y="1698652"/>
            <a:ext cx="418704" cy="369332"/>
            <a:chOff x="7173156" y="1053539"/>
            <a:chExt cx="418704" cy="369332"/>
          </a:xfrm>
        </p:grpSpPr>
        <p:sp>
          <p:nvSpPr>
            <p:cNvPr id="50" name="Oval 49">
              <a:extLst>
                <a:ext uri="{FF2B5EF4-FFF2-40B4-BE49-F238E27FC236}">
                  <a16:creationId xmlns:a16="http://schemas.microsoft.com/office/drawing/2014/main" id="{E15B1425-37FA-4221-A1A9-3958EBDA2FAC}"/>
                </a:ext>
              </a:extLst>
            </p:cNvPr>
            <p:cNvSpPr/>
            <p:nvPr/>
          </p:nvSpPr>
          <p:spPr>
            <a:xfrm>
              <a:off x="7211058" y="1066755"/>
              <a:ext cx="342900" cy="342900"/>
            </a:xfrm>
            <a:prstGeom prst="ellipse">
              <a:avLst/>
            </a:prstGeom>
            <a:solidFill>
              <a:srgbClr val="0020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Brandon Grotesque Regular" panose="020B0503020203060202" pitchFamily="34" charset="0"/>
              </a:endParaRPr>
            </a:p>
          </p:txBody>
        </p:sp>
        <p:sp>
          <p:nvSpPr>
            <p:cNvPr id="51" name="TextBox 50">
              <a:extLst>
                <a:ext uri="{FF2B5EF4-FFF2-40B4-BE49-F238E27FC236}">
                  <a16:creationId xmlns:a16="http://schemas.microsoft.com/office/drawing/2014/main" id="{6C82B666-D00F-44E8-897A-B1BDA3B499B5}"/>
                </a:ext>
              </a:extLst>
            </p:cNvPr>
            <p:cNvSpPr txBox="1"/>
            <p:nvPr/>
          </p:nvSpPr>
          <p:spPr>
            <a:xfrm>
              <a:off x="7173156" y="1053539"/>
              <a:ext cx="418704"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b="1">
                  <a:solidFill>
                    <a:schemeClr val="lt1"/>
                  </a:solidFill>
                  <a:latin typeface="Brandon Grotesque Regular" panose="020B0503020203060202"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11</a:t>
              </a:r>
            </a:p>
          </p:txBody>
        </p:sp>
      </p:grpSp>
      <p:grpSp>
        <p:nvGrpSpPr>
          <p:cNvPr id="5" name="Group 4">
            <a:extLst>
              <a:ext uri="{FF2B5EF4-FFF2-40B4-BE49-F238E27FC236}">
                <a16:creationId xmlns:a16="http://schemas.microsoft.com/office/drawing/2014/main" id="{ECB09058-4489-496F-A029-D4A374BD6BC9}"/>
              </a:ext>
            </a:extLst>
          </p:cNvPr>
          <p:cNvGrpSpPr/>
          <p:nvPr/>
        </p:nvGrpSpPr>
        <p:grpSpPr>
          <a:xfrm>
            <a:off x="7845123" y="1698652"/>
            <a:ext cx="418704" cy="369332"/>
            <a:chOff x="8576687" y="1341640"/>
            <a:chExt cx="418704" cy="369332"/>
          </a:xfrm>
        </p:grpSpPr>
        <p:sp>
          <p:nvSpPr>
            <p:cNvPr id="52" name="Oval 51">
              <a:extLst>
                <a:ext uri="{FF2B5EF4-FFF2-40B4-BE49-F238E27FC236}">
                  <a16:creationId xmlns:a16="http://schemas.microsoft.com/office/drawing/2014/main" id="{35B9EF59-BFA1-4666-9AA1-BF97C1C16FCB}"/>
                </a:ext>
              </a:extLst>
            </p:cNvPr>
            <p:cNvSpPr/>
            <p:nvPr/>
          </p:nvSpPr>
          <p:spPr>
            <a:xfrm>
              <a:off x="8614589" y="1354856"/>
              <a:ext cx="342900" cy="342900"/>
            </a:xfrm>
            <a:prstGeom prst="ellipse">
              <a:avLst/>
            </a:prstGeom>
            <a:solidFill>
              <a:srgbClr val="0020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Brandon Grotesque Regular" panose="020B0503020203060202" pitchFamily="34" charset="0"/>
              </a:endParaRPr>
            </a:p>
          </p:txBody>
        </p:sp>
        <p:sp>
          <p:nvSpPr>
            <p:cNvPr id="47" name="TextBox 46">
              <a:extLst>
                <a:ext uri="{FF2B5EF4-FFF2-40B4-BE49-F238E27FC236}">
                  <a16:creationId xmlns:a16="http://schemas.microsoft.com/office/drawing/2014/main" id="{6B68C459-78D1-4C7D-89A6-0BB43AA684C5}"/>
                </a:ext>
              </a:extLst>
            </p:cNvPr>
            <p:cNvSpPr txBox="1"/>
            <p:nvPr/>
          </p:nvSpPr>
          <p:spPr>
            <a:xfrm>
              <a:off x="8576687" y="1341640"/>
              <a:ext cx="418704"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b="1">
                  <a:solidFill>
                    <a:schemeClr val="lt1"/>
                  </a:solidFill>
                  <a:latin typeface="Brandon Grotesque Regular" panose="020B0503020203060202"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12</a:t>
              </a:r>
            </a:p>
          </p:txBody>
        </p:sp>
      </p:grpSp>
      <p:sp>
        <p:nvSpPr>
          <p:cNvPr id="8" name="TextBox 7">
            <a:extLst>
              <a:ext uri="{FF2B5EF4-FFF2-40B4-BE49-F238E27FC236}">
                <a16:creationId xmlns:a16="http://schemas.microsoft.com/office/drawing/2014/main" id="{865B112D-0465-4BAD-80FE-B31024A44FE8}"/>
              </a:ext>
            </a:extLst>
          </p:cNvPr>
          <p:cNvSpPr txBox="1"/>
          <p:nvPr/>
        </p:nvSpPr>
        <p:spPr>
          <a:xfrm>
            <a:off x="815758" y="4919590"/>
            <a:ext cx="3367910" cy="1846659"/>
          </a:xfrm>
          <a:prstGeom prst="rect">
            <a:avLst/>
          </a:prstGeom>
          <a:noFill/>
        </p:spPr>
        <p:txBody>
          <a:bodyPr wrap="none" rtlCol="0">
            <a:spAutoFit/>
          </a:bodyPr>
          <a:lstStyle/>
          <a:p>
            <a:pPr marL="228600" indent="-228600">
              <a:spcAft>
                <a:spcPts val="600"/>
              </a:spcAft>
              <a:buFont typeface="+mj-lt"/>
              <a:buAutoNum type="arabicPeriod"/>
            </a:pPr>
            <a:r>
              <a:rPr lang="en-US" sz="1200" dirty="0">
                <a:latin typeface="Brandon Grotesque Regular" panose="020B0503020203060202" pitchFamily="34" charset="0"/>
              </a:rPr>
              <a:t>Foreign Currency</a:t>
            </a:r>
          </a:p>
          <a:p>
            <a:pPr marL="228600" indent="-228600">
              <a:spcAft>
                <a:spcPts val="600"/>
              </a:spcAft>
              <a:buFont typeface="+mj-lt"/>
              <a:buAutoNum type="arabicPeriod"/>
            </a:pPr>
            <a:r>
              <a:rPr lang="en-US" sz="1200" dirty="0">
                <a:latin typeface="Brandon Grotesque Regular" panose="020B0503020203060202" pitchFamily="34" charset="0"/>
              </a:rPr>
              <a:t>American Currency</a:t>
            </a:r>
          </a:p>
          <a:p>
            <a:pPr marL="228600" indent="-228600">
              <a:spcAft>
                <a:spcPts val="600"/>
              </a:spcAft>
              <a:buFont typeface="+mj-lt"/>
              <a:buAutoNum type="arabicPeriod"/>
            </a:pPr>
            <a:r>
              <a:rPr lang="en-US" sz="1200" dirty="0">
                <a:latin typeface="Brandon Grotesque Regular" panose="020B0503020203060202" pitchFamily="34" charset="0"/>
              </a:rPr>
              <a:t>Commemorative / Recover Coins</a:t>
            </a:r>
          </a:p>
          <a:p>
            <a:pPr marL="228600" indent="-228600">
              <a:spcAft>
                <a:spcPts val="600"/>
              </a:spcAft>
              <a:buFont typeface="+mj-lt"/>
              <a:buAutoNum type="arabicPeriod"/>
            </a:pPr>
            <a:r>
              <a:rPr lang="en-US" sz="1200" dirty="0">
                <a:latin typeface="Brandon Grotesque Regular" panose="020B0503020203060202" pitchFamily="34" charset="0"/>
              </a:rPr>
              <a:t>Military / Police Coins</a:t>
            </a:r>
          </a:p>
          <a:p>
            <a:pPr marL="228600" indent="-228600">
              <a:spcAft>
                <a:spcPts val="600"/>
              </a:spcAft>
              <a:buFont typeface="+mj-lt"/>
              <a:buAutoNum type="arabicPeriod"/>
            </a:pPr>
            <a:r>
              <a:rPr lang="en-US" sz="1200" dirty="0">
                <a:latin typeface="Brandon Grotesque Regular" panose="020B0503020203060202" pitchFamily="34" charset="0"/>
              </a:rPr>
              <a:t>Pennies (Pressed, Wheat, Steel, and Indian Head)</a:t>
            </a:r>
          </a:p>
          <a:p>
            <a:pPr marL="228600" indent="-228600">
              <a:spcAft>
                <a:spcPts val="600"/>
              </a:spcAft>
              <a:buFont typeface="+mj-lt"/>
              <a:buAutoNum type="arabicPeriod"/>
            </a:pPr>
            <a:r>
              <a:rPr lang="en-US" sz="1200" dirty="0">
                <a:latin typeface="Brandon Grotesque Regular" panose="020B0503020203060202" pitchFamily="34" charset="0"/>
              </a:rPr>
              <a:t>Casino Chips / Gaming Tokens</a:t>
            </a:r>
          </a:p>
          <a:p>
            <a:pPr marL="228600" indent="-228600">
              <a:spcAft>
                <a:spcPts val="600"/>
              </a:spcAft>
              <a:buFont typeface="+mj-lt"/>
              <a:buAutoNum type="arabicPeriod"/>
            </a:pPr>
            <a:endParaRPr lang="en-US" sz="1200" dirty="0">
              <a:latin typeface="Brandon Grotesque Regular" panose="020B0503020203060202" pitchFamily="34" charset="0"/>
            </a:endParaRPr>
          </a:p>
        </p:txBody>
      </p:sp>
      <p:sp>
        <p:nvSpPr>
          <p:cNvPr id="57" name="TextBox 56">
            <a:extLst>
              <a:ext uri="{FF2B5EF4-FFF2-40B4-BE49-F238E27FC236}">
                <a16:creationId xmlns:a16="http://schemas.microsoft.com/office/drawing/2014/main" id="{3B94D53C-5A6C-41F4-9782-1C8C65FC6F3F}"/>
              </a:ext>
            </a:extLst>
          </p:cNvPr>
          <p:cNvSpPr txBox="1"/>
          <p:nvPr/>
        </p:nvSpPr>
        <p:spPr>
          <a:xfrm>
            <a:off x="4374700" y="4919590"/>
            <a:ext cx="2398926" cy="1846659"/>
          </a:xfrm>
          <a:prstGeom prst="rect">
            <a:avLst/>
          </a:prstGeom>
          <a:noFill/>
        </p:spPr>
        <p:txBody>
          <a:bodyPr wrap="none" rtlCol="0">
            <a:spAutoFit/>
          </a:bodyPr>
          <a:lstStyle/>
          <a:p>
            <a:pPr marL="228600" indent="-228600">
              <a:spcAft>
                <a:spcPts val="600"/>
              </a:spcAft>
              <a:buFont typeface="+mj-lt"/>
              <a:buAutoNum type="arabicPeriod" startAt="7"/>
            </a:pPr>
            <a:r>
              <a:rPr lang="en-US" sz="1200" dirty="0">
                <a:latin typeface="Brandon Grotesque Regular" panose="020B0503020203060202" pitchFamily="34" charset="0"/>
              </a:rPr>
              <a:t>Antique Coins</a:t>
            </a:r>
          </a:p>
          <a:p>
            <a:pPr marL="228600" indent="-228600">
              <a:spcAft>
                <a:spcPts val="600"/>
              </a:spcAft>
              <a:buFont typeface="+mj-lt"/>
              <a:buAutoNum type="arabicPeriod" startAt="7"/>
            </a:pPr>
            <a:r>
              <a:rPr lang="en-US" sz="1200" dirty="0">
                <a:latin typeface="Brandon Grotesque Regular" panose="020B0503020203060202" pitchFamily="34" charset="0"/>
              </a:rPr>
              <a:t>Research Bin</a:t>
            </a:r>
          </a:p>
          <a:p>
            <a:pPr marL="228600" indent="-228600">
              <a:spcAft>
                <a:spcPts val="600"/>
              </a:spcAft>
              <a:buFont typeface="+mj-lt"/>
              <a:buAutoNum type="arabicPeriod" startAt="7"/>
            </a:pPr>
            <a:r>
              <a:rPr lang="en-US" sz="1200" dirty="0">
                <a:latin typeface="Brandon Grotesque Regular" panose="020B0503020203060202" pitchFamily="34" charset="0"/>
              </a:rPr>
              <a:t>Lots Bin</a:t>
            </a:r>
          </a:p>
          <a:p>
            <a:pPr marL="228600" indent="-228600">
              <a:spcAft>
                <a:spcPts val="600"/>
              </a:spcAft>
              <a:buFont typeface="+mj-lt"/>
              <a:buAutoNum type="arabicPeriod" startAt="7"/>
            </a:pPr>
            <a:r>
              <a:rPr lang="en-US" sz="1200" dirty="0">
                <a:latin typeface="Brandon Grotesque Regular" panose="020B0503020203060202" pitchFamily="34" charset="0"/>
              </a:rPr>
              <a:t>Reroutes (Jewelry / Collectables)</a:t>
            </a:r>
          </a:p>
          <a:p>
            <a:pPr marL="228600" indent="-228600">
              <a:spcAft>
                <a:spcPts val="600"/>
              </a:spcAft>
              <a:buFont typeface="+mj-lt"/>
              <a:buAutoNum type="arabicPeriod" startAt="7"/>
            </a:pPr>
            <a:r>
              <a:rPr lang="en-US" sz="1200" dirty="0">
                <a:latin typeface="Brandon Grotesque Regular" panose="020B0503020203060202" pitchFamily="34" charset="0"/>
              </a:rPr>
              <a:t>Reroutes (Gift Cards)</a:t>
            </a:r>
          </a:p>
          <a:p>
            <a:pPr marL="228600" indent="-228600">
              <a:spcAft>
                <a:spcPts val="600"/>
              </a:spcAft>
              <a:buFont typeface="+mj-lt"/>
              <a:buAutoNum type="arabicPeriod" startAt="7"/>
            </a:pPr>
            <a:r>
              <a:rPr lang="en-US" sz="1200" dirty="0">
                <a:latin typeface="Brandon Grotesque Regular" panose="020B0503020203060202" pitchFamily="34" charset="0"/>
              </a:rPr>
              <a:t>Shred (Credit Cards, IDs, etc.)</a:t>
            </a:r>
          </a:p>
          <a:p>
            <a:pPr marL="228600" indent="-228600">
              <a:spcAft>
                <a:spcPts val="600"/>
              </a:spcAft>
              <a:buFont typeface="+mj-lt"/>
              <a:buAutoNum type="arabicPeriod" startAt="7"/>
            </a:pPr>
            <a:endParaRPr lang="en-US" sz="1200" dirty="0">
              <a:latin typeface="Brandon Grotesque Regular" panose="020B0503020203060202" pitchFamily="34" charset="0"/>
            </a:endParaRPr>
          </a:p>
        </p:txBody>
      </p:sp>
      <p:sp>
        <p:nvSpPr>
          <p:cNvPr id="58" name="TextBox 57">
            <a:extLst>
              <a:ext uri="{FF2B5EF4-FFF2-40B4-BE49-F238E27FC236}">
                <a16:creationId xmlns:a16="http://schemas.microsoft.com/office/drawing/2014/main" id="{FB49B493-0502-4176-A479-44217ADDE33B}"/>
              </a:ext>
            </a:extLst>
          </p:cNvPr>
          <p:cNvSpPr txBox="1"/>
          <p:nvPr/>
        </p:nvSpPr>
        <p:spPr>
          <a:xfrm>
            <a:off x="6964658" y="5288921"/>
            <a:ext cx="1704826" cy="800219"/>
          </a:xfrm>
          <a:prstGeom prst="rect">
            <a:avLst/>
          </a:prstGeom>
          <a:noFill/>
        </p:spPr>
        <p:txBody>
          <a:bodyPr wrap="none" rtlCol="0">
            <a:spAutoFit/>
          </a:bodyPr>
          <a:lstStyle/>
          <a:p>
            <a:pPr marL="228600" indent="-228600">
              <a:spcAft>
                <a:spcPts val="600"/>
              </a:spcAft>
              <a:buFont typeface="+mj-lt"/>
              <a:buAutoNum type="arabicPeriod" startAt="13"/>
            </a:pPr>
            <a:r>
              <a:rPr lang="en-US" sz="1200" dirty="0">
                <a:latin typeface="Brandon Grotesque Regular" panose="020B0503020203060202" pitchFamily="34" charset="0"/>
              </a:rPr>
              <a:t>Black Tray</a:t>
            </a:r>
          </a:p>
          <a:p>
            <a:pPr marL="228600" indent="-228600">
              <a:spcAft>
                <a:spcPts val="600"/>
              </a:spcAft>
              <a:buFont typeface="+mj-lt"/>
              <a:buAutoNum type="arabicPeriod" startAt="13"/>
            </a:pPr>
            <a:r>
              <a:rPr lang="en-US" sz="1200" dirty="0">
                <a:latin typeface="Brandon Grotesque Regular" panose="020B0503020203060202" pitchFamily="34" charset="0"/>
              </a:rPr>
              <a:t>Unprocessed Product</a:t>
            </a:r>
          </a:p>
          <a:p>
            <a:pPr marL="228600" indent="-228600">
              <a:spcAft>
                <a:spcPts val="600"/>
              </a:spcAft>
              <a:buFont typeface="+mj-lt"/>
              <a:buAutoNum type="arabicPeriod" startAt="13"/>
            </a:pPr>
            <a:r>
              <a:rPr lang="en-US" sz="1200" dirty="0">
                <a:latin typeface="Brandon Grotesque Regular" panose="020B0503020203060202" pitchFamily="34" charset="0"/>
              </a:rPr>
              <a:t>Trash Can</a:t>
            </a:r>
          </a:p>
        </p:txBody>
      </p:sp>
      <p:grpSp>
        <p:nvGrpSpPr>
          <p:cNvPr id="60" name="Group 59">
            <a:extLst>
              <a:ext uri="{FF2B5EF4-FFF2-40B4-BE49-F238E27FC236}">
                <a16:creationId xmlns:a16="http://schemas.microsoft.com/office/drawing/2014/main" id="{CBB28C41-13FC-4D1C-B80C-F8D2FBF888DE}"/>
              </a:ext>
            </a:extLst>
          </p:cNvPr>
          <p:cNvGrpSpPr/>
          <p:nvPr/>
        </p:nvGrpSpPr>
        <p:grpSpPr>
          <a:xfrm>
            <a:off x="4429980" y="2773956"/>
            <a:ext cx="418704" cy="369332"/>
            <a:chOff x="8576687" y="1341640"/>
            <a:chExt cx="418704" cy="369332"/>
          </a:xfrm>
        </p:grpSpPr>
        <p:sp>
          <p:nvSpPr>
            <p:cNvPr id="61" name="Oval 60">
              <a:extLst>
                <a:ext uri="{FF2B5EF4-FFF2-40B4-BE49-F238E27FC236}">
                  <a16:creationId xmlns:a16="http://schemas.microsoft.com/office/drawing/2014/main" id="{EF369D27-A67B-440F-8DD6-BB20A644257A}"/>
                </a:ext>
              </a:extLst>
            </p:cNvPr>
            <p:cNvSpPr/>
            <p:nvPr/>
          </p:nvSpPr>
          <p:spPr>
            <a:xfrm>
              <a:off x="8614589" y="1354856"/>
              <a:ext cx="342900" cy="342900"/>
            </a:xfrm>
            <a:prstGeom prst="ellipse">
              <a:avLst/>
            </a:prstGeom>
            <a:solidFill>
              <a:srgbClr val="0020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Brandon Grotesque Regular" panose="020B0503020203060202" pitchFamily="34" charset="0"/>
              </a:endParaRPr>
            </a:p>
          </p:txBody>
        </p:sp>
        <p:sp>
          <p:nvSpPr>
            <p:cNvPr id="62" name="TextBox 61">
              <a:extLst>
                <a:ext uri="{FF2B5EF4-FFF2-40B4-BE49-F238E27FC236}">
                  <a16:creationId xmlns:a16="http://schemas.microsoft.com/office/drawing/2014/main" id="{7735CA37-CF87-4B4B-8E9E-B22266EBA06E}"/>
                </a:ext>
              </a:extLst>
            </p:cNvPr>
            <p:cNvSpPr txBox="1"/>
            <p:nvPr/>
          </p:nvSpPr>
          <p:spPr>
            <a:xfrm>
              <a:off x="8576687" y="1341640"/>
              <a:ext cx="418704"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b="1">
                  <a:solidFill>
                    <a:schemeClr val="lt1"/>
                  </a:solidFill>
                  <a:latin typeface="Brandon Grotesque Regular" panose="020B0503020203060202"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13</a:t>
              </a:r>
            </a:p>
          </p:txBody>
        </p:sp>
      </p:grpSp>
      <p:grpSp>
        <p:nvGrpSpPr>
          <p:cNvPr id="67" name="Group 66">
            <a:extLst>
              <a:ext uri="{FF2B5EF4-FFF2-40B4-BE49-F238E27FC236}">
                <a16:creationId xmlns:a16="http://schemas.microsoft.com/office/drawing/2014/main" id="{D03A29C6-D29C-4797-8B46-6D620A402D08}"/>
              </a:ext>
            </a:extLst>
          </p:cNvPr>
          <p:cNvGrpSpPr/>
          <p:nvPr/>
        </p:nvGrpSpPr>
        <p:grpSpPr>
          <a:xfrm>
            <a:off x="1181311" y="3897496"/>
            <a:ext cx="418704" cy="369332"/>
            <a:chOff x="8576687" y="1341640"/>
            <a:chExt cx="418704" cy="369332"/>
          </a:xfrm>
        </p:grpSpPr>
        <p:sp>
          <p:nvSpPr>
            <p:cNvPr id="78" name="Oval 77">
              <a:extLst>
                <a:ext uri="{FF2B5EF4-FFF2-40B4-BE49-F238E27FC236}">
                  <a16:creationId xmlns:a16="http://schemas.microsoft.com/office/drawing/2014/main" id="{2C47B7A1-1E82-4FC6-B2B1-25F7E5EE2872}"/>
                </a:ext>
              </a:extLst>
            </p:cNvPr>
            <p:cNvSpPr/>
            <p:nvPr/>
          </p:nvSpPr>
          <p:spPr>
            <a:xfrm>
              <a:off x="8614589" y="1354856"/>
              <a:ext cx="342900" cy="342900"/>
            </a:xfrm>
            <a:prstGeom prst="ellipse">
              <a:avLst/>
            </a:prstGeom>
            <a:solidFill>
              <a:srgbClr val="0020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Brandon Grotesque Regular" panose="020B0503020203060202" pitchFamily="34" charset="0"/>
              </a:endParaRPr>
            </a:p>
          </p:txBody>
        </p:sp>
        <p:sp>
          <p:nvSpPr>
            <p:cNvPr id="79" name="TextBox 78">
              <a:extLst>
                <a:ext uri="{FF2B5EF4-FFF2-40B4-BE49-F238E27FC236}">
                  <a16:creationId xmlns:a16="http://schemas.microsoft.com/office/drawing/2014/main" id="{9E6CF3BB-DBD0-4A47-B482-3FBE5C4C9437}"/>
                </a:ext>
              </a:extLst>
            </p:cNvPr>
            <p:cNvSpPr txBox="1"/>
            <p:nvPr/>
          </p:nvSpPr>
          <p:spPr>
            <a:xfrm>
              <a:off x="8576687" y="1341640"/>
              <a:ext cx="418704"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b="1">
                  <a:solidFill>
                    <a:schemeClr val="lt1"/>
                  </a:solidFill>
                  <a:latin typeface="Brandon Grotesque Regular" panose="020B0503020203060202"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14</a:t>
              </a:r>
            </a:p>
          </p:txBody>
        </p:sp>
      </p:grpSp>
      <p:grpSp>
        <p:nvGrpSpPr>
          <p:cNvPr id="80" name="Group 79">
            <a:extLst>
              <a:ext uri="{FF2B5EF4-FFF2-40B4-BE49-F238E27FC236}">
                <a16:creationId xmlns:a16="http://schemas.microsoft.com/office/drawing/2014/main" id="{F1ACD08E-B4E3-40E3-BF80-1CDA1D6842ED}"/>
              </a:ext>
            </a:extLst>
          </p:cNvPr>
          <p:cNvGrpSpPr/>
          <p:nvPr/>
        </p:nvGrpSpPr>
        <p:grpSpPr>
          <a:xfrm>
            <a:off x="6140506" y="3489891"/>
            <a:ext cx="418704" cy="369332"/>
            <a:chOff x="8576687" y="1341640"/>
            <a:chExt cx="418704" cy="369332"/>
          </a:xfrm>
        </p:grpSpPr>
        <p:sp>
          <p:nvSpPr>
            <p:cNvPr id="81" name="Oval 80">
              <a:extLst>
                <a:ext uri="{FF2B5EF4-FFF2-40B4-BE49-F238E27FC236}">
                  <a16:creationId xmlns:a16="http://schemas.microsoft.com/office/drawing/2014/main" id="{164A5E1D-1863-4845-9DED-A8E74374A98A}"/>
                </a:ext>
              </a:extLst>
            </p:cNvPr>
            <p:cNvSpPr/>
            <p:nvPr/>
          </p:nvSpPr>
          <p:spPr>
            <a:xfrm>
              <a:off x="8614589" y="1354856"/>
              <a:ext cx="342900" cy="342900"/>
            </a:xfrm>
            <a:prstGeom prst="ellipse">
              <a:avLst/>
            </a:prstGeom>
            <a:solidFill>
              <a:srgbClr val="0020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Brandon Grotesque Regular" panose="020B0503020203060202" pitchFamily="34" charset="0"/>
              </a:endParaRPr>
            </a:p>
          </p:txBody>
        </p:sp>
        <p:sp>
          <p:nvSpPr>
            <p:cNvPr id="82" name="TextBox 81">
              <a:extLst>
                <a:ext uri="{FF2B5EF4-FFF2-40B4-BE49-F238E27FC236}">
                  <a16:creationId xmlns:a16="http://schemas.microsoft.com/office/drawing/2014/main" id="{08731852-1BEA-483C-BCA4-8E1B70733AEE}"/>
                </a:ext>
              </a:extLst>
            </p:cNvPr>
            <p:cNvSpPr txBox="1"/>
            <p:nvPr/>
          </p:nvSpPr>
          <p:spPr>
            <a:xfrm>
              <a:off x="8576687" y="1341640"/>
              <a:ext cx="418704"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b="1">
                  <a:solidFill>
                    <a:schemeClr val="lt1"/>
                  </a:solidFill>
                  <a:latin typeface="Brandon Grotesque Regular" panose="020B0503020203060202"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15</a:t>
              </a:r>
            </a:p>
          </p:txBody>
        </p:sp>
      </p:grpSp>
    </p:spTree>
    <p:custDataLst>
      <p:tags r:id="rId1"/>
    </p:custDataLst>
    <p:extLst>
      <p:ext uri="{BB962C8B-B14F-4D97-AF65-F5344CB8AC3E}">
        <p14:creationId xmlns:p14="http://schemas.microsoft.com/office/powerpoint/2010/main" val="2304546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F2BF7D55-63E8-4468-B36E-8C97C155950E}"/>
              </a:ext>
            </a:extLst>
          </p:cNvPr>
          <p:cNvSpPr txBox="1">
            <a:spLocks/>
          </p:cNvSpPr>
          <p:nvPr/>
        </p:nvSpPr>
        <p:spPr>
          <a:xfrm>
            <a:off x="189833" y="1054494"/>
            <a:ext cx="4943150" cy="494614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6075">
              <a:lnSpc>
                <a:spcPct val="300000"/>
              </a:lnSpc>
              <a:spcBef>
                <a:spcPts val="0"/>
              </a:spcBef>
              <a:spcAft>
                <a:spcPts val="600"/>
              </a:spcAft>
              <a:buFont typeface="+mj-lt"/>
              <a:buAutoNum type="arabicPeriod"/>
            </a:pPr>
            <a:r>
              <a:rPr lang="en-US" sz="1400" dirty="0">
                <a:latin typeface="Brandon Grotesque Regular" panose="020B0503020203060202" pitchFamily="34" charset="0"/>
              </a:rPr>
              <a:t>Foreign Currency</a:t>
            </a:r>
          </a:p>
          <a:p>
            <a:pPr marL="346075">
              <a:lnSpc>
                <a:spcPct val="300000"/>
              </a:lnSpc>
              <a:spcBef>
                <a:spcPts val="0"/>
              </a:spcBef>
              <a:spcAft>
                <a:spcPts val="600"/>
              </a:spcAft>
              <a:buFont typeface="+mj-lt"/>
              <a:buAutoNum type="arabicPeriod"/>
            </a:pPr>
            <a:r>
              <a:rPr lang="en-US" sz="1400" dirty="0">
                <a:latin typeface="Brandon Grotesque Regular" panose="020B0503020203060202" pitchFamily="34" charset="0"/>
              </a:rPr>
              <a:t>American Currency</a:t>
            </a:r>
          </a:p>
          <a:p>
            <a:pPr marL="346075">
              <a:lnSpc>
                <a:spcPct val="300000"/>
              </a:lnSpc>
              <a:spcBef>
                <a:spcPts val="0"/>
              </a:spcBef>
              <a:spcAft>
                <a:spcPts val="600"/>
              </a:spcAft>
              <a:buFont typeface="+mj-lt"/>
              <a:buAutoNum type="arabicPeriod"/>
            </a:pPr>
            <a:r>
              <a:rPr lang="en-US" sz="1400" dirty="0">
                <a:latin typeface="Brandon Grotesque Regular" panose="020B0503020203060202" pitchFamily="34" charset="0"/>
              </a:rPr>
              <a:t>Commemorative / Recovery Coins</a:t>
            </a:r>
          </a:p>
          <a:p>
            <a:pPr marL="346075">
              <a:lnSpc>
                <a:spcPct val="300000"/>
              </a:lnSpc>
              <a:spcBef>
                <a:spcPts val="0"/>
              </a:spcBef>
              <a:spcAft>
                <a:spcPts val="600"/>
              </a:spcAft>
              <a:buFont typeface="+mj-lt"/>
              <a:buAutoNum type="arabicPeriod"/>
            </a:pPr>
            <a:r>
              <a:rPr lang="en-US" sz="1400" dirty="0">
                <a:latin typeface="Brandon Grotesque Regular" panose="020B0503020203060202" pitchFamily="34" charset="0"/>
              </a:rPr>
              <a:t>Military / Police Coins</a:t>
            </a:r>
          </a:p>
          <a:p>
            <a:pPr marL="346075">
              <a:lnSpc>
                <a:spcPct val="300000"/>
              </a:lnSpc>
              <a:spcBef>
                <a:spcPts val="0"/>
              </a:spcBef>
              <a:spcAft>
                <a:spcPts val="600"/>
              </a:spcAft>
              <a:buFont typeface="+mj-lt"/>
              <a:buAutoNum type="arabicPeriod"/>
            </a:pPr>
            <a:r>
              <a:rPr lang="en-US" sz="1400" dirty="0">
                <a:latin typeface="Brandon Grotesque Regular" panose="020B0503020203060202" pitchFamily="34" charset="0"/>
              </a:rPr>
              <a:t>Pennies (Pressed, Wheat, Steel, and Indian Head) </a:t>
            </a:r>
          </a:p>
          <a:p>
            <a:pPr marL="346075">
              <a:lnSpc>
                <a:spcPct val="300000"/>
              </a:lnSpc>
              <a:spcBef>
                <a:spcPts val="0"/>
              </a:spcBef>
              <a:spcAft>
                <a:spcPts val="600"/>
              </a:spcAft>
              <a:buFont typeface="+mj-lt"/>
              <a:buAutoNum type="arabicPeriod"/>
            </a:pPr>
            <a:r>
              <a:rPr lang="en-US" sz="1400" dirty="0">
                <a:latin typeface="Brandon Grotesque Regular" panose="020B0503020203060202" pitchFamily="34" charset="0"/>
              </a:rPr>
              <a:t>Casino Chips / Gaming Tokens</a:t>
            </a:r>
          </a:p>
          <a:p>
            <a:pPr marL="346075">
              <a:lnSpc>
                <a:spcPct val="300000"/>
              </a:lnSpc>
              <a:spcBef>
                <a:spcPts val="0"/>
              </a:spcBef>
              <a:spcAft>
                <a:spcPts val="600"/>
              </a:spcAft>
              <a:buFont typeface="+mj-lt"/>
              <a:buAutoNum type="arabicPeriod"/>
            </a:pPr>
            <a:r>
              <a:rPr lang="en-US" sz="1400" dirty="0">
                <a:latin typeface="Brandon Grotesque Regular" panose="020B0503020203060202" pitchFamily="34" charset="0"/>
              </a:rPr>
              <a:t>Antique Coins</a:t>
            </a:r>
          </a:p>
        </p:txBody>
      </p:sp>
      <p:sp>
        <p:nvSpPr>
          <p:cNvPr id="5" name="Rectangle 4">
            <a:extLst>
              <a:ext uri="{FF2B5EF4-FFF2-40B4-BE49-F238E27FC236}">
                <a16:creationId xmlns:a16="http://schemas.microsoft.com/office/drawing/2014/main" id="{95983B71-5785-4271-8290-927CEC493D2E}"/>
              </a:ext>
            </a:extLst>
          </p:cNvPr>
          <p:cNvSpPr/>
          <p:nvPr/>
        </p:nvSpPr>
        <p:spPr>
          <a:xfrm>
            <a:off x="0" y="0"/>
            <a:ext cx="9153216" cy="932688"/>
          </a:xfrm>
          <a:prstGeom prst="rect">
            <a:avLst/>
          </a:prstGeom>
          <a:solidFill>
            <a:srgbClr val="002D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7" name="Slide Number Placeholder 1">
            <a:extLst>
              <a:ext uri="{FF2B5EF4-FFF2-40B4-BE49-F238E27FC236}">
                <a16:creationId xmlns:a16="http://schemas.microsoft.com/office/drawing/2014/main" id="{012B1D1D-681E-4BB2-9B26-DE6EC46B0DC6}"/>
              </a:ext>
            </a:extLst>
          </p:cNvPr>
          <p:cNvSpPr>
            <a:spLocks noGrp="1"/>
          </p:cNvSpPr>
          <p:nvPr>
            <p:ph type="sldNum" sz="quarter" idx="12"/>
          </p:nvPr>
        </p:nvSpPr>
        <p:spPr>
          <a:xfrm>
            <a:off x="6457950" y="6356351"/>
            <a:ext cx="2057400" cy="365125"/>
          </a:xfrm>
        </p:spPr>
        <p:txBody>
          <a:bodyPr/>
          <a:lstStyle/>
          <a:p>
            <a:r>
              <a:rPr lang="en-US" dirty="0">
                <a:latin typeface="Brandon Grotesque Regular" panose="020B0503020203060202" pitchFamily="34" charset="0"/>
                <a:cs typeface="Arial" panose="020B0604020202020204" pitchFamily="34" charset="0"/>
              </a:rPr>
              <a:t>4</a:t>
            </a:r>
          </a:p>
        </p:txBody>
      </p:sp>
      <p:grpSp>
        <p:nvGrpSpPr>
          <p:cNvPr id="13" name="Group 12">
            <a:extLst>
              <a:ext uri="{FF2B5EF4-FFF2-40B4-BE49-F238E27FC236}">
                <a16:creationId xmlns:a16="http://schemas.microsoft.com/office/drawing/2014/main" id="{B65C47C0-EA84-43F1-9A2A-D8B4052D4205}"/>
              </a:ext>
            </a:extLst>
          </p:cNvPr>
          <p:cNvGrpSpPr/>
          <p:nvPr/>
        </p:nvGrpSpPr>
        <p:grpSpPr>
          <a:xfrm>
            <a:off x="-1" y="894194"/>
            <a:ext cx="9143999" cy="107774"/>
            <a:chOff x="1" y="1410475"/>
            <a:chExt cx="9143999" cy="107774"/>
          </a:xfrm>
        </p:grpSpPr>
        <p:sp>
          <p:nvSpPr>
            <p:cNvPr id="16" name="Rectangle 15">
              <a:extLst>
                <a:ext uri="{FF2B5EF4-FFF2-40B4-BE49-F238E27FC236}">
                  <a16:creationId xmlns:a16="http://schemas.microsoft.com/office/drawing/2014/main" id="{50D653D0-6EFE-4099-824F-C47F40B5428E}"/>
                </a:ext>
              </a:extLst>
            </p:cNvPr>
            <p:cNvSpPr/>
            <p:nvPr/>
          </p:nvSpPr>
          <p:spPr>
            <a:xfrm rot="5400000" flipH="1">
              <a:off x="3375115" y="321363"/>
              <a:ext cx="107772" cy="2286000"/>
            </a:xfrm>
            <a:prstGeom prst="rect">
              <a:avLst/>
            </a:prstGeom>
            <a:solidFill>
              <a:srgbClr val="D02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EDDFBC3-A6C0-4857-ADDF-5BCA8BA764A3}"/>
                </a:ext>
              </a:extLst>
            </p:cNvPr>
            <p:cNvSpPr/>
            <p:nvPr/>
          </p:nvSpPr>
          <p:spPr>
            <a:xfrm rot="5400000" flipH="1">
              <a:off x="1089115" y="321361"/>
              <a:ext cx="107772" cy="2286000"/>
            </a:xfrm>
            <a:prstGeom prst="rect">
              <a:avLst/>
            </a:prstGeom>
            <a:solidFill>
              <a:srgbClr val="00A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830F642-2FAD-429F-95E3-B4A5DDC5AE45}"/>
                </a:ext>
              </a:extLst>
            </p:cNvPr>
            <p:cNvSpPr/>
            <p:nvPr/>
          </p:nvSpPr>
          <p:spPr>
            <a:xfrm rot="5400000" flipH="1">
              <a:off x="7947114" y="321362"/>
              <a:ext cx="107772" cy="2286000"/>
            </a:xfrm>
            <a:prstGeom prst="rect">
              <a:avLst/>
            </a:prstGeom>
            <a:solidFill>
              <a:srgbClr val="00C1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8885479-FF71-49B7-9559-E02130A082CB}"/>
                </a:ext>
              </a:extLst>
            </p:cNvPr>
            <p:cNvSpPr/>
            <p:nvPr/>
          </p:nvSpPr>
          <p:spPr>
            <a:xfrm rot="5400000" flipH="1">
              <a:off x="5661115" y="321362"/>
              <a:ext cx="107772" cy="2286000"/>
            </a:xfrm>
            <a:prstGeom prst="rect">
              <a:avLst/>
            </a:prstGeom>
            <a:solidFill>
              <a:srgbClr val="FF90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itle 1">
            <a:extLst>
              <a:ext uri="{FF2B5EF4-FFF2-40B4-BE49-F238E27FC236}">
                <a16:creationId xmlns:a16="http://schemas.microsoft.com/office/drawing/2014/main" id="{3A1B2FB3-04E4-4F1D-AB9E-15E7E9D48B63}"/>
              </a:ext>
            </a:extLst>
          </p:cNvPr>
          <p:cNvSpPr txBox="1">
            <a:spLocks/>
          </p:cNvSpPr>
          <p:nvPr/>
        </p:nvSpPr>
        <p:spPr>
          <a:xfrm>
            <a:off x="6170863" y="346290"/>
            <a:ext cx="2781391" cy="307214"/>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1800" dirty="0">
                <a:solidFill>
                  <a:schemeClr val="bg1"/>
                </a:solidFill>
                <a:latin typeface="Brandon Grotesque Bold" panose="020B0803020203060202" pitchFamily="34" charset="0"/>
                <a:ea typeface="Pacifico" charset="0"/>
                <a:cs typeface="Arial" panose="020B0604020202020204" pitchFamily="34" charset="0"/>
              </a:rPr>
              <a:t>Cash and Coins</a:t>
            </a:r>
          </a:p>
        </p:txBody>
      </p:sp>
      <p:sp>
        <p:nvSpPr>
          <p:cNvPr id="23" name="Title 1">
            <a:extLst>
              <a:ext uri="{FF2B5EF4-FFF2-40B4-BE49-F238E27FC236}">
                <a16:creationId xmlns:a16="http://schemas.microsoft.com/office/drawing/2014/main" id="{B46E31E8-C4D1-4CF4-8743-CB0A08E46213}"/>
              </a:ext>
            </a:extLst>
          </p:cNvPr>
          <p:cNvSpPr txBox="1">
            <a:spLocks/>
          </p:cNvSpPr>
          <p:nvPr/>
        </p:nvSpPr>
        <p:spPr>
          <a:xfrm>
            <a:off x="91265" y="245697"/>
            <a:ext cx="7203504" cy="508401"/>
          </a:xfrm>
          <a:prstGeom prst="rect">
            <a:avLst/>
          </a:prstGeom>
          <a:solidFill>
            <a:srgbClr val="002D73"/>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bg1"/>
                </a:solidFill>
                <a:latin typeface="Brandon Grotesque Bold" panose="020B0803020203060202" pitchFamily="34" charset="0"/>
                <a:ea typeface="Pacifico" charset="0"/>
                <a:cs typeface="Arial" panose="020B0604020202020204" pitchFamily="34" charset="0"/>
              </a:rPr>
              <a:t>SORTING CATEGORY EXAMPLES</a:t>
            </a:r>
          </a:p>
        </p:txBody>
      </p:sp>
      <p:sp>
        <p:nvSpPr>
          <p:cNvPr id="2" name="TextBox 1">
            <a:extLst>
              <a:ext uri="{FF2B5EF4-FFF2-40B4-BE49-F238E27FC236}">
                <a16:creationId xmlns:a16="http://schemas.microsoft.com/office/drawing/2014/main" id="{1F6A3B8D-B22E-4275-97AC-C067EAD074D0}"/>
              </a:ext>
            </a:extLst>
          </p:cNvPr>
          <p:cNvSpPr txBox="1"/>
          <p:nvPr/>
        </p:nvSpPr>
        <p:spPr>
          <a:xfrm>
            <a:off x="2405670" y="7259369"/>
            <a:ext cx="4395178" cy="369332"/>
          </a:xfrm>
          <a:prstGeom prst="rect">
            <a:avLst/>
          </a:prstGeom>
          <a:solidFill>
            <a:srgbClr val="D02C30"/>
          </a:solidFill>
        </p:spPr>
        <p:txBody>
          <a:bodyPr wrap="none" rtlCol="0">
            <a:spAutoFit/>
          </a:bodyPr>
          <a:lstStyle/>
          <a:p>
            <a:r>
              <a:rPr lang="en-US" dirty="0">
                <a:solidFill>
                  <a:schemeClr val="bg1"/>
                </a:solidFill>
              </a:rPr>
              <a:t>NOTE: PROVIDE EXAMPLE IMAGES FOR EACH</a:t>
            </a:r>
          </a:p>
        </p:txBody>
      </p:sp>
      <p:pic>
        <p:nvPicPr>
          <p:cNvPr id="4" name="Picture 3">
            <a:extLst>
              <a:ext uri="{FF2B5EF4-FFF2-40B4-BE49-F238E27FC236}">
                <a16:creationId xmlns:a16="http://schemas.microsoft.com/office/drawing/2014/main" id="{E84FAC8D-6141-48A7-8F78-187DDE238E0D}"/>
              </a:ext>
            </a:extLst>
          </p:cNvPr>
          <p:cNvPicPr>
            <a:picLocks noChangeAspect="1"/>
          </p:cNvPicPr>
          <p:nvPr/>
        </p:nvPicPr>
        <p:blipFill rotWithShape="1">
          <a:blip r:embed="rId3">
            <a:extLst>
              <a:ext uri="{28A0092B-C50C-407E-A947-70E740481C1C}">
                <a14:useLocalDpi xmlns:a14="http://schemas.microsoft.com/office/drawing/2010/main" val="0"/>
              </a:ext>
            </a:extLst>
          </a:blip>
          <a:srcRect r="7467"/>
          <a:stretch/>
        </p:blipFill>
        <p:spPr>
          <a:xfrm>
            <a:off x="4008049" y="1434798"/>
            <a:ext cx="2062580" cy="1911766"/>
          </a:xfrm>
          <a:prstGeom prst="ellipse">
            <a:avLst/>
          </a:prstGeom>
          <a:ln w="12700" cap="rnd">
            <a:solidFill>
              <a:schemeClr val="tx1"/>
            </a:solidFill>
          </a:ln>
          <a:effectLst/>
        </p:spPr>
      </p:pic>
      <p:pic>
        <p:nvPicPr>
          <p:cNvPr id="8" name="Picture 7">
            <a:extLst>
              <a:ext uri="{FF2B5EF4-FFF2-40B4-BE49-F238E27FC236}">
                <a16:creationId xmlns:a16="http://schemas.microsoft.com/office/drawing/2014/main" id="{1DE1E0B5-A885-4CA1-8CE7-7F429E0D91D6}"/>
              </a:ext>
            </a:extLst>
          </p:cNvPr>
          <p:cNvPicPr>
            <a:picLocks noChangeAspect="1"/>
          </p:cNvPicPr>
          <p:nvPr/>
        </p:nvPicPr>
        <p:blipFill rotWithShape="1">
          <a:blip r:embed="rId4">
            <a:extLst>
              <a:ext uri="{28A0092B-C50C-407E-A947-70E740481C1C}">
                <a14:useLocalDpi xmlns:a14="http://schemas.microsoft.com/office/drawing/2010/main" val="0"/>
              </a:ext>
            </a:extLst>
          </a:blip>
          <a:srcRect l="30917" t="24959" r="30235" b="21265"/>
          <a:stretch/>
        </p:blipFill>
        <p:spPr>
          <a:xfrm rot="21350402">
            <a:off x="6697706" y="1324261"/>
            <a:ext cx="2378905" cy="2198437"/>
          </a:xfrm>
          <a:prstGeom prst="rect">
            <a:avLst/>
          </a:prstGeom>
        </p:spPr>
      </p:pic>
      <p:pic>
        <p:nvPicPr>
          <p:cNvPr id="10" name="Picture 9">
            <a:extLst>
              <a:ext uri="{FF2B5EF4-FFF2-40B4-BE49-F238E27FC236}">
                <a16:creationId xmlns:a16="http://schemas.microsoft.com/office/drawing/2014/main" id="{712F1BC1-BFE4-4CFE-88AC-67F3C027D5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39568">
            <a:off x="6759510" y="3922435"/>
            <a:ext cx="2416047" cy="2188898"/>
          </a:xfrm>
          <a:prstGeom prst="rect">
            <a:avLst/>
          </a:prstGeom>
        </p:spPr>
      </p:pic>
      <p:pic>
        <p:nvPicPr>
          <p:cNvPr id="15" name="Picture 14">
            <a:extLst>
              <a:ext uri="{FF2B5EF4-FFF2-40B4-BE49-F238E27FC236}">
                <a16:creationId xmlns:a16="http://schemas.microsoft.com/office/drawing/2014/main" id="{CF62797E-CD08-45B7-97F6-E81363A0D681}"/>
              </a:ext>
            </a:extLst>
          </p:cNvPr>
          <p:cNvPicPr>
            <a:picLocks noChangeAspect="1"/>
          </p:cNvPicPr>
          <p:nvPr/>
        </p:nvPicPr>
        <p:blipFill rotWithShape="1">
          <a:blip r:embed="rId6">
            <a:extLst>
              <a:ext uri="{28A0092B-C50C-407E-A947-70E740481C1C}">
                <a14:useLocalDpi xmlns:a14="http://schemas.microsoft.com/office/drawing/2010/main" val="0"/>
              </a:ext>
            </a:extLst>
          </a:blip>
          <a:srcRect l="25400" t="7658" r="2988" b="51191"/>
          <a:stretch/>
        </p:blipFill>
        <p:spPr>
          <a:xfrm>
            <a:off x="4043278" y="4335996"/>
            <a:ext cx="2179411" cy="1361776"/>
          </a:xfrm>
          <a:prstGeom prst="rect">
            <a:avLst/>
          </a:prstGeom>
        </p:spPr>
      </p:pic>
      <p:sp>
        <p:nvSpPr>
          <p:cNvPr id="3" name="TextBox 2">
            <a:extLst>
              <a:ext uri="{FF2B5EF4-FFF2-40B4-BE49-F238E27FC236}">
                <a16:creationId xmlns:a16="http://schemas.microsoft.com/office/drawing/2014/main" id="{01C85F77-E883-44AD-B710-E6ED596EBA25}"/>
              </a:ext>
            </a:extLst>
          </p:cNvPr>
          <p:cNvSpPr txBox="1"/>
          <p:nvPr/>
        </p:nvSpPr>
        <p:spPr>
          <a:xfrm>
            <a:off x="3687065" y="2748144"/>
            <a:ext cx="404278" cy="830997"/>
          </a:xfrm>
          <a:prstGeom prst="rect">
            <a:avLst/>
          </a:prstGeom>
          <a:noFill/>
        </p:spPr>
        <p:txBody>
          <a:bodyPr wrap="none" rtlCol="0">
            <a:spAutoFit/>
          </a:bodyPr>
          <a:lstStyle/>
          <a:p>
            <a:pPr algn="ctr"/>
            <a:r>
              <a:rPr lang="en-US" sz="4800" dirty="0">
                <a:ln w="28575">
                  <a:noFill/>
                </a:ln>
                <a:solidFill>
                  <a:srgbClr val="002074"/>
                </a:solidFill>
                <a:latin typeface="Brandon Grotesque Bold" panose="020B0803020203060202" pitchFamily="34" charset="0"/>
              </a:rPr>
              <a:t>1</a:t>
            </a:r>
          </a:p>
        </p:txBody>
      </p:sp>
      <p:sp>
        <p:nvSpPr>
          <p:cNvPr id="26" name="TextBox 25">
            <a:extLst>
              <a:ext uri="{FF2B5EF4-FFF2-40B4-BE49-F238E27FC236}">
                <a16:creationId xmlns:a16="http://schemas.microsoft.com/office/drawing/2014/main" id="{CE67636C-7C30-4FE0-BE30-12E87F086089}"/>
              </a:ext>
            </a:extLst>
          </p:cNvPr>
          <p:cNvSpPr txBox="1"/>
          <p:nvPr/>
        </p:nvSpPr>
        <p:spPr>
          <a:xfrm>
            <a:off x="6492928" y="2748144"/>
            <a:ext cx="505267" cy="830997"/>
          </a:xfrm>
          <a:prstGeom prst="rect">
            <a:avLst/>
          </a:prstGeom>
          <a:noFill/>
        </p:spPr>
        <p:txBody>
          <a:bodyPr wrap="none" rtlCol="0">
            <a:spAutoFit/>
          </a:bodyPr>
          <a:lstStyle/>
          <a:p>
            <a:pPr algn="ctr"/>
            <a:r>
              <a:rPr lang="en-US" sz="4800" dirty="0">
                <a:ln w="28575">
                  <a:noFill/>
                </a:ln>
                <a:solidFill>
                  <a:srgbClr val="002074"/>
                </a:solidFill>
                <a:latin typeface="Brandon Grotesque Bold" panose="020B0803020203060202" pitchFamily="34" charset="0"/>
              </a:rPr>
              <a:t>3</a:t>
            </a:r>
          </a:p>
        </p:txBody>
      </p:sp>
      <p:sp>
        <p:nvSpPr>
          <p:cNvPr id="27" name="TextBox 26">
            <a:extLst>
              <a:ext uri="{FF2B5EF4-FFF2-40B4-BE49-F238E27FC236}">
                <a16:creationId xmlns:a16="http://schemas.microsoft.com/office/drawing/2014/main" id="{D06E886A-CD39-4E3C-89CB-6EEF7731F7C7}"/>
              </a:ext>
            </a:extLst>
          </p:cNvPr>
          <p:cNvSpPr txBox="1"/>
          <p:nvPr/>
        </p:nvSpPr>
        <p:spPr>
          <a:xfrm>
            <a:off x="3687065" y="5310099"/>
            <a:ext cx="505267" cy="830997"/>
          </a:xfrm>
          <a:prstGeom prst="rect">
            <a:avLst/>
          </a:prstGeom>
          <a:noFill/>
        </p:spPr>
        <p:txBody>
          <a:bodyPr wrap="none" rtlCol="0">
            <a:spAutoFit/>
          </a:bodyPr>
          <a:lstStyle/>
          <a:p>
            <a:pPr algn="ctr"/>
            <a:r>
              <a:rPr lang="en-US" sz="4800" dirty="0">
                <a:ln w="28575">
                  <a:noFill/>
                </a:ln>
                <a:solidFill>
                  <a:srgbClr val="002074"/>
                </a:solidFill>
                <a:latin typeface="Brandon Grotesque Bold" panose="020B0803020203060202" pitchFamily="34" charset="0"/>
              </a:rPr>
              <a:t>5</a:t>
            </a:r>
          </a:p>
        </p:txBody>
      </p:sp>
      <p:sp>
        <p:nvSpPr>
          <p:cNvPr id="29" name="TextBox 28">
            <a:extLst>
              <a:ext uri="{FF2B5EF4-FFF2-40B4-BE49-F238E27FC236}">
                <a16:creationId xmlns:a16="http://schemas.microsoft.com/office/drawing/2014/main" id="{39A6D26F-58BF-48AC-9A4C-8FADEE81D99B}"/>
              </a:ext>
            </a:extLst>
          </p:cNvPr>
          <p:cNvSpPr txBox="1"/>
          <p:nvPr/>
        </p:nvSpPr>
        <p:spPr>
          <a:xfrm>
            <a:off x="6508723" y="5310099"/>
            <a:ext cx="482824" cy="830997"/>
          </a:xfrm>
          <a:prstGeom prst="rect">
            <a:avLst/>
          </a:prstGeom>
          <a:noFill/>
        </p:spPr>
        <p:txBody>
          <a:bodyPr wrap="none" rtlCol="0">
            <a:spAutoFit/>
          </a:bodyPr>
          <a:lstStyle/>
          <a:p>
            <a:pPr algn="ctr"/>
            <a:r>
              <a:rPr lang="en-US" sz="4800" dirty="0">
                <a:ln w="28575">
                  <a:noFill/>
                </a:ln>
                <a:solidFill>
                  <a:srgbClr val="002074"/>
                </a:solidFill>
                <a:latin typeface="Brandon Grotesque Bold" panose="020B0803020203060202" pitchFamily="34" charset="0"/>
              </a:rPr>
              <a:t>7</a:t>
            </a:r>
          </a:p>
        </p:txBody>
      </p:sp>
      <p:pic>
        <p:nvPicPr>
          <p:cNvPr id="24" name="Picture 23">
            <a:extLst>
              <a:ext uri="{FF2B5EF4-FFF2-40B4-BE49-F238E27FC236}">
                <a16:creationId xmlns:a16="http://schemas.microsoft.com/office/drawing/2014/main" id="{40A48408-0794-41F9-B5A0-8D8BD274EF0B}"/>
              </a:ext>
            </a:extLst>
          </p:cNvPr>
          <p:cNvPicPr>
            <a:picLocks noChangeAspect="1"/>
          </p:cNvPicPr>
          <p:nvPr/>
        </p:nvPicPr>
        <p:blipFill>
          <a:blip r:embed="rId7"/>
          <a:stretch>
            <a:fillRect/>
          </a:stretch>
        </p:blipFill>
        <p:spPr>
          <a:xfrm>
            <a:off x="362310" y="6191727"/>
            <a:ext cx="296086" cy="452837"/>
          </a:xfrm>
          <a:prstGeom prst="rect">
            <a:avLst/>
          </a:prstGeom>
        </p:spPr>
      </p:pic>
    </p:spTree>
    <p:custDataLst>
      <p:tags r:id="rId1"/>
    </p:custDataLst>
    <p:extLst>
      <p:ext uri="{BB962C8B-B14F-4D97-AF65-F5344CB8AC3E}">
        <p14:creationId xmlns:p14="http://schemas.microsoft.com/office/powerpoint/2010/main" val="3184853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F2BF7D55-63E8-4468-B36E-8C97C155950E}"/>
              </a:ext>
            </a:extLst>
          </p:cNvPr>
          <p:cNvSpPr txBox="1">
            <a:spLocks/>
          </p:cNvSpPr>
          <p:nvPr/>
        </p:nvSpPr>
        <p:spPr>
          <a:xfrm>
            <a:off x="208773" y="1245580"/>
            <a:ext cx="4943150" cy="46203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6075">
              <a:lnSpc>
                <a:spcPts val="1700"/>
              </a:lnSpc>
              <a:spcBef>
                <a:spcPts val="600"/>
              </a:spcBef>
              <a:spcAft>
                <a:spcPts val="600"/>
              </a:spcAft>
              <a:buFont typeface="+mj-lt"/>
              <a:buAutoNum type="arabicPeriod"/>
            </a:pPr>
            <a:r>
              <a:rPr lang="en-US" sz="1200" dirty="0">
                <a:latin typeface="Brandon Grotesque Regular" panose="020B0503020203060202" pitchFamily="34" charset="0"/>
              </a:rPr>
              <a:t>Empty one unit onto the black tray.</a:t>
            </a:r>
          </a:p>
          <a:p>
            <a:pPr marL="346075">
              <a:lnSpc>
                <a:spcPts val="1700"/>
              </a:lnSpc>
              <a:spcBef>
                <a:spcPts val="600"/>
              </a:spcBef>
              <a:spcAft>
                <a:spcPts val="600"/>
              </a:spcAft>
              <a:buFont typeface="+mj-lt"/>
              <a:buAutoNum type="arabicPeriod"/>
            </a:pPr>
            <a:r>
              <a:rPr lang="en-US" sz="1200" dirty="0">
                <a:latin typeface="Brandon Grotesque Regular" panose="020B0503020203060202" pitchFamily="34" charset="0"/>
              </a:rPr>
              <a:t>Sort all paper money (American and foreign), gift cards, IDs, etc., into the appropriate bins. Remember that any cards that show personal information should be sorted into the shred bin. This includes credit cards, IDs, bus passes, social security cards, etc.</a:t>
            </a:r>
          </a:p>
          <a:p>
            <a:pPr marL="346075">
              <a:lnSpc>
                <a:spcPts val="1700"/>
              </a:lnSpc>
              <a:spcBef>
                <a:spcPts val="600"/>
              </a:spcBef>
              <a:spcAft>
                <a:spcPts val="600"/>
              </a:spcAft>
              <a:buFont typeface="+mj-lt"/>
              <a:buAutoNum type="arabicPeriod"/>
            </a:pPr>
            <a:endParaRPr lang="en-US" sz="1200" dirty="0">
              <a:latin typeface="Brandon Grotesque Regular" panose="020B0503020203060202" pitchFamily="34" charset="0"/>
            </a:endParaRPr>
          </a:p>
          <a:p>
            <a:pPr marL="117475" indent="0">
              <a:lnSpc>
                <a:spcPts val="1700"/>
              </a:lnSpc>
              <a:spcBef>
                <a:spcPts val="600"/>
              </a:spcBef>
              <a:spcAft>
                <a:spcPts val="600"/>
              </a:spcAft>
              <a:buNone/>
            </a:pPr>
            <a:endParaRPr lang="en-US" sz="1200" dirty="0">
              <a:latin typeface="Brandon Grotesque Regular" panose="020B0503020203060202" pitchFamily="34" charset="0"/>
            </a:endParaRPr>
          </a:p>
          <a:p>
            <a:pPr marL="346075">
              <a:lnSpc>
                <a:spcPts val="1700"/>
              </a:lnSpc>
              <a:spcBef>
                <a:spcPts val="600"/>
              </a:spcBef>
              <a:spcAft>
                <a:spcPts val="600"/>
              </a:spcAft>
              <a:buFont typeface="+mj-lt"/>
              <a:buAutoNum type="arabicPeriod" startAt="3"/>
            </a:pPr>
            <a:r>
              <a:rPr lang="en-US" sz="1200" dirty="0">
                <a:latin typeface="Brandon Grotesque Regular" panose="020B0503020203060202" pitchFamily="34" charset="0"/>
              </a:rPr>
              <a:t>Next, sort any easily identified casino chips or game tokens.</a:t>
            </a:r>
          </a:p>
          <a:p>
            <a:pPr marL="346075">
              <a:lnSpc>
                <a:spcPts val="1700"/>
              </a:lnSpc>
              <a:spcBef>
                <a:spcPts val="600"/>
              </a:spcBef>
              <a:spcAft>
                <a:spcPts val="600"/>
              </a:spcAft>
              <a:buFont typeface="+mj-lt"/>
              <a:buAutoNum type="arabicPeriod" startAt="3"/>
            </a:pPr>
            <a:r>
              <a:rPr lang="en-US" sz="1200" dirty="0">
                <a:latin typeface="Brandon Grotesque Regular" panose="020B0503020203060202" pitchFamily="34" charset="0"/>
              </a:rPr>
              <a:t>Easily identifiable commemorative and military or police coins should be considered next.</a:t>
            </a:r>
          </a:p>
          <a:p>
            <a:pPr marL="346075">
              <a:lnSpc>
                <a:spcPts val="1700"/>
              </a:lnSpc>
              <a:spcBef>
                <a:spcPts val="600"/>
              </a:spcBef>
              <a:spcAft>
                <a:spcPts val="600"/>
              </a:spcAft>
              <a:buFont typeface="+mj-lt"/>
              <a:buAutoNum type="arabicPeriod" startAt="3"/>
            </a:pPr>
            <a:r>
              <a:rPr lang="en-US" sz="1200" dirty="0">
                <a:latin typeface="Brandon Grotesque Regular" panose="020B0503020203060202" pitchFamily="34" charset="0"/>
                <a:cs typeface="Arial" panose="020B0604020202020204" pitchFamily="34" charset="0"/>
              </a:rPr>
              <a:t>Inspect the remaining coins for anything unique or of high value, and place them in the research bin. You can use Google Lens to assist you in identifying any item, while the Coin Facts app can be used for American currency.</a:t>
            </a:r>
          </a:p>
          <a:p>
            <a:pPr marL="346075">
              <a:lnSpc>
                <a:spcPts val="1700"/>
              </a:lnSpc>
              <a:spcBef>
                <a:spcPts val="600"/>
              </a:spcBef>
              <a:spcAft>
                <a:spcPts val="600"/>
              </a:spcAft>
              <a:buFont typeface="+mj-lt"/>
              <a:buAutoNum type="arabicPeriod" startAt="3"/>
            </a:pPr>
            <a:r>
              <a:rPr lang="en-US" sz="1200" dirty="0">
                <a:latin typeface="Brandon Grotesque Regular" panose="020B0503020203060202" pitchFamily="34" charset="0"/>
                <a:cs typeface="Arial" panose="020B0604020202020204" pitchFamily="34" charset="0"/>
              </a:rPr>
              <a:t>Finally, sort the remaining American and foreign currencies into the appropriate bins.</a:t>
            </a:r>
          </a:p>
        </p:txBody>
      </p:sp>
      <p:sp>
        <p:nvSpPr>
          <p:cNvPr id="5" name="Rectangle 4">
            <a:extLst>
              <a:ext uri="{FF2B5EF4-FFF2-40B4-BE49-F238E27FC236}">
                <a16:creationId xmlns:a16="http://schemas.microsoft.com/office/drawing/2014/main" id="{95983B71-5785-4271-8290-927CEC493D2E}"/>
              </a:ext>
            </a:extLst>
          </p:cNvPr>
          <p:cNvSpPr/>
          <p:nvPr/>
        </p:nvSpPr>
        <p:spPr>
          <a:xfrm>
            <a:off x="0" y="0"/>
            <a:ext cx="9153216" cy="932688"/>
          </a:xfrm>
          <a:prstGeom prst="rect">
            <a:avLst/>
          </a:prstGeom>
          <a:solidFill>
            <a:srgbClr val="002D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7" name="Slide Number Placeholder 1">
            <a:extLst>
              <a:ext uri="{FF2B5EF4-FFF2-40B4-BE49-F238E27FC236}">
                <a16:creationId xmlns:a16="http://schemas.microsoft.com/office/drawing/2014/main" id="{012B1D1D-681E-4BB2-9B26-DE6EC46B0DC6}"/>
              </a:ext>
            </a:extLst>
          </p:cNvPr>
          <p:cNvSpPr>
            <a:spLocks noGrp="1"/>
          </p:cNvSpPr>
          <p:nvPr>
            <p:ph type="sldNum" sz="quarter" idx="12"/>
          </p:nvPr>
        </p:nvSpPr>
        <p:spPr>
          <a:xfrm>
            <a:off x="6457950" y="6356351"/>
            <a:ext cx="2057400" cy="365125"/>
          </a:xfrm>
        </p:spPr>
        <p:txBody>
          <a:bodyPr/>
          <a:lstStyle/>
          <a:p>
            <a:r>
              <a:rPr lang="en-US" dirty="0">
                <a:latin typeface="Brandon Grotesque Regular" panose="020B0503020203060202" pitchFamily="34" charset="0"/>
                <a:cs typeface="Arial" panose="020B0604020202020204" pitchFamily="34" charset="0"/>
              </a:rPr>
              <a:t>5</a:t>
            </a:r>
          </a:p>
        </p:txBody>
      </p:sp>
      <p:grpSp>
        <p:nvGrpSpPr>
          <p:cNvPr id="13" name="Group 12">
            <a:extLst>
              <a:ext uri="{FF2B5EF4-FFF2-40B4-BE49-F238E27FC236}">
                <a16:creationId xmlns:a16="http://schemas.microsoft.com/office/drawing/2014/main" id="{B65C47C0-EA84-43F1-9A2A-D8B4052D4205}"/>
              </a:ext>
            </a:extLst>
          </p:cNvPr>
          <p:cNvGrpSpPr/>
          <p:nvPr/>
        </p:nvGrpSpPr>
        <p:grpSpPr>
          <a:xfrm>
            <a:off x="-1" y="894194"/>
            <a:ext cx="9143999" cy="107774"/>
            <a:chOff x="1" y="1410475"/>
            <a:chExt cx="9143999" cy="107774"/>
          </a:xfrm>
        </p:grpSpPr>
        <p:sp>
          <p:nvSpPr>
            <p:cNvPr id="16" name="Rectangle 15">
              <a:extLst>
                <a:ext uri="{FF2B5EF4-FFF2-40B4-BE49-F238E27FC236}">
                  <a16:creationId xmlns:a16="http://schemas.microsoft.com/office/drawing/2014/main" id="{50D653D0-6EFE-4099-824F-C47F40B5428E}"/>
                </a:ext>
              </a:extLst>
            </p:cNvPr>
            <p:cNvSpPr/>
            <p:nvPr/>
          </p:nvSpPr>
          <p:spPr>
            <a:xfrm rot="5400000" flipH="1">
              <a:off x="3375115" y="321363"/>
              <a:ext cx="107772" cy="2286000"/>
            </a:xfrm>
            <a:prstGeom prst="rect">
              <a:avLst/>
            </a:prstGeom>
            <a:solidFill>
              <a:srgbClr val="D02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EDDFBC3-A6C0-4857-ADDF-5BCA8BA764A3}"/>
                </a:ext>
              </a:extLst>
            </p:cNvPr>
            <p:cNvSpPr/>
            <p:nvPr/>
          </p:nvSpPr>
          <p:spPr>
            <a:xfrm rot="5400000" flipH="1">
              <a:off x="1089115" y="321361"/>
              <a:ext cx="107772" cy="2286000"/>
            </a:xfrm>
            <a:prstGeom prst="rect">
              <a:avLst/>
            </a:prstGeom>
            <a:solidFill>
              <a:srgbClr val="00A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830F642-2FAD-429F-95E3-B4A5DDC5AE45}"/>
                </a:ext>
              </a:extLst>
            </p:cNvPr>
            <p:cNvSpPr/>
            <p:nvPr/>
          </p:nvSpPr>
          <p:spPr>
            <a:xfrm rot="5400000" flipH="1">
              <a:off x="7947114" y="321362"/>
              <a:ext cx="107772" cy="2286000"/>
            </a:xfrm>
            <a:prstGeom prst="rect">
              <a:avLst/>
            </a:prstGeom>
            <a:solidFill>
              <a:srgbClr val="00C1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8885479-FF71-49B7-9559-E02130A082CB}"/>
                </a:ext>
              </a:extLst>
            </p:cNvPr>
            <p:cNvSpPr/>
            <p:nvPr/>
          </p:nvSpPr>
          <p:spPr>
            <a:xfrm rot="5400000" flipH="1">
              <a:off x="5661115" y="321362"/>
              <a:ext cx="107772" cy="2286000"/>
            </a:xfrm>
            <a:prstGeom prst="rect">
              <a:avLst/>
            </a:prstGeom>
            <a:solidFill>
              <a:srgbClr val="FF90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itle 1">
            <a:extLst>
              <a:ext uri="{FF2B5EF4-FFF2-40B4-BE49-F238E27FC236}">
                <a16:creationId xmlns:a16="http://schemas.microsoft.com/office/drawing/2014/main" id="{3A1B2FB3-04E4-4F1D-AB9E-15E7E9D48B63}"/>
              </a:ext>
            </a:extLst>
          </p:cNvPr>
          <p:cNvSpPr txBox="1">
            <a:spLocks/>
          </p:cNvSpPr>
          <p:nvPr/>
        </p:nvSpPr>
        <p:spPr>
          <a:xfrm>
            <a:off x="6170863" y="346290"/>
            <a:ext cx="2781391" cy="307214"/>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1800" dirty="0">
                <a:solidFill>
                  <a:schemeClr val="bg1"/>
                </a:solidFill>
                <a:latin typeface="Brandon Grotesque Bold" panose="020B0803020203060202" pitchFamily="34" charset="0"/>
                <a:ea typeface="Pacifico" charset="0"/>
                <a:cs typeface="Arial" panose="020B0604020202020204" pitchFamily="34" charset="0"/>
              </a:rPr>
              <a:t>Cash and Coins</a:t>
            </a:r>
          </a:p>
        </p:txBody>
      </p:sp>
      <p:sp>
        <p:nvSpPr>
          <p:cNvPr id="23" name="Title 1">
            <a:extLst>
              <a:ext uri="{FF2B5EF4-FFF2-40B4-BE49-F238E27FC236}">
                <a16:creationId xmlns:a16="http://schemas.microsoft.com/office/drawing/2014/main" id="{B46E31E8-C4D1-4CF4-8743-CB0A08E46213}"/>
              </a:ext>
            </a:extLst>
          </p:cNvPr>
          <p:cNvSpPr txBox="1">
            <a:spLocks/>
          </p:cNvSpPr>
          <p:nvPr/>
        </p:nvSpPr>
        <p:spPr>
          <a:xfrm>
            <a:off x="91265" y="245697"/>
            <a:ext cx="7203504" cy="508401"/>
          </a:xfrm>
          <a:prstGeom prst="rect">
            <a:avLst/>
          </a:prstGeom>
          <a:solidFill>
            <a:srgbClr val="002D73"/>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bg1"/>
                </a:solidFill>
                <a:latin typeface="Brandon Grotesque Bold" panose="020B0803020203060202" pitchFamily="34" charset="0"/>
                <a:ea typeface="Pacifico" charset="0"/>
                <a:cs typeface="Arial" panose="020B0604020202020204" pitchFamily="34" charset="0"/>
              </a:rPr>
              <a:t>SORTING PROCESS</a:t>
            </a:r>
          </a:p>
        </p:txBody>
      </p:sp>
      <p:sp>
        <p:nvSpPr>
          <p:cNvPr id="25" name="Rectangle 24">
            <a:extLst>
              <a:ext uri="{FF2B5EF4-FFF2-40B4-BE49-F238E27FC236}">
                <a16:creationId xmlns:a16="http://schemas.microsoft.com/office/drawing/2014/main" id="{0C105191-5325-42D9-8307-1FE5D1294A7D}"/>
              </a:ext>
            </a:extLst>
          </p:cNvPr>
          <p:cNvSpPr/>
          <p:nvPr/>
        </p:nvSpPr>
        <p:spPr>
          <a:xfrm>
            <a:off x="641143" y="2670940"/>
            <a:ext cx="3913603" cy="520014"/>
          </a:xfrm>
          <a:prstGeom prst="rect">
            <a:avLst/>
          </a:prstGeom>
        </p:spPr>
        <p:txBody>
          <a:bodyPr wrap="square">
            <a:spAutoFit/>
          </a:bodyPr>
          <a:lstStyle/>
          <a:p>
            <a:pPr>
              <a:lnSpc>
                <a:spcPts val="1700"/>
              </a:lnSpc>
              <a:spcBef>
                <a:spcPts val="600"/>
              </a:spcBef>
              <a:spcAft>
                <a:spcPts val="600"/>
              </a:spcAft>
            </a:pPr>
            <a:r>
              <a:rPr lang="en-US" sz="1200" b="1" dirty="0">
                <a:latin typeface="Brandon Grotesque Regular" panose="020B0503020203060202" pitchFamily="34" charset="0"/>
                <a:cs typeface="Arial" panose="020B0604020202020204" pitchFamily="34" charset="0"/>
              </a:rPr>
              <a:t>NOTE:</a:t>
            </a:r>
            <a:r>
              <a:rPr lang="en-US" sz="1200" dirty="0">
                <a:latin typeface="Brandon Grotesque Regular" panose="020B0503020203060202" pitchFamily="34" charset="0"/>
                <a:cs typeface="Arial" panose="020B0604020202020204" pitchFamily="34" charset="0"/>
              </a:rPr>
              <a:t> Flatten any paper money by placing it underneath the appropriate bin (foreign or American).</a:t>
            </a:r>
          </a:p>
        </p:txBody>
      </p:sp>
      <p:sp>
        <p:nvSpPr>
          <p:cNvPr id="33" name="Rectangle: Rounded Corners 32">
            <a:extLst>
              <a:ext uri="{FF2B5EF4-FFF2-40B4-BE49-F238E27FC236}">
                <a16:creationId xmlns:a16="http://schemas.microsoft.com/office/drawing/2014/main" id="{3457E6A2-2A00-4686-93AC-CE244ECBB431}"/>
              </a:ext>
            </a:extLst>
          </p:cNvPr>
          <p:cNvSpPr/>
          <p:nvPr/>
        </p:nvSpPr>
        <p:spPr>
          <a:xfrm>
            <a:off x="1142999" y="6036968"/>
            <a:ext cx="4234176" cy="575335"/>
          </a:xfrm>
          <a:prstGeom prst="roundRect">
            <a:avLst/>
          </a:prstGeom>
          <a:solidFill>
            <a:srgbClr val="002074"/>
          </a:solidFill>
        </p:spPr>
        <p:txBody>
          <a:bodyPr wrap="square">
            <a:spAutoFit/>
          </a:bodyPr>
          <a:lstStyle/>
          <a:p>
            <a:pPr>
              <a:lnSpc>
                <a:spcPts val="1700"/>
              </a:lnSpc>
              <a:spcBef>
                <a:spcPts val="600"/>
              </a:spcBef>
              <a:spcAft>
                <a:spcPts val="600"/>
              </a:spcAft>
            </a:pPr>
            <a:r>
              <a:rPr lang="en-US" sz="1200" b="1" dirty="0">
                <a:solidFill>
                  <a:schemeClr val="bg1"/>
                </a:solidFill>
                <a:latin typeface="Brandon Grotesque Regular" panose="020B0503020203060202" pitchFamily="34" charset="0"/>
                <a:cs typeface="Arial" panose="020B0604020202020204" pitchFamily="34" charset="0"/>
              </a:rPr>
              <a:t>NOTE:</a:t>
            </a:r>
            <a:r>
              <a:rPr lang="en-US" sz="1200" dirty="0">
                <a:solidFill>
                  <a:schemeClr val="bg1"/>
                </a:solidFill>
                <a:latin typeface="Brandon Grotesque Regular" panose="020B0503020203060202" pitchFamily="34" charset="0"/>
                <a:cs typeface="Arial" panose="020B0604020202020204" pitchFamily="34" charset="0"/>
              </a:rPr>
              <a:t> The following pages will provide some additional information about some specific items that you may come across.</a:t>
            </a:r>
          </a:p>
        </p:txBody>
      </p:sp>
      <p:pic>
        <p:nvPicPr>
          <p:cNvPr id="3" name="Picture 2">
            <a:extLst>
              <a:ext uri="{FF2B5EF4-FFF2-40B4-BE49-F238E27FC236}">
                <a16:creationId xmlns:a16="http://schemas.microsoft.com/office/drawing/2014/main" id="{2EFE2EEC-2990-483B-B01F-A44BF53A4A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0863" y="2933675"/>
            <a:ext cx="2460759" cy="1640506"/>
          </a:xfrm>
          <a:prstGeom prst="ellipse">
            <a:avLst/>
          </a:prstGeom>
          <a:ln w="12700" cap="rnd">
            <a:solidFill>
              <a:srgbClr val="002074"/>
            </a:solidFill>
          </a:ln>
          <a:effectLst/>
        </p:spPr>
      </p:pic>
      <p:pic>
        <p:nvPicPr>
          <p:cNvPr id="6" name="Picture 5">
            <a:extLst>
              <a:ext uri="{FF2B5EF4-FFF2-40B4-BE49-F238E27FC236}">
                <a16:creationId xmlns:a16="http://schemas.microsoft.com/office/drawing/2014/main" id="{120DC4CD-4FE7-4953-BBF1-54A2EB43DB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0863" y="1123284"/>
            <a:ext cx="2460759" cy="1640506"/>
          </a:xfrm>
          <a:prstGeom prst="ellipse">
            <a:avLst/>
          </a:prstGeom>
          <a:ln w="12700" cap="rnd">
            <a:solidFill>
              <a:srgbClr val="002074"/>
            </a:solidFill>
          </a:ln>
          <a:effectLst/>
        </p:spPr>
      </p:pic>
      <p:sp>
        <p:nvSpPr>
          <p:cNvPr id="21" name="TextBox 20">
            <a:extLst>
              <a:ext uri="{FF2B5EF4-FFF2-40B4-BE49-F238E27FC236}">
                <a16:creationId xmlns:a16="http://schemas.microsoft.com/office/drawing/2014/main" id="{2C9ABB78-DBEC-4420-86D4-64F26D9CCBA2}"/>
              </a:ext>
            </a:extLst>
          </p:cNvPr>
          <p:cNvSpPr txBox="1"/>
          <p:nvPr/>
        </p:nvSpPr>
        <p:spPr>
          <a:xfrm>
            <a:off x="5658031" y="1466595"/>
            <a:ext cx="404278" cy="830997"/>
          </a:xfrm>
          <a:prstGeom prst="rect">
            <a:avLst/>
          </a:prstGeom>
          <a:noFill/>
        </p:spPr>
        <p:txBody>
          <a:bodyPr wrap="none" rtlCol="0">
            <a:spAutoFit/>
          </a:bodyPr>
          <a:lstStyle/>
          <a:p>
            <a:pPr algn="ctr"/>
            <a:r>
              <a:rPr lang="en-US" sz="4800" dirty="0">
                <a:ln w="28575">
                  <a:noFill/>
                </a:ln>
                <a:solidFill>
                  <a:srgbClr val="002074"/>
                </a:solidFill>
                <a:latin typeface="Brandon Grotesque Bold" panose="020B0803020203060202" pitchFamily="34" charset="0"/>
              </a:rPr>
              <a:t>1</a:t>
            </a:r>
          </a:p>
        </p:txBody>
      </p:sp>
      <p:sp>
        <p:nvSpPr>
          <p:cNvPr id="24" name="TextBox 23">
            <a:extLst>
              <a:ext uri="{FF2B5EF4-FFF2-40B4-BE49-F238E27FC236}">
                <a16:creationId xmlns:a16="http://schemas.microsoft.com/office/drawing/2014/main" id="{03CE13FC-9FBA-4F1B-9F16-347A14CD7781}"/>
              </a:ext>
            </a:extLst>
          </p:cNvPr>
          <p:cNvSpPr txBox="1"/>
          <p:nvPr/>
        </p:nvSpPr>
        <p:spPr>
          <a:xfrm>
            <a:off x="5608338" y="3308522"/>
            <a:ext cx="503664" cy="830997"/>
          </a:xfrm>
          <a:prstGeom prst="rect">
            <a:avLst/>
          </a:prstGeom>
          <a:noFill/>
        </p:spPr>
        <p:txBody>
          <a:bodyPr wrap="none" rtlCol="0">
            <a:spAutoFit/>
          </a:bodyPr>
          <a:lstStyle/>
          <a:p>
            <a:pPr algn="ctr"/>
            <a:r>
              <a:rPr lang="en-US" sz="4800" dirty="0">
                <a:ln w="28575">
                  <a:noFill/>
                </a:ln>
                <a:solidFill>
                  <a:srgbClr val="002074"/>
                </a:solidFill>
                <a:latin typeface="Brandon Grotesque Bold" panose="020B0803020203060202" pitchFamily="34" charset="0"/>
              </a:rPr>
              <a:t>2</a:t>
            </a:r>
          </a:p>
        </p:txBody>
      </p:sp>
      <p:sp>
        <p:nvSpPr>
          <p:cNvPr id="26" name="TextBox 25">
            <a:extLst>
              <a:ext uri="{FF2B5EF4-FFF2-40B4-BE49-F238E27FC236}">
                <a16:creationId xmlns:a16="http://schemas.microsoft.com/office/drawing/2014/main" id="{D2E167E3-D0A3-477D-8CCC-7D86D36AC24E}"/>
              </a:ext>
            </a:extLst>
          </p:cNvPr>
          <p:cNvSpPr txBox="1"/>
          <p:nvPr/>
        </p:nvSpPr>
        <p:spPr>
          <a:xfrm>
            <a:off x="5584293" y="5150449"/>
            <a:ext cx="551754" cy="830997"/>
          </a:xfrm>
          <a:prstGeom prst="rect">
            <a:avLst/>
          </a:prstGeom>
          <a:noFill/>
        </p:spPr>
        <p:txBody>
          <a:bodyPr wrap="none" rtlCol="0">
            <a:spAutoFit/>
          </a:bodyPr>
          <a:lstStyle/>
          <a:p>
            <a:pPr algn="ctr"/>
            <a:r>
              <a:rPr lang="en-US" sz="4800" dirty="0">
                <a:ln w="28575">
                  <a:noFill/>
                </a:ln>
                <a:solidFill>
                  <a:srgbClr val="002074"/>
                </a:solidFill>
                <a:latin typeface="Brandon Grotesque Bold" panose="020B0803020203060202" pitchFamily="34" charset="0"/>
              </a:rPr>
              <a:t>4</a:t>
            </a:r>
          </a:p>
        </p:txBody>
      </p:sp>
      <p:pic>
        <p:nvPicPr>
          <p:cNvPr id="27" name="Picture 26">
            <a:extLst>
              <a:ext uri="{FF2B5EF4-FFF2-40B4-BE49-F238E27FC236}">
                <a16:creationId xmlns:a16="http://schemas.microsoft.com/office/drawing/2014/main" id="{D4DF7829-5C0E-4F66-AA1C-572C82CB3CC5}"/>
              </a:ext>
            </a:extLst>
          </p:cNvPr>
          <p:cNvPicPr>
            <a:picLocks noChangeAspect="1"/>
          </p:cNvPicPr>
          <p:nvPr/>
        </p:nvPicPr>
        <p:blipFill rotWithShape="1">
          <a:blip r:embed="rId5">
            <a:extLst>
              <a:ext uri="{28A0092B-C50C-407E-A947-70E740481C1C}">
                <a14:useLocalDpi xmlns:a14="http://schemas.microsoft.com/office/drawing/2010/main" val="0"/>
              </a:ext>
            </a:extLst>
          </a:blip>
          <a:srcRect l="11598" t="55957" r="11088" b="6913"/>
          <a:stretch/>
        </p:blipFill>
        <p:spPr>
          <a:xfrm>
            <a:off x="6170863" y="4744066"/>
            <a:ext cx="2460759" cy="1643761"/>
          </a:xfrm>
          <a:prstGeom prst="ellipse">
            <a:avLst/>
          </a:prstGeom>
          <a:ln w="12700" cap="rnd">
            <a:solidFill>
              <a:srgbClr val="002074"/>
            </a:solidFill>
          </a:ln>
          <a:effectLst/>
        </p:spPr>
      </p:pic>
      <p:pic>
        <p:nvPicPr>
          <p:cNvPr id="28" name="Picture 27">
            <a:extLst>
              <a:ext uri="{FF2B5EF4-FFF2-40B4-BE49-F238E27FC236}">
                <a16:creationId xmlns:a16="http://schemas.microsoft.com/office/drawing/2014/main" id="{72E536EE-865B-41CF-B9E1-C3B94FEA6A48}"/>
              </a:ext>
            </a:extLst>
          </p:cNvPr>
          <p:cNvPicPr>
            <a:picLocks noChangeAspect="1"/>
          </p:cNvPicPr>
          <p:nvPr/>
        </p:nvPicPr>
        <p:blipFill>
          <a:blip r:embed="rId6"/>
          <a:stretch>
            <a:fillRect/>
          </a:stretch>
        </p:blipFill>
        <p:spPr>
          <a:xfrm>
            <a:off x="362310" y="6191727"/>
            <a:ext cx="296086" cy="452837"/>
          </a:xfrm>
          <a:prstGeom prst="rect">
            <a:avLst/>
          </a:prstGeom>
        </p:spPr>
      </p:pic>
    </p:spTree>
    <p:custDataLst>
      <p:tags r:id="rId1"/>
    </p:custDataLst>
    <p:extLst>
      <p:ext uri="{BB962C8B-B14F-4D97-AF65-F5344CB8AC3E}">
        <p14:creationId xmlns:p14="http://schemas.microsoft.com/office/powerpoint/2010/main" val="3887765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983B71-5785-4271-8290-927CEC493D2E}"/>
              </a:ext>
            </a:extLst>
          </p:cNvPr>
          <p:cNvSpPr/>
          <p:nvPr/>
        </p:nvSpPr>
        <p:spPr>
          <a:xfrm>
            <a:off x="0" y="0"/>
            <a:ext cx="9153216" cy="932688"/>
          </a:xfrm>
          <a:prstGeom prst="rect">
            <a:avLst/>
          </a:prstGeom>
          <a:solidFill>
            <a:srgbClr val="002D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7" name="Slide Number Placeholder 1">
            <a:extLst>
              <a:ext uri="{FF2B5EF4-FFF2-40B4-BE49-F238E27FC236}">
                <a16:creationId xmlns:a16="http://schemas.microsoft.com/office/drawing/2014/main" id="{012B1D1D-681E-4BB2-9B26-DE6EC46B0DC6}"/>
              </a:ext>
            </a:extLst>
          </p:cNvPr>
          <p:cNvSpPr>
            <a:spLocks noGrp="1"/>
          </p:cNvSpPr>
          <p:nvPr>
            <p:ph type="sldNum" sz="quarter" idx="12"/>
          </p:nvPr>
        </p:nvSpPr>
        <p:spPr>
          <a:xfrm>
            <a:off x="6457950" y="6356351"/>
            <a:ext cx="2057400" cy="365125"/>
          </a:xfrm>
        </p:spPr>
        <p:txBody>
          <a:bodyPr/>
          <a:lstStyle/>
          <a:p>
            <a:r>
              <a:rPr lang="en-US" dirty="0">
                <a:latin typeface="Brandon Grotesque Regular" panose="020B0503020203060202" pitchFamily="34" charset="0"/>
                <a:cs typeface="Arial" panose="020B0604020202020204" pitchFamily="34" charset="0"/>
              </a:rPr>
              <a:t>6</a:t>
            </a:r>
          </a:p>
        </p:txBody>
      </p:sp>
      <p:grpSp>
        <p:nvGrpSpPr>
          <p:cNvPr id="13" name="Group 12">
            <a:extLst>
              <a:ext uri="{FF2B5EF4-FFF2-40B4-BE49-F238E27FC236}">
                <a16:creationId xmlns:a16="http://schemas.microsoft.com/office/drawing/2014/main" id="{B65C47C0-EA84-43F1-9A2A-D8B4052D4205}"/>
              </a:ext>
            </a:extLst>
          </p:cNvPr>
          <p:cNvGrpSpPr/>
          <p:nvPr/>
        </p:nvGrpSpPr>
        <p:grpSpPr>
          <a:xfrm>
            <a:off x="-1" y="894194"/>
            <a:ext cx="9143999" cy="107774"/>
            <a:chOff x="1" y="1410475"/>
            <a:chExt cx="9143999" cy="107774"/>
          </a:xfrm>
        </p:grpSpPr>
        <p:sp>
          <p:nvSpPr>
            <p:cNvPr id="16" name="Rectangle 15">
              <a:extLst>
                <a:ext uri="{FF2B5EF4-FFF2-40B4-BE49-F238E27FC236}">
                  <a16:creationId xmlns:a16="http://schemas.microsoft.com/office/drawing/2014/main" id="{50D653D0-6EFE-4099-824F-C47F40B5428E}"/>
                </a:ext>
              </a:extLst>
            </p:cNvPr>
            <p:cNvSpPr/>
            <p:nvPr/>
          </p:nvSpPr>
          <p:spPr>
            <a:xfrm rot="5400000" flipH="1">
              <a:off x="3375115" y="321363"/>
              <a:ext cx="107772" cy="2286000"/>
            </a:xfrm>
            <a:prstGeom prst="rect">
              <a:avLst/>
            </a:prstGeom>
            <a:solidFill>
              <a:srgbClr val="D02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EDDFBC3-A6C0-4857-ADDF-5BCA8BA764A3}"/>
                </a:ext>
              </a:extLst>
            </p:cNvPr>
            <p:cNvSpPr/>
            <p:nvPr/>
          </p:nvSpPr>
          <p:spPr>
            <a:xfrm rot="5400000" flipH="1">
              <a:off x="1089115" y="321361"/>
              <a:ext cx="107772" cy="2286000"/>
            </a:xfrm>
            <a:prstGeom prst="rect">
              <a:avLst/>
            </a:prstGeom>
            <a:solidFill>
              <a:srgbClr val="00A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830F642-2FAD-429F-95E3-B4A5DDC5AE45}"/>
                </a:ext>
              </a:extLst>
            </p:cNvPr>
            <p:cNvSpPr/>
            <p:nvPr/>
          </p:nvSpPr>
          <p:spPr>
            <a:xfrm rot="5400000" flipH="1">
              <a:off x="7947114" y="321362"/>
              <a:ext cx="107772" cy="2286000"/>
            </a:xfrm>
            <a:prstGeom prst="rect">
              <a:avLst/>
            </a:prstGeom>
            <a:solidFill>
              <a:srgbClr val="00C1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8885479-FF71-49B7-9559-E02130A082CB}"/>
                </a:ext>
              </a:extLst>
            </p:cNvPr>
            <p:cNvSpPr/>
            <p:nvPr/>
          </p:nvSpPr>
          <p:spPr>
            <a:xfrm rot="5400000" flipH="1">
              <a:off x="5661115" y="321362"/>
              <a:ext cx="107772" cy="2286000"/>
            </a:xfrm>
            <a:prstGeom prst="rect">
              <a:avLst/>
            </a:prstGeom>
            <a:solidFill>
              <a:srgbClr val="FF90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itle 1">
            <a:extLst>
              <a:ext uri="{FF2B5EF4-FFF2-40B4-BE49-F238E27FC236}">
                <a16:creationId xmlns:a16="http://schemas.microsoft.com/office/drawing/2014/main" id="{3A1B2FB3-04E4-4F1D-AB9E-15E7E9D48B63}"/>
              </a:ext>
            </a:extLst>
          </p:cNvPr>
          <p:cNvSpPr txBox="1">
            <a:spLocks/>
          </p:cNvSpPr>
          <p:nvPr/>
        </p:nvSpPr>
        <p:spPr>
          <a:xfrm>
            <a:off x="6170863" y="346290"/>
            <a:ext cx="2781391" cy="307214"/>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1800" dirty="0">
                <a:solidFill>
                  <a:schemeClr val="bg1"/>
                </a:solidFill>
                <a:latin typeface="Brandon Grotesque Bold" panose="020B0803020203060202" pitchFamily="34" charset="0"/>
                <a:ea typeface="Pacifico" charset="0"/>
                <a:cs typeface="Arial" panose="020B0604020202020204" pitchFamily="34" charset="0"/>
              </a:rPr>
              <a:t>Cash and Coins</a:t>
            </a:r>
          </a:p>
        </p:txBody>
      </p:sp>
      <p:sp>
        <p:nvSpPr>
          <p:cNvPr id="23" name="Title 1">
            <a:extLst>
              <a:ext uri="{FF2B5EF4-FFF2-40B4-BE49-F238E27FC236}">
                <a16:creationId xmlns:a16="http://schemas.microsoft.com/office/drawing/2014/main" id="{B46E31E8-C4D1-4CF4-8743-CB0A08E46213}"/>
              </a:ext>
            </a:extLst>
          </p:cNvPr>
          <p:cNvSpPr txBox="1">
            <a:spLocks/>
          </p:cNvSpPr>
          <p:nvPr/>
        </p:nvSpPr>
        <p:spPr>
          <a:xfrm>
            <a:off x="91265" y="245697"/>
            <a:ext cx="7203504" cy="508401"/>
          </a:xfrm>
          <a:prstGeom prst="rect">
            <a:avLst/>
          </a:prstGeom>
          <a:solidFill>
            <a:srgbClr val="002D73"/>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bg1"/>
                </a:solidFill>
                <a:latin typeface="Brandon Grotesque Bold" panose="020B0803020203060202" pitchFamily="34" charset="0"/>
                <a:ea typeface="Pacifico" charset="0"/>
                <a:cs typeface="Arial" panose="020B0604020202020204" pitchFamily="34" charset="0"/>
              </a:rPr>
              <a:t>ADDITIONAL NOTES</a:t>
            </a:r>
          </a:p>
        </p:txBody>
      </p:sp>
      <p:sp>
        <p:nvSpPr>
          <p:cNvPr id="2" name="Rectangle 1">
            <a:extLst>
              <a:ext uri="{FF2B5EF4-FFF2-40B4-BE49-F238E27FC236}">
                <a16:creationId xmlns:a16="http://schemas.microsoft.com/office/drawing/2014/main" id="{792F584E-4013-40DF-A35A-F75043619309}"/>
              </a:ext>
            </a:extLst>
          </p:cNvPr>
          <p:cNvSpPr/>
          <p:nvPr/>
        </p:nvSpPr>
        <p:spPr>
          <a:xfrm>
            <a:off x="5430711" y="3077891"/>
            <a:ext cx="2927983" cy="738023"/>
          </a:xfrm>
          <a:prstGeom prst="rect">
            <a:avLst/>
          </a:prstGeom>
        </p:spPr>
        <p:txBody>
          <a:bodyPr wrap="square">
            <a:spAutoFit/>
          </a:bodyPr>
          <a:lstStyle/>
          <a:p>
            <a:pPr algn="ctr">
              <a:lnSpc>
                <a:spcPts val="1700"/>
              </a:lnSpc>
              <a:spcBef>
                <a:spcPts val="600"/>
              </a:spcBef>
              <a:spcAft>
                <a:spcPts val="600"/>
              </a:spcAft>
            </a:pPr>
            <a:r>
              <a:rPr lang="en-US" sz="1200" b="1" dirty="0">
                <a:latin typeface="Brandon Grotesque Regular" panose="020B0503020203060202" pitchFamily="34" charset="0"/>
                <a:cs typeface="Arial" panose="020B0604020202020204" pitchFamily="34" charset="0"/>
              </a:rPr>
              <a:t>Copy or Replica Markings: </a:t>
            </a:r>
            <a:r>
              <a:rPr lang="en-US" sz="1200" dirty="0">
                <a:latin typeface="Brandon Grotesque Regular" panose="020B0503020203060202" pitchFamily="34" charset="0"/>
                <a:cs typeface="Arial" panose="020B0604020202020204" pitchFamily="34" charset="0"/>
              </a:rPr>
              <a:t>The word “copy” or “replica” indicates the reproduction of a historical coin.</a:t>
            </a:r>
            <a:endParaRPr lang="en-US" sz="1200" b="1" dirty="0">
              <a:latin typeface="Brandon Grotesque Regular" panose="020B0503020203060202" pitchFamily="34" charset="0"/>
            </a:endParaRPr>
          </a:p>
        </p:txBody>
      </p:sp>
      <p:sp>
        <p:nvSpPr>
          <p:cNvPr id="8" name="Rectangle 7">
            <a:extLst>
              <a:ext uri="{FF2B5EF4-FFF2-40B4-BE49-F238E27FC236}">
                <a16:creationId xmlns:a16="http://schemas.microsoft.com/office/drawing/2014/main" id="{B74D3EFF-4223-4855-8602-498FCBFBED8E}"/>
              </a:ext>
            </a:extLst>
          </p:cNvPr>
          <p:cNvSpPr/>
          <p:nvPr/>
        </p:nvSpPr>
        <p:spPr>
          <a:xfrm>
            <a:off x="1002789" y="5906541"/>
            <a:ext cx="3241376" cy="738023"/>
          </a:xfrm>
          <a:prstGeom prst="rect">
            <a:avLst/>
          </a:prstGeom>
        </p:spPr>
        <p:txBody>
          <a:bodyPr wrap="square">
            <a:spAutoFit/>
          </a:bodyPr>
          <a:lstStyle/>
          <a:p>
            <a:pPr algn="ctr">
              <a:lnSpc>
                <a:spcPts val="1700"/>
              </a:lnSpc>
              <a:spcBef>
                <a:spcPts val="600"/>
              </a:spcBef>
              <a:spcAft>
                <a:spcPts val="600"/>
              </a:spcAft>
            </a:pPr>
            <a:r>
              <a:rPr lang="en-US" sz="1200" b="1" dirty="0">
                <a:latin typeface="Brandon Grotesque Regular" panose="020B0503020203060202" pitchFamily="34" charset="0"/>
              </a:rPr>
              <a:t>U.S. Silver Coins: </a:t>
            </a:r>
            <a:r>
              <a:rPr lang="en-US" sz="1200" dirty="0">
                <a:latin typeface="Brandon Grotesque Regular" panose="020B0503020203060202" pitchFamily="34" charset="0"/>
              </a:rPr>
              <a:t>All major United States coins that were minted </a:t>
            </a:r>
            <a:r>
              <a:rPr lang="en-US" sz="1200" i="1" dirty="0">
                <a:latin typeface="Brandon Grotesque Regular" panose="020B0503020203060202" pitchFamily="34" charset="0"/>
              </a:rPr>
              <a:t>before </a:t>
            </a:r>
            <a:r>
              <a:rPr lang="en-US" sz="1200" dirty="0">
                <a:latin typeface="Brandon Grotesque Regular" panose="020B0503020203060202" pitchFamily="34" charset="0"/>
              </a:rPr>
              <a:t>1965 (excluding nickels and pennies) were made of silver. </a:t>
            </a:r>
          </a:p>
        </p:txBody>
      </p:sp>
      <p:grpSp>
        <p:nvGrpSpPr>
          <p:cNvPr id="14" name="Group 13">
            <a:extLst>
              <a:ext uri="{FF2B5EF4-FFF2-40B4-BE49-F238E27FC236}">
                <a16:creationId xmlns:a16="http://schemas.microsoft.com/office/drawing/2014/main" id="{007530D6-EFCE-4D6C-92CB-8FBD370CA14C}"/>
              </a:ext>
            </a:extLst>
          </p:cNvPr>
          <p:cNvGrpSpPr/>
          <p:nvPr/>
        </p:nvGrpSpPr>
        <p:grpSpPr>
          <a:xfrm>
            <a:off x="5867321" y="4055465"/>
            <a:ext cx="2054762" cy="1843512"/>
            <a:chOff x="5848516" y="4071159"/>
            <a:chExt cx="2189710" cy="1964586"/>
          </a:xfrm>
        </p:grpSpPr>
        <p:pic>
          <p:nvPicPr>
            <p:cNvPr id="10" name="Picture 9">
              <a:extLst>
                <a:ext uri="{FF2B5EF4-FFF2-40B4-BE49-F238E27FC236}">
                  <a16:creationId xmlns:a16="http://schemas.microsoft.com/office/drawing/2014/main" id="{4280F40A-A422-4205-8EF2-BCA6F29E5D66}"/>
                </a:ext>
              </a:extLst>
            </p:cNvPr>
            <p:cNvPicPr>
              <a:picLocks noChangeAspect="1"/>
            </p:cNvPicPr>
            <p:nvPr/>
          </p:nvPicPr>
          <p:blipFill rotWithShape="1">
            <a:blip r:embed="rId3">
              <a:extLst>
                <a:ext uri="{28A0092B-C50C-407E-A947-70E740481C1C}">
                  <a14:useLocalDpi xmlns:a14="http://schemas.microsoft.com/office/drawing/2010/main" val="0"/>
                </a:ext>
              </a:extLst>
            </a:blip>
            <a:srcRect t="2718" b="4390"/>
            <a:stretch/>
          </p:blipFill>
          <p:spPr>
            <a:xfrm>
              <a:off x="5848516" y="4071159"/>
              <a:ext cx="2091535" cy="1964586"/>
            </a:xfrm>
            <a:prstGeom prst="rect">
              <a:avLst/>
            </a:prstGeom>
          </p:spPr>
        </p:pic>
        <p:sp>
          <p:nvSpPr>
            <p:cNvPr id="11" name="Arrow: Right 10">
              <a:extLst>
                <a:ext uri="{FF2B5EF4-FFF2-40B4-BE49-F238E27FC236}">
                  <a16:creationId xmlns:a16="http://schemas.microsoft.com/office/drawing/2014/main" id="{E0BFEA5B-91BC-49E9-BC63-BAF6E8BDC0F2}"/>
                </a:ext>
              </a:extLst>
            </p:cNvPr>
            <p:cNvSpPr/>
            <p:nvPr/>
          </p:nvSpPr>
          <p:spPr>
            <a:xfrm rot="12643543">
              <a:off x="7546200" y="5408647"/>
              <a:ext cx="492026" cy="368287"/>
            </a:xfrm>
            <a:prstGeom prst="rightArrow">
              <a:avLst/>
            </a:prstGeom>
            <a:solidFill>
              <a:srgbClr val="002074"/>
            </a:solidFill>
            <a:ln w="38100">
              <a:solidFill>
                <a:srgbClr val="D02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78629D2D-DBF9-446E-851D-2283EE3A8A18}"/>
              </a:ext>
            </a:extLst>
          </p:cNvPr>
          <p:cNvGrpSpPr/>
          <p:nvPr/>
        </p:nvGrpSpPr>
        <p:grpSpPr>
          <a:xfrm>
            <a:off x="5839616" y="1234339"/>
            <a:ext cx="2110172" cy="1843248"/>
            <a:chOff x="6288204" y="1360077"/>
            <a:chExt cx="2546707" cy="2224564"/>
          </a:xfrm>
        </p:grpSpPr>
        <p:pic>
          <p:nvPicPr>
            <p:cNvPr id="24" name="Picture 23">
              <a:extLst>
                <a:ext uri="{FF2B5EF4-FFF2-40B4-BE49-F238E27FC236}">
                  <a16:creationId xmlns:a16="http://schemas.microsoft.com/office/drawing/2014/main" id="{9D022FC3-D404-421B-9541-DAF51C8BA7D1}"/>
                </a:ext>
              </a:extLst>
            </p:cNvPr>
            <p:cNvPicPr>
              <a:picLocks noChangeAspect="1"/>
            </p:cNvPicPr>
            <p:nvPr/>
          </p:nvPicPr>
          <p:blipFill rotWithShape="1">
            <a:blip r:embed="rId4">
              <a:extLst>
                <a:ext uri="{28A0092B-C50C-407E-A947-70E740481C1C}">
                  <a14:useLocalDpi xmlns:a14="http://schemas.microsoft.com/office/drawing/2010/main" val="0"/>
                </a:ext>
              </a:extLst>
            </a:blip>
            <a:srcRect t="20545" b="14042"/>
            <a:stretch/>
          </p:blipFill>
          <p:spPr>
            <a:xfrm>
              <a:off x="6288204" y="1360077"/>
              <a:ext cx="2546707" cy="2224564"/>
            </a:xfrm>
            <a:prstGeom prst="rect">
              <a:avLst/>
            </a:prstGeom>
          </p:spPr>
        </p:pic>
        <p:sp>
          <p:nvSpPr>
            <p:cNvPr id="27" name="Arrow: Right 26">
              <a:extLst>
                <a:ext uri="{FF2B5EF4-FFF2-40B4-BE49-F238E27FC236}">
                  <a16:creationId xmlns:a16="http://schemas.microsoft.com/office/drawing/2014/main" id="{40D5A079-2178-47FB-B523-87F949A37DA4}"/>
                </a:ext>
              </a:extLst>
            </p:cNvPr>
            <p:cNvSpPr/>
            <p:nvPr/>
          </p:nvSpPr>
          <p:spPr>
            <a:xfrm rot="12643543">
              <a:off x="7676305" y="1726458"/>
              <a:ext cx="492026" cy="368287"/>
            </a:xfrm>
            <a:prstGeom prst="rightArrow">
              <a:avLst/>
            </a:prstGeom>
            <a:solidFill>
              <a:srgbClr val="002074"/>
            </a:solidFill>
            <a:ln w="38100">
              <a:solidFill>
                <a:srgbClr val="D02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A8532C1E-CC99-407D-A52F-3248F260441C}"/>
              </a:ext>
            </a:extLst>
          </p:cNvPr>
          <p:cNvSpPr/>
          <p:nvPr/>
        </p:nvSpPr>
        <p:spPr>
          <a:xfrm>
            <a:off x="5303800" y="5936137"/>
            <a:ext cx="3181804" cy="520014"/>
          </a:xfrm>
          <a:prstGeom prst="rect">
            <a:avLst/>
          </a:prstGeom>
        </p:spPr>
        <p:txBody>
          <a:bodyPr wrap="square">
            <a:spAutoFit/>
          </a:bodyPr>
          <a:lstStyle/>
          <a:p>
            <a:pPr algn="ctr">
              <a:lnSpc>
                <a:spcPts val="1700"/>
              </a:lnSpc>
              <a:spcBef>
                <a:spcPts val="600"/>
              </a:spcBef>
              <a:spcAft>
                <a:spcPts val="600"/>
              </a:spcAft>
            </a:pPr>
            <a:r>
              <a:rPr lang="en-US" sz="1200" b="1" dirty="0">
                <a:latin typeface="Brandon Grotesque Regular" panose="020B0503020203060202" pitchFamily="34" charset="0"/>
              </a:rPr>
              <a:t>Mint Marks: </a:t>
            </a:r>
            <a:r>
              <a:rPr lang="en-US" sz="1200" dirty="0">
                <a:latin typeface="Brandon Grotesque Regular" panose="020B0503020203060202" pitchFamily="34" charset="0"/>
              </a:rPr>
              <a:t>These markings indicate where a coin was produced. </a:t>
            </a:r>
          </a:p>
        </p:txBody>
      </p:sp>
      <p:pic>
        <p:nvPicPr>
          <p:cNvPr id="4" name="Picture 3">
            <a:extLst>
              <a:ext uri="{FF2B5EF4-FFF2-40B4-BE49-F238E27FC236}">
                <a16:creationId xmlns:a16="http://schemas.microsoft.com/office/drawing/2014/main" id="{97EBCC2E-6FB2-43AC-92E2-056A6688EF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396" y="1234339"/>
            <a:ext cx="3930163" cy="1847719"/>
          </a:xfrm>
          <a:prstGeom prst="rect">
            <a:avLst/>
          </a:prstGeom>
        </p:spPr>
      </p:pic>
      <p:sp>
        <p:nvSpPr>
          <p:cNvPr id="29" name="Rectangle 28">
            <a:extLst>
              <a:ext uri="{FF2B5EF4-FFF2-40B4-BE49-F238E27FC236}">
                <a16:creationId xmlns:a16="http://schemas.microsoft.com/office/drawing/2014/main" id="{28D3AC57-3A6A-4394-B898-741E780FA974}"/>
              </a:ext>
            </a:extLst>
          </p:cNvPr>
          <p:cNvSpPr/>
          <p:nvPr/>
        </p:nvSpPr>
        <p:spPr>
          <a:xfrm>
            <a:off x="1002789" y="3077891"/>
            <a:ext cx="3241376" cy="738023"/>
          </a:xfrm>
          <a:prstGeom prst="rect">
            <a:avLst/>
          </a:prstGeom>
        </p:spPr>
        <p:txBody>
          <a:bodyPr wrap="square">
            <a:spAutoFit/>
          </a:bodyPr>
          <a:lstStyle/>
          <a:p>
            <a:pPr algn="ctr">
              <a:lnSpc>
                <a:spcPts val="1700"/>
              </a:lnSpc>
              <a:spcBef>
                <a:spcPts val="600"/>
              </a:spcBef>
              <a:spcAft>
                <a:spcPts val="600"/>
              </a:spcAft>
            </a:pPr>
            <a:r>
              <a:rPr lang="en-US" sz="1200" b="1" dirty="0">
                <a:latin typeface="Brandon Grotesque Regular" panose="020B0503020203060202" pitchFamily="34" charset="0"/>
              </a:rPr>
              <a:t>Former Country Currency: </a:t>
            </a:r>
            <a:r>
              <a:rPr lang="en-US" sz="1200" dirty="0">
                <a:latin typeface="Brandon Grotesque Regular" panose="020B0503020203060202" pitchFamily="34" charset="0"/>
              </a:rPr>
              <a:t>Look for currency from countries that no longer exist, as they likely hold some historical value. </a:t>
            </a:r>
          </a:p>
        </p:txBody>
      </p:sp>
      <p:grpSp>
        <p:nvGrpSpPr>
          <p:cNvPr id="15" name="Group 14">
            <a:extLst>
              <a:ext uri="{FF2B5EF4-FFF2-40B4-BE49-F238E27FC236}">
                <a16:creationId xmlns:a16="http://schemas.microsoft.com/office/drawing/2014/main" id="{FC33765B-1F74-45DA-8492-4F27E11CDC09}"/>
              </a:ext>
            </a:extLst>
          </p:cNvPr>
          <p:cNvGrpSpPr/>
          <p:nvPr/>
        </p:nvGrpSpPr>
        <p:grpSpPr>
          <a:xfrm>
            <a:off x="1736940" y="4063784"/>
            <a:ext cx="1773074" cy="1773830"/>
            <a:chOff x="1803428" y="4064187"/>
            <a:chExt cx="1773074" cy="1773830"/>
          </a:xfrm>
        </p:grpSpPr>
        <p:pic>
          <p:nvPicPr>
            <p:cNvPr id="6" name="Picture 5">
              <a:extLst>
                <a:ext uri="{FF2B5EF4-FFF2-40B4-BE49-F238E27FC236}">
                  <a16:creationId xmlns:a16="http://schemas.microsoft.com/office/drawing/2014/main" id="{54CEAE17-A50E-4776-A30C-1878B701D3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3428" y="4064943"/>
              <a:ext cx="1773074" cy="1773074"/>
            </a:xfrm>
            <a:prstGeom prst="rect">
              <a:avLst/>
            </a:prstGeom>
          </p:spPr>
        </p:pic>
        <p:sp>
          <p:nvSpPr>
            <p:cNvPr id="9" name="Oval 8">
              <a:extLst>
                <a:ext uri="{FF2B5EF4-FFF2-40B4-BE49-F238E27FC236}">
                  <a16:creationId xmlns:a16="http://schemas.microsoft.com/office/drawing/2014/main" id="{C592B672-F9E5-4536-A6E1-58C95A635DFD}"/>
                </a:ext>
              </a:extLst>
            </p:cNvPr>
            <p:cNvSpPr/>
            <p:nvPr/>
          </p:nvSpPr>
          <p:spPr>
            <a:xfrm>
              <a:off x="1803428" y="4064187"/>
              <a:ext cx="1773074" cy="1773074"/>
            </a:xfrm>
            <a:prstGeom prst="ellipse">
              <a:avLst/>
            </a:prstGeom>
            <a:noFill/>
            <a:ln w="19050">
              <a:solidFill>
                <a:srgbClr val="0020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Picture 29">
            <a:extLst>
              <a:ext uri="{FF2B5EF4-FFF2-40B4-BE49-F238E27FC236}">
                <a16:creationId xmlns:a16="http://schemas.microsoft.com/office/drawing/2014/main" id="{286254D9-CD00-40C4-96C6-58FCEAC85D7D}"/>
              </a:ext>
            </a:extLst>
          </p:cNvPr>
          <p:cNvPicPr>
            <a:picLocks noChangeAspect="1"/>
          </p:cNvPicPr>
          <p:nvPr/>
        </p:nvPicPr>
        <p:blipFill>
          <a:blip r:embed="rId7"/>
          <a:stretch>
            <a:fillRect/>
          </a:stretch>
        </p:blipFill>
        <p:spPr>
          <a:xfrm>
            <a:off x="362310" y="6191727"/>
            <a:ext cx="296086" cy="452837"/>
          </a:xfrm>
          <a:prstGeom prst="rect">
            <a:avLst/>
          </a:prstGeom>
        </p:spPr>
      </p:pic>
    </p:spTree>
    <p:custDataLst>
      <p:tags r:id="rId1"/>
    </p:custDataLst>
    <p:extLst>
      <p:ext uri="{BB962C8B-B14F-4D97-AF65-F5344CB8AC3E}">
        <p14:creationId xmlns:p14="http://schemas.microsoft.com/office/powerpoint/2010/main" val="891205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983B71-5785-4271-8290-927CEC493D2E}"/>
              </a:ext>
            </a:extLst>
          </p:cNvPr>
          <p:cNvSpPr/>
          <p:nvPr/>
        </p:nvSpPr>
        <p:spPr>
          <a:xfrm>
            <a:off x="0" y="0"/>
            <a:ext cx="9153216" cy="932688"/>
          </a:xfrm>
          <a:prstGeom prst="rect">
            <a:avLst/>
          </a:prstGeom>
          <a:solidFill>
            <a:srgbClr val="002D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7" name="Slide Number Placeholder 1">
            <a:extLst>
              <a:ext uri="{FF2B5EF4-FFF2-40B4-BE49-F238E27FC236}">
                <a16:creationId xmlns:a16="http://schemas.microsoft.com/office/drawing/2014/main" id="{012B1D1D-681E-4BB2-9B26-DE6EC46B0DC6}"/>
              </a:ext>
            </a:extLst>
          </p:cNvPr>
          <p:cNvSpPr>
            <a:spLocks noGrp="1"/>
          </p:cNvSpPr>
          <p:nvPr>
            <p:ph type="sldNum" sz="quarter" idx="12"/>
          </p:nvPr>
        </p:nvSpPr>
        <p:spPr>
          <a:xfrm>
            <a:off x="6457950" y="6356351"/>
            <a:ext cx="2057400" cy="365125"/>
          </a:xfrm>
        </p:spPr>
        <p:txBody>
          <a:bodyPr/>
          <a:lstStyle/>
          <a:p>
            <a:r>
              <a:rPr lang="en-US" dirty="0">
                <a:latin typeface="Brandon Grotesque Regular" panose="020B0503020203060202" pitchFamily="34" charset="0"/>
                <a:cs typeface="Arial" panose="020B0604020202020204" pitchFamily="34" charset="0"/>
              </a:rPr>
              <a:t>6</a:t>
            </a:r>
          </a:p>
        </p:txBody>
      </p:sp>
      <p:grpSp>
        <p:nvGrpSpPr>
          <p:cNvPr id="13" name="Group 12">
            <a:extLst>
              <a:ext uri="{FF2B5EF4-FFF2-40B4-BE49-F238E27FC236}">
                <a16:creationId xmlns:a16="http://schemas.microsoft.com/office/drawing/2014/main" id="{B65C47C0-EA84-43F1-9A2A-D8B4052D4205}"/>
              </a:ext>
            </a:extLst>
          </p:cNvPr>
          <p:cNvGrpSpPr/>
          <p:nvPr/>
        </p:nvGrpSpPr>
        <p:grpSpPr>
          <a:xfrm>
            <a:off x="-1" y="894194"/>
            <a:ext cx="9143999" cy="107774"/>
            <a:chOff x="1" y="1410475"/>
            <a:chExt cx="9143999" cy="107774"/>
          </a:xfrm>
        </p:grpSpPr>
        <p:sp>
          <p:nvSpPr>
            <p:cNvPr id="16" name="Rectangle 15">
              <a:extLst>
                <a:ext uri="{FF2B5EF4-FFF2-40B4-BE49-F238E27FC236}">
                  <a16:creationId xmlns:a16="http://schemas.microsoft.com/office/drawing/2014/main" id="{50D653D0-6EFE-4099-824F-C47F40B5428E}"/>
                </a:ext>
              </a:extLst>
            </p:cNvPr>
            <p:cNvSpPr/>
            <p:nvPr/>
          </p:nvSpPr>
          <p:spPr>
            <a:xfrm rot="5400000" flipH="1">
              <a:off x="3375115" y="321363"/>
              <a:ext cx="107772" cy="2286000"/>
            </a:xfrm>
            <a:prstGeom prst="rect">
              <a:avLst/>
            </a:prstGeom>
            <a:solidFill>
              <a:srgbClr val="D02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EDDFBC3-A6C0-4857-ADDF-5BCA8BA764A3}"/>
                </a:ext>
              </a:extLst>
            </p:cNvPr>
            <p:cNvSpPr/>
            <p:nvPr/>
          </p:nvSpPr>
          <p:spPr>
            <a:xfrm rot="5400000" flipH="1">
              <a:off x="1089115" y="321361"/>
              <a:ext cx="107772" cy="2286000"/>
            </a:xfrm>
            <a:prstGeom prst="rect">
              <a:avLst/>
            </a:prstGeom>
            <a:solidFill>
              <a:srgbClr val="00A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830F642-2FAD-429F-95E3-B4A5DDC5AE45}"/>
                </a:ext>
              </a:extLst>
            </p:cNvPr>
            <p:cNvSpPr/>
            <p:nvPr/>
          </p:nvSpPr>
          <p:spPr>
            <a:xfrm rot="5400000" flipH="1">
              <a:off x="7947114" y="321362"/>
              <a:ext cx="107772" cy="2286000"/>
            </a:xfrm>
            <a:prstGeom prst="rect">
              <a:avLst/>
            </a:prstGeom>
            <a:solidFill>
              <a:srgbClr val="00C1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8885479-FF71-49B7-9559-E02130A082CB}"/>
                </a:ext>
              </a:extLst>
            </p:cNvPr>
            <p:cNvSpPr/>
            <p:nvPr/>
          </p:nvSpPr>
          <p:spPr>
            <a:xfrm rot="5400000" flipH="1">
              <a:off x="5661115" y="321362"/>
              <a:ext cx="107772" cy="2286000"/>
            </a:xfrm>
            <a:prstGeom prst="rect">
              <a:avLst/>
            </a:prstGeom>
            <a:solidFill>
              <a:srgbClr val="FF90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9B8882E6-6DA0-4805-8A1E-606777AB5C6A}"/>
              </a:ext>
            </a:extLst>
          </p:cNvPr>
          <p:cNvPicPr>
            <a:picLocks noChangeAspect="1"/>
          </p:cNvPicPr>
          <p:nvPr/>
        </p:nvPicPr>
        <p:blipFill>
          <a:blip r:embed="rId3"/>
          <a:stretch>
            <a:fillRect/>
          </a:stretch>
        </p:blipFill>
        <p:spPr>
          <a:xfrm>
            <a:off x="362310" y="6191727"/>
            <a:ext cx="296086" cy="452837"/>
          </a:xfrm>
          <a:prstGeom prst="rect">
            <a:avLst/>
          </a:prstGeom>
        </p:spPr>
      </p:pic>
      <p:sp>
        <p:nvSpPr>
          <p:cNvPr id="22" name="Title 1">
            <a:extLst>
              <a:ext uri="{FF2B5EF4-FFF2-40B4-BE49-F238E27FC236}">
                <a16:creationId xmlns:a16="http://schemas.microsoft.com/office/drawing/2014/main" id="{3A1B2FB3-04E4-4F1D-AB9E-15E7E9D48B63}"/>
              </a:ext>
            </a:extLst>
          </p:cNvPr>
          <p:cNvSpPr txBox="1">
            <a:spLocks/>
          </p:cNvSpPr>
          <p:nvPr/>
        </p:nvSpPr>
        <p:spPr>
          <a:xfrm>
            <a:off x="6170863" y="346290"/>
            <a:ext cx="2781391" cy="307214"/>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1800" dirty="0">
                <a:solidFill>
                  <a:schemeClr val="bg1"/>
                </a:solidFill>
                <a:latin typeface="Brandon Grotesque Bold" panose="020B0803020203060202" pitchFamily="34" charset="0"/>
                <a:ea typeface="Pacifico" charset="0"/>
                <a:cs typeface="Arial" panose="020B0604020202020204" pitchFamily="34" charset="0"/>
              </a:rPr>
              <a:t>Cash and Coins</a:t>
            </a:r>
          </a:p>
        </p:txBody>
      </p:sp>
      <p:sp>
        <p:nvSpPr>
          <p:cNvPr id="23" name="Title 1">
            <a:extLst>
              <a:ext uri="{FF2B5EF4-FFF2-40B4-BE49-F238E27FC236}">
                <a16:creationId xmlns:a16="http://schemas.microsoft.com/office/drawing/2014/main" id="{B46E31E8-C4D1-4CF4-8743-CB0A08E46213}"/>
              </a:ext>
            </a:extLst>
          </p:cNvPr>
          <p:cNvSpPr txBox="1">
            <a:spLocks/>
          </p:cNvSpPr>
          <p:nvPr/>
        </p:nvSpPr>
        <p:spPr>
          <a:xfrm>
            <a:off x="91265" y="245697"/>
            <a:ext cx="7203504" cy="508401"/>
          </a:xfrm>
          <a:prstGeom prst="rect">
            <a:avLst/>
          </a:prstGeom>
          <a:solidFill>
            <a:srgbClr val="002D73"/>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bg1"/>
                </a:solidFill>
                <a:latin typeface="Brandon Grotesque Bold" panose="020B0803020203060202" pitchFamily="34" charset="0"/>
                <a:ea typeface="Pacifico" charset="0"/>
                <a:cs typeface="Arial" panose="020B0604020202020204" pitchFamily="34" charset="0"/>
              </a:rPr>
              <a:t>ADDITIONAL NOTES </a:t>
            </a:r>
            <a:r>
              <a:rPr lang="en-US" sz="2000" i="1" dirty="0">
                <a:solidFill>
                  <a:schemeClr val="bg1"/>
                </a:solidFill>
                <a:latin typeface="Brandon Grotesque Bold" panose="020B0803020203060202" pitchFamily="34" charset="0"/>
                <a:ea typeface="Pacifico" charset="0"/>
                <a:cs typeface="Arial" panose="020B0604020202020204" pitchFamily="34" charset="0"/>
              </a:rPr>
              <a:t>(Cont.)</a:t>
            </a:r>
            <a:endParaRPr lang="en-US" sz="2400" dirty="0">
              <a:solidFill>
                <a:schemeClr val="bg1"/>
              </a:solidFill>
              <a:latin typeface="Brandon Grotesque Bold" panose="020B0803020203060202" pitchFamily="34" charset="0"/>
              <a:ea typeface="Pacifico" charset="0"/>
              <a:cs typeface="Arial" panose="020B0604020202020204" pitchFamily="34" charset="0"/>
            </a:endParaRPr>
          </a:p>
        </p:txBody>
      </p:sp>
      <p:sp>
        <p:nvSpPr>
          <p:cNvPr id="8" name="Rectangle 7">
            <a:extLst>
              <a:ext uri="{FF2B5EF4-FFF2-40B4-BE49-F238E27FC236}">
                <a16:creationId xmlns:a16="http://schemas.microsoft.com/office/drawing/2014/main" id="{B74D3EFF-4223-4855-8602-498FCBFBED8E}"/>
              </a:ext>
            </a:extLst>
          </p:cNvPr>
          <p:cNvSpPr/>
          <p:nvPr/>
        </p:nvSpPr>
        <p:spPr>
          <a:xfrm>
            <a:off x="714467" y="4396861"/>
            <a:ext cx="3241376" cy="738023"/>
          </a:xfrm>
          <a:prstGeom prst="rect">
            <a:avLst/>
          </a:prstGeom>
        </p:spPr>
        <p:txBody>
          <a:bodyPr wrap="square">
            <a:spAutoFit/>
          </a:bodyPr>
          <a:lstStyle/>
          <a:p>
            <a:pPr algn="ctr">
              <a:lnSpc>
                <a:spcPts val="1700"/>
              </a:lnSpc>
              <a:spcBef>
                <a:spcPts val="600"/>
              </a:spcBef>
              <a:spcAft>
                <a:spcPts val="600"/>
              </a:spcAft>
            </a:pPr>
            <a:r>
              <a:rPr lang="en-US" sz="1200" b="1" dirty="0">
                <a:latin typeface="Brandon Grotesque Regular" panose="020B0503020203060202" pitchFamily="34" charset="0"/>
              </a:rPr>
              <a:t>Antique Coins: </a:t>
            </a:r>
            <a:r>
              <a:rPr lang="en-US" sz="1200" dirty="0">
                <a:latin typeface="Brandon Grotesque Regular" panose="020B0503020203060202" pitchFamily="34" charset="0"/>
              </a:rPr>
              <a:t>Coins 100 years or older. Because these coins may have little individual value on their own, they will be sold in grouped lots.</a:t>
            </a:r>
          </a:p>
        </p:txBody>
      </p:sp>
      <p:grpSp>
        <p:nvGrpSpPr>
          <p:cNvPr id="30" name="Group 29">
            <a:extLst>
              <a:ext uri="{FF2B5EF4-FFF2-40B4-BE49-F238E27FC236}">
                <a16:creationId xmlns:a16="http://schemas.microsoft.com/office/drawing/2014/main" id="{78C3FF8C-75A5-43D8-90F7-7687766A97AE}"/>
              </a:ext>
            </a:extLst>
          </p:cNvPr>
          <p:cNvGrpSpPr/>
          <p:nvPr/>
        </p:nvGrpSpPr>
        <p:grpSpPr>
          <a:xfrm>
            <a:off x="1337698" y="2431543"/>
            <a:ext cx="1994914" cy="1994914"/>
            <a:chOff x="1824826" y="3941223"/>
            <a:chExt cx="1994914" cy="1994914"/>
          </a:xfrm>
        </p:grpSpPr>
        <p:pic>
          <p:nvPicPr>
            <p:cNvPr id="25" name="Picture 24">
              <a:extLst>
                <a:ext uri="{FF2B5EF4-FFF2-40B4-BE49-F238E27FC236}">
                  <a16:creationId xmlns:a16="http://schemas.microsoft.com/office/drawing/2014/main" id="{998F4947-C258-466D-B32C-61606477D1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4826" y="3941223"/>
              <a:ext cx="1994914" cy="1994914"/>
            </a:xfrm>
            <a:prstGeom prst="rect">
              <a:avLst/>
            </a:prstGeom>
          </p:spPr>
        </p:pic>
        <p:sp>
          <p:nvSpPr>
            <p:cNvPr id="9" name="Oval 8">
              <a:extLst>
                <a:ext uri="{FF2B5EF4-FFF2-40B4-BE49-F238E27FC236}">
                  <a16:creationId xmlns:a16="http://schemas.microsoft.com/office/drawing/2014/main" id="{C592B672-F9E5-4536-A6E1-58C95A635DFD}"/>
                </a:ext>
              </a:extLst>
            </p:cNvPr>
            <p:cNvSpPr/>
            <p:nvPr/>
          </p:nvSpPr>
          <p:spPr>
            <a:xfrm>
              <a:off x="1958196" y="4055465"/>
              <a:ext cx="1745426" cy="1760407"/>
            </a:xfrm>
            <a:prstGeom prst="ellipse">
              <a:avLst/>
            </a:prstGeom>
            <a:noFill/>
            <a:ln w="28575">
              <a:solidFill>
                <a:srgbClr val="0020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A39976AB-A93A-4622-A157-944DB5617BFB}"/>
              </a:ext>
            </a:extLst>
          </p:cNvPr>
          <p:cNvGrpSpPr/>
          <p:nvPr/>
        </p:nvGrpSpPr>
        <p:grpSpPr>
          <a:xfrm>
            <a:off x="5503453" y="2490954"/>
            <a:ext cx="1908993" cy="1880672"/>
            <a:chOff x="5337046" y="2490954"/>
            <a:chExt cx="1908993" cy="1880672"/>
          </a:xfrm>
        </p:grpSpPr>
        <p:pic>
          <p:nvPicPr>
            <p:cNvPr id="32" name="Picture 31">
              <a:extLst>
                <a:ext uri="{FF2B5EF4-FFF2-40B4-BE49-F238E27FC236}">
                  <a16:creationId xmlns:a16="http://schemas.microsoft.com/office/drawing/2014/main" id="{592B9597-8A7C-4BB5-8BD6-A0275CCC0359}"/>
                </a:ext>
              </a:extLst>
            </p:cNvPr>
            <p:cNvPicPr>
              <a:picLocks noChangeAspect="1"/>
            </p:cNvPicPr>
            <p:nvPr/>
          </p:nvPicPr>
          <p:blipFill rotWithShape="1">
            <a:blip r:embed="rId5">
              <a:extLst>
                <a:ext uri="{28A0092B-C50C-407E-A947-70E740481C1C}">
                  <a14:useLocalDpi xmlns:a14="http://schemas.microsoft.com/office/drawing/2010/main" val="0"/>
                </a:ext>
              </a:extLst>
            </a:blip>
            <a:srcRect t="153" r="1701" b="1331"/>
            <a:stretch/>
          </p:blipFill>
          <p:spPr>
            <a:xfrm>
              <a:off x="5337046" y="2490954"/>
              <a:ext cx="1908993" cy="1880672"/>
            </a:xfrm>
            <a:prstGeom prst="rect">
              <a:avLst/>
            </a:prstGeom>
          </p:spPr>
        </p:pic>
        <p:sp>
          <p:nvSpPr>
            <p:cNvPr id="35" name="Oval 34">
              <a:extLst>
                <a:ext uri="{FF2B5EF4-FFF2-40B4-BE49-F238E27FC236}">
                  <a16:creationId xmlns:a16="http://schemas.microsoft.com/office/drawing/2014/main" id="{0575DBF9-05EA-4C9C-90B6-F56E262CBC3A}"/>
                </a:ext>
              </a:extLst>
            </p:cNvPr>
            <p:cNvSpPr/>
            <p:nvPr/>
          </p:nvSpPr>
          <p:spPr>
            <a:xfrm>
              <a:off x="5391509" y="2545785"/>
              <a:ext cx="1800068" cy="1760407"/>
            </a:xfrm>
            <a:prstGeom prst="ellipse">
              <a:avLst/>
            </a:prstGeom>
            <a:noFill/>
            <a:ln w="28575">
              <a:solidFill>
                <a:srgbClr val="0020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ectangle 36">
            <a:extLst>
              <a:ext uri="{FF2B5EF4-FFF2-40B4-BE49-F238E27FC236}">
                <a16:creationId xmlns:a16="http://schemas.microsoft.com/office/drawing/2014/main" id="{758EDF19-4132-4B0F-8399-CF69D2A7AC9B}"/>
              </a:ext>
            </a:extLst>
          </p:cNvPr>
          <p:cNvSpPr/>
          <p:nvPr/>
        </p:nvSpPr>
        <p:spPr>
          <a:xfrm>
            <a:off x="4837261" y="4429662"/>
            <a:ext cx="3241376" cy="738023"/>
          </a:xfrm>
          <a:prstGeom prst="rect">
            <a:avLst/>
          </a:prstGeom>
        </p:spPr>
        <p:txBody>
          <a:bodyPr wrap="square">
            <a:spAutoFit/>
          </a:bodyPr>
          <a:lstStyle/>
          <a:p>
            <a:pPr algn="ctr">
              <a:lnSpc>
                <a:spcPts val="1700"/>
              </a:lnSpc>
              <a:spcBef>
                <a:spcPts val="600"/>
              </a:spcBef>
              <a:spcAft>
                <a:spcPts val="600"/>
              </a:spcAft>
            </a:pPr>
            <a:r>
              <a:rPr lang="en-US" sz="1200" b="1" dirty="0">
                <a:latin typeface="Brandon Grotesque Regular" panose="020B0503020203060202" pitchFamily="34" charset="0"/>
                <a:cs typeface="Arial" panose="020B0604020202020204" pitchFamily="34" charset="0"/>
              </a:rPr>
              <a:t>Minting Errors: </a:t>
            </a:r>
            <a:r>
              <a:rPr lang="en-US" sz="1200" dirty="0">
                <a:latin typeface="Brandon Grotesque Regular" panose="020B0503020203060202" pitchFamily="34" charset="0"/>
                <a:cs typeface="Arial" panose="020B0604020202020204" pitchFamily="34" charset="0"/>
              </a:rPr>
              <a:t>Currencies are sometimes produced with accidental errors, like this “In Cod We Trust,” quarter.</a:t>
            </a:r>
            <a:endParaRPr lang="en-US" sz="1200" dirty="0">
              <a:latin typeface="Brandon Grotesque Regular" panose="020B0503020203060202" pitchFamily="34" charset="0"/>
            </a:endParaRPr>
          </a:p>
        </p:txBody>
      </p:sp>
    </p:spTree>
    <p:custDataLst>
      <p:tags r:id="rId1"/>
    </p:custDataLst>
    <p:extLst>
      <p:ext uri="{BB962C8B-B14F-4D97-AF65-F5344CB8AC3E}">
        <p14:creationId xmlns:p14="http://schemas.microsoft.com/office/powerpoint/2010/main" val="29511036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1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3537</TotalTime>
  <Words>654</Words>
  <Application>Microsoft Office PowerPoint</Application>
  <PresentationFormat>Letter Paper (8.5x11 in)</PresentationFormat>
  <Paragraphs>111</Paragraphs>
  <Slides>8</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vt:i4>
      </vt:variant>
    </vt:vector>
  </HeadingPairs>
  <TitlesOfParts>
    <vt:vector size="17" baseType="lpstr">
      <vt:lpstr>MS PGothic</vt:lpstr>
      <vt:lpstr>Arial</vt:lpstr>
      <vt:lpstr>Brandon Grotesque Bold</vt:lpstr>
      <vt:lpstr>Brandon Grotesque Regular</vt:lpstr>
      <vt:lpstr>Calibri</vt:lpstr>
      <vt:lpstr>Calibri Light</vt:lpstr>
      <vt:lpstr>Pacifico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Elena Roberts</dc:creator>
  <cp:lastModifiedBy>Alex Cummings</cp:lastModifiedBy>
  <cp:revision>407</cp:revision>
  <cp:lastPrinted>2025-04-01T18:50:42Z</cp:lastPrinted>
  <dcterms:created xsi:type="dcterms:W3CDTF">2024-04-10T21:25:26Z</dcterms:created>
  <dcterms:modified xsi:type="dcterms:W3CDTF">2025-04-01T20:09:53Z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6F5EC9D6-B509-40EC-8175-AA0EF66EA2AA</vt:lpwstr>
  </property>
  <property fmtid="{D5CDD505-2E9C-101B-9397-08002B2CF9AE}" pid="3" name="ArticulatePath">
    <vt:lpwstr>Presentation1</vt:lpwstr>
  </property>
</Properties>
</file>