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300" r:id="rId17"/>
    <p:sldId id="301" r:id="rId18"/>
    <p:sldId id="269" r:id="rId19"/>
    <p:sldId id="299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44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0B73AB-562C-4870-9820-B15041700124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BE6C1-42FC-4E72-A81D-78249EC8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57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Behavior Based Safety, ADOSH/OSHA, your safety.</a:t>
            </a:r>
          </a:p>
          <a:p>
            <a:endParaRPr lang="en-US"/>
          </a:p>
          <a:p>
            <a:r>
              <a:rPr lang="en-US"/>
              <a:t>Front line Team Members, Leader with access to G-Connect. (Limited Exceptions)</a:t>
            </a:r>
          </a:p>
          <a:p>
            <a:endParaRPr lang="en-US"/>
          </a:p>
          <a:p>
            <a:r>
              <a:rPr lang="en-US"/>
              <a:t>Review safety incidents, Audit, and record meetings.</a:t>
            </a:r>
          </a:p>
          <a:p>
            <a:endParaRPr lang="en-US"/>
          </a:p>
          <a:p>
            <a:r>
              <a:rPr lang="en-US"/>
              <a:t>Lower Insurance Costs, less loss time claims, higher productivity, and YOU.</a:t>
            </a:r>
          </a:p>
          <a:p>
            <a:r>
              <a:rPr lang="en-US"/>
              <a:t>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Documentation </a:t>
            </a:r>
          </a:p>
          <a:p>
            <a:r>
              <a:rPr lang="en-US"/>
              <a:t>Critical to the case</a:t>
            </a:r>
          </a:p>
          <a:p>
            <a:r>
              <a:rPr lang="en-US"/>
              <a:t>Accurate information</a:t>
            </a:r>
          </a:p>
          <a:p>
            <a:r>
              <a:rPr lang="en-US"/>
              <a:t>Contact info</a:t>
            </a:r>
          </a:p>
          <a:p>
            <a:r>
              <a:rPr lang="en-US"/>
              <a:t>Medical Treatment</a:t>
            </a:r>
          </a:p>
          <a:p>
            <a:r>
              <a:rPr lang="en-US"/>
              <a:t>Nurse line.</a:t>
            </a:r>
          </a:p>
          <a:p>
            <a:endParaRPr lang="en-US"/>
          </a:p>
          <a:p>
            <a:r>
              <a:rPr lang="en-US"/>
              <a:t>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9018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3141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863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1444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Reference Materials designed to guide you on all safety-related requirements and training and awareness programs.</a:t>
            </a:r>
          </a:p>
          <a:p>
            <a:endParaRPr lang="en-US"/>
          </a:p>
          <a:p>
            <a:r>
              <a:rPr lang="en-US"/>
              <a:t>All team members but focused on site leadership needs.</a:t>
            </a:r>
          </a:p>
          <a:p>
            <a:endParaRPr lang="en-US"/>
          </a:p>
          <a:p>
            <a:r>
              <a:rPr lang="en-US"/>
              <a:t>As a quick reference or for a deeper dive into the fundamentals of the Safety program.</a:t>
            </a:r>
          </a:p>
          <a:p>
            <a:endParaRPr lang="en-US"/>
          </a:p>
          <a:p>
            <a:r>
              <a:rPr lang="en-US"/>
              <a:t>Gazette- Safety links.</a:t>
            </a:r>
          </a:p>
          <a:p>
            <a:endParaRPr lang="en-US"/>
          </a:p>
          <a:p>
            <a:r>
              <a:rPr lang="en-US"/>
              <a:t>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a copy of the front page of the safety guide to have populate after the last clicking animation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272B94-3AE4-4A88-8919-8238321E8AB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1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What's New </a:t>
            </a:r>
          </a:p>
          <a:p>
            <a:r>
              <a:rPr lang="en-US"/>
              <a:t>Need:  </a:t>
            </a:r>
          </a:p>
          <a:p>
            <a:r>
              <a:rPr lang="en-US"/>
              <a:t>Reintroduction to Goodwill Safety and Priorities.</a:t>
            </a:r>
          </a:p>
          <a:p>
            <a:r>
              <a:rPr lang="en-US"/>
              <a:t>Lower accidents and associated costs.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Needs:</a:t>
            </a:r>
          </a:p>
          <a:p>
            <a:r>
              <a:rPr lang="en-US"/>
              <a:t> cover of the safety guide. </a:t>
            </a:r>
          </a:p>
          <a:p>
            <a:r>
              <a:rPr lang="en-US"/>
              <a:t>Design a spiked sales logo that says “new”</a:t>
            </a:r>
          </a:p>
          <a:p>
            <a:r>
              <a:rPr lang="en-US"/>
              <a:t>Accident and cost numbers</a:t>
            </a:r>
          </a:p>
          <a:p>
            <a:r>
              <a:rPr lang="en-US"/>
              <a:t>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65198-8479-4673-8BF1-BB32BB6AB0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B2C6C0-052B-449D-8266-E83E1FF04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EC6AB-D1E4-4350-8963-8BFC6FB18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EB4EC-0554-47A0-90A1-4625D4D6B42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5795E-2888-4B37-A086-ECA891438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8ED44-699C-47F8-8302-C4DE8DBA4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5A0AA-E925-4BA6-9DF1-F8AF2FF48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055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27F0A-8FF7-4056-8A72-5E0D4E864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E4FD5B-75B2-4A46-B723-CC917B16AC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57640-F4D2-49BB-A538-CDF0B4C44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EB4EC-0554-47A0-90A1-4625D4D6B42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032D1D-839A-482A-B294-D6EB80E9A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2BCA0-4A25-4550-B5B3-C5420768E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5A0AA-E925-4BA6-9DF1-F8AF2FF48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85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2CB821-8204-4188-B7BA-0E0719AA8E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CFA299-EAD7-40EC-820E-F23D258011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D6F9EA-5E43-4AD6-92EE-DF8D5D8B0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EB4EC-0554-47A0-90A1-4625D4D6B42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CFDB4-A494-4723-A04B-090ACB968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2F6EB-F8CC-4391-BB51-9739A2B44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5A0AA-E925-4BA6-9DF1-F8AF2FF48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332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C6E99-46E8-4B5E-927D-7CB37EB90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44CEE-49C1-495B-8687-C00AC95F3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FBC03-85C7-4CE5-AD99-E5F79485A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EB4EC-0554-47A0-90A1-4625D4D6B42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2D61B-8B20-46C3-AC84-6B7CD59B3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597-FF55-47E9-911E-A510374A2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5A0AA-E925-4BA6-9DF1-F8AF2FF48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873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9026C-A650-441E-92FE-EC74BFCB0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20F34B-99D2-436F-B2CD-E86B324D0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D22F37-8BC0-4744-8399-41D5852DF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EB4EC-0554-47A0-90A1-4625D4D6B42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D1DE4-C264-4179-A173-4C21272C8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7DF20-7A09-4C84-9ED1-C7B04244C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5A0AA-E925-4BA6-9DF1-F8AF2FF48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592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31027-97B3-4318-B35B-3D52A0A6E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D3C42-9068-4D2B-8EE6-B6550D717C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A0FF8E-6646-4B43-ADD1-EAF9DBE405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35AB57-2F84-4CFB-9B05-F778343FA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EB4EC-0554-47A0-90A1-4625D4D6B42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B0C17D-AAA9-458F-A98A-8336AB886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24A1C-E95B-48BD-9989-8061C8657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5A0AA-E925-4BA6-9DF1-F8AF2FF48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99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95BB1-5D19-45F6-B76E-541D1A462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F78900-2E4E-4169-809E-4623492B8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85FF18-3F18-48BD-AC55-DBEB9EB464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77BCA0-ED7D-4E50-92C7-B24029120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1AAA31-93DF-4426-BAA7-87DC5B75BF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09E4CE-E176-4977-B4CA-0730D36A1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EB4EC-0554-47A0-90A1-4625D4D6B42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653557-4EFF-4A2D-8A02-A2D8E5E2C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537333-54FE-4B23-A9C1-BE8E55712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5A0AA-E925-4BA6-9DF1-F8AF2FF48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538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738DF-3568-4A7B-ACD7-F36301FC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2C6427-E524-4A1A-9EF4-8930538CF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EB4EC-0554-47A0-90A1-4625D4D6B42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12B052-B89D-459C-B670-972B5CC5E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9A15ED-FDAE-4F78-B47D-14710CD5C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5A0AA-E925-4BA6-9DF1-F8AF2FF48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051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281BC5-62E9-4905-BC76-E5CB31232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EB4EC-0554-47A0-90A1-4625D4D6B42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1921E4-1A18-449E-916C-C4879DE32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ED6076-1F25-487E-A815-106668E1E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5A0AA-E925-4BA6-9DF1-F8AF2FF48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96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18F13-903C-48F9-88B1-64B377200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C8E93-2870-462E-8856-87A318F0F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CF9C98-A327-427C-ACC1-1068E4B37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B2A7E9-F658-4F51-93B9-EE5B71DAF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EB4EC-0554-47A0-90A1-4625D4D6B42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31A153-6E5C-4B11-8871-F68A704CA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C7D224-2139-4274-8D0D-81E95DA66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5A0AA-E925-4BA6-9DF1-F8AF2FF48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559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C9278-5E98-4DC1-9D85-151C0AA5F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6569EA-E844-4C85-A030-2E9F3A587F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2D418A-82D5-42DD-8052-54BCA09864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2936CF-BA49-48C2-86D4-55840F7AD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EB4EC-0554-47A0-90A1-4625D4D6B42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74F777-B55E-4E07-835B-42363D6E0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77AAD4-E982-4BB1-B493-53D515A9B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5A0AA-E925-4BA6-9DF1-F8AF2FF48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891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B6DC54-6C21-41CF-8FA2-5A39BF77D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7AD76E-0AED-4520-A088-28B8C37FF6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4EBF0-EF9D-4F21-96E2-0FADA26715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EB4EC-0554-47A0-90A1-4625D4D6B42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157E8-2463-450D-8699-26EC9E199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7B90F-436B-4B4D-AF85-7A207F1F7B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5A0AA-E925-4BA6-9DF1-F8AF2FF48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802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6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6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6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3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4.png"/><Relationship Id="rId4" Type="http://schemas.openxmlformats.org/officeDocument/2006/relationships/image" Target="../media/image1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5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6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microsoft.com/office/2007/relationships/hdphoto" Target="../media/hdphoto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microsoft.com/office/2007/relationships/hdphoto" Target="../media/hdphoto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6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6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8500" y="2516174"/>
            <a:ext cx="4279900" cy="4418588"/>
            <a:chOff x="0" y="0"/>
            <a:chExt cx="8559800" cy="88371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559800" cy="8837168"/>
            </a:xfrm>
            <a:custGeom>
              <a:avLst/>
              <a:gdLst/>
              <a:ahLst/>
              <a:cxnLst/>
              <a:rect l="l" t="t" r="r" b="b"/>
              <a:pathLst>
                <a:path w="8559800" h="8837168">
                  <a:moveTo>
                    <a:pt x="0" y="0"/>
                  </a:moveTo>
                  <a:lnTo>
                    <a:pt x="8559800" y="0"/>
                  </a:lnTo>
                  <a:lnTo>
                    <a:pt x="8559800" y="8837168"/>
                  </a:lnTo>
                  <a:lnTo>
                    <a:pt x="0" y="8837168"/>
                  </a:lnTo>
                  <a:close/>
                </a:path>
              </a:pathLst>
            </a:custGeom>
            <a:solidFill>
              <a:srgbClr val="00ADB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-127001" y="2516174"/>
            <a:ext cx="2755902" cy="584775"/>
            <a:chOff x="0" y="0"/>
            <a:chExt cx="5511804" cy="11695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511800" cy="1169543"/>
            </a:xfrm>
            <a:custGeom>
              <a:avLst/>
              <a:gdLst/>
              <a:ahLst/>
              <a:cxnLst/>
              <a:rect l="l" t="t" r="r" b="b"/>
              <a:pathLst>
                <a:path w="5511800" h="1169543">
                  <a:moveTo>
                    <a:pt x="0" y="0"/>
                  </a:moveTo>
                  <a:lnTo>
                    <a:pt x="5511800" y="0"/>
                  </a:lnTo>
                  <a:lnTo>
                    <a:pt x="5511800" y="1169543"/>
                  </a:lnTo>
                  <a:lnTo>
                    <a:pt x="0" y="1169543"/>
                  </a:lnTo>
                  <a:close/>
                </a:path>
              </a:pathLst>
            </a:custGeom>
            <a:solidFill>
              <a:srgbClr val="B5ADA6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0" y="5686752"/>
            <a:ext cx="12192000" cy="1279258"/>
            <a:chOff x="0" y="0"/>
            <a:chExt cx="24384000" cy="25585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84000" cy="2558542"/>
            </a:xfrm>
            <a:custGeom>
              <a:avLst/>
              <a:gdLst/>
              <a:ahLst/>
              <a:cxnLst/>
              <a:rect l="l" t="t" r="r" b="b"/>
              <a:pathLst>
                <a:path w="24384000" h="2558542">
                  <a:moveTo>
                    <a:pt x="0" y="0"/>
                  </a:moveTo>
                  <a:lnTo>
                    <a:pt x="24384000" y="0"/>
                  </a:lnTo>
                  <a:lnTo>
                    <a:pt x="24384000" y="2558542"/>
                  </a:lnTo>
                  <a:lnTo>
                    <a:pt x="0" y="2558542"/>
                  </a:lnTo>
                  <a:close/>
                </a:path>
              </a:pathLst>
            </a:custGeom>
            <a:solidFill>
              <a:srgbClr val="1D376C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216660" y="748536"/>
            <a:ext cx="10914380" cy="1689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6000" dirty="0">
                <a:solidFill>
                  <a:srgbClr val="000000"/>
                </a:solidFill>
                <a:latin typeface="Brandon Grotesque Bold" panose="020B0803020203060202" pitchFamily="34" charset="0"/>
              </a:rPr>
              <a:t>Retail</a:t>
            </a:r>
          </a:p>
          <a:p>
            <a:pPr>
              <a:lnSpc>
                <a:spcPts val="6500"/>
              </a:lnSpc>
            </a:pPr>
            <a:r>
              <a:rPr lang="en-US" sz="6000" dirty="0">
                <a:solidFill>
                  <a:srgbClr val="000000"/>
                </a:solidFill>
                <a:latin typeface="Brandon Grotesque Bold" panose="020B0803020203060202" pitchFamily="34" charset="0"/>
              </a:rPr>
              <a:t>Culture &amp;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16660" y="2489223"/>
            <a:ext cx="10825480" cy="4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 spc="300" dirty="0">
                <a:solidFill>
                  <a:srgbClr val="FFFFFF"/>
                </a:solidFill>
                <a:latin typeface="Brandon Grotesque Bold" panose="020B0803020203060202" pitchFamily="34" charset="0"/>
              </a:rPr>
              <a:t>C O N </a:t>
            </a:r>
            <a:r>
              <a:rPr lang="en-US" sz="3200" spc="300" dirty="0" err="1">
                <a:solidFill>
                  <a:srgbClr val="FFFFFF"/>
                </a:solidFill>
                <a:latin typeface="Brandon Grotesque Bold" panose="020B0803020203060202" pitchFamily="34" charset="0"/>
              </a:rPr>
              <a:t>N</a:t>
            </a:r>
            <a:r>
              <a:rPr lang="en-US" sz="3200" spc="300" dirty="0">
                <a:solidFill>
                  <a:srgbClr val="FFFFFF"/>
                </a:solidFill>
                <a:latin typeface="Brandon Grotesque Bold" panose="020B0803020203060202" pitchFamily="34" charset="0"/>
              </a:rPr>
              <a:t> E C 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02790" y="2635919"/>
            <a:ext cx="5875921" cy="250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000" dirty="0">
                <a:solidFill>
                  <a:srgbClr val="000000"/>
                </a:solidFill>
                <a:latin typeface="Brandon Grotesque Regular" panose="020B0503020203060202" pitchFamily="34" charset="0"/>
              </a:rPr>
              <a:t>Safety Stop: </a:t>
            </a:r>
          </a:p>
          <a:p>
            <a:pPr algn="ctr">
              <a:lnSpc>
                <a:spcPts val="6500"/>
              </a:lnSpc>
            </a:pPr>
            <a:r>
              <a:rPr lang="en-US" sz="6000" dirty="0">
                <a:solidFill>
                  <a:srgbClr val="000000"/>
                </a:solidFill>
                <a:latin typeface="Brandon Grotesque Regular" panose="020B0503020203060202" pitchFamily="34" charset="0"/>
              </a:rPr>
              <a:t>Goodwill </a:t>
            </a:r>
          </a:p>
          <a:p>
            <a:pPr algn="ctr">
              <a:lnSpc>
                <a:spcPts val="6500"/>
              </a:lnSpc>
            </a:pPr>
            <a:r>
              <a:rPr lang="en-US" sz="6000" dirty="0">
                <a:solidFill>
                  <a:srgbClr val="000000"/>
                </a:solidFill>
                <a:latin typeface="Brandon Grotesque Regular" panose="020B0503020203060202" pitchFamily="34" charset="0"/>
              </a:rPr>
              <a:t>Safety Program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25424" y="6165851"/>
            <a:ext cx="1180776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400" dirty="0">
                <a:solidFill>
                  <a:srgbClr val="FFFFFF"/>
                </a:solidFill>
                <a:latin typeface="Pacifico"/>
              </a:rPr>
              <a:t>Goodwill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3208758" y="728446"/>
            <a:ext cx="5774485" cy="77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4"/>
              </a:lnSpc>
            </a:pPr>
            <a:r>
              <a:rPr lang="en-US" sz="8967">
                <a:solidFill>
                  <a:srgbClr val="FFFFFF"/>
                </a:solidFill>
                <a:latin typeface="Pacifico"/>
              </a:rPr>
              <a:t>Icebreaker</a:t>
            </a:r>
          </a:p>
        </p:txBody>
      </p:sp>
      <p:sp>
        <p:nvSpPr>
          <p:cNvPr id="13" name="Freeform 13"/>
          <p:cNvSpPr/>
          <p:nvPr/>
        </p:nvSpPr>
        <p:spPr>
          <a:xfrm>
            <a:off x="3414049" y="226114"/>
            <a:ext cx="5427243" cy="6445601"/>
          </a:xfrm>
          <a:custGeom>
            <a:avLst/>
            <a:gdLst/>
            <a:ahLst/>
            <a:cxnLst/>
            <a:rect l="l" t="t" r="r" b="b"/>
            <a:pathLst>
              <a:path w="8661728" h="10287000">
                <a:moveTo>
                  <a:pt x="0" y="0"/>
                </a:moveTo>
                <a:lnTo>
                  <a:pt x="8661728" y="0"/>
                </a:lnTo>
                <a:lnTo>
                  <a:pt x="86617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91" r="-1191" b="-4512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528624" y="6369051"/>
            <a:ext cx="1180776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400">
                <a:solidFill>
                  <a:srgbClr val="FFFFFF"/>
                </a:solidFill>
                <a:latin typeface="Pacifico"/>
              </a:rPr>
              <a:t>Goodwill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CF186D9-2C27-4A24-B027-A65BC1BF73D1}"/>
              </a:ext>
            </a:extLst>
          </p:cNvPr>
          <p:cNvGrpSpPr/>
          <p:nvPr/>
        </p:nvGrpSpPr>
        <p:grpSpPr>
          <a:xfrm>
            <a:off x="0" y="0"/>
            <a:ext cx="3331297" cy="6858000"/>
            <a:chOff x="0" y="0"/>
            <a:chExt cx="4996945" cy="102870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D2FE11D-3A6F-457F-932B-E3EE987CECB8}"/>
                </a:ext>
              </a:extLst>
            </p:cNvPr>
            <p:cNvGrpSpPr/>
            <p:nvPr/>
          </p:nvGrpSpPr>
          <p:grpSpPr>
            <a:xfrm>
              <a:off x="0" y="0"/>
              <a:ext cx="4813136" cy="10287000"/>
              <a:chOff x="0" y="0"/>
              <a:chExt cx="4813136" cy="10287000"/>
            </a:xfrm>
          </p:grpSpPr>
          <p:sp>
            <p:nvSpPr>
              <p:cNvPr id="18" name="Freeform 6">
                <a:extLst>
                  <a:ext uri="{FF2B5EF4-FFF2-40B4-BE49-F238E27FC236}">
                    <a16:creationId xmlns:a16="http://schemas.microsoft.com/office/drawing/2014/main" id="{9EF89329-12A2-4FF9-8B3A-E52AA8A14A08}"/>
                  </a:ext>
                </a:extLst>
              </p:cNvPr>
              <p:cNvSpPr/>
              <p:nvPr/>
            </p:nvSpPr>
            <p:spPr>
              <a:xfrm>
                <a:off x="0" y="0"/>
                <a:ext cx="4813136" cy="10287000"/>
              </a:xfrm>
              <a:custGeom>
                <a:avLst/>
                <a:gdLst/>
                <a:ahLst/>
                <a:cxnLst/>
                <a:rect l="l" t="t" r="r" b="b"/>
                <a:pathLst>
                  <a:path w="4813136" h="10287000">
                    <a:moveTo>
                      <a:pt x="0" y="0"/>
                    </a:moveTo>
                    <a:lnTo>
                      <a:pt x="4813136" y="0"/>
                    </a:lnTo>
                    <a:lnTo>
                      <a:pt x="4813136" y="10287000"/>
                    </a:lnTo>
                    <a:lnTo>
                      <a:pt x="0" y="102870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-57000"/>
                          </a14:imgEffect>
                          <a14:imgEffect>
                            <a14:colorTemperature colorTemp="7036"/>
                          </a14:imgEffect>
                          <a14:imgEffect>
                            <a14:saturation sat="87000"/>
                          </a14:imgEffect>
                          <a14:imgEffect>
                            <a14:brightnessContrast bright="-3000"/>
                          </a14:imgEffect>
                        </a14:imgLayer>
                      </a14:imgProps>
                    </a:ext>
                  </a:extLst>
                </a:blip>
                <a:stretch>
                  <a:fillRect l="-318" r="-48534" b="-1790"/>
                </a:stretch>
              </a:blipFill>
            </p:spPr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31DC6D9F-9EC8-4DC1-8EC5-13529541C426}"/>
                  </a:ext>
                </a:extLst>
              </p:cNvPr>
              <p:cNvGrpSpPr/>
              <p:nvPr/>
            </p:nvGrpSpPr>
            <p:grpSpPr>
              <a:xfrm>
                <a:off x="152400" y="3543300"/>
                <a:ext cx="4343400" cy="2771740"/>
                <a:chOff x="1001599" y="121118"/>
                <a:chExt cx="2942195" cy="1877561"/>
              </a:xfrm>
            </p:grpSpPr>
            <p:grpSp>
              <p:nvGrpSpPr>
                <p:cNvPr id="20" name="Group 7">
                  <a:extLst>
                    <a:ext uri="{FF2B5EF4-FFF2-40B4-BE49-F238E27FC236}">
                      <a16:creationId xmlns:a16="http://schemas.microsoft.com/office/drawing/2014/main" id="{FDC37D11-C2AE-4153-BE01-22F402A3D84E}"/>
                    </a:ext>
                  </a:extLst>
                </p:cNvPr>
                <p:cNvGrpSpPr/>
                <p:nvPr/>
              </p:nvGrpSpPr>
              <p:grpSpPr>
                <a:xfrm>
                  <a:off x="1022876" y="121118"/>
                  <a:ext cx="2920918" cy="1877561"/>
                  <a:chOff x="0" y="0"/>
                  <a:chExt cx="769295" cy="494502"/>
                </a:xfrm>
              </p:grpSpPr>
              <p:sp>
                <p:nvSpPr>
                  <p:cNvPr id="22" name="Freeform 8">
                    <a:extLst>
                      <a:ext uri="{FF2B5EF4-FFF2-40B4-BE49-F238E27FC236}">
                        <a16:creationId xmlns:a16="http://schemas.microsoft.com/office/drawing/2014/main" id="{E06B18A5-7FE0-4F8B-9AC6-792E525F081B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769295" cy="494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295" h="494502">
                        <a:moveTo>
                          <a:pt x="135176" y="0"/>
                        </a:moveTo>
                        <a:lnTo>
                          <a:pt x="634119" y="0"/>
                        </a:lnTo>
                        <a:cubicBezTo>
                          <a:pt x="708775" y="0"/>
                          <a:pt x="769295" y="60520"/>
                          <a:pt x="769295" y="135176"/>
                        </a:cubicBezTo>
                        <a:lnTo>
                          <a:pt x="769295" y="359326"/>
                        </a:lnTo>
                        <a:cubicBezTo>
                          <a:pt x="769295" y="395177"/>
                          <a:pt x="755054" y="429559"/>
                          <a:pt x="729703" y="454909"/>
                        </a:cubicBezTo>
                        <a:cubicBezTo>
                          <a:pt x="704353" y="480260"/>
                          <a:pt x="669970" y="494502"/>
                          <a:pt x="634119" y="494502"/>
                        </a:cubicBezTo>
                        <a:lnTo>
                          <a:pt x="135176" y="494502"/>
                        </a:lnTo>
                        <a:cubicBezTo>
                          <a:pt x="99325" y="494502"/>
                          <a:pt x="64943" y="480260"/>
                          <a:pt x="39592" y="454909"/>
                        </a:cubicBezTo>
                        <a:cubicBezTo>
                          <a:pt x="14242" y="429559"/>
                          <a:pt x="0" y="395177"/>
                          <a:pt x="0" y="359326"/>
                        </a:cubicBezTo>
                        <a:lnTo>
                          <a:pt x="0" y="135176"/>
                        </a:lnTo>
                        <a:cubicBezTo>
                          <a:pt x="0" y="99325"/>
                          <a:pt x="14242" y="64943"/>
                          <a:pt x="39592" y="39592"/>
                        </a:cubicBezTo>
                        <a:cubicBezTo>
                          <a:pt x="64943" y="14242"/>
                          <a:pt x="99325" y="0"/>
                          <a:pt x="135176" y="0"/>
                        </a:cubicBezTo>
                        <a:close/>
                      </a:path>
                    </a:pathLst>
                  </a:custGeom>
                  <a:solidFill>
                    <a:srgbClr val="002D74"/>
                  </a:solidFill>
                </p:spPr>
              </p:sp>
              <p:sp>
                <p:nvSpPr>
                  <p:cNvPr id="23" name="TextBox 9">
                    <a:extLst>
                      <a:ext uri="{FF2B5EF4-FFF2-40B4-BE49-F238E27FC236}">
                        <a16:creationId xmlns:a16="http://schemas.microsoft.com/office/drawing/2014/main" id="{322E9802-5549-4E2D-8D50-FA0626E6955D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-38100"/>
                    <a:ext cx="769295" cy="532602"/>
                  </a:xfrm>
                  <a:prstGeom prst="rect">
                    <a:avLst/>
                  </a:prstGeom>
                </p:spPr>
                <p:txBody>
                  <a:bodyPr lIns="33867" tIns="33867" rIns="33867" bIns="33867" rtlCol="0" anchor="ctr"/>
                  <a:lstStyle/>
                  <a:p>
                    <a:pPr algn="ctr">
                      <a:lnSpc>
                        <a:spcPts val="1773"/>
                      </a:lnSpc>
                    </a:pPr>
                    <a:endParaRPr sz="1200"/>
                  </a:p>
                </p:txBody>
              </p:sp>
            </p:grpSp>
            <p:sp>
              <p:nvSpPr>
                <p:cNvPr id="21" name="TextBox 14">
                  <a:extLst>
                    <a:ext uri="{FF2B5EF4-FFF2-40B4-BE49-F238E27FC236}">
                      <a16:creationId xmlns:a16="http://schemas.microsoft.com/office/drawing/2014/main" id="{DC36F994-D535-4E1A-AE50-3ED9871E1191}"/>
                    </a:ext>
                  </a:extLst>
                </p:cNvPr>
                <p:cNvSpPr txBox="1"/>
                <p:nvPr/>
              </p:nvSpPr>
              <p:spPr>
                <a:xfrm>
                  <a:off x="1001599" y="547695"/>
                  <a:ext cx="2942195" cy="1029400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7933"/>
                    </a:lnSpc>
                  </a:pPr>
                  <a:r>
                    <a:rPr lang="en-US" sz="6400" dirty="0">
                      <a:solidFill>
                        <a:srgbClr val="FFFFFF"/>
                      </a:solidFill>
                      <a:latin typeface="Brandon Grotesque Bold" panose="020B0803020203060202" pitchFamily="34" charset="0"/>
                    </a:rPr>
                    <a:t>Safe?</a:t>
                  </a:r>
                </a:p>
              </p:txBody>
            </p:sp>
          </p:grp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786F964-657E-4F86-8DBF-094128E69CB2}"/>
                </a:ext>
              </a:extLst>
            </p:cNvPr>
            <p:cNvSpPr/>
            <p:nvPr/>
          </p:nvSpPr>
          <p:spPr>
            <a:xfrm>
              <a:off x="4798888" y="0"/>
              <a:ext cx="198057" cy="10287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41538B4-79CF-4815-B402-8E43520CA087}"/>
              </a:ext>
            </a:extLst>
          </p:cNvPr>
          <p:cNvGrpSpPr/>
          <p:nvPr/>
        </p:nvGrpSpPr>
        <p:grpSpPr>
          <a:xfrm>
            <a:off x="8931191" y="-37981"/>
            <a:ext cx="3341263" cy="6972181"/>
            <a:chOff x="13396786" y="-56972"/>
            <a:chExt cx="5011894" cy="10343971"/>
          </a:xfrm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213AEE0D-8994-434E-9E67-DFF811052E50}"/>
                </a:ext>
              </a:extLst>
            </p:cNvPr>
            <p:cNvSpPr/>
            <p:nvPr/>
          </p:nvSpPr>
          <p:spPr>
            <a:xfrm>
              <a:off x="13595544" y="-56972"/>
              <a:ext cx="4813136" cy="10287000"/>
            </a:xfrm>
            <a:custGeom>
              <a:avLst/>
              <a:gdLst/>
              <a:ahLst/>
              <a:cxnLst/>
              <a:rect l="l" t="t" r="r" b="b"/>
              <a:pathLst>
                <a:path w="4813136" h="10287000">
                  <a:moveTo>
                    <a:pt x="0" y="0"/>
                  </a:moveTo>
                  <a:lnTo>
                    <a:pt x="4813136" y="0"/>
                  </a:lnTo>
                  <a:lnTo>
                    <a:pt x="4813136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-39000"/>
                        </a14:imgEffect>
                        <a14:imgEffect>
                          <a14:brightnessContrast bright="18000"/>
                        </a14:imgEffect>
                      </a14:imgLayer>
                    </a14:imgProps>
                  </a:ext>
                </a:extLst>
              </a:blip>
              <a:stretch>
                <a:fillRect l="-48853" b="-1790"/>
              </a:stretch>
            </a:blipFill>
          </p:spPr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1EB9696-14E2-43A7-978A-D6CBDBF91CED}"/>
                </a:ext>
              </a:extLst>
            </p:cNvPr>
            <p:cNvGrpSpPr/>
            <p:nvPr/>
          </p:nvGrpSpPr>
          <p:grpSpPr>
            <a:xfrm>
              <a:off x="13831143" y="3583692"/>
              <a:ext cx="4238411" cy="2704741"/>
              <a:chOff x="1001599" y="121118"/>
              <a:chExt cx="2942195" cy="1877561"/>
            </a:xfrm>
          </p:grpSpPr>
          <p:grpSp>
            <p:nvGrpSpPr>
              <p:cNvPr id="28" name="Group 7">
                <a:extLst>
                  <a:ext uri="{FF2B5EF4-FFF2-40B4-BE49-F238E27FC236}">
                    <a16:creationId xmlns:a16="http://schemas.microsoft.com/office/drawing/2014/main" id="{4F7486B2-4321-4D7E-965C-880C6903C988}"/>
                  </a:ext>
                </a:extLst>
              </p:cNvPr>
              <p:cNvGrpSpPr/>
              <p:nvPr/>
            </p:nvGrpSpPr>
            <p:grpSpPr>
              <a:xfrm>
                <a:off x="1022876" y="121118"/>
                <a:ext cx="2920918" cy="1877561"/>
                <a:chOff x="0" y="0"/>
                <a:chExt cx="769295" cy="494502"/>
              </a:xfrm>
            </p:grpSpPr>
            <p:sp>
              <p:nvSpPr>
                <p:cNvPr id="30" name="Freeform 8">
                  <a:extLst>
                    <a:ext uri="{FF2B5EF4-FFF2-40B4-BE49-F238E27FC236}">
                      <a16:creationId xmlns:a16="http://schemas.microsoft.com/office/drawing/2014/main" id="{59611CF6-1465-4114-850D-6880D8A579B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69295" cy="494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95" h="494502">
                      <a:moveTo>
                        <a:pt x="135176" y="0"/>
                      </a:moveTo>
                      <a:lnTo>
                        <a:pt x="634119" y="0"/>
                      </a:lnTo>
                      <a:cubicBezTo>
                        <a:pt x="708775" y="0"/>
                        <a:pt x="769295" y="60520"/>
                        <a:pt x="769295" y="135176"/>
                      </a:cubicBezTo>
                      <a:lnTo>
                        <a:pt x="769295" y="359326"/>
                      </a:lnTo>
                      <a:cubicBezTo>
                        <a:pt x="769295" y="395177"/>
                        <a:pt x="755054" y="429559"/>
                        <a:pt x="729703" y="454909"/>
                      </a:cubicBezTo>
                      <a:cubicBezTo>
                        <a:pt x="704353" y="480260"/>
                        <a:pt x="669970" y="494502"/>
                        <a:pt x="634119" y="494502"/>
                      </a:cubicBezTo>
                      <a:lnTo>
                        <a:pt x="135176" y="494502"/>
                      </a:lnTo>
                      <a:cubicBezTo>
                        <a:pt x="99325" y="494502"/>
                        <a:pt x="64943" y="480260"/>
                        <a:pt x="39592" y="454909"/>
                      </a:cubicBezTo>
                      <a:cubicBezTo>
                        <a:pt x="14242" y="429559"/>
                        <a:pt x="0" y="395177"/>
                        <a:pt x="0" y="359326"/>
                      </a:cubicBezTo>
                      <a:lnTo>
                        <a:pt x="0" y="135176"/>
                      </a:lnTo>
                      <a:cubicBezTo>
                        <a:pt x="0" y="99325"/>
                        <a:pt x="14242" y="64943"/>
                        <a:pt x="39592" y="39592"/>
                      </a:cubicBezTo>
                      <a:cubicBezTo>
                        <a:pt x="64943" y="14242"/>
                        <a:pt x="99325" y="0"/>
                        <a:pt x="135176" y="0"/>
                      </a:cubicBezTo>
                      <a:close/>
                    </a:path>
                  </a:pathLst>
                </a:custGeom>
                <a:solidFill>
                  <a:srgbClr val="D02C30"/>
                </a:solidFill>
              </p:spPr>
            </p:sp>
            <p:sp>
              <p:nvSpPr>
                <p:cNvPr id="31" name="TextBox 9">
                  <a:extLst>
                    <a:ext uri="{FF2B5EF4-FFF2-40B4-BE49-F238E27FC236}">
                      <a16:creationId xmlns:a16="http://schemas.microsoft.com/office/drawing/2014/main" id="{EEC316DA-FCEE-4C0A-9723-5EE2FCDC13B2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769295" cy="532602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1773"/>
                    </a:lnSpc>
                  </a:pPr>
                  <a:endParaRPr sz="1200"/>
                </a:p>
              </p:txBody>
            </p:sp>
          </p:grpSp>
          <p:sp>
            <p:nvSpPr>
              <p:cNvPr id="29" name="TextBox 14">
                <a:extLst>
                  <a:ext uri="{FF2B5EF4-FFF2-40B4-BE49-F238E27FC236}">
                    <a16:creationId xmlns:a16="http://schemas.microsoft.com/office/drawing/2014/main" id="{16040369-1215-461A-A905-6A3B656A2F30}"/>
                  </a:ext>
                </a:extLst>
              </p:cNvPr>
              <p:cNvSpPr txBox="1"/>
              <p:nvPr/>
            </p:nvSpPr>
            <p:spPr>
              <a:xfrm>
                <a:off x="1001599" y="547696"/>
                <a:ext cx="2942195" cy="104337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33"/>
                  </a:lnSpc>
                </a:pPr>
                <a:r>
                  <a:rPr lang="en-US" sz="6400" dirty="0">
                    <a:solidFill>
                      <a:srgbClr val="FFFFFF"/>
                    </a:solidFill>
                    <a:latin typeface="Brandon Grotesque Bold" panose="020B0803020203060202" pitchFamily="34" charset="0"/>
                  </a:rPr>
                  <a:t>Unsafe?</a:t>
                </a:r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2FEAE8D-5B37-4532-B418-56821DD75C8B}"/>
                </a:ext>
              </a:extLst>
            </p:cNvPr>
            <p:cNvSpPr/>
            <p:nvPr/>
          </p:nvSpPr>
          <p:spPr>
            <a:xfrm>
              <a:off x="13396786" y="-1"/>
              <a:ext cx="198057" cy="10287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3208758" y="728446"/>
            <a:ext cx="5774485" cy="77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4"/>
              </a:lnSpc>
            </a:pPr>
            <a:r>
              <a:rPr lang="en-US" sz="8967">
                <a:solidFill>
                  <a:srgbClr val="FFFFFF"/>
                </a:solidFill>
                <a:latin typeface="Pacifico"/>
              </a:rPr>
              <a:t>Icebreaker</a:t>
            </a:r>
          </a:p>
        </p:txBody>
      </p:sp>
      <p:sp>
        <p:nvSpPr>
          <p:cNvPr id="13" name="Freeform 13"/>
          <p:cNvSpPr/>
          <p:nvPr/>
        </p:nvSpPr>
        <p:spPr>
          <a:xfrm>
            <a:off x="3433013" y="226114"/>
            <a:ext cx="5376443" cy="6385269"/>
          </a:xfrm>
          <a:custGeom>
            <a:avLst/>
            <a:gdLst/>
            <a:ahLst/>
            <a:cxnLst/>
            <a:rect l="l" t="t" r="r" b="b"/>
            <a:pathLst>
              <a:path w="8661728" h="10287000">
                <a:moveTo>
                  <a:pt x="0" y="0"/>
                </a:moveTo>
                <a:lnTo>
                  <a:pt x="8661728" y="0"/>
                </a:lnTo>
                <a:lnTo>
                  <a:pt x="86617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567" r="-27783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528624" y="6369051"/>
            <a:ext cx="1180776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400">
                <a:solidFill>
                  <a:srgbClr val="FFFFFF"/>
                </a:solidFill>
                <a:latin typeface="Pacifico"/>
              </a:rPr>
              <a:t>Goodwill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83FB0D2-B27B-464F-B84F-17C9323A0A5B}"/>
              </a:ext>
            </a:extLst>
          </p:cNvPr>
          <p:cNvGrpSpPr/>
          <p:nvPr/>
        </p:nvGrpSpPr>
        <p:grpSpPr>
          <a:xfrm>
            <a:off x="0" y="0"/>
            <a:ext cx="3331297" cy="6858000"/>
            <a:chOff x="0" y="0"/>
            <a:chExt cx="4996945" cy="102870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CCAFFC4-4706-496E-867C-F4157C90A317}"/>
                </a:ext>
              </a:extLst>
            </p:cNvPr>
            <p:cNvGrpSpPr/>
            <p:nvPr/>
          </p:nvGrpSpPr>
          <p:grpSpPr>
            <a:xfrm>
              <a:off x="0" y="0"/>
              <a:ext cx="4813136" cy="10287000"/>
              <a:chOff x="0" y="0"/>
              <a:chExt cx="4813136" cy="10287000"/>
            </a:xfrm>
          </p:grpSpPr>
          <p:sp>
            <p:nvSpPr>
              <p:cNvPr id="18" name="Freeform 6">
                <a:extLst>
                  <a:ext uri="{FF2B5EF4-FFF2-40B4-BE49-F238E27FC236}">
                    <a16:creationId xmlns:a16="http://schemas.microsoft.com/office/drawing/2014/main" id="{7B222614-2944-42D3-9BDC-B07451D86A1F}"/>
                  </a:ext>
                </a:extLst>
              </p:cNvPr>
              <p:cNvSpPr/>
              <p:nvPr/>
            </p:nvSpPr>
            <p:spPr>
              <a:xfrm>
                <a:off x="0" y="0"/>
                <a:ext cx="4813136" cy="10287000"/>
              </a:xfrm>
              <a:custGeom>
                <a:avLst/>
                <a:gdLst/>
                <a:ahLst/>
                <a:cxnLst/>
                <a:rect l="l" t="t" r="r" b="b"/>
                <a:pathLst>
                  <a:path w="4813136" h="10287000">
                    <a:moveTo>
                      <a:pt x="0" y="0"/>
                    </a:moveTo>
                    <a:lnTo>
                      <a:pt x="4813136" y="0"/>
                    </a:lnTo>
                    <a:lnTo>
                      <a:pt x="4813136" y="10287000"/>
                    </a:lnTo>
                    <a:lnTo>
                      <a:pt x="0" y="102870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-57000"/>
                          </a14:imgEffect>
                          <a14:imgEffect>
                            <a14:colorTemperature colorTemp="7036"/>
                          </a14:imgEffect>
                          <a14:imgEffect>
                            <a14:saturation sat="87000"/>
                          </a14:imgEffect>
                          <a14:imgEffect>
                            <a14:brightnessContrast bright="-3000"/>
                          </a14:imgEffect>
                        </a14:imgLayer>
                      </a14:imgProps>
                    </a:ext>
                  </a:extLst>
                </a:blip>
                <a:stretch>
                  <a:fillRect l="-318" r="-48534" b="-1790"/>
                </a:stretch>
              </a:blipFill>
            </p:spPr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0AEB69CA-E09A-433B-87D5-8B8C7F42D129}"/>
                  </a:ext>
                </a:extLst>
              </p:cNvPr>
              <p:cNvGrpSpPr/>
              <p:nvPr/>
            </p:nvGrpSpPr>
            <p:grpSpPr>
              <a:xfrm>
                <a:off x="152400" y="3543300"/>
                <a:ext cx="4343400" cy="2771740"/>
                <a:chOff x="1001599" y="121118"/>
                <a:chExt cx="2942195" cy="1877561"/>
              </a:xfrm>
            </p:grpSpPr>
            <p:grpSp>
              <p:nvGrpSpPr>
                <p:cNvPr id="20" name="Group 7">
                  <a:extLst>
                    <a:ext uri="{FF2B5EF4-FFF2-40B4-BE49-F238E27FC236}">
                      <a16:creationId xmlns:a16="http://schemas.microsoft.com/office/drawing/2014/main" id="{26BDEE69-0769-4B8A-A57D-1E7318BF1721}"/>
                    </a:ext>
                  </a:extLst>
                </p:cNvPr>
                <p:cNvGrpSpPr/>
                <p:nvPr/>
              </p:nvGrpSpPr>
              <p:grpSpPr>
                <a:xfrm>
                  <a:off x="1022876" y="121118"/>
                  <a:ext cx="2920918" cy="1877561"/>
                  <a:chOff x="0" y="0"/>
                  <a:chExt cx="769295" cy="494502"/>
                </a:xfrm>
              </p:grpSpPr>
              <p:sp>
                <p:nvSpPr>
                  <p:cNvPr id="22" name="Freeform 8">
                    <a:extLst>
                      <a:ext uri="{FF2B5EF4-FFF2-40B4-BE49-F238E27FC236}">
                        <a16:creationId xmlns:a16="http://schemas.microsoft.com/office/drawing/2014/main" id="{67EC44F0-38B2-4BB4-A593-6CA64D6FC46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769295" cy="494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295" h="494502">
                        <a:moveTo>
                          <a:pt x="135176" y="0"/>
                        </a:moveTo>
                        <a:lnTo>
                          <a:pt x="634119" y="0"/>
                        </a:lnTo>
                        <a:cubicBezTo>
                          <a:pt x="708775" y="0"/>
                          <a:pt x="769295" y="60520"/>
                          <a:pt x="769295" y="135176"/>
                        </a:cubicBezTo>
                        <a:lnTo>
                          <a:pt x="769295" y="359326"/>
                        </a:lnTo>
                        <a:cubicBezTo>
                          <a:pt x="769295" y="395177"/>
                          <a:pt x="755054" y="429559"/>
                          <a:pt x="729703" y="454909"/>
                        </a:cubicBezTo>
                        <a:cubicBezTo>
                          <a:pt x="704353" y="480260"/>
                          <a:pt x="669970" y="494502"/>
                          <a:pt x="634119" y="494502"/>
                        </a:cubicBezTo>
                        <a:lnTo>
                          <a:pt x="135176" y="494502"/>
                        </a:lnTo>
                        <a:cubicBezTo>
                          <a:pt x="99325" y="494502"/>
                          <a:pt x="64943" y="480260"/>
                          <a:pt x="39592" y="454909"/>
                        </a:cubicBezTo>
                        <a:cubicBezTo>
                          <a:pt x="14242" y="429559"/>
                          <a:pt x="0" y="395177"/>
                          <a:pt x="0" y="359326"/>
                        </a:cubicBezTo>
                        <a:lnTo>
                          <a:pt x="0" y="135176"/>
                        </a:lnTo>
                        <a:cubicBezTo>
                          <a:pt x="0" y="99325"/>
                          <a:pt x="14242" y="64943"/>
                          <a:pt x="39592" y="39592"/>
                        </a:cubicBezTo>
                        <a:cubicBezTo>
                          <a:pt x="64943" y="14242"/>
                          <a:pt x="99325" y="0"/>
                          <a:pt x="135176" y="0"/>
                        </a:cubicBezTo>
                        <a:close/>
                      </a:path>
                    </a:pathLst>
                  </a:custGeom>
                  <a:solidFill>
                    <a:srgbClr val="002D74"/>
                  </a:solidFill>
                </p:spPr>
              </p:sp>
              <p:sp>
                <p:nvSpPr>
                  <p:cNvPr id="23" name="TextBox 9">
                    <a:extLst>
                      <a:ext uri="{FF2B5EF4-FFF2-40B4-BE49-F238E27FC236}">
                        <a16:creationId xmlns:a16="http://schemas.microsoft.com/office/drawing/2014/main" id="{7C76AE7B-B3C6-4E18-83D8-4012F57A545E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-38100"/>
                    <a:ext cx="769295" cy="532602"/>
                  </a:xfrm>
                  <a:prstGeom prst="rect">
                    <a:avLst/>
                  </a:prstGeom>
                </p:spPr>
                <p:txBody>
                  <a:bodyPr lIns="33867" tIns="33867" rIns="33867" bIns="33867" rtlCol="0" anchor="ctr"/>
                  <a:lstStyle/>
                  <a:p>
                    <a:pPr algn="ctr">
                      <a:lnSpc>
                        <a:spcPts val="1773"/>
                      </a:lnSpc>
                    </a:pPr>
                    <a:endParaRPr sz="1200"/>
                  </a:p>
                </p:txBody>
              </p:sp>
            </p:grpSp>
            <p:sp>
              <p:nvSpPr>
                <p:cNvPr id="21" name="TextBox 14">
                  <a:extLst>
                    <a:ext uri="{FF2B5EF4-FFF2-40B4-BE49-F238E27FC236}">
                      <a16:creationId xmlns:a16="http://schemas.microsoft.com/office/drawing/2014/main" id="{96B9A87F-ABCA-416B-9E56-CFA65B76A12C}"/>
                    </a:ext>
                  </a:extLst>
                </p:cNvPr>
                <p:cNvSpPr txBox="1"/>
                <p:nvPr/>
              </p:nvSpPr>
              <p:spPr>
                <a:xfrm>
                  <a:off x="1001599" y="547695"/>
                  <a:ext cx="2942195" cy="1029400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7933"/>
                    </a:lnSpc>
                  </a:pPr>
                  <a:r>
                    <a:rPr lang="en-US" sz="6400" dirty="0">
                      <a:solidFill>
                        <a:srgbClr val="FFFFFF"/>
                      </a:solidFill>
                      <a:latin typeface="Brandon Grotesque Bold" panose="020B0803020203060202" pitchFamily="34" charset="0"/>
                    </a:rPr>
                    <a:t>Safe?</a:t>
                  </a:r>
                </a:p>
              </p:txBody>
            </p:sp>
          </p:grp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EE030A3-B2FA-41C5-936E-DE5BA5284408}"/>
                </a:ext>
              </a:extLst>
            </p:cNvPr>
            <p:cNvSpPr/>
            <p:nvPr/>
          </p:nvSpPr>
          <p:spPr>
            <a:xfrm>
              <a:off x="4798888" y="0"/>
              <a:ext cx="198057" cy="10287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6D2C2ED-434F-400A-9F2F-A0B843C37828}"/>
              </a:ext>
            </a:extLst>
          </p:cNvPr>
          <p:cNvGrpSpPr/>
          <p:nvPr/>
        </p:nvGrpSpPr>
        <p:grpSpPr>
          <a:xfrm>
            <a:off x="8931191" y="-37981"/>
            <a:ext cx="3341263" cy="6972181"/>
            <a:chOff x="13396786" y="-56972"/>
            <a:chExt cx="5011894" cy="10343971"/>
          </a:xfrm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9053DBEF-5832-444F-990F-00FD9261C2D0}"/>
                </a:ext>
              </a:extLst>
            </p:cNvPr>
            <p:cNvSpPr/>
            <p:nvPr/>
          </p:nvSpPr>
          <p:spPr>
            <a:xfrm>
              <a:off x="13595544" y="-56972"/>
              <a:ext cx="4813136" cy="10287000"/>
            </a:xfrm>
            <a:custGeom>
              <a:avLst/>
              <a:gdLst/>
              <a:ahLst/>
              <a:cxnLst/>
              <a:rect l="l" t="t" r="r" b="b"/>
              <a:pathLst>
                <a:path w="4813136" h="10287000">
                  <a:moveTo>
                    <a:pt x="0" y="0"/>
                  </a:moveTo>
                  <a:lnTo>
                    <a:pt x="4813136" y="0"/>
                  </a:lnTo>
                  <a:lnTo>
                    <a:pt x="4813136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-39000"/>
                        </a14:imgEffect>
                        <a14:imgEffect>
                          <a14:brightnessContrast bright="18000"/>
                        </a14:imgEffect>
                      </a14:imgLayer>
                    </a14:imgProps>
                  </a:ext>
                </a:extLst>
              </a:blip>
              <a:stretch>
                <a:fillRect l="-48853" b="-1790"/>
              </a:stretch>
            </a:blipFill>
          </p:spPr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4922186-82F7-461B-9965-2DD9D63C5E57}"/>
                </a:ext>
              </a:extLst>
            </p:cNvPr>
            <p:cNvGrpSpPr/>
            <p:nvPr/>
          </p:nvGrpSpPr>
          <p:grpSpPr>
            <a:xfrm>
              <a:off x="13831143" y="3583692"/>
              <a:ext cx="4238411" cy="2704741"/>
              <a:chOff x="1001599" y="121118"/>
              <a:chExt cx="2942195" cy="1877561"/>
            </a:xfrm>
          </p:grpSpPr>
          <p:grpSp>
            <p:nvGrpSpPr>
              <p:cNvPr id="28" name="Group 7">
                <a:extLst>
                  <a:ext uri="{FF2B5EF4-FFF2-40B4-BE49-F238E27FC236}">
                    <a16:creationId xmlns:a16="http://schemas.microsoft.com/office/drawing/2014/main" id="{4173EC41-2656-4292-81E6-AD819E2B062D}"/>
                  </a:ext>
                </a:extLst>
              </p:cNvPr>
              <p:cNvGrpSpPr/>
              <p:nvPr/>
            </p:nvGrpSpPr>
            <p:grpSpPr>
              <a:xfrm>
                <a:off x="1022876" y="121118"/>
                <a:ext cx="2920918" cy="1877561"/>
                <a:chOff x="0" y="0"/>
                <a:chExt cx="769295" cy="494502"/>
              </a:xfrm>
            </p:grpSpPr>
            <p:sp>
              <p:nvSpPr>
                <p:cNvPr id="30" name="Freeform 8">
                  <a:extLst>
                    <a:ext uri="{FF2B5EF4-FFF2-40B4-BE49-F238E27FC236}">
                      <a16:creationId xmlns:a16="http://schemas.microsoft.com/office/drawing/2014/main" id="{E3C1DC80-A3A0-48EB-B77B-E61C4F5B602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69295" cy="494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95" h="494502">
                      <a:moveTo>
                        <a:pt x="135176" y="0"/>
                      </a:moveTo>
                      <a:lnTo>
                        <a:pt x="634119" y="0"/>
                      </a:lnTo>
                      <a:cubicBezTo>
                        <a:pt x="708775" y="0"/>
                        <a:pt x="769295" y="60520"/>
                        <a:pt x="769295" y="135176"/>
                      </a:cubicBezTo>
                      <a:lnTo>
                        <a:pt x="769295" y="359326"/>
                      </a:lnTo>
                      <a:cubicBezTo>
                        <a:pt x="769295" y="395177"/>
                        <a:pt x="755054" y="429559"/>
                        <a:pt x="729703" y="454909"/>
                      </a:cubicBezTo>
                      <a:cubicBezTo>
                        <a:pt x="704353" y="480260"/>
                        <a:pt x="669970" y="494502"/>
                        <a:pt x="634119" y="494502"/>
                      </a:cubicBezTo>
                      <a:lnTo>
                        <a:pt x="135176" y="494502"/>
                      </a:lnTo>
                      <a:cubicBezTo>
                        <a:pt x="99325" y="494502"/>
                        <a:pt x="64943" y="480260"/>
                        <a:pt x="39592" y="454909"/>
                      </a:cubicBezTo>
                      <a:cubicBezTo>
                        <a:pt x="14242" y="429559"/>
                        <a:pt x="0" y="395177"/>
                        <a:pt x="0" y="359326"/>
                      </a:cubicBezTo>
                      <a:lnTo>
                        <a:pt x="0" y="135176"/>
                      </a:lnTo>
                      <a:cubicBezTo>
                        <a:pt x="0" y="99325"/>
                        <a:pt x="14242" y="64943"/>
                        <a:pt x="39592" y="39592"/>
                      </a:cubicBezTo>
                      <a:cubicBezTo>
                        <a:pt x="64943" y="14242"/>
                        <a:pt x="99325" y="0"/>
                        <a:pt x="135176" y="0"/>
                      </a:cubicBezTo>
                      <a:close/>
                    </a:path>
                  </a:pathLst>
                </a:custGeom>
                <a:solidFill>
                  <a:srgbClr val="D02C30"/>
                </a:solidFill>
              </p:spPr>
            </p:sp>
            <p:sp>
              <p:nvSpPr>
                <p:cNvPr id="31" name="TextBox 9">
                  <a:extLst>
                    <a:ext uri="{FF2B5EF4-FFF2-40B4-BE49-F238E27FC236}">
                      <a16:creationId xmlns:a16="http://schemas.microsoft.com/office/drawing/2014/main" id="{529FDFD5-6A93-4490-8499-645294851D0A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769295" cy="532602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1773"/>
                    </a:lnSpc>
                  </a:pPr>
                  <a:endParaRPr sz="1200"/>
                </a:p>
              </p:txBody>
            </p:sp>
          </p:grpSp>
          <p:sp>
            <p:nvSpPr>
              <p:cNvPr id="29" name="TextBox 14">
                <a:extLst>
                  <a:ext uri="{FF2B5EF4-FFF2-40B4-BE49-F238E27FC236}">
                    <a16:creationId xmlns:a16="http://schemas.microsoft.com/office/drawing/2014/main" id="{0ED93DAB-A1BB-40F4-8CEF-205380DE365D}"/>
                  </a:ext>
                </a:extLst>
              </p:cNvPr>
              <p:cNvSpPr txBox="1"/>
              <p:nvPr/>
            </p:nvSpPr>
            <p:spPr>
              <a:xfrm>
                <a:off x="1001599" y="547696"/>
                <a:ext cx="2942195" cy="104337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33"/>
                  </a:lnSpc>
                </a:pPr>
                <a:r>
                  <a:rPr lang="en-US" sz="6400" dirty="0">
                    <a:solidFill>
                      <a:srgbClr val="FFFFFF"/>
                    </a:solidFill>
                    <a:latin typeface="Brandon Grotesque Bold" panose="020B0803020203060202" pitchFamily="34" charset="0"/>
                  </a:rPr>
                  <a:t>Unsafe?</a:t>
                </a:r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E0D4D4F-654A-4F95-836F-911EF37E99FA}"/>
                </a:ext>
              </a:extLst>
            </p:cNvPr>
            <p:cNvSpPr/>
            <p:nvPr/>
          </p:nvSpPr>
          <p:spPr>
            <a:xfrm>
              <a:off x="13396786" y="-1"/>
              <a:ext cx="198057" cy="10287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3208758" y="728446"/>
            <a:ext cx="5774485" cy="77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4"/>
              </a:lnSpc>
            </a:pPr>
            <a:r>
              <a:rPr lang="en-US" sz="8967">
                <a:solidFill>
                  <a:srgbClr val="FFFFFF"/>
                </a:solidFill>
                <a:latin typeface="Pacifico"/>
              </a:rPr>
              <a:t>Icebreaker</a:t>
            </a:r>
          </a:p>
        </p:txBody>
      </p:sp>
      <p:sp>
        <p:nvSpPr>
          <p:cNvPr id="13" name="Freeform 13"/>
          <p:cNvSpPr/>
          <p:nvPr/>
        </p:nvSpPr>
        <p:spPr>
          <a:xfrm rot="-42000">
            <a:off x="3418606" y="258586"/>
            <a:ext cx="5354788" cy="6333081"/>
          </a:xfrm>
          <a:custGeom>
            <a:avLst/>
            <a:gdLst/>
            <a:ahLst/>
            <a:cxnLst/>
            <a:rect l="l" t="t" r="r" b="b"/>
            <a:pathLst>
              <a:path w="8786757" h="10392053">
                <a:moveTo>
                  <a:pt x="125677" y="0"/>
                </a:moveTo>
                <a:lnTo>
                  <a:pt x="8786758" y="105820"/>
                </a:lnTo>
                <a:lnTo>
                  <a:pt x="8661081" y="10392052"/>
                </a:lnTo>
                <a:lnTo>
                  <a:pt x="0" y="10286232"/>
                </a:lnTo>
                <a:lnTo>
                  <a:pt x="125677" y="0"/>
                </a:lnTo>
                <a:close/>
              </a:path>
            </a:pathLst>
          </a:custGeom>
          <a:blipFill>
            <a:blip r:embed="rId2"/>
            <a:stretch>
              <a:fillRect l="-19256" t="-5" b="-3261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528624" y="6369051"/>
            <a:ext cx="1180776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400">
                <a:solidFill>
                  <a:srgbClr val="FFFFFF"/>
                </a:solidFill>
                <a:latin typeface="Pacifico"/>
              </a:rPr>
              <a:t>Goodwill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96960E-A1FD-4EB1-A580-D78205CB860C}"/>
              </a:ext>
            </a:extLst>
          </p:cNvPr>
          <p:cNvGrpSpPr/>
          <p:nvPr/>
        </p:nvGrpSpPr>
        <p:grpSpPr>
          <a:xfrm>
            <a:off x="0" y="0"/>
            <a:ext cx="3331297" cy="6858000"/>
            <a:chOff x="0" y="0"/>
            <a:chExt cx="4996945" cy="102870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D226697-AAB4-4157-BC4F-972D3FCD9C73}"/>
                </a:ext>
              </a:extLst>
            </p:cNvPr>
            <p:cNvGrpSpPr/>
            <p:nvPr/>
          </p:nvGrpSpPr>
          <p:grpSpPr>
            <a:xfrm>
              <a:off x="0" y="0"/>
              <a:ext cx="4813136" cy="10287000"/>
              <a:chOff x="0" y="0"/>
              <a:chExt cx="4813136" cy="10287000"/>
            </a:xfrm>
          </p:grpSpPr>
          <p:sp>
            <p:nvSpPr>
              <p:cNvPr id="18" name="Freeform 6">
                <a:extLst>
                  <a:ext uri="{FF2B5EF4-FFF2-40B4-BE49-F238E27FC236}">
                    <a16:creationId xmlns:a16="http://schemas.microsoft.com/office/drawing/2014/main" id="{A3903541-BEC9-4076-ACDB-8B0AFF0A8D98}"/>
                  </a:ext>
                </a:extLst>
              </p:cNvPr>
              <p:cNvSpPr/>
              <p:nvPr/>
            </p:nvSpPr>
            <p:spPr>
              <a:xfrm>
                <a:off x="0" y="0"/>
                <a:ext cx="4813136" cy="10287000"/>
              </a:xfrm>
              <a:custGeom>
                <a:avLst/>
                <a:gdLst/>
                <a:ahLst/>
                <a:cxnLst/>
                <a:rect l="l" t="t" r="r" b="b"/>
                <a:pathLst>
                  <a:path w="4813136" h="10287000">
                    <a:moveTo>
                      <a:pt x="0" y="0"/>
                    </a:moveTo>
                    <a:lnTo>
                      <a:pt x="4813136" y="0"/>
                    </a:lnTo>
                    <a:lnTo>
                      <a:pt x="4813136" y="10287000"/>
                    </a:lnTo>
                    <a:lnTo>
                      <a:pt x="0" y="102870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-57000"/>
                          </a14:imgEffect>
                          <a14:imgEffect>
                            <a14:colorTemperature colorTemp="7036"/>
                          </a14:imgEffect>
                          <a14:imgEffect>
                            <a14:saturation sat="87000"/>
                          </a14:imgEffect>
                          <a14:imgEffect>
                            <a14:brightnessContrast bright="-3000"/>
                          </a14:imgEffect>
                        </a14:imgLayer>
                      </a14:imgProps>
                    </a:ext>
                  </a:extLst>
                </a:blip>
                <a:stretch>
                  <a:fillRect l="-318" r="-48534" b="-1790"/>
                </a:stretch>
              </a:blipFill>
            </p:spPr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F97B8F11-0276-4B42-BE43-1FFD569E86F8}"/>
                  </a:ext>
                </a:extLst>
              </p:cNvPr>
              <p:cNvGrpSpPr/>
              <p:nvPr/>
            </p:nvGrpSpPr>
            <p:grpSpPr>
              <a:xfrm>
                <a:off x="152400" y="3543300"/>
                <a:ext cx="4343400" cy="2771740"/>
                <a:chOff x="1001599" y="121118"/>
                <a:chExt cx="2942195" cy="1877561"/>
              </a:xfrm>
            </p:grpSpPr>
            <p:grpSp>
              <p:nvGrpSpPr>
                <p:cNvPr id="20" name="Group 7">
                  <a:extLst>
                    <a:ext uri="{FF2B5EF4-FFF2-40B4-BE49-F238E27FC236}">
                      <a16:creationId xmlns:a16="http://schemas.microsoft.com/office/drawing/2014/main" id="{D92D4817-2378-42BC-855D-57D559EF859F}"/>
                    </a:ext>
                  </a:extLst>
                </p:cNvPr>
                <p:cNvGrpSpPr/>
                <p:nvPr/>
              </p:nvGrpSpPr>
              <p:grpSpPr>
                <a:xfrm>
                  <a:off x="1022876" y="121118"/>
                  <a:ext cx="2920918" cy="1877561"/>
                  <a:chOff x="0" y="0"/>
                  <a:chExt cx="769295" cy="494502"/>
                </a:xfrm>
              </p:grpSpPr>
              <p:sp>
                <p:nvSpPr>
                  <p:cNvPr id="22" name="Freeform 8">
                    <a:extLst>
                      <a:ext uri="{FF2B5EF4-FFF2-40B4-BE49-F238E27FC236}">
                        <a16:creationId xmlns:a16="http://schemas.microsoft.com/office/drawing/2014/main" id="{B217B41F-A8D6-459F-8A71-DD21FE958B29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769295" cy="494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295" h="494502">
                        <a:moveTo>
                          <a:pt x="135176" y="0"/>
                        </a:moveTo>
                        <a:lnTo>
                          <a:pt x="634119" y="0"/>
                        </a:lnTo>
                        <a:cubicBezTo>
                          <a:pt x="708775" y="0"/>
                          <a:pt x="769295" y="60520"/>
                          <a:pt x="769295" y="135176"/>
                        </a:cubicBezTo>
                        <a:lnTo>
                          <a:pt x="769295" y="359326"/>
                        </a:lnTo>
                        <a:cubicBezTo>
                          <a:pt x="769295" y="395177"/>
                          <a:pt x="755054" y="429559"/>
                          <a:pt x="729703" y="454909"/>
                        </a:cubicBezTo>
                        <a:cubicBezTo>
                          <a:pt x="704353" y="480260"/>
                          <a:pt x="669970" y="494502"/>
                          <a:pt x="634119" y="494502"/>
                        </a:cubicBezTo>
                        <a:lnTo>
                          <a:pt x="135176" y="494502"/>
                        </a:lnTo>
                        <a:cubicBezTo>
                          <a:pt x="99325" y="494502"/>
                          <a:pt x="64943" y="480260"/>
                          <a:pt x="39592" y="454909"/>
                        </a:cubicBezTo>
                        <a:cubicBezTo>
                          <a:pt x="14242" y="429559"/>
                          <a:pt x="0" y="395177"/>
                          <a:pt x="0" y="359326"/>
                        </a:cubicBezTo>
                        <a:lnTo>
                          <a:pt x="0" y="135176"/>
                        </a:lnTo>
                        <a:cubicBezTo>
                          <a:pt x="0" y="99325"/>
                          <a:pt x="14242" y="64943"/>
                          <a:pt x="39592" y="39592"/>
                        </a:cubicBezTo>
                        <a:cubicBezTo>
                          <a:pt x="64943" y="14242"/>
                          <a:pt x="99325" y="0"/>
                          <a:pt x="135176" y="0"/>
                        </a:cubicBezTo>
                        <a:close/>
                      </a:path>
                    </a:pathLst>
                  </a:custGeom>
                  <a:solidFill>
                    <a:srgbClr val="002D74"/>
                  </a:solidFill>
                </p:spPr>
              </p:sp>
              <p:sp>
                <p:nvSpPr>
                  <p:cNvPr id="23" name="TextBox 9">
                    <a:extLst>
                      <a:ext uri="{FF2B5EF4-FFF2-40B4-BE49-F238E27FC236}">
                        <a16:creationId xmlns:a16="http://schemas.microsoft.com/office/drawing/2014/main" id="{ACE38302-B1F7-4F67-B70F-EDC4E2E1F703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-38100"/>
                    <a:ext cx="769295" cy="532602"/>
                  </a:xfrm>
                  <a:prstGeom prst="rect">
                    <a:avLst/>
                  </a:prstGeom>
                </p:spPr>
                <p:txBody>
                  <a:bodyPr lIns="33867" tIns="33867" rIns="33867" bIns="33867" rtlCol="0" anchor="ctr"/>
                  <a:lstStyle/>
                  <a:p>
                    <a:pPr algn="ctr">
                      <a:lnSpc>
                        <a:spcPts val="1773"/>
                      </a:lnSpc>
                    </a:pPr>
                    <a:endParaRPr sz="1200"/>
                  </a:p>
                </p:txBody>
              </p:sp>
            </p:grpSp>
            <p:sp>
              <p:nvSpPr>
                <p:cNvPr id="21" name="TextBox 14">
                  <a:extLst>
                    <a:ext uri="{FF2B5EF4-FFF2-40B4-BE49-F238E27FC236}">
                      <a16:creationId xmlns:a16="http://schemas.microsoft.com/office/drawing/2014/main" id="{40B52B9F-37DD-4C99-97D4-F28C94F5443E}"/>
                    </a:ext>
                  </a:extLst>
                </p:cNvPr>
                <p:cNvSpPr txBox="1"/>
                <p:nvPr/>
              </p:nvSpPr>
              <p:spPr>
                <a:xfrm>
                  <a:off x="1001599" y="547695"/>
                  <a:ext cx="2942195" cy="1029400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7933"/>
                    </a:lnSpc>
                  </a:pPr>
                  <a:r>
                    <a:rPr lang="en-US" sz="6400" dirty="0">
                      <a:solidFill>
                        <a:srgbClr val="FFFFFF"/>
                      </a:solidFill>
                      <a:latin typeface="Brandon Grotesque Bold" panose="020B0803020203060202" pitchFamily="34" charset="0"/>
                    </a:rPr>
                    <a:t>Safe?</a:t>
                  </a:r>
                </a:p>
              </p:txBody>
            </p:sp>
          </p:grp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EB824C6-D202-489C-866F-42BC56422C01}"/>
                </a:ext>
              </a:extLst>
            </p:cNvPr>
            <p:cNvSpPr/>
            <p:nvPr/>
          </p:nvSpPr>
          <p:spPr>
            <a:xfrm>
              <a:off x="4798888" y="0"/>
              <a:ext cx="198057" cy="10287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9C02D8F-7298-4573-94E5-A5936F4B135B}"/>
              </a:ext>
            </a:extLst>
          </p:cNvPr>
          <p:cNvGrpSpPr/>
          <p:nvPr/>
        </p:nvGrpSpPr>
        <p:grpSpPr>
          <a:xfrm>
            <a:off x="8931191" y="-37981"/>
            <a:ext cx="3341263" cy="6972181"/>
            <a:chOff x="13396786" y="-56972"/>
            <a:chExt cx="5011894" cy="10343971"/>
          </a:xfrm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E372C1DF-05B9-4ABF-81EB-9AA936E6A8B0}"/>
                </a:ext>
              </a:extLst>
            </p:cNvPr>
            <p:cNvSpPr/>
            <p:nvPr/>
          </p:nvSpPr>
          <p:spPr>
            <a:xfrm>
              <a:off x="13595544" y="-56972"/>
              <a:ext cx="4813136" cy="10287000"/>
            </a:xfrm>
            <a:custGeom>
              <a:avLst/>
              <a:gdLst/>
              <a:ahLst/>
              <a:cxnLst/>
              <a:rect l="l" t="t" r="r" b="b"/>
              <a:pathLst>
                <a:path w="4813136" h="10287000">
                  <a:moveTo>
                    <a:pt x="0" y="0"/>
                  </a:moveTo>
                  <a:lnTo>
                    <a:pt x="4813136" y="0"/>
                  </a:lnTo>
                  <a:lnTo>
                    <a:pt x="4813136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-39000"/>
                        </a14:imgEffect>
                        <a14:imgEffect>
                          <a14:brightnessContrast bright="18000"/>
                        </a14:imgEffect>
                      </a14:imgLayer>
                    </a14:imgProps>
                  </a:ext>
                </a:extLst>
              </a:blip>
              <a:stretch>
                <a:fillRect l="-48853" b="-1790"/>
              </a:stretch>
            </a:blipFill>
          </p:spPr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2DB3CFE-CED2-4A88-AECF-617961B6A378}"/>
                </a:ext>
              </a:extLst>
            </p:cNvPr>
            <p:cNvGrpSpPr/>
            <p:nvPr/>
          </p:nvGrpSpPr>
          <p:grpSpPr>
            <a:xfrm>
              <a:off x="13831143" y="3583692"/>
              <a:ext cx="4238411" cy="2704741"/>
              <a:chOff x="1001599" y="121118"/>
              <a:chExt cx="2942195" cy="1877561"/>
            </a:xfrm>
          </p:grpSpPr>
          <p:grpSp>
            <p:nvGrpSpPr>
              <p:cNvPr id="28" name="Group 7">
                <a:extLst>
                  <a:ext uri="{FF2B5EF4-FFF2-40B4-BE49-F238E27FC236}">
                    <a16:creationId xmlns:a16="http://schemas.microsoft.com/office/drawing/2014/main" id="{D54945A9-9703-41EF-8A94-0E30997B9F63}"/>
                  </a:ext>
                </a:extLst>
              </p:cNvPr>
              <p:cNvGrpSpPr/>
              <p:nvPr/>
            </p:nvGrpSpPr>
            <p:grpSpPr>
              <a:xfrm>
                <a:off x="1022876" y="121118"/>
                <a:ext cx="2920918" cy="1877561"/>
                <a:chOff x="0" y="0"/>
                <a:chExt cx="769295" cy="494502"/>
              </a:xfrm>
            </p:grpSpPr>
            <p:sp>
              <p:nvSpPr>
                <p:cNvPr id="30" name="Freeform 8">
                  <a:extLst>
                    <a:ext uri="{FF2B5EF4-FFF2-40B4-BE49-F238E27FC236}">
                      <a16:creationId xmlns:a16="http://schemas.microsoft.com/office/drawing/2014/main" id="{54522579-FE45-43C1-A24F-B863BFC9B4D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69295" cy="494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95" h="494502">
                      <a:moveTo>
                        <a:pt x="135176" y="0"/>
                      </a:moveTo>
                      <a:lnTo>
                        <a:pt x="634119" y="0"/>
                      </a:lnTo>
                      <a:cubicBezTo>
                        <a:pt x="708775" y="0"/>
                        <a:pt x="769295" y="60520"/>
                        <a:pt x="769295" y="135176"/>
                      </a:cubicBezTo>
                      <a:lnTo>
                        <a:pt x="769295" y="359326"/>
                      </a:lnTo>
                      <a:cubicBezTo>
                        <a:pt x="769295" y="395177"/>
                        <a:pt x="755054" y="429559"/>
                        <a:pt x="729703" y="454909"/>
                      </a:cubicBezTo>
                      <a:cubicBezTo>
                        <a:pt x="704353" y="480260"/>
                        <a:pt x="669970" y="494502"/>
                        <a:pt x="634119" y="494502"/>
                      </a:cubicBezTo>
                      <a:lnTo>
                        <a:pt x="135176" y="494502"/>
                      </a:lnTo>
                      <a:cubicBezTo>
                        <a:pt x="99325" y="494502"/>
                        <a:pt x="64943" y="480260"/>
                        <a:pt x="39592" y="454909"/>
                      </a:cubicBezTo>
                      <a:cubicBezTo>
                        <a:pt x="14242" y="429559"/>
                        <a:pt x="0" y="395177"/>
                        <a:pt x="0" y="359326"/>
                      </a:cubicBezTo>
                      <a:lnTo>
                        <a:pt x="0" y="135176"/>
                      </a:lnTo>
                      <a:cubicBezTo>
                        <a:pt x="0" y="99325"/>
                        <a:pt x="14242" y="64943"/>
                        <a:pt x="39592" y="39592"/>
                      </a:cubicBezTo>
                      <a:cubicBezTo>
                        <a:pt x="64943" y="14242"/>
                        <a:pt x="99325" y="0"/>
                        <a:pt x="135176" y="0"/>
                      </a:cubicBezTo>
                      <a:close/>
                    </a:path>
                  </a:pathLst>
                </a:custGeom>
                <a:solidFill>
                  <a:srgbClr val="D02C30"/>
                </a:solidFill>
              </p:spPr>
            </p:sp>
            <p:sp>
              <p:nvSpPr>
                <p:cNvPr id="31" name="TextBox 9">
                  <a:extLst>
                    <a:ext uri="{FF2B5EF4-FFF2-40B4-BE49-F238E27FC236}">
                      <a16:creationId xmlns:a16="http://schemas.microsoft.com/office/drawing/2014/main" id="{98F50074-7F98-41A1-B716-3B2738CD429A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769295" cy="532602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1773"/>
                    </a:lnSpc>
                  </a:pPr>
                  <a:endParaRPr sz="1200"/>
                </a:p>
              </p:txBody>
            </p:sp>
          </p:grpSp>
          <p:sp>
            <p:nvSpPr>
              <p:cNvPr id="29" name="TextBox 14">
                <a:extLst>
                  <a:ext uri="{FF2B5EF4-FFF2-40B4-BE49-F238E27FC236}">
                    <a16:creationId xmlns:a16="http://schemas.microsoft.com/office/drawing/2014/main" id="{C99272E5-E187-4645-BA75-24903CE061F6}"/>
                  </a:ext>
                </a:extLst>
              </p:cNvPr>
              <p:cNvSpPr txBox="1"/>
              <p:nvPr/>
            </p:nvSpPr>
            <p:spPr>
              <a:xfrm>
                <a:off x="1001599" y="547696"/>
                <a:ext cx="2942195" cy="104337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33"/>
                  </a:lnSpc>
                </a:pPr>
                <a:r>
                  <a:rPr lang="en-US" sz="6400" dirty="0">
                    <a:solidFill>
                      <a:srgbClr val="FFFFFF"/>
                    </a:solidFill>
                    <a:latin typeface="Brandon Grotesque Bold" panose="020B0803020203060202" pitchFamily="34" charset="0"/>
                  </a:rPr>
                  <a:t>Unsafe?</a:t>
                </a:r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EC9D789-21EA-4B8C-8CD6-370FF18162D4}"/>
                </a:ext>
              </a:extLst>
            </p:cNvPr>
            <p:cNvSpPr/>
            <p:nvPr/>
          </p:nvSpPr>
          <p:spPr>
            <a:xfrm>
              <a:off x="13396786" y="-1"/>
              <a:ext cx="198057" cy="10287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3208758" y="728446"/>
            <a:ext cx="5774485" cy="77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4"/>
              </a:lnSpc>
            </a:pPr>
            <a:r>
              <a:rPr lang="en-US" sz="8967">
                <a:solidFill>
                  <a:srgbClr val="FFFFFF"/>
                </a:solidFill>
                <a:latin typeface="Pacifico"/>
              </a:rPr>
              <a:t>Icebreaker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528624" y="6369051"/>
            <a:ext cx="1180776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400">
                <a:solidFill>
                  <a:srgbClr val="FFFFFF"/>
                </a:solidFill>
                <a:latin typeface="Pacifico"/>
              </a:rPr>
              <a:t>Goodwill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96960E-A1FD-4EB1-A580-D78205CB860C}"/>
              </a:ext>
            </a:extLst>
          </p:cNvPr>
          <p:cNvGrpSpPr/>
          <p:nvPr/>
        </p:nvGrpSpPr>
        <p:grpSpPr>
          <a:xfrm>
            <a:off x="0" y="0"/>
            <a:ext cx="3331297" cy="6858000"/>
            <a:chOff x="0" y="0"/>
            <a:chExt cx="4996945" cy="102870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D226697-AAB4-4157-BC4F-972D3FCD9C73}"/>
                </a:ext>
              </a:extLst>
            </p:cNvPr>
            <p:cNvGrpSpPr/>
            <p:nvPr/>
          </p:nvGrpSpPr>
          <p:grpSpPr>
            <a:xfrm>
              <a:off x="0" y="0"/>
              <a:ext cx="4813136" cy="10287000"/>
              <a:chOff x="0" y="0"/>
              <a:chExt cx="4813136" cy="10287000"/>
            </a:xfrm>
          </p:grpSpPr>
          <p:sp>
            <p:nvSpPr>
              <p:cNvPr id="18" name="Freeform 6">
                <a:extLst>
                  <a:ext uri="{FF2B5EF4-FFF2-40B4-BE49-F238E27FC236}">
                    <a16:creationId xmlns:a16="http://schemas.microsoft.com/office/drawing/2014/main" id="{A3903541-BEC9-4076-ACDB-8B0AFF0A8D98}"/>
                  </a:ext>
                </a:extLst>
              </p:cNvPr>
              <p:cNvSpPr/>
              <p:nvPr/>
            </p:nvSpPr>
            <p:spPr>
              <a:xfrm>
                <a:off x="0" y="0"/>
                <a:ext cx="4813136" cy="10287000"/>
              </a:xfrm>
              <a:custGeom>
                <a:avLst/>
                <a:gdLst/>
                <a:ahLst/>
                <a:cxnLst/>
                <a:rect l="l" t="t" r="r" b="b"/>
                <a:pathLst>
                  <a:path w="4813136" h="10287000">
                    <a:moveTo>
                      <a:pt x="0" y="0"/>
                    </a:moveTo>
                    <a:lnTo>
                      <a:pt x="4813136" y="0"/>
                    </a:lnTo>
                    <a:lnTo>
                      <a:pt x="4813136" y="10287000"/>
                    </a:lnTo>
                    <a:lnTo>
                      <a:pt x="0" y="102870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harpenSoften amount="-57000"/>
                          </a14:imgEffect>
                          <a14:imgEffect>
                            <a14:colorTemperature colorTemp="7036"/>
                          </a14:imgEffect>
                          <a14:imgEffect>
                            <a14:saturation sat="87000"/>
                          </a14:imgEffect>
                          <a14:imgEffect>
                            <a14:brightnessContrast bright="-3000"/>
                          </a14:imgEffect>
                        </a14:imgLayer>
                      </a14:imgProps>
                    </a:ext>
                  </a:extLst>
                </a:blip>
                <a:stretch>
                  <a:fillRect l="-318" r="-48534" b="-1790"/>
                </a:stretch>
              </a:blipFill>
            </p:spPr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F97B8F11-0276-4B42-BE43-1FFD569E86F8}"/>
                  </a:ext>
                </a:extLst>
              </p:cNvPr>
              <p:cNvGrpSpPr/>
              <p:nvPr/>
            </p:nvGrpSpPr>
            <p:grpSpPr>
              <a:xfrm>
                <a:off x="152400" y="3543300"/>
                <a:ext cx="4343400" cy="2771740"/>
                <a:chOff x="1001599" y="121118"/>
                <a:chExt cx="2942195" cy="1877561"/>
              </a:xfrm>
            </p:grpSpPr>
            <p:grpSp>
              <p:nvGrpSpPr>
                <p:cNvPr id="20" name="Group 7">
                  <a:extLst>
                    <a:ext uri="{FF2B5EF4-FFF2-40B4-BE49-F238E27FC236}">
                      <a16:creationId xmlns:a16="http://schemas.microsoft.com/office/drawing/2014/main" id="{D92D4817-2378-42BC-855D-57D559EF859F}"/>
                    </a:ext>
                  </a:extLst>
                </p:cNvPr>
                <p:cNvGrpSpPr/>
                <p:nvPr/>
              </p:nvGrpSpPr>
              <p:grpSpPr>
                <a:xfrm>
                  <a:off x="1022876" y="121118"/>
                  <a:ext cx="2920918" cy="1877561"/>
                  <a:chOff x="0" y="0"/>
                  <a:chExt cx="769295" cy="494502"/>
                </a:xfrm>
              </p:grpSpPr>
              <p:sp>
                <p:nvSpPr>
                  <p:cNvPr id="22" name="Freeform 8">
                    <a:extLst>
                      <a:ext uri="{FF2B5EF4-FFF2-40B4-BE49-F238E27FC236}">
                        <a16:creationId xmlns:a16="http://schemas.microsoft.com/office/drawing/2014/main" id="{B217B41F-A8D6-459F-8A71-DD21FE958B29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769295" cy="494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295" h="494502">
                        <a:moveTo>
                          <a:pt x="135176" y="0"/>
                        </a:moveTo>
                        <a:lnTo>
                          <a:pt x="634119" y="0"/>
                        </a:lnTo>
                        <a:cubicBezTo>
                          <a:pt x="708775" y="0"/>
                          <a:pt x="769295" y="60520"/>
                          <a:pt x="769295" y="135176"/>
                        </a:cubicBezTo>
                        <a:lnTo>
                          <a:pt x="769295" y="359326"/>
                        </a:lnTo>
                        <a:cubicBezTo>
                          <a:pt x="769295" y="395177"/>
                          <a:pt x="755054" y="429559"/>
                          <a:pt x="729703" y="454909"/>
                        </a:cubicBezTo>
                        <a:cubicBezTo>
                          <a:pt x="704353" y="480260"/>
                          <a:pt x="669970" y="494502"/>
                          <a:pt x="634119" y="494502"/>
                        </a:cubicBezTo>
                        <a:lnTo>
                          <a:pt x="135176" y="494502"/>
                        </a:lnTo>
                        <a:cubicBezTo>
                          <a:pt x="99325" y="494502"/>
                          <a:pt x="64943" y="480260"/>
                          <a:pt x="39592" y="454909"/>
                        </a:cubicBezTo>
                        <a:cubicBezTo>
                          <a:pt x="14242" y="429559"/>
                          <a:pt x="0" y="395177"/>
                          <a:pt x="0" y="359326"/>
                        </a:cubicBezTo>
                        <a:lnTo>
                          <a:pt x="0" y="135176"/>
                        </a:lnTo>
                        <a:cubicBezTo>
                          <a:pt x="0" y="99325"/>
                          <a:pt x="14242" y="64943"/>
                          <a:pt x="39592" y="39592"/>
                        </a:cubicBezTo>
                        <a:cubicBezTo>
                          <a:pt x="64943" y="14242"/>
                          <a:pt x="99325" y="0"/>
                          <a:pt x="135176" y="0"/>
                        </a:cubicBezTo>
                        <a:close/>
                      </a:path>
                    </a:pathLst>
                  </a:custGeom>
                  <a:solidFill>
                    <a:srgbClr val="002D74"/>
                  </a:solidFill>
                </p:spPr>
              </p:sp>
              <p:sp>
                <p:nvSpPr>
                  <p:cNvPr id="23" name="TextBox 9">
                    <a:extLst>
                      <a:ext uri="{FF2B5EF4-FFF2-40B4-BE49-F238E27FC236}">
                        <a16:creationId xmlns:a16="http://schemas.microsoft.com/office/drawing/2014/main" id="{ACE38302-B1F7-4F67-B70F-EDC4E2E1F703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-38100"/>
                    <a:ext cx="769295" cy="532602"/>
                  </a:xfrm>
                  <a:prstGeom prst="rect">
                    <a:avLst/>
                  </a:prstGeom>
                </p:spPr>
                <p:txBody>
                  <a:bodyPr lIns="33867" tIns="33867" rIns="33867" bIns="33867" rtlCol="0" anchor="ctr"/>
                  <a:lstStyle/>
                  <a:p>
                    <a:pPr algn="ctr">
                      <a:lnSpc>
                        <a:spcPts val="1773"/>
                      </a:lnSpc>
                    </a:pPr>
                    <a:endParaRPr sz="1200"/>
                  </a:p>
                </p:txBody>
              </p:sp>
            </p:grpSp>
            <p:sp>
              <p:nvSpPr>
                <p:cNvPr id="21" name="TextBox 14">
                  <a:extLst>
                    <a:ext uri="{FF2B5EF4-FFF2-40B4-BE49-F238E27FC236}">
                      <a16:creationId xmlns:a16="http://schemas.microsoft.com/office/drawing/2014/main" id="{40B52B9F-37DD-4C99-97D4-F28C94F5443E}"/>
                    </a:ext>
                  </a:extLst>
                </p:cNvPr>
                <p:cNvSpPr txBox="1"/>
                <p:nvPr/>
              </p:nvSpPr>
              <p:spPr>
                <a:xfrm>
                  <a:off x="1001599" y="547695"/>
                  <a:ext cx="2942195" cy="1029400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7933"/>
                    </a:lnSpc>
                  </a:pPr>
                  <a:r>
                    <a:rPr lang="en-US" sz="6400" dirty="0">
                      <a:solidFill>
                        <a:srgbClr val="FFFFFF"/>
                      </a:solidFill>
                      <a:latin typeface="Brandon Grotesque Bold" panose="020B0803020203060202" pitchFamily="34" charset="0"/>
                    </a:rPr>
                    <a:t>Safe?</a:t>
                  </a:r>
                </a:p>
              </p:txBody>
            </p:sp>
          </p:grp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EB824C6-D202-489C-866F-42BC56422C01}"/>
                </a:ext>
              </a:extLst>
            </p:cNvPr>
            <p:cNvSpPr/>
            <p:nvPr/>
          </p:nvSpPr>
          <p:spPr>
            <a:xfrm>
              <a:off x="4798888" y="0"/>
              <a:ext cx="198057" cy="10287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9C02D8F-7298-4573-94E5-A5936F4B135B}"/>
              </a:ext>
            </a:extLst>
          </p:cNvPr>
          <p:cNvGrpSpPr/>
          <p:nvPr/>
        </p:nvGrpSpPr>
        <p:grpSpPr>
          <a:xfrm>
            <a:off x="8931191" y="-37981"/>
            <a:ext cx="3341263" cy="6972181"/>
            <a:chOff x="13396786" y="-56972"/>
            <a:chExt cx="5011894" cy="10343971"/>
          </a:xfrm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E372C1DF-05B9-4ABF-81EB-9AA936E6A8B0}"/>
                </a:ext>
              </a:extLst>
            </p:cNvPr>
            <p:cNvSpPr/>
            <p:nvPr/>
          </p:nvSpPr>
          <p:spPr>
            <a:xfrm>
              <a:off x="13595544" y="-56972"/>
              <a:ext cx="4813136" cy="10287000"/>
            </a:xfrm>
            <a:custGeom>
              <a:avLst/>
              <a:gdLst/>
              <a:ahLst/>
              <a:cxnLst/>
              <a:rect l="l" t="t" r="r" b="b"/>
              <a:pathLst>
                <a:path w="4813136" h="10287000">
                  <a:moveTo>
                    <a:pt x="0" y="0"/>
                  </a:moveTo>
                  <a:lnTo>
                    <a:pt x="4813136" y="0"/>
                  </a:lnTo>
                  <a:lnTo>
                    <a:pt x="4813136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-39000"/>
                        </a14:imgEffect>
                        <a14:imgEffect>
                          <a14:brightnessContrast bright="18000"/>
                        </a14:imgEffect>
                      </a14:imgLayer>
                    </a14:imgProps>
                  </a:ext>
                </a:extLst>
              </a:blip>
              <a:stretch>
                <a:fillRect l="-48853" b="-1790"/>
              </a:stretch>
            </a:blipFill>
          </p:spPr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2DB3CFE-CED2-4A88-AECF-617961B6A378}"/>
                </a:ext>
              </a:extLst>
            </p:cNvPr>
            <p:cNvGrpSpPr/>
            <p:nvPr/>
          </p:nvGrpSpPr>
          <p:grpSpPr>
            <a:xfrm>
              <a:off x="13831143" y="3583692"/>
              <a:ext cx="4238411" cy="2704741"/>
              <a:chOff x="1001599" y="121118"/>
              <a:chExt cx="2942195" cy="1877561"/>
            </a:xfrm>
          </p:grpSpPr>
          <p:grpSp>
            <p:nvGrpSpPr>
              <p:cNvPr id="28" name="Group 7">
                <a:extLst>
                  <a:ext uri="{FF2B5EF4-FFF2-40B4-BE49-F238E27FC236}">
                    <a16:creationId xmlns:a16="http://schemas.microsoft.com/office/drawing/2014/main" id="{D54945A9-9703-41EF-8A94-0E30997B9F63}"/>
                  </a:ext>
                </a:extLst>
              </p:cNvPr>
              <p:cNvGrpSpPr/>
              <p:nvPr/>
            </p:nvGrpSpPr>
            <p:grpSpPr>
              <a:xfrm>
                <a:off x="1022876" y="121118"/>
                <a:ext cx="2920918" cy="1877561"/>
                <a:chOff x="0" y="0"/>
                <a:chExt cx="769295" cy="494502"/>
              </a:xfrm>
            </p:grpSpPr>
            <p:sp>
              <p:nvSpPr>
                <p:cNvPr id="30" name="Freeform 8">
                  <a:extLst>
                    <a:ext uri="{FF2B5EF4-FFF2-40B4-BE49-F238E27FC236}">
                      <a16:creationId xmlns:a16="http://schemas.microsoft.com/office/drawing/2014/main" id="{54522579-FE45-43C1-A24F-B863BFC9B4D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69295" cy="494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95" h="494502">
                      <a:moveTo>
                        <a:pt x="135176" y="0"/>
                      </a:moveTo>
                      <a:lnTo>
                        <a:pt x="634119" y="0"/>
                      </a:lnTo>
                      <a:cubicBezTo>
                        <a:pt x="708775" y="0"/>
                        <a:pt x="769295" y="60520"/>
                        <a:pt x="769295" y="135176"/>
                      </a:cubicBezTo>
                      <a:lnTo>
                        <a:pt x="769295" y="359326"/>
                      </a:lnTo>
                      <a:cubicBezTo>
                        <a:pt x="769295" y="395177"/>
                        <a:pt x="755054" y="429559"/>
                        <a:pt x="729703" y="454909"/>
                      </a:cubicBezTo>
                      <a:cubicBezTo>
                        <a:pt x="704353" y="480260"/>
                        <a:pt x="669970" y="494502"/>
                        <a:pt x="634119" y="494502"/>
                      </a:cubicBezTo>
                      <a:lnTo>
                        <a:pt x="135176" y="494502"/>
                      </a:lnTo>
                      <a:cubicBezTo>
                        <a:pt x="99325" y="494502"/>
                        <a:pt x="64943" y="480260"/>
                        <a:pt x="39592" y="454909"/>
                      </a:cubicBezTo>
                      <a:cubicBezTo>
                        <a:pt x="14242" y="429559"/>
                        <a:pt x="0" y="395177"/>
                        <a:pt x="0" y="359326"/>
                      </a:cubicBezTo>
                      <a:lnTo>
                        <a:pt x="0" y="135176"/>
                      </a:lnTo>
                      <a:cubicBezTo>
                        <a:pt x="0" y="99325"/>
                        <a:pt x="14242" y="64943"/>
                        <a:pt x="39592" y="39592"/>
                      </a:cubicBezTo>
                      <a:cubicBezTo>
                        <a:pt x="64943" y="14242"/>
                        <a:pt x="99325" y="0"/>
                        <a:pt x="135176" y="0"/>
                      </a:cubicBezTo>
                      <a:close/>
                    </a:path>
                  </a:pathLst>
                </a:custGeom>
                <a:solidFill>
                  <a:srgbClr val="D02C30"/>
                </a:solidFill>
              </p:spPr>
            </p:sp>
            <p:sp>
              <p:nvSpPr>
                <p:cNvPr id="31" name="TextBox 9">
                  <a:extLst>
                    <a:ext uri="{FF2B5EF4-FFF2-40B4-BE49-F238E27FC236}">
                      <a16:creationId xmlns:a16="http://schemas.microsoft.com/office/drawing/2014/main" id="{98F50074-7F98-41A1-B716-3B2738CD429A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769295" cy="532602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1773"/>
                    </a:lnSpc>
                  </a:pPr>
                  <a:endParaRPr sz="1200"/>
                </a:p>
              </p:txBody>
            </p:sp>
          </p:grpSp>
          <p:sp>
            <p:nvSpPr>
              <p:cNvPr id="29" name="TextBox 14">
                <a:extLst>
                  <a:ext uri="{FF2B5EF4-FFF2-40B4-BE49-F238E27FC236}">
                    <a16:creationId xmlns:a16="http://schemas.microsoft.com/office/drawing/2014/main" id="{C99272E5-E187-4645-BA75-24903CE061F6}"/>
                  </a:ext>
                </a:extLst>
              </p:cNvPr>
              <p:cNvSpPr txBox="1"/>
              <p:nvPr/>
            </p:nvSpPr>
            <p:spPr>
              <a:xfrm>
                <a:off x="1001599" y="547696"/>
                <a:ext cx="2942195" cy="104337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33"/>
                  </a:lnSpc>
                </a:pPr>
                <a:r>
                  <a:rPr lang="en-US" sz="6400" dirty="0">
                    <a:solidFill>
                      <a:srgbClr val="FFFFFF"/>
                    </a:solidFill>
                    <a:latin typeface="Brandon Grotesque Bold" panose="020B0803020203060202" pitchFamily="34" charset="0"/>
                  </a:rPr>
                  <a:t>Unsafe?</a:t>
                </a:r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EC9D789-21EA-4B8C-8CD6-370FF18162D4}"/>
                </a:ext>
              </a:extLst>
            </p:cNvPr>
            <p:cNvSpPr/>
            <p:nvPr/>
          </p:nvSpPr>
          <p:spPr>
            <a:xfrm>
              <a:off x="13396786" y="-1"/>
              <a:ext cx="198057" cy="10287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D34A8D99-8D2D-461E-BDE2-40ABD9D64F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0" t="7814" r="20190"/>
          <a:stretch/>
        </p:blipFill>
        <p:spPr>
          <a:xfrm>
            <a:off x="3505201" y="286280"/>
            <a:ext cx="5275199" cy="627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720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3208758" y="728446"/>
            <a:ext cx="5774485" cy="77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4"/>
              </a:lnSpc>
            </a:pPr>
            <a:r>
              <a:rPr lang="en-US" sz="8967">
                <a:solidFill>
                  <a:srgbClr val="FFFFFF"/>
                </a:solidFill>
                <a:latin typeface="Brandon Grotesque Regular" panose="020B0503020203060202" pitchFamily="34" charset="0"/>
                <a:cs typeface="Arial" panose="020B0604020202020204" pitchFamily="34" charset="0"/>
              </a:rPr>
              <a:t>Icebreaker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528624" y="6369050"/>
            <a:ext cx="1180776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400">
                <a:solidFill>
                  <a:srgbClr val="FFFFFF"/>
                </a:solidFill>
                <a:latin typeface="Brandon Grotesque Regular" panose="020B0503020203060202" pitchFamily="34" charset="0"/>
                <a:cs typeface="Arial" panose="020B0604020202020204" pitchFamily="34" charset="0"/>
              </a:rPr>
              <a:t>Goodwill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96960E-A1FD-4EB1-A580-D78205CB860C}"/>
              </a:ext>
            </a:extLst>
          </p:cNvPr>
          <p:cNvGrpSpPr/>
          <p:nvPr/>
        </p:nvGrpSpPr>
        <p:grpSpPr>
          <a:xfrm>
            <a:off x="0" y="0"/>
            <a:ext cx="3331297" cy="6858000"/>
            <a:chOff x="0" y="0"/>
            <a:chExt cx="4996945" cy="102870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D226697-AAB4-4157-BC4F-972D3FCD9C73}"/>
                </a:ext>
              </a:extLst>
            </p:cNvPr>
            <p:cNvGrpSpPr/>
            <p:nvPr/>
          </p:nvGrpSpPr>
          <p:grpSpPr>
            <a:xfrm>
              <a:off x="0" y="0"/>
              <a:ext cx="4813136" cy="10287000"/>
              <a:chOff x="0" y="0"/>
              <a:chExt cx="4813136" cy="10287000"/>
            </a:xfrm>
          </p:grpSpPr>
          <p:sp>
            <p:nvSpPr>
              <p:cNvPr id="18" name="Freeform 6">
                <a:extLst>
                  <a:ext uri="{FF2B5EF4-FFF2-40B4-BE49-F238E27FC236}">
                    <a16:creationId xmlns:a16="http://schemas.microsoft.com/office/drawing/2014/main" id="{A3903541-BEC9-4076-ACDB-8B0AFF0A8D98}"/>
                  </a:ext>
                </a:extLst>
              </p:cNvPr>
              <p:cNvSpPr/>
              <p:nvPr/>
            </p:nvSpPr>
            <p:spPr>
              <a:xfrm>
                <a:off x="0" y="0"/>
                <a:ext cx="4813136" cy="10287000"/>
              </a:xfrm>
              <a:custGeom>
                <a:avLst/>
                <a:gdLst/>
                <a:ahLst/>
                <a:cxnLst/>
                <a:rect l="l" t="t" r="r" b="b"/>
                <a:pathLst>
                  <a:path w="4813136" h="10287000">
                    <a:moveTo>
                      <a:pt x="0" y="0"/>
                    </a:moveTo>
                    <a:lnTo>
                      <a:pt x="4813136" y="0"/>
                    </a:lnTo>
                    <a:lnTo>
                      <a:pt x="4813136" y="10287000"/>
                    </a:lnTo>
                    <a:lnTo>
                      <a:pt x="0" y="102870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harpenSoften amount="-57000"/>
                          </a14:imgEffect>
                          <a14:imgEffect>
                            <a14:colorTemperature colorTemp="7036"/>
                          </a14:imgEffect>
                          <a14:imgEffect>
                            <a14:saturation sat="87000"/>
                          </a14:imgEffect>
                          <a14:imgEffect>
                            <a14:brightnessContrast bright="-3000"/>
                          </a14:imgEffect>
                        </a14:imgLayer>
                      </a14:imgProps>
                    </a:ext>
                  </a:extLst>
                </a:blip>
                <a:stretch>
                  <a:fillRect l="-318" r="-48534" b="-1790"/>
                </a:stretch>
              </a:blipFill>
            </p:spPr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F97B8F11-0276-4B42-BE43-1FFD569E86F8}"/>
                  </a:ext>
                </a:extLst>
              </p:cNvPr>
              <p:cNvGrpSpPr/>
              <p:nvPr/>
            </p:nvGrpSpPr>
            <p:grpSpPr>
              <a:xfrm>
                <a:off x="152400" y="3543300"/>
                <a:ext cx="4343400" cy="2771740"/>
                <a:chOff x="1001599" y="121118"/>
                <a:chExt cx="2942195" cy="1877561"/>
              </a:xfrm>
            </p:grpSpPr>
            <p:grpSp>
              <p:nvGrpSpPr>
                <p:cNvPr id="20" name="Group 7">
                  <a:extLst>
                    <a:ext uri="{FF2B5EF4-FFF2-40B4-BE49-F238E27FC236}">
                      <a16:creationId xmlns:a16="http://schemas.microsoft.com/office/drawing/2014/main" id="{D92D4817-2378-42BC-855D-57D559EF859F}"/>
                    </a:ext>
                  </a:extLst>
                </p:cNvPr>
                <p:cNvGrpSpPr/>
                <p:nvPr/>
              </p:nvGrpSpPr>
              <p:grpSpPr>
                <a:xfrm>
                  <a:off x="1022876" y="121118"/>
                  <a:ext cx="2920918" cy="1877561"/>
                  <a:chOff x="0" y="0"/>
                  <a:chExt cx="769295" cy="494502"/>
                </a:xfrm>
              </p:grpSpPr>
              <p:sp>
                <p:nvSpPr>
                  <p:cNvPr id="22" name="Freeform 8">
                    <a:extLst>
                      <a:ext uri="{FF2B5EF4-FFF2-40B4-BE49-F238E27FC236}">
                        <a16:creationId xmlns:a16="http://schemas.microsoft.com/office/drawing/2014/main" id="{B217B41F-A8D6-459F-8A71-DD21FE958B29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769295" cy="494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295" h="494502">
                        <a:moveTo>
                          <a:pt x="135176" y="0"/>
                        </a:moveTo>
                        <a:lnTo>
                          <a:pt x="634119" y="0"/>
                        </a:lnTo>
                        <a:cubicBezTo>
                          <a:pt x="708775" y="0"/>
                          <a:pt x="769295" y="60520"/>
                          <a:pt x="769295" y="135176"/>
                        </a:cubicBezTo>
                        <a:lnTo>
                          <a:pt x="769295" y="359326"/>
                        </a:lnTo>
                        <a:cubicBezTo>
                          <a:pt x="769295" y="395177"/>
                          <a:pt x="755054" y="429559"/>
                          <a:pt x="729703" y="454909"/>
                        </a:cubicBezTo>
                        <a:cubicBezTo>
                          <a:pt x="704353" y="480260"/>
                          <a:pt x="669970" y="494502"/>
                          <a:pt x="634119" y="494502"/>
                        </a:cubicBezTo>
                        <a:lnTo>
                          <a:pt x="135176" y="494502"/>
                        </a:lnTo>
                        <a:cubicBezTo>
                          <a:pt x="99325" y="494502"/>
                          <a:pt x="64943" y="480260"/>
                          <a:pt x="39592" y="454909"/>
                        </a:cubicBezTo>
                        <a:cubicBezTo>
                          <a:pt x="14242" y="429559"/>
                          <a:pt x="0" y="395177"/>
                          <a:pt x="0" y="359326"/>
                        </a:cubicBezTo>
                        <a:lnTo>
                          <a:pt x="0" y="135176"/>
                        </a:lnTo>
                        <a:cubicBezTo>
                          <a:pt x="0" y="99325"/>
                          <a:pt x="14242" y="64943"/>
                          <a:pt x="39592" y="39592"/>
                        </a:cubicBezTo>
                        <a:cubicBezTo>
                          <a:pt x="64943" y="14242"/>
                          <a:pt x="99325" y="0"/>
                          <a:pt x="135176" y="0"/>
                        </a:cubicBezTo>
                        <a:close/>
                      </a:path>
                    </a:pathLst>
                  </a:custGeom>
                  <a:solidFill>
                    <a:srgbClr val="002D74"/>
                  </a:solidFill>
                </p:spPr>
              </p:sp>
              <p:sp>
                <p:nvSpPr>
                  <p:cNvPr id="23" name="TextBox 9">
                    <a:extLst>
                      <a:ext uri="{FF2B5EF4-FFF2-40B4-BE49-F238E27FC236}">
                        <a16:creationId xmlns:a16="http://schemas.microsoft.com/office/drawing/2014/main" id="{ACE38302-B1F7-4F67-B70F-EDC4E2E1F703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-38100"/>
                    <a:ext cx="769295" cy="532602"/>
                  </a:xfrm>
                  <a:prstGeom prst="rect">
                    <a:avLst/>
                  </a:prstGeom>
                </p:spPr>
                <p:txBody>
                  <a:bodyPr lIns="33867" tIns="33867" rIns="33867" bIns="33867" rtlCol="0" anchor="ctr"/>
                  <a:lstStyle/>
                  <a:p>
                    <a:pPr algn="ctr">
                      <a:lnSpc>
                        <a:spcPts val="1773"/>
                      </a:lnSpc>
                    </a:pPr>
                    <a:endParaRPr sz="1200">
                      <a:latin typeface="Brandon Grotesque Regular" panose="020B0503020203060202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1" name="TextBox 14">
                  <a:extLst>
                    <a:ext uri="{FF2B5EF4-FFF2-40B4-BE49-F238E27FC236}">
                      <a16:creationId xmlns:a16="http://schemas.microsoft.com/office/drawing/2014/main" id="{40B52B9F-37DD-4C99-97D4-F28C94F5443E}"/>
                    </a:ext>
                  </a:extLst>
                </p:cNvPr>
                <p:cNvSpPr txBox="1"/>
                <p:nvPr/>
              </p:nvSpPr>
              <p:spPr>
                <a:xfrm>
                  <a:off x="1001599" y="547695"/>
                  <a:ext cx="2942195" cy="1029400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7933"/>
                    </a:lnSpc>
                  </a:pPr>
                  <a:r>
                    <a:rPr lang="en-US" sz="6400" dirty="0">
                      <a:solidFill>
                        <a:srgbClr val="FFFFFF"/>
                      </a:solidFill>
                      <a:latin typeface="Brandon Grotesque Regular" panose="020B0503020203060202" pitchFamily="34" charset="0"/>
                      <a:cs typeface="Arial" panose="020B0604020202020204" pitchFamily="34" charset="0"/>
                    </a:rPr>
                    <a:t>Safe?</a:t>
                  </a:r>
                </a:p>
              </p:txBody>
            </p:sp>
          </p:grp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EB824C6-D202-489C-866F-42BC56422C01}"/>
                </a:ext>
              </a:extLst>
            </p:cNvPr>
            <p:cNvSpPr/>
            <p:nvPr/>
          </p:nvSpPr>
          <p:spPr>
            <a:xfrm>
              <a:off x="4798888" y="0"/>
              <a:ext cx="198057" cy="10287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Brandon Grotesque Regular" panose="020B0503020203060202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9C02D8F-7298-4573-94E5-A5936F4B135B}"/>
              </a:ext>
            </a:extLst>
          </p:cNvPr>
          <p:cNvGrpSpPr/>
          <p:nvPr/>
        </p:nvGrpSpPr>
        <p:grpSpPr>
          <a:xfrm>
            <a:off x="8931191" y="-37981"/>
            <a:ext cx="3341263" cy="6972181"/>
            <a:chOff x="13396786" y="-56972"/>
            <a:chExt cx="5011894" cy="10343971"/>
          </a:xfrm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E372C1DF-05B9-4ABF-81EB-9AA936E6A8B0}"/>
                </a:ext>
              </a:extLst>
            </p:cNvPr>
            <p:cNvSpPr/>
            <p:nvPr/>
          </p:nvSpPr>
          <p:spPr>
            <a:xfrm>
              <a:off x="13595544" y="-56972"/>
              <a:ext cx="4813136" cy="10287000"/>
            </a:xfrm>
            <a:custGeom>
              <a:avLst/>
              <a:gdLst/>
              <a:ahLst/>
              <a:cxnLst/>
              <a:rect l="l" t="t" r="r" b="b"/>
              <a:pathLst>
                <a:path w="4813136" h="10287000">
                  <a:moveTo>
                    <a:pt x="0" y="0"/>
                  </a:moveTo>
                  <a:lnTo>
                    <a:pt x="4813136" y="0"/>
                  </a:lnTo>
                  <a:lnTo>
                    <a:pt x="4813136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-39000"/>
                        </a14:imgEffect>
                        <a14:imgEffect>
                          <a14:brightnessContrast bright="18000"/>
                        </a14:imgEffect>
                      </a14:imgLayer>
                    </a14:imgProps>
                  </a:ext>
                </a:extLst>
              </a:blip>
              <a:stretch>
                <a:fillRect l="-48853" b="-1790"/>
              </a:stretch>
            </a:blipFill>
          </p:spPr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2DB3CFE-CED2-4A88-AECF-617961B6A378}"/>
                </a:ext>
              </a:extLst>
            </p:cNvPr>
            <p:cNvGrpSpPr/>
            <p:nvPr/>
          </p:nvGrpSpPr>
          <p:grpSpPr>
            <a:xfrm>
              <a:off x="13831143" y="3583692"/>
              <a:ext cx="4238411" cy="2704741"/>
              <a:chOff x="1001599" y="121118"/>
              <a:chExt cx="2942195" cy="1877561"/>
            </a:xfrm>
          </p:grpSpPr>
          <p:grpSp>
            <p:nvGrpSpPr>
              <p:cNvPr id="28" name="Group 7">
                <a:extLst>
                  <a:ext uri="{FF2B5EF4-FFF2-40B4-BE49-F238E27FC236}">
                    <a16:creationId xmlns:a16="http://schemas.microsoft.com/office/drawing/2014/main" id="{D54945A9-9703-41EF-8A94-0E30997B9F63}"/>
                  </a:ext>
                </a:extLst>
              </p:cNvPr>
              <p:cNvGrpSpPr/>
              <p:nvPr/>
            </p:nvGrpSpPr>
            <p:grpSpPr>
              <a:xfrm>
                <a:off x="1022876" y="121118"/>
                <a:ext cx="2920918" cy="1877561"/>
                <a:chOff x="0" y="0"/>
                <a:chExt cx="769295" cy="494502"/>
              </a:xfrm>
            </p:grpSpPr>
            <p:sp>
              <p:nvSpPr>
                <p:cNvPr id="30" name="Freeform 8">
                  <a:extLst>
                    <a:ext uri="{FF2B5EF4-FFF2-40B4-BE49-F238E27FC236}">
                      <a16:creationId xmlns:a16="http://schemas.microsoft.com/office/drawing/2014/main" id="{54522579-FE45-43C1-A24F-B863BFC9B4D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69295" cy="494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95" h="494502">
                      <a:moveTo>
                        <a:pt x="135176" y="0"/>
                      </a:moveTo>
                      <a:lnTo>
                        <a:pt x="634119" y="0"/>
                      </a:lnTo>
                      <a:cubicBezTo>
                        <a:pt x="708775" y="0"/>
                        <a:pt x="769295" y="60520"/>
                        <a:pt x="769295" y="135176"/>
                      </a:cubicBezTo>
                      <a:lnTo>
                        <a:pt x="769295" y="359326"/>
                      </a:lnTo>
                      <a:cubicBezTo>
                        <a:pt x="769295" y="395177"/>
                        <a:pt x="755054" y="429559"/>
                        <a:pt x="729703" y="454909"/>
                      </a:cubicBezTo>
                      <a:cubicBezTo>
                        <a:pt x="704353" y="480260"/>
                        <a:pt x="669970" y="494502"/>
                        <a:pt x="634119" y="494502"/>
                      </a:cubicBezTo>
                      <a:lnTo>
                        <a:pt x="135176" y="494502"/>
                      </a:lnTo>
                      <a:cubicBezTo>
                        <a:pt x="99325" y="494502"/>
                        <a:pt x="64943" y="480260"/>
                        <a:pt x="39592" y="454909"/>
                      </a:cubicBezTo>
                      <a:cubicBezTo>
                        <a:pt x="14242" y="429559"/>
                        <a:pt x="0" y="395177"/>
                        <a:pt x="0" y="359326"/>
                      </a:cubicBezTo>
                      <a:lnTo>
                        <a:pt x="0" y="135176"/>
                      </a:lnTo>
                      <a:cubicBezTo>
                        <a:pt x="0" y="99325"/>
                        <a:pt x="14242" y="64943"/>
                        <a:pt x="39592" y="39592"/>
                      </a:cubicBezTo>
                      <a:cubicBezTo>
                        <a:pt x="64943" y="14242"/>
                        <a:pt x="99325" y="0"/>
                        <a:pt x="135176" y="0"/>
                      </a:cubicBezTo>
                      <a:close/>
                    </a:path>
                  </a:pathLst>
                </a:custGeom>
                <a:solidFill>
                  <a:srgbClr val="D02C30"/>
                </a:solidFill>
              </p:spPr>
            </p:sp>
            <p:sp>
              <p:nvSpPr>
                <p:cNvPr id="31" name="TextBox 9">
                  <a:extLst>
                    <a:ext uri="{FF2B5EF4-FFF2-40B4-BE49-F238E27FC236}">
                      <a16:creationId xmlns:a16="http://schemas.microsoft.com/office/drawing/2014/main" id="{98F50074-7F98-41A1-B716-3B2738CD429A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769295" cy="532602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1773"/>
                    </a:lnSpc>
                  </a:pPr>
                  <a:endParaRPr sz="1200">
                    <a:latin typeface="Brandon Grotesque Regular" panose="020B0503020203060202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9" name="TextBox 14">
                <a:extLst>
                  <a:ext uri="{FF2B5EF4-FFF2-40B4-BE49-F238E27FC236}">
                    <a16:creationId xmlns:a16="http://schemas.microsoft.com/office/drawing/2014/main" id="{C99272E5-E187-4645-BA75-24903CE061F6}"/>
                  </a:ext>
                </a:extLst>
              </p:cNvPr>
              <p:cNvSpPr txBox="1"/>
              <p:nvPr/>
            </p:nvSpPr>
            <p:spPr>
              <a:xfrm>
                <a:off x="1001599" y="547696"/>
                <a:ext cx="2942195" cy="104337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33"/>
                  </a:lnSpc>
                </a:pPr>
                <a:r>
                  <a:rPr lang="en-US" sz="6400" dirty="0">
                    <a:solidFill>
                      <a:srgbClr val="FFFFFF"/>
                    </a:solidFill>
                    <a:latin typeface="Brandon Grotesque Regular" panose="020B0503020203060202" pitchFamily="34" charset="0"/>
                    <a:cs typeface="Arial" panose="020B0604020202020204" pitchFamily="34" charset="0"/>
                  </a:rPr>
                  <a:t>Unsafe?</a:t>
                </a:r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EC9D789-21EA-4B8C-8CD6-370FF18162D4}"/>
                </a:ext>
              </a:extLst>
            </p:cNvPr>
            <p:cNvSpPr/>
            <p:nvPr/>
          </p:nvSpPr>
          <p:spPr>
            <a:xfrm>
              <a:off x="13396786" y="-1"/>
              <a:ext cx="198057" cy="10287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Brandon Grotesque Regular" panose="020B0503020203060202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16AE4F0D-8DC0-406D-9D18-12EBCC69C1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4" t="5680" r="-174" b="66"/>
          <a:stretch/>
        </p:blipFill>
        <p:spPr>
          <a:xfrm rot="5400000">
            <a:off x="2996271" y="791400"/>
            <a:ext cx="6269944" cy="52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83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369761" cy="1828800"/>
          </a:xfrm>
          <a:custGeom>
            <a:avLst/>
            <a:gdLst/>
            <a:ahLst/>
            <a:cxnLst/>
            <a:rect l="l" t="t" r="r" b="b"/>
            <a:pathLst>
              <a:path w="18554642" h="2743200">
                <a:moveTo>
                  <a:pt x="0" y="0"/>
                </a:moveTo>
                <a:lnTo>
                  <a:pt x="18554642" y="0"/>
                </a:lnTo>
                <a:lnTo>
                  <a:pt x="18554642" y="2743200"/>
                </a:lnTo>
                <a:lnTo>
                  <a:pt x="0" y="27432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4749" y="276288"/>
            <a:ext cx="12070080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Safety Guide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068560" y="6139830"/>
            <a:ext cx="1884680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400" dirty="0">
                <a:solidFill>
                  <a:srgbClr val="1D376C"/>
                </a:solidFill>
                <a:latin typeface="Pacifico" panose="00000500000000000000" pitchFamily="2" charset="0"/>
                <a:cs typeface="Arial" panose="020B0604020202020204" pitchFamily="34" charset="0"/>
              </a:rPr>
              <a:t>Goodwill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8940955" y="4522753"/>
            <a:ext cx="2781199" cy="1295604"/>
            <a:chOff x="0" y="0"/>
            <a:chExt cx="5562398" cy="2591208"/>
          </a:xfrm>
        </p:grpSpPr>
        <p:sp>
          <p:nvSpPr>
            <p:cNvPr id="6" name="Freeform 6"/>
            <p:cNvSpPr/>
            <p:nvPr/>
          </p:nvSpPr>
          <p:spPr>
            <a:xfrm>
              <a:off x="31750" y="31750"/>
              <a:ext cx="5498973" cy="2527681"/>
            </a:xfrm>
            <a:custGeom>
              <a:avLst/>
              <a:gdLst/>
              <a:ahLst/>
              <a:cxnLst/>
              <a:rect l="l" t="t" r="r" b="b"/>
              <a:pathLst>
                <a:path w="5498973" h="2527681">
                  <a:moveTo>
                    <a:pt x="0" y="421259"/>
                  </a:moveTo>
                  <a:cubicBezTo>
                    <a:pt x="0" y="188595"/>
                    <a:pt x="191135" y="0"/>
                    <a:pt x="426974" y="0"/>
                  </a:cubicBezTo>
                  <a:lnTo>
                    <a:pt x="5071999" y="0"/>
                  </a:lnTo>
                  <a:cubicBezTo>
                    <a:pt x="5307838" y="0"/>
                    <a:pt x="5498973" y="188595"/>
                    <a:pt x="5498973" y="421259"/>
                  </a:cubicBezTo>
                  <a:lnTo>
                    <a:pt x="5498973" y="2106422"/>
                  </a:lnTo>
                  <a:cubicBezTo>
                    <a:pt x="5498973" y="2339086"/>
                    <a:pt x="5307838" y="2527681"/>
                    <a:pt x="5071999" y="2527681"/>
                  </a:cubicBezTo>
                  <a:lnTo>
                    <a:pt x="426974" y="2527681"/>
                  </a:lnTo>
                  <a:cubicBezTo>
                    <a:pt x="191135" y="2527681"/>
                    <a:pt x="0" y="2339086"/>
                    <a:pt x="0" y="2106422"/>
                  </a:cubicBezTo>
                  <a:close/>
                </a:path>
              </a:pathLst>
            </a:custGeom>
            <a:solidFill>
              <a:srgbClr val="1D376C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5562473" cy="2591181"/>
            </a:xfrm>
            <a:custGeom>
              <a:avLst/>
              <a:gdLst/>
              <a:ahLst/>
              <a:cxnLst/>
              <a:rect l="l" t="t" r="r" b="b"/>
              <a:pathLst>
                <a:path w="5562473" h="2591181">
                  <a:moveTo>
                    <a:pt x="0" y="453009"/>
                  </a:moveTo>
                  <a:cubicBezTo>
                    <a:pt x="0" y="202438"/>
                    <a:pt x="205740" y="0"/>
                    <a:pt x="458724" y="0"/>
                  </a:cubicBezTo>
                  <a:lnTo>
                    <a:pt x="5103749" y="0"/>
                  </a:lnTo>
                  <a:lnTo>
                    <a:pt x="5103749" y="31750"/>
                  </a:lnTo>
                  <a:lnTo>
                    <a:pt x="5103749" y="0"/>
                  </a:lnTo>
                  <a:cubicBezTo>
                    <a:pt x="5356733" y="0"/>
                    <a:pt x="5562473" y="202438"/>
                    <a:pt x="5562473" y="453009"/>
                  </a:cubicBezTo>
                  <a:lnTo>
                    <a:pt x="5530723" y="453009"/>
                  </a:lnTo>
                  <a:lnTo>
                    <a:pt x="5562473" y="453009"/>
                  </a:lnTo>
                  <a:lnTo>
                    <a:pt x="5562473" y="2138172"/>
                  </a:lnTo>
                  <a:lnTo>
                    <a:pt x="5530723" y="2138172"/>
                  </a:lnTo>
                  <a:lnTo>
                    <a:pt x="5562473" y="2138172"/>
                  </a:lnTo>
                  <a:cubicBezTo>
                    <a:pt x="5562473" y="2388743"/>
                    <a:pt x="5356733" y="2591181"/>
                    <a:pt x="5103749" y="2591181"/>
                  </a:cubicBezTo>
                  <a:lnTo>
                    <a:pt x="5103749" y="2559431"/>
                  </a:lnTo>
                  <a:lnTo>
                    <a:pt x="5103749" y="2591181"/>
                  </a:lnTo>
                  <a:lnTo>
                    <a:pt x="458724" y="2591181"/>
                  </a:lnTo>
                  <a:lnTo>
                    <a:pt x="458724" y="2559431"/>
                  </a:lnTo>
                  <a:lnTo>
                    <a:pt x="458724" y="2591181"/>
                  </a:lnTo>
                  <a:cubicBezTo>
                    <a:pt x="205740" y="2591181"/>
                    <a:pt x="0" y="2388743"/>
                    <a:pt x="0" y="2138172"/>
                  </a:cubicBezTo>
                  <a:lnTo>
                    <a:pt x="0" y="453009"/>
                  </a:lnTo>
                  <a:lnTo>
                    <a:pt x="31750" y="453009"/>
                  </a:lnTo>
                  <a:lnTo>
                    <a:pt x="0" y="453009"/>
                  </a:lnTo>
                  <a:moveTo>
                    <a:pt x="63500" y="453009"/>
                  </a:moveTo>
                  <a:lnTo>
                    <a:pt x="63500" y="2138172"/>
                  </a:lnTo>
                  <a:lnTo>
                    <a:pt x="31750" y="2138172"/>
                  </a:lnTo>
                  <a:lnTo>
                    <a:pt x="63500" y="2138172"/>
                  </a:lnTo>
                  <a:cubicBezTo>
                    <a:pt x="63500" y="2352929"/>
                    <a:pt x="240030" y="2527681"/>
                    <a:pt x="458724" y="2527681"/>
                  </a:cubicBezTo>
                  <a:lnTo>
                    <a:pt x="5103749" y="2527681"/>
                  </a:lnTo>
                  <a:cubicBezTo>
                    <a:pt x="5322443" y="2527681"/>
                    <a:pt x="5498973" y="2352929"/>
                    <a:pt x="5498973" y="2138172"/>
                  </a:cubicBezTo>
                  <a:lnTo>
                    <a:pt x="5498973" y="453009"/>
                  </a:lnTo>
                  <a:cubicBezTo>
                    <a:pt x="5498846" y="238252"/>
                    <a:pt x="5322316" y="63500"/>
                    <a:pt x="5103749" y="63500"/>
                  </a:cubicBezTo>
                  <a:lnTo>
                    <a:pt x="458724" y="63500"/>
                  </a:lnTo>
                  <a:lnTo>
                    <a:pt x="458724" y="31750"/>
                  </a:lnTo>
                  <a:lnTo>
                    <a:pt x="458724" y="63500"/>
                  </a:lnTo>
                  <a:cubicBezTo>
                    <a:pt x="240030" y="63500"/>
                    <a:pt x="63500" y="238252"/>
                    <a:pt x="63500" y="453009"/>
                  </a:cubicBezTo>
                  <a:close/>
                </a:path>
              </a:pathLst>
            </a:custGeom>
            <a:solidFill>
              <a:srgbClr val="04B08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38100"/>
              <a:ext cx="5562398" cy="25531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3456"/>
                </a:lnSpc>
              </a:pPr>
              <a:r>
                <a:rPr lang="en-US" sz="3200" dirty="0">
                  <a:solidFill>
                    <a:srgbClr val="FFFFFF"/>
                  </a:solidFill>
                  <a:latin typeface="Brandon Grotesque Regular" panose="020B0503020203060202" pitchFamily="34" charset="0"/>
                  <a:cs typeface="Arial" panose="020B0604020202020204" pitchFamily="34" charset="0"/>
                </a:rPr>
                <a:t>When do you use it?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940955" y="2535912"/>
            <a:ext cx="2781199" cy="1295604"/>
            <a:chOff x="0" y="0"/>
            <a:chExt cx="5562398" cy="2591208"/>
          </a:xfrm>
        </p:grpSpPr>
        <p:sp>
          <p:nvSpPr>
            <p:cNvPr id="10" name="Freeform 10"/>
            <p:cNvSpPr/>
            <p:nvPr/>
          </p:nvSpPr>
          <p:spPr>
            <a:xfrm>
              <a:off x="31750" y="31750"/>
              <a:ext cx="5498973" cy="2527681"/>
            </a:xfrm>
            <a:custGeom>
              <a:avLst/>
              <a:gdLst/>
              <a:ahLst/>
              <a:cxnLst/>
              <a:rect l="l" t="t" r="r" b="b"/>
              <a:pathLst>
                <a:path w="5498973" h="2527681">
                  <a:moveTo>
                    <a:pt x="0" y="421259"/>
                  </a:moveTo>
                  <a:cubicBezTo>
                    <a:pt x="0" y="188595"/>
                    <a:pt x="191135" y="0"/>
                    <a:pt x="426974" y="0"/>
                  </a:cubicBezTo>
                  <a:lnTo>
                    <a:pt x="5071999" y="0"/>
                  </a:lnTo>
                  <a:cubicBezTo>
                    <a:pt x="5307838" y="0"/>
                    <a:pt x="5498973" y="188595"/>
                    <a:pt x="5498973" y="421259"/>
                  </a:cubicBezTo>
                  <a:lnTo>
                    <a:pt x="5498973" y="2106422"/>
                  </a:lnTo>
                  <a:cubicBezTo>
                    <a:pt x="5498973" y="2339086"/>
                    <a:pt x="5307838" y="2527681"/>
                    <a:pt x="5071999" y="2527681"/>
                  </a:cubicBezTo>
                  <a:lnTo>
                    <a:pt x="426974" y="2527681"/>
                  </a:lnTo>
                  <a:cubicBezTo>
                    <a:pt x="191135" y="2527681"/>
                    <a:pt x="0" y="2339086"/>
                    <a:pt x="0" y="2106422"/>
                  </a:cubicBezTo>
                  <a:close/>
                </a:path>
              </a:pathLst>
            </a:custGeom>
            <a:solidFill>
              <a:srgbClr val="1D376C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5562473" cy="2591181"/>
            </a:xfrm>
            <a:custGeom>
              <a:avLst/>
              <a:gdLst/>
              <a:ahLst/>
              <a:cxnLst/>
              <a:rect l="l" t="t" r="r" b="b"/>
              <a:pathLst>
                <a:path w="5562473" h="2591181">
                  <a:moveTo>
                    <a:pt x="0" y="453009"/>
                  </a:moveTo>
                  <a:cubicBezTo>
                    <a:pt x="0" y="202438"/>
                    <a:pt x="205740" y="0"/>
                    <a:pt x="458724" y="0"/>
                  </a:cubicBezTo>
                  <a:lnTo>
                    <a:pt x="5103749" y="0"/>
                  </a:lnTo>
                  <a:lnTo>
                    <a:pt x="5103749" y="31750"/>
                  </a:lnTo>
                  <a:lnTo>
                    <a:pt x="5103749" y="0"/>
                  </a:lnTo>
                  <a:cubicBezTo>
                    <a:pt x="5356733" y="0"/>
                    <a:pt x="5562473" y="202438"/>
                    <a:pt x="5562473" y="453009"/>
                  </a:cubicBezTo>
                  <a:lnTo>
                    <a:pt x="5530723" y="453009"/>
                  </a:lnTo>
                  <a:lnTo>
                    <a:pt x="5562473" y="453009"/>
                  </a:lnTo>
                  <a:lnTo>
                    <a:pt x="5562473" y="2138172"/>
                  </a:lnTo>
                  <a:lnTo>
                    <a:pt x="5530723" y="2138172"/>
                  </a:lnTo>
                  <a:lnTo>
                    <a:pt x="5562473" y="2138172"/>
                  </a:lnTo>
                  <a:cubicBezTo>
                    <a:pt x="5562473" y="2388743"/>
                    <a:pt x="5356733" y="2591181"/>
                    <a:pt x="5103749" y="2591181"/>
                  </a:cubicBezTo>
                  <a:lnTo>
                    <a:pt x="5103749" y="2559431"/>
                  </a:lnTo>
                  <a:lnTo>
                    <a:pt x="5103749" y="2591181"/>
                  </a:lnTo>
                  <a:lnTo>
                    <a:pt x="458724" y="2591181"/>
                  </a:lnTo>
                  <a:lnTo>
                    <a:pt x="458724" y="2559431"/>
                  </a:lnTo>
                  <a:lnTo>
                    <a:pt x="458724" y="2591181"/>
                  </a:lnTo>
                  <a:cubicBezTo>
                    <a:pt x="205740" y="2591181"/>
                    <a:pt x="0" y="2388743"/>
                    <a:pt x="0" y="2138172"/>
                  </a:cubicBezTo>
                  <a:lnTo>
                    <a:pt x="0" y="453009"/>
                  </a:lnTo>
                  <a:lnTo>
                    <a:pt x="31750" y="453009"/>
                  </a:lnTo>
                  <a:lnTo>
                    <a:pt x="0" y="453009"/>
                  </a:lnTo>
                  <a:moveTo>
                    <a:pt x="63500" y="453009"/>
                  </a:moveTo>
                  <a:lnTo>
                    <a:pt x="63500" y="2138172"/>
                  </a:lnTo>
                  <a:lnTo>
                    <a:pt x="31750" y="2138172"/>
                  </a:lnTo>
                  <a:lnTo>
                    <a:pt x="63500" y="2138172"/>
                  </a:lnTo>
                  <a:cubicBezTo>
                    <a:pt x="63500" y="2352929"/>
                    <a:pt x="240030" y="2527681"/>
                    <a:pt x="458724" y="2527681"/>
                  </a:cubicBezTo>
                  <a:lnTo>
                    <a:pt x="5103749" y="2527681"/>
                  </a:lnTo>
                  <a:cubicBezTo>
                    <a:pt x="5322443" y="2527681"/>
                    <a:pt x="5498973" y="2352929"/>
                    <a:pt x="5498973" y="2138172"/>
                  </a:cubicBezTo>
                  <a:lnTo>
                    <a:pt x="5498973" y="453009"/>
                  </a:lnTo>
                  <a:cubicBezTo>
                    <a:pt x="5498846" y="238252"/>
                    <a:pt x="5322316" y="63500"/>
                    <a:pt x="5103749" y="63500"/>
                  </a:cubicBezTo>
                  <a:lnTo>
                    <a:pt x="458724" y="63500"/>
                  </a:lnTo>
                  <a:lnTo>
                    <a:pt x="458724" y="31750"/>
                  </a:lnTo>
                  <a:lnTo>
                    <a:pt x="458724" y="63500"/>
                  </a:lnTo>
                  <a:cubicBezTo>
                    <a:pt x="240030" y="63500"/>
                    <a:pt x="63500" y="238252"/>
                    <a:pt x="63500" y="453009"/>
                  </a:cubicBezTo>
                  <a:close/>
                </a:path>
              </a:pathLst>
            </a:custGeom>
            <a:solidFill>
              <a:srgbClr val="04B086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38100"/>
              <a:ext cx="5562398" cy="25531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3456"/>
                </a:lnSpc>
              </a:pPr>
              <a:r>
                <a:rPr lang="en-US" sz="3200" dirty="0">
                  <a:solidFill>
                    <a:srgbClr val="FFFFFF"/>
                  </a:solidFill>
                  <a:latin typeface="Brandon Grotesque Regular" panose="020B0503020203060202" pitchFamily="34" charset="0"/>
                  <a:cs typeface="Arial" panose="020B0604020202020204" pitchFamily="34" charset="0"/>
                </a:rPr>
                <a:t>Where is it located?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4404564" y="2197046"/>
            <a:ext cx="3367837" cy="4058972"/>
          </a:xfrm>
          <a:custGeom>
            <a:avLst/>
            <a:gdLst/>
            <a:ahLst/>
            <a:cxnLst/>
            <a:rect l="l" t="t" r="r" b="b"/>
            <a:pathLst>
              <a:path w="5074309" h="6088458">
                <a:moveTo>
                  <a:pt x="0" y="0"/>
                </a:moveTo>
                <a:lnTo>
                  <a:pt x="5074309" y="0"/>
                </a:lnTo>
                <a:lnTo>
                  <a:pt x="5074309" y="6088458"/>
                </a:lnTo>
                <a:lnTo>
                  <a:pt x="0" y="60884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1" b="-31"/>
            </a:stretch>
          </a:blipFill>
        </p:spPr>
      </p:sp>
      <p:sp>
        <p:nvSpPr>
          <p:cNvPr id="14" name="AutoShape 14"/>
          <p:cNvSpPr/>
          <p:nvPr/>
        </p:nvSpPr>
        <p:spPr>
          <a:xfrm rot="2429777">
            <a:off x="3040654" y="3707463"/>
            <a:ext cx="1583694" cy="0"/>
          </a:xfrm>
          <a:prstGeom prst="line">
            <a:avLst/>
          </a:prstGeom>
          <a:ln w="28575" cap="rnd">
            <a:solidFill>
              <a:srgbClr val="1D376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 rot="-2398624">
            <a:off x="3046741" y="4730315"/>
            <a:ext cx="1571598" cy="0"/>
          </a:xfrm>
          <a:prstGeom prst="line">
            <a:avLst/>
          </a:prstGeom>
          <a:ln w="28575" cap="rnd">
            <a:solidFill>
              <a:srgbClr val="1D376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 flipV="1">
            <a:off x="7749157" y="3183705"/>
            <a:ext cx="1183860" cy="1005256"/>
          </a:xfrm>
          <a:prstGeom prst="line">
            <a:avLst/>
          </a:prstGeom>
          <a:ln w="28575" cap="rnd">
            <a:solidFill>
              <a:srgbClr val="1D376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rot="2463159" flipV="1">
            <a:off x="7557439" y="4701019"/>
            <a:ext cx="1559359" cy="0"/>
          </a:xfrm>
          <a:prstGeom prst="line">
            <a:avLst/>
          </a:prstGeom>
          <a:ln w="28575" cap="rnd">
            <a:solidFill>
              <a:srgbClr val="1D376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469846" y="2535912"/>
            <a:ext cx="2781199" cy="1280762"/>
            <a:chOff x="0" y="0"/>
            <a:chExt cx="5562398" cy="2561524"/>
          </a:xfrm>
        </p:grpSpPr>
        <p:sp>
          <p:nvSpPr>
            <p:cNvPr id="19" name="Freeform 19"/>
            <p:cNvSpPr/>
            <p:nvPr/>
          </p:nvSpPr>
          <p:spPr>
            <a:xfrm>
              <a:off x="31750" y="31750"/>
              <a:ext cx="5498846" cy="2497963"/>
            </a:xfrm>
            <a:custGeom>
              <a:avLst/>
              <a:gdLst/>
              <a:ahLst/>
              <a:cxnLst/>
              <a:rect l="l" t="t" r="r" b="b"/>
              <a:pathLst>
                <a:path w="5498846" h="2497963">
                  <a:moveTo>
                    <a:pt x="0" y="416306"/>
                  </a:moveTo>
                  <a:cubicBezTo>
                    <a:pt x="0" y="186436"/>
                    <a:pt x="188976" y="0"/>
                    <a:pt x="422021" y="0"/>
                  </a:cubicBezTo>
                  <a:lnTo>
                    <a:pt x="5076825" y="0"/>
                  </a:lnTo>
                  <a:cubicBezTo>
                    <a:pt x="5309870" y="0"/>
                    <a:pt x="5498846" y="186436"/>
                    <a:pt x="5498846" y="416306"/>
                  </a:cubicBezTo>
                  <a:lnTo>
                    <a:pt x="5498846" y="2081657"/>
                  </a:lnTo>
                  <a:cubicBezTo>
                    <a:pt x="5498846" y="2311654"/>
                    <a:pt x="5309870" y="2497963"/>
                    <a:pt x="5076825" y="2497963"/>
                  </a:cubicBezTo>
                  <a:lnTo>
                    <a:pt x="422021" y="2497963"/>
                  </a:lnTo>
                  <a:cubicBezTo>
                    <a:pt x="188976" y="2497963"/>
                    <a:pt x="0" y="2311527"/>
                    <a:pt x="0" y="2081657"/>
                  </a:cubicBezTo>
                  <a:close/>
                </a:path>
              </a:pathLst>
            </a:custGeom>
            <a:solidFill>
              <a:srgbClr val="1D376C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5562346" cy="2561463"/>
            </a:xfrm>
            <a:custGeom>
              <a:avLst/>
              <a:gdLst/>
              <a:ahLst/>
              <a:cxnLst/>
              <a:rect l="l" t="t" r="r" b="b"/>
              <a:pathLst>
                <a:path w="5562346" h="2561463">
                  <a:moveTo>
                    <a:pt x="0" y="448056"/>
                  </a:moveTo>
                  <a:cubicBezTo>
                    <a:pt x="0" y="200152"/>
                    <a:pt x="203581" y="0"/>
                    <a:pt x="453771" y="0"/>
                  </a:cubicBezTo>
                  <a:lnTo>
                    <a:pt x="5108575" y="0"/>
                  </a:lnTo>
                  <a:lnTo>
                    <a:pt x="5108575" y="31750"/>
                  </a:lnTo>
                  <a:lnTo>
                    <a:pt x="5108575" y="0"/>
                  </a:lnTo>
                  <a:cubicBezTo>
                    <a:pt x="5358765" y="0"/>
                    <a:pt x="5562346" y="200152"/>
                    <a:pt x="5562346" y="448056"/>
                  </a:cubicBezTo>
                  <a:lnTo>
                    <a:pt x="5530596" y="448056"/>
                  </a:lnTo>
                  <a:lnTo>
                    <a:pt x="5562346" y="448056"/>
                  </a:lnTo>
                  <a:lnTo>
                    <a:pt x="5562346" y="2113407"/>
                  </a:lnTo>
                  <a:lnTo>
                    <a:pt x="5530596" y="2113407"/>
                  </a:lnTo>
                  <a:lnTo>
                    <a:pt x="5562346" y="2113407"/>
                  </a:lnTo>
                  <a:cubicBezTo>
                    <a:pt x="5562346" y="2361311"/>
                    <a:pt x="5358765" y="2561463"/>
                    <a:pt x="5108575" y="2561463"/>
                  </a:cubicBezTo>
                  <a:lnTo>
                    <a:pt x="5108575" y="2529713"/>
                  </a:lnTo>
                  <a:lnTo>
                    <a:pt x="5108575" y="2561463"/>
                  </a:lnTo>
                  <a:lnTo>
                    <a:pt x="453771" y="2561463"/>
                  </a:lnTo>
                  <a:lnTo>
                    <a:pt x="453771" y="2529713"/>
                  </a:lnTo>
                  <a:lnTo>
                    <a:pt x="453771" y="2561463"/>
                  </a:lnTo>
                  <a:cubicBezTo>
                    <a:pt x="203581" y="2561463"/>
                    <a:pt x="0" y="2361311"/>
                    <a:pt x="0" y="2113407"/>
                  </a:cubicBezTo>
                  <a:lnTo>
                    <a:pt x="0" y="448056"/>
                  </a:lnTo>
                  <a:lnTo>
                    <a:pt x="31750" y="448056"/>
                  </a:lnTo>
                  <a:lnTo>
                    <a:pt x="0" y="448056"/>
                  </a:lnTo>
                  <a:moveTo>
                    <a:pt x="63500" y="448056"/>
                  </a:moveTo>
                  <a:lnTo>
                    <a:pt x="63500" y="2113407"/>
                  </a:lnTo>
                  <a:lnTo>
                    <a:pt x="31750" y="2113407"/>
                  </a:lnTo>
                  <a:lnTo>
                    <a:pt x="63500" y="2113407"/>
                  </a:lnTo>
                  <a:cubicBezTo>
                    <a:pt x="63500" y="2325370"/>
                    <a:pt x="237871" y="2497963"/>
                    <a:pt x="453771" y="2497963"/>
                  </a:cubicBezTo>
                  <a:lnTo>
                    <a:pt x="5108575" y="2497963"/>
                  </a:lnTo>
                  <a:cubicBezTo>
                    <a:pt x="5324602" y="2497963"/>
                    <a:pt x="5498846" y="2325370"/>
                    <a:pt x="5498846" y="2113407"/>
                  </a:cubicBezTo>
                  <a:lnTo>
                    <a:pt x="5498846" y="448056"/>
                  </a:lnTo>
                  <a:cubicBezTo>
                    <a:pt x="5498846" y="236093"/>
                    <a:pt x="5324602" y="63500"/>
                    <a:pt x="5108575" y="63500"/>
                  </a:cubicBezTo>
                  <a:lnTo>
                    <a:pt x="453771" y="63500"/>
                  </a:lnTo>
                  <a:lnTo>
                    <a:pt x="453771" y="31750"/>
                  </a:lnTo>
                  <a:lnTo>
                    <a:pt x="453771" y="63500"/>
                  </a:lnTo>
                  <a:cubicBezTo>
                    <a:pt x="237871" y="63500"/>
                    <a:pt x="63500" y="236093"/>
                    <a:pt x="63500" y="448056"/>
                  </a:cubicBezTo>
                  <a:close/>
                </a:path>
              </a:pathLst>
            </a:custGeom>
            <a:solidFill>
              <a:srgbClr val="04B086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38100"/>
              <a:ext cx="5562398" cy="25234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3456"/>
                </a:lnSpc>
              </a:pPr>
              <a:r>
                <a:rPr lang="en-US" sz="3200" dirty="0">
                  <a:solidFill>
                    <a:srgbClr val="FFFFFF"/>
                  </a:solidFill>
                  <a:latin typeface="Brandon Grotesque Regular" panose="020B0503020203060202" pitchFamily="34" charset="0"/>
                  <a:cs typeface="Arial" panose="020B0604020202020204" pitchFamily="34" charset="0"/>
                </a:rPr>
                <a:t>What is it?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69846" y="4459795"/>
            <a:ext cx="2781199" cy="1280762"/>
            <a:chOff x="0" y="0"/>
            <a:chExt cx="5562398" cy="2561524"/>
          </a:xfrm>
        </p:grpSpPr>
        <p:sp>
          <p:nvSpPr>
            <p:cNvPr id="23" name="Freeform 23"/>
            <p:cNvSpPr/>
            <p:nvPr/>
          </p:nvSpPr>
          <p:spPr>
            <a:xfrm>
              <a:off x="31750" y="31750"/>
              <a:ext cx="5498846" cy="2497963"/>
            </a:xfrm>
            <a:custGeom>
              <a:avLst/>
              <a:gdLst/>
              <a:ahLst/>
              <a:cxnLst/>
              <a:rect l="l" t="t" r="r" b="b"/>
              <a:pathLst>
                <a:path w="5498846" h="2497963">
                  <a:moveTo>
                    <a:pt x="0" y="416306"/>
                  </a:moveTo>
                  <a:cubicBezTo>
                    <a:pt x="0" y="186436"/>
                    <a:pt x="188976" y="0"/>
                    <a:pt x="422021" y="0"/>
                  </a:cubicBezTo>
                  <a:lnTo>
                    <a:pt x="5076825" y="0"/>
                  </a:lnTo>
                  <a:cubicBezTo>
                    <a:pt x="5309870" y="0"/>
                    <a:pt x="5498846" y="186436"/>
                    <a:pt x="5498846" y="416306"/>
                  </a:cubicBezTo>
                  <a:lnTo>
                    <a:pt x="5498846" y="2081657"/>
                  </a:lnTo>
                  <a:cubicBezTo>
                    <a:pt x="5498846" y="2311654"/>
                    <a:pt x="5309870" y="2497963"/>
                    <a:pt x="5076825" y="2497963"/>
                  </a:cubicBezTo>
                  <a:lnTo>
                    <a:pt x="422021" y="2497963"/>
                  </a:lnTo>
                  <a:cubicBezTo>
                    <a:pt x="188976" y="2497963"/>
                    <a:pt x="0" y="2311527"/>
                    <a:pt x="0" y="2081657"/>
                  </a:cubicBezTo>
                  <a:close/>
                </a:path>
              </a:pathLst>
            </a:custGeom>
            <a:solidFill>
              <a:srgbClr val="1D376C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0" y="0"/>
              <a:ext cx="5562346" cy="2561463"/>
            </a:xfrm>
            <a:custGeom>
              <a:avLst/>
              <a:gdLst/>
              <a:ahLst/>
              <a:cxnLst/>
              <a:rect l="l" t="t" r="r" b="b"/>
              <a:pathLst>
                <a:path w="5562346" h="2561463">
                  <a:moveTo>
                    <a:pt x="0" y="448056"/>
                  </a:moveTo>
                  <a:cubicBezTo>
                    <a:pt x="0" y="200152"/>
                    <a:pt x="203581" y="0"/>
                    <a:pt x="453771" y="0"/>
                  </a:cubicBezTo>
                  <a:lnTo>
                    <a:pt x="5108575" y="0"/>
                  </a:lnTo>
                  <a:lnTo>
                    <a:pt x="5108575" y="31750"/>
                  </a:lnTo>
                  <a:lnTo>
                    <a:pt x="5108575" y="0"/>
                  </a:lnTo>
                  <a:cubicBezTo>
                    <a:pt x="5358765" y="0"/>
                    <a:pt x="5562346" y="200152"/>
                    <a:pt x="5562346" y="448056"/>
                  </a:cubicBezTo>
                  <a:lnTo>
                    <a:pt x="5530596" y="448056"/>
                  </a:lnTo>
                  <a:lnTo>
                    <a:pt x="5562346" y="448056"/>
                  </a:lnTo>
                  <a:lnTo>
                    <a:pt x="5562346" y="2113407"/>
                  </a:lnTo>
                  <a:lnTo>
                    <a:pt x="5530596" y="2113407"/>
                  </a:lnTo>
                  <a:lnTo>
                    <a:pt x="5562346" y="2113407"/>
                  </a:lnTo>
                  <a:cubicBezTo>
                    <a:pt x="5562346" y="2361311"/>
                    <a:pt x="5358765" y="2561463"/>
                    <a:pt x="5108575" y="2561463"/>
                  </a:cubicBezTo>
                  <a:lnTo>
                    <a:pt x="5108575" y="2529713"/>
                  </a:lnTo>
                  <a:lnTo>
                    <a:pt x="5108575" y="2561463"/>
                  </a:lnTo>
                  <a:lnTo>
                    <a:pt x="453771" y="2561463"/>
                  </a:lnTo>
                  <a:lnTo>
                    <a:pt x="453771" y="2529713"/>
                  </a:lnTo>
                  <a:lnTo>
                    <a:pt x="453771" y="2561463"/>
                  </a:lnTo>
                  <a:cubicBezTo>
                    <a:pt x="203581" y="2561463"/>
                    <a:pt x="0" y="2361311"/>
                    <a:pt x="0" y="2113407"/>
                  </a:cubicBezTo>
                  <a:lnTo>
                    <a:pt x="0" y="448056"/>
                  </a:lnTo>
                  <a:lnTo>
                    <a:pt x="31750" y="448056"/>
                  </a:lnTo>
                  <a:lnTo>
                    <a:pt x="0" y="448056"/>
                  </a:lnTo>
                  <a:moveTo>
                    <a:pt x="63500" y="448056"/>
                  </a:moveTo>
                  <a:lnTo>
                    <a:pt x="63500" y="2113407"/>
                  </a:lnTo>
                  <a:lnTo>
                    <a:pt x="31750" y="2113407"/>
                  </a:lnTo>
                  <a:lnTo>
                    <a:pt x="63500" y="2113407"/>
                  </a:lnTo>
                  <a:cubicBezTo>
                    <a:pt x="63500" y="2325370"/>
                    <a:pt x="237871" y="2497963"/>
                    <a:pt x="453771" y="2497963"/>
                  </a:cubicBezTo>
                  <a:lnTo>
                    <a:pt x="5108575" y="2497963"/>
                  </a:lnTo>
                  <a:cubicBezTo>
                    <a:pt x="5324602" y="2497963"/>
                    <a:pt x="5498846" y="2325370"/>
                    <a:pt x="5498846" y="2113407"/>
                  </a:cubicBezTo>
                  <a:lnTo>
                    <a:pt x="5498846" y="448056"/>
                  </a:lnTo>
                  <a:cubicBezTo>
                    <a:pt x="5498846" y="236093"/>
                    <a:pt x="5324602" y="63500"/>
                    <a:pt x="5108575" y="63500"/>
                  </a:cubicBezTo>
                  <a:lnTo>
                    <a:pt x="453771" y="63500"/>
                  </a:lnTo>
                  <a:lnTo>
                    <a:pt x="453771" y="31750"/>
                  </a:lnTo>
                  <a:lnTo>
                    <a:pt x="453771" y="63500"/>
                  </a:lnTo>
                  <a:cubicBezTo>
                    <a:pt x="237871" y="63500"/>
                    <a:pt x="63500" y="236093"/>
                    <a:pt x="63500" y="448056"/>
                  </a:cubicBezTo>
                  <a:close/>
                </a:path>
              </a:pathLst>
            </a:custGeom>
            <a:solidFill>
              <a:srgbClr val="04B086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38100"/>
              <a:ext cx="5562398" cy="25234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3456"/>
                </a:lnSpc>
              </a:pPr>
              <a:r>
                <a:rPr lang="en-US" sz="3200" dirty="0">
                  <a:solidFill>
                    <a:srgbClr val="FFFFFF"/>
                  </a:solidFill>
                  <a:latin typeface="Brandon Grotesque Regular" panose="020B0503020203060202" pitchFamily="34" charset="0"/>
                  <a:cs typeface="Arial" panose="020B0604020202020204" pitchFamily="34" charset="0"/>
                </a:rPr>
                <a:t>Who is it for?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8473693-0523-44DB-A1D7-1BEDA344B8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5831" r="38924" b="68053"/>
          <a:stretch/>
        </p:blipFill>
        <p:spPr>
          <a:xfrm>
            <a:off x="465621" y="1826152"/>
            <a:ext cx="11260759" cy="49792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C9BBE6-43B5-4023-BE36-497C7A2B05D6}"/>
              </a:ext>
            </a:extLst>
          </p:cNvPr>
          <p:cNvSpPr/>
          <p:nvPr/>
        </p:nvSpPr>
        <p:spPr>
          <a:xfrm>
            <a:off x="2774950" y="1257300"/>
            <a:ext cx="6540500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055B3D-E619-418D-917F-E9AC4682B56C}"/>
              </a:ext>
            </a:extLst>
          </p:cNvPr>
          <p:cNvSpPr txBox="1"/>
          <p:nvPr/>
        </p:nvSpPr>
        <p:spPr>
          <a:xfrm>
            <a:off x="10007600" y="6115701"/>
            <a:ext cx="200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D376C"/>
                </a:solidFill>
                <a:latin typeface="Pacifico" panose="00000500000000000000" pitchFamily="2" charset="0"/>
              </a:rPr>
              <a:t>Goodwill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65B1882-07F1-4E64-9E8C-F896E3FE190C}"/>
              </a:ext>
            </a:extLst>
          </p:cNvPr>
          <p:cNvGrpSpPr/>
          <p:nvPr/>
        </p:nvGrpSpPr>
        <p:grpSpPr>
          <a:xfrm>
            <a:off x="-113788" y="1"/>
            <a:ext cx="12369761" cy="1485899"/>
            <a:chOff x="-113788" y="0"/>
            <a:chExt cx="12369761" cy="148589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DC4EBC5-C024-4460-8936-EF0B9310CC1D}"/>
                </a:ext>
              </a:extLst>
            </p:cNvPr>
            <p:cNvSpPr/>
            <p:nvPr/>
          </p:nvSpPr>
          <p:spPr>
            <a:xfrm>
              <a:off x="-113788" y="0"/>
              <a:ext cx="12369761" cy="1485899"/>
            </a:xfrm>
            <a:prstGeom prst="rect">
              <a:avLst/>
            </a:prstGeom>
            <a:solidFill>
              <a:srgbClr val="1D37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DA4240E-4E75-4DBF-B4FD-F67550F3722D}"/>
                </a:ext>
              </a:extLst>
            </p:cNvPr>
            <p:cNvSpPr txBox="1"/>
            <p:nvPr/>
          </p:nvSpPr>
          <p:spPr>
            <a:xfrm>
              <a:off x="1" y="296608"/>
              <a:ext cx="12192000" cy="925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6500"/>
                </a:lnSpc>
              </a:pPr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Safety Guide Location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E42476F-FC8D-47CD-A34A-44F8820A7F83}"/>
              </a:ext>
            </a:extLst>
          </p:cNvPr>
          <p:cNvGrpSpPr>
            <a:grpSpLocks noChangeAspect="1"/>
          </p:cNvGrpSpPr>
          <p:nvPr/>
        </p:nvGrpSpPr>
        <p:grpSpPr>
          <a:xfrm>
            <a:off x="1330128" y="1888306"/>
            <a:ext cx="9481930" cy="4857574"/>
            <a:chOff x="2539448" y="1883465"/>
            <a:chExt cx="7071691" cy="3622813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5116EFC-7ACE-4697-B1EA-F3E6752229E0}"/>
                </a:ext>
              </a:extLst>
            </p:cNvPr>
            <p:cNvSpPr/>
            <p:nvPr/>
          </p:nvSpPr>
          <p:spPr>
            <a:xfrm>
              <a:off x="2539448" y="1883465"/>
              <a:ext cx="7071691" cy="362281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27A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Brandon Grotesque Regular" panose="020B0503020203060202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FB8701F-C113-4E12-8337-BE10EB5520D2}"/>
                </a:ext>
              </a:extLst>
            </p:cNvPr>
            <p:cNvSpPr/>
            <p:nvPr/>
          </p:nvSpPr>
          <p:spPr>
            <a:xfrm>
              <a:off x="6224979" y="4055705"/>
              <a:ext cx="1425575" cy="806760"/>
            </a:xfrm>
            <a:prstGeom prst="rect">
              <a:avLst/>
            </a:prstGeom>
            <a:solidFill>
              <a:srgbClr val="027AB6"/>
            </a:solidFill>
            <a:ln>
              <a:solidFill>
                <a:srgbClr val="027A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Brandon Grotesque Regular" panose="020B0503020203060202" pitchFamily="34" charset="0"/>
                </a:rPr>
                <a:t>November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8421297-7ABF-4D0A-9E4C-DE462E0F9E79}"/>
                </a:ext>
              </a:extLst>
            </p:cNvPr>
            <p:cNvSpPr/>
            <p:nvPr/>
          </p:nvSpPr>
          <p:spPr>
            <a:xfrm>
              <a:off x="6224979" y="3067017"/>
              <a:ext cx="1425575" cy="805459"/>
            </a:xfrm>
            <a:prstGeom prst="rect">
              <a:avLst/>
            </a:prstGeom>
            <a:solidFill>
              <a:srgbClr val="027AB6"/>
            </a:solidFill>
            <a:ln>
              <a:solidFill>
                <a:srgbClr val="027A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Brandon Grotesque Regular" panose="020B0503020203060202" pitchFamily="34" charset="0"/>
                </a:rPr>
                <a:t>July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8CF9AF0-472B-4D00-966B-4EA18755A5DE}"/>
                </a:ext>
              </a:extLst>
            </p:cNvPr>
            <p:cNvSpPr/>
            <p:nvPr/>
          </p:nvSpPr>
          <p:spPr>
            <a:xfrm>
              <a:off x="4483719" y="3075109"/>
              <a:ext cx="1425575" cy="800100"/>
            </a:xfrm>
            <a:prstGeom prst="rect">
              <a:avLst/>
            </a:prstGeom>
            <a:solidFill>
              <a:srgbClr val="027AB6"/>
            </a:solidFill>
            <a:ln>
              <a:solidFill>
                <a:srgbClr val="027A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Brandon Grotesque Regular" panose="020B0503020203060202" pitchFamily="34" charset="0"/>
                </a:rPr>
                <a:t>June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4B0FC0A-CFFA-4535-89C1-D79C5188C089}"/>
                </a:ext>
              </a:extLst>
            </p:cNvPr>
            <p:cNvSpPr/>
            <p:nvPr/>
          </p:nvSpPr>
          <p:spPr>
            <a:xfrm>
              <a:off x="4483719" y="4069154"/>
              <a:ext cx="1425575" cy="801402"/>
            </a:xfrm>
            <a:prstGeom prst="rect">
              <a:avLst/>
            </a:prstGeom>
            <a:solidFill>
              <a:srgbClr val="027AB6"/>
            </a:solidFill>
            <a:ln>
              <a:solidFill>
                <a:srgbClr val="027A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Brandon Grotesque Regular" panose="020B0503020203060202" pitchFamily="34" charset="0"/>
                </a:rPr>
                <a:t>October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A7DC6BD-B774-4960-BFD3-D685FE210C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3639" t="32336" r="34818" b="66338"/>
            <a:stretch/>
          </p:blipFill>
          <p:spPr>
            <a:xfrm>
              <a:off x="5095006" y="4972256"/>
              <a:ext cx="2001988" cy="484466"/>
            </a:xfrm>
            <a:prstGeom prst="rect">
              <a:avLst/>
            </a:prstGeom>
            <a:ln w="25400">
              <a:noFill/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5B35F43-A22B-43A9-A80D-3A898DE0340B}"/>
                </a:ext>
              </a:extLst>
            </p:cNvPr>
            <p:cNvSpPr/>
            <p:nvPr/>
          </p:nvSpPr>
          <p:spPr>
            <a:xfrm>
              <a:off x="6224979" y="2067786"/>
              <a:ext cx="1425575" cy="805459"/>
            </a:xfrm>
            <a:prstGeom prst="rect">
              <a:avLst/>
            </a:prstGeom>
            <a:solidFill>
              <a:srgbClr val="027AB6"/>
            </a:solidFill>
            <a:ln>
              <a:solidFill>
                <a:srgbClr val="027A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Brandon Grotesque Regular" panose="020B0503020203060202" pitchFamily="34" charset="0"/>
                </a:rPr>
                <a:t>March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EAA5A0A-C8FA-43E4-BB55-01D3D3C172F0}"/>
                </a:ext>
              </a:extLst>
            </p:cNvPr>
            <p:cNvSpPr/>
            <p:nvPr/>
          </p:nvSpPr>
          <p:spPr>
            <a:xfrm>
              <a:off x="4483719" y="2081064"/>
              <a:ext cx="1425575" cy="800100"/>
            </a:xfrm>
            <a:prstGeom prst="rect">
              <a:avLst/>
            </a:prstGeom>
            <a:solidFill>
              <a:srgbClr val="027AB6"/>
            </a:solidFill>
            <a:ln>
              <a:solidFill>
                <a:srgbClr val="027A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Brandon Grotesque Regular" panose="020B0503020203060202" pitchFamily="34" charset="0"/>
                </a:rPr>
                <a:t>February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0206B94-CC2F-43F9-82B7-F0AD3BB2C7F0}"/>
                </a:ext>
              </a:extLst>
            </p:cNvPr>
            <p:cNvSpPr/>
            <p:nvPr/>
          </p:nvSpPr>
          <p:spPr>
            <a:xfrm>
              <a:off x="7967052" y="4055705"/>
              <a:ext cx="1425575" cy="806760"/>
            </a:xfrm>
            <a:prstGeom prst="rect">
              <a:avLst/>
            </a:prstGeom>
            <a:solidFill>
              <a:srgbClr val="027AB6"/>
            </a:solidFill>
            <a:ln>
              <a:solidFill>
                <a:srgbClr val="027A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Brandon Grotesque Regular" panose="020B0503020203060202" pitchFamily="34" charset="0"/>
                </a:rPr>
                <a:t>December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49FC695-3A8D-47A8-B6C4-7B07BBF287A0}"/>
                </a:ext>
              </a:extLst>
            </p:cNvPr>
            <p:cNvSpPr/>
            <p:nvPr/>
          </p:nvSpPr>
          <p:spPr>
            <a:xfrm>
              <a:off x="7967052" y="3067017"/>
              <a:ext cx="1425575" cy="805459"/>
            </a:xfrm>
            <a:prstGeom prst="rect">
              <a:avLst/>
            </a:prstGeom>
            <a:solidFill>
              <a:srgbClr val="027AB6"/>
            </a:solidFill>
            <a:ln>
              <a:solidFill>
                <a:srgbClr val="027A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Brandon Grotesque Regular" panose="020B0503020203060202" pitchFamily="34" charset="0"/>
                </a:rPr>
                <a:t>August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384EA0D-E012-42E4-9FFC-F1AC6AF3B2ED}"/>
                </a:ext>
              </a:extLst>
            </p:cNvPr>
            <p:cNvSpPr/>
            <p:nvPr/>
          </p:nvSpPr>
          <p:spPr>
            <a:xfrm>
              <a:off x="7967052" y="2067786"/>
              <a:ext cx="1425575" cy="805459"/>
            </a:xfrm>
            <a:prstGeom prst="rect">
              <a:avLst/>
            </a:prstGeom>
            <a:solidFill>
              <a:srgbClr val="027AB6"/>
            </a:solidFill>
            <a:ln>
              <a:solidFill>
                <a:srgbClr val="027A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Brandon Grotesque Regular" panose="020B0503020203060202" pitchFamily="34" charset="0"/>
                </a:rPr>
                <a:t>April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F0DCF00-877C-4A25-9856-1F20D464C352}"/>
                </a:ext>
              </a:extLst>
            </p:cNvPr>
            <p:cNvSpPr/>
            <p:nvPr/>
          </p:nvSpPr>
          <p:spPr>
            <a:xfrm>
              <a:off x="2741645" y="3075109"/>
              <a:ext cx="1425575" cy="800100"/>
            </a:xfrm>
            <a:prstGeom prst="rect">
              <a:avLst/>
            </a:prstGeom>
            <a:solidFill>
              <a:srgbClr val="027AB6"/>
            </a:solidFill>
            <a:ln>
              <a:solidFill>
                <a:srgbClr val="027A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Brandon Grotesque Regular" panose="020B0503020203060202" pitchFamily="34" charset="0"/>
                </a:rPr>
                <a:t>May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4FE8183-EA04-46A2-9953-5FE5493EA3EF}"/>
                </a:ext>
              </a:extLst>
            </p:cNvPr>
            <p:cNvSpPr/>
            <p:nvPr/>
          </p:nvSpPr>
          <p:spPr>
            <a:xfrm>
              <a:off x="2741646" y="4069154"/>
              <a:ext cx="1425575" cy="801402"/>
            </a:xfrm>
            <a:prstGeom prst="rect">
              <a:avLst/>
            </a:prstGeom>
            <a:solidFill>
              <a:srgbClr val="027AB6"/>
            </a:solidFill>
            <a:ln>
              <a:solidFill>
                <a:srgbClr val="027A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Brandon Grotesque Regular" panose="020B0503020203060202" pitchFamily="34" charset="0"/>
                </a:rPr>
                <a:t>September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1C8DE2B-E84C-4878-B687-F6112642A5D8}"/>
                </a:ext>
              </a:extLst>
            </p:cNvPr>
            <p:cNvSpPr/>
            <p:nvPr/>
          </p:nvSpPr>
          <p:spPr>
            <a:xfrm>
              <a:off x="2741645" y="2081064"/>
              <a:ext cx="1425575" cy="800100"/>
            </a:xfrm>
            <a:prstGeom prst="rect">
              <a:avLst/>
            </a:prstGeom>
            <a:solidFill>
              <a:srgbClr val="027AB6"/>
            </a:solidFill>
            <a:ln>
              <a:solidFill>
                <a:srgbClr val="027A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Brandon Grotesque Regular" panose="020B0503020203060202" pitchFamily="34" charset="0"/>
                </a:rPr>
                <a:t>January</a:t>
              </a:r>
            </a:p>
          </p:txBody>
        </p:sp>
      </p:grpSp>
      <p:pic>
        <p:nvPicPr>
          <p:cNvPr id="34" name="Graphic 33" descr="Cursor">
            <a:extLst>
              <a:ext uri="{FF2B5EF4-FFF2-40B4-BE49-F238E27FC236}">
                <a16:creationId xmlns:a16="http://schemas.microsoft.com/office/drawing/2014/main" id="{A059DD84-E41D-4D0C-B1B6-2F8BC4A201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91502" y="2592138"/>
            <a:ext cx="919192" cy="919192"/>
          </a:xfrm>
          <a:prstGeom prst="rect">
            <a:avLst/>
          </a:prstGeom>
        </p:spPr>
      </p:pic>
      <p:sp>
        <p:nvSpPr>
          <p:cNvPr id="26" name="Freeform 13">
            <a:extLst>
              <a:ext uri="{FF2B5EF4-FFF2-40B4-BE49-F238E27FC236}">
                <a16:creationId xmlns:a16="http://schemas.microsoft.com/office/drawing/2014/main" id="{7D394C3C-5CA1-4A66-9AB9-C9E1AB00526D}"/>
              </a:ext>
            </a:extLst>
          </p:cNvPr>
          <p:cNvSpPr/>
          <p:nvPr/>
        </p:nvSpPr>
        <p:spPr>
          <a:xfrm>
            <a:off x="3930500" y="1525637"/>
            <a:ext cx="4225178" cy="5305887"/>
          </a:xfrm>
          <a:custGeom>
            <a:avLst/>
            <a:gdLst/>
            <a:ahLst/>
            <a:cxnLst/>
            <a:rect l="l" t="t" r="r" b="b"/>
            <a:pathLst>
              <a:path w="5074309" h="6088458">
                <a:moveTo>
                  <a:pt x="0" y="0"/>
                </a:moveTo>
                <a:lnTo>
                  <a:pt x="5074309" y="0"/>
                </a:lnTo>
                <a:lnTo>
                  <a:pt x="5074309" y="6088458"/>
                </a:lnTo>
                <a:lnTo>
                  <a:pt x="0" y="60884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395" b="-1208"/>
            </a:stretch>
          </a:blipFill>
        </p:spPr>
      </p:sp>
    </p:spTree>
    <p:custDataLst>
      <p:tags r:id="rId1"/>
    </p:custDataLst>
    <p:extLst>
      <p:ext uri="{BB962C8B-B14F-4D97-AF65-F5344CB8AC3E}">
        <p14:creationId xmlns:p14="http://schemas.microsoft.com/office/powerpoint/2010/main" val="371456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1.45833E-6 0.00023 C -0.0056 -0.00209 -0.02448 -0.00972 -0.03086 -0.01042 L -0.04857 -0.0125 C -0.06927 -0.01204 -0.10547 -0.01389 -0.13151 -0.00834 C -0.17461 0.00023 -0.12904 -0.00857 -0.16107 1.85185E-6 C -0.16498 0.00116 -0.16901 0.00139 -0.17292 0.00208 C -0.22136 0.01296 -0.18138 0.00532 -0.21198 0.01065 C -0.21602 0.01134 -0.21992 0.01227 -0.22396 0.01273 C -0.25182 0.01643 -0.30456 0.01782 -0.32201 0.01944 C -0.35365 0.02199 -0.33867 0.0206 -0.36706 0.02361 L -0.37422 0.02778 L -0.38138 0.03194 C -0.39141 0.04444 -0.37865 0.02963 -0.38841 0.03842 C -0.40078 0.04977 -0.40326 0.05347 -0.41315 0.0618 C -0.41836 0.0662 -0.42396 0.06921 -0.42865 0.07477 C -0.43112 0.07754 -0.43333 0.08079 -0.43568 0.08333 C -0.43841 0.08588 -0.44128 0.08773 -0.44401 0.08958 C -0.45235 0.09537 -0.46094 0.09977 -0.46888 0.10671 C -0.47044 0.10833 -0.47201 0.10995 -0.4737 0.11111 C -0.48985 0.12106 -0.49011 0.12106 -0.50091 0.12616 C -0.5056 0.13032 -0.51016 0.13495 -0.51511 0.13889 C -0.51654 0.14004 -0.51849 0.13912 -0.51979 0.14097 C -0.52188 0.14352 -0.52279 0.14838 -0.52461 0.15162 C -0.52735 0.15648 -0.53399 0.16435 -0.53399 0.16458 C -0.53711 0.17245 -0.53893 0.17824 -0.54349 0.18588 C -0.54557 0.18935 -0.54844 0.19097 -0.55052 0.19421 C -0.55313 0.19815 -0.55521 0.20301 -0.55768 0.20717 C -0.55873 0.20879 -0.56003 0.20995 -0.5612 0.21134 C -0.56445 0.21551 -0.56745 0.22014 -0.5707 0.22407 C -0.57253 0.22639 -0.57474 0.22801 -0.57656 0.23055 C -0.578 0.23241 -0.57891 0.23495 -0.58021 0.23704 C -0.58294 0.24143 -0.58581 0.24537 -0.58854 0.24977 C -0.59219 0.25579 -0.59544 0.26273 -0.59909 0.26898 C -0.60065 0.27176 -0.60208 0.275 -0.60378 0.27754 L -0.6086 0.28379 L -0.61341 0.29676 C -0.61419 0.29884 -0.61458 0.30162 -0.61576 0.30301 C -0.62083 0.30926 -0.61823 0.30579 -0.62396 0.31389 C -0.62865 0.33055 -0.62331 0.31504 -0.63112 0.3287 C -0.63255 0.33125 -0.6332 0.33472 -0.63464 0.33727 C -0.63607 0.34004 -0.63815 0.3412 -0.63945 0.34375 C -0.64115 0.34768 -0.64232 0.35254 -0.64401 0.35648 C -0.64792 0.36528 -0.64688 0.36065 -0.65117 0.36736 C -0.65248 0.36921 -0.65365 0.37153 -0.65482 0.37361 C -0.65521 0.37569 -0.65534 0.37801 -0.65599 0.38009 C -0.66198 0.40139 -0.65443 0.36875 -0.66068 0.39514 C -0.6612 0.39699 -0.66133 0.3993 -0.66198 0.40139 C -0.6625 0.4037 -0.6638 0.40532 -0.66419 0.40764 C -0.67057 0.43611 -0.66667 0.42546 -0.67136 0.44398 C -0.67201 0.44676 -0.67305 0.44977 -0.6737 0.45254 C -0.67422 0.45463 -0.67435 0.45694 -0.67487 0.45903 C -0.68086 0.48055 -0.67344 0.44768 -0.67969 0.47384 C -0.68255 0.48634 -0.67865 0.4743 -0.6832 0.4868 C -0.68594 0.50092 -0.68281 0.48333 -0.68555 0.50602 C -0.68581 0.5081 -0.68672 0.51018 -0.68685 0.51227 C -0.68698 0.51805 -0.68685 0.52361 -0.68685 0.52963 " pathEditMode="relative" rAng="0" ptsTypes="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49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685 0.52963 L -0.60873 0.30186 C -0.59245 0.2507 -0.56797 0.22408 -0.54232 0.22408 C -0.51289 0.22408 -0.48985 0.2507 -0.47331 0.30186 L -0.39466 0.52963 " pathEditMode="relative" rAng="0" ptsTypes="AAAAA">
                                      <p:cBhvr>
                                        <p:cTn id="2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9" y="-1527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068560" y="6139830"/>
            <a:ext cx="1884680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400" dirty="0">
                <a:solidFill>
                  <a:srgbClr val="1D376C"/>
                </a:solidFill>
                <a:latin typeface="Pacifico" panose="00000500000000000000" pitchFamily="2" charset="0"/>
                <a:cs typeface="Arial" panose="020B0604020202020204" pitchFamily="34" charset="0"/>
              </a:rPr>
              <a:t>Goodwill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33179" y="214593"/>
            <a:ext cx="4789975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6000" dirty="0">
                <a:solidFill>
                  <a:srgbClr val="002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Guide</a:t>
            </a:r>
          </a:p>
        </p:txBody>
      </p:sp>
      <p:sp>
        <p:nvSpPr>
          <p:cNvPr id="8" name="Freeform 8"/>
          <p:cNvSpPr/>
          <p:nvPr/>
        </p:nvSpPr>
        <p:spPr>
          <a:xfrm>
            <a:off x="7112000" y="825006"/>
            <a:ext cx="4246821" cy="5227353"/>
          </a:xfrm>
          <a:custGeom>
            <a:avLst/>
            <a:gdLst/>
            <a:ahLst/>
            <a:cxnLst/>
            <a:rect l="l" t="t" r="r" b="b"/>
            <a:pathLst>
              <a:path w="6149906" h="7383656">
                <a:moveTo>
                  <a:pt x="0" y="0"/>
                </a:moveTo>
                <a:lnTo>
                  <a:pt x="6149906" y="0"/>
                </a:lnTo>
                <a:lnTo>
                  <a:pt x="6149906" y="7383655"/>
                </a:lnTo>
                <a:lnTo>
                  <a:pt x="0" y="7383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1" b="-1568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17998" y="1853124"/>
            <a:ext cx="4856421" cy="779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99"/>
              </a:lnSpc>
            </a:pPr>
            <a:r>
              <a:rPr lang="en-US" sz="4000" u="sng" dirty="0">
                <a:solidFill>
                  <a:srgbClr val="000000"/>
                </a:solidFill>
                <a:latin typeface="Brandon Grotesque Regular" panose="020B0503020203060202" pitchFamily="34" charset="0"/>
                <a:cs typeface="Arial" panose="020B0604020202020204" pitchFamily="34" charset="0"/>
              </a:rPr>
              <a:t>FEWER ACCIDENTS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55405" y="3242187"/>
            <a:ext cx="5106237" cy="1597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99"/>
              </a:lnSpc>
            </a:pPr>
            <a:r>
              <a:rPr lang="en-US" sz="4000" u="sng" dirty="0">
                <a:solidFill>
                  <a:srgbClr val="000000"/>
                </a:solidFill>
                <a:latin typeface="Brandon Grotesque Regular" panose="020B0503020203060202" pitchFamily="34" charset="0"/>
                <a:cs typeface="Arial" panose="020B0604020202020204" pitchFamily="34" charset="0"/>
              </a:rPr>
              <a:t>LESS ASSOCIATED</a:t>
            </a:r>
          </a:p>
          <a:p>
            <a:pPr>
              <a:lnSpc>
                <a:spcPts val="6500"/>
              </a:lnSpc>
            </a:pPr>
            <a:r>
              <a:rPr lang="en-US" sz="4000" u="sng" dirty="0">
                <a:solidFill>
                  <a:srgbClr val="000000"/>
                </a:solidFill>
                <a:latin typeface="Brandon Grotesque Regular" panose="020B0503020203060202" pitchFamily="34" charset="0"/>
                <a:cs typeface="Arial" panose="020B0604020202020204" pitchFamily="34" charset="0"/>
              </a:rPr>
              <a:t>COSTS</a:t>
            </a:r>
          </a:p>
        </p:txBody>
      </p:sp>
      <p:grpSp>
        <p:nvGrpSpPr>
          <p:cNvPr id="11" name="Group 11"/>
          <p:cNvGrpSpPr/>
          <p:nvPr/>
        </p:nvGrpSpPr>
        <p:grpSpPr>
          <a:xfrm rot="-1285613">
            <a:off x="5819196" y="1126653"/>
            <a:ext cx="2095178" cy="1817985"/>
            <a:chOff x="0" y="0"/>
            <a:chExt cx="4190356" cy="3635970"/>
          </a:xfrm>
        </p:grpSpPr>
        <p:sp>
          <p:nvSpPr>
            <p:cNvPr id="12" name="Freeform 12"/>
            <p:cNvSpPr/>
            <p:nvPr/>
          </p:nvSpPr>
          <p:spPr>
            <a:xfrm>
              <a:off x="95250" y="95250"/>
              <a:ext cx="3999738" cy="3445256"/>
            </a:xfrm>
            <a:custGeom>
              <a:avLst/>
              <a:gdLst/>
              <a:ahLst/>
              <a:cxnLst/>
              <a:rect l="l" t="t" r="r" b="b"/>
              <a:pathLst>
                <a:path w="3999738" h="3445256">
                  <a:moveTo>
                    <a:pt x="0" y="861314"/>
                  </a:moveTo>
                  <a:lnTo>
                    <a:pt x="1333246" y="861314"/>
                  </a:lnTo>
                  <a:lnTo>
                    <a:pt x="1999869" y="0"/>
                  </a:lnTo>
                  <a:lnTo>
                    <a:pt x="2666492" y="861314"/>
                  </a:lnTo>
                  <a:lnTo>
                    <a:pt x="3999738" y="861314"/>
                  </a:lnTo>
                  <a:lnTo>
                    <a:pt x="3333115" y="1722628"/>
                  </a:lnTo>
                  <a:lnTo>
                    <a:pt x="3999738" y="2583942"/>
                  </a:lnTo>
                  <a:lnTo>
                    <a:pt x="2666492" y="2583942"/>
                  </a:lnTo>
                  <a:lnTo>
                    <a:pt x="1999869" y="3445256"/>
                  </a:lnTo>
                  <a:lnTo>
                    <a:pt x="1333246" y="2583942"/>
                  </a:lnTo>
                  <a:lnTo>
                    <a:pt x="0" y="2583942"/>
                  </a:lnTo>
                  <a:lnTo>
                    <a:pt x="666623" y="1722628"/>
                  </a:lnTo>
                  <a:close/>
                </a:path>
              </a:pathLst>
            </a:custGeom>
            <a:solidFill>
              <a:srgbClr val="00ADBC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6223" y="0"/>
              <a:ext cx="4202811" cy="3635756"/>
            </a:xfrm>
            <a:custGeom>
              <a:avLst/>
              <a:gdLst/>
              <a:ahLst/>
              <a:cxnLst/>
              <a:rect l="l" t="t" r="r" b="b"/>
              <a:pathLst>
                <a:path w="4202811" h="3635756">
                  <a:moveTo>
                    <a:pt x="101473" y="861314"/>
                  </a:moveTo>
                  <a:lnTo>
                    <a:pt x="1434719" y="861314"/>
                  </a:lnTo>
                  <a:lnTo>
                    <a:pt x="1434719" y="956564"/>
                  </a:lnTo>
                  <a:lnTo>
                    <a:pt x="1359408" y="898271"/>
                  </a:lnTo>
                  <a:lnTo>
                    <a:pt x="2026031" y="36957"/>
                  </a:lnTo>
                  <a:cubicBezTo>
                    <a:pt x="2044065" y="13589"/>
                    <a:pt x="2071878" y="0"/>
                    <a:pt x="2101342" y="0"/>
                  </a:cubicBezTo>
                  <a:cubicBezTo>
                    <a:pt x="2130806" y="0"/>
                    <a:pt x="2158619" y="13589"/>
                    <a:pt x="2176653" y="36957"/>
                  </a:cubicBezTo>
                  <a:lnTo>
                    <a:pt x="2843403" y="898271"/>
                  </a:lnTo>
                  <a:lnTo>
                    <a:pt x="2768092" y="956564"/>
                  </a:lnTo>
                  <a:lnTo>
                    <a:pt x="2768092" y="861314"/>
                  </a:lnTo>
                  <a:lnTo>
                    <a:pt x="4101338" y="861314"/>
                  </a:lnTo>
                  <a:cubicBezTo>
                    <a:pt x="4137660" y="861314"/>
                    <a:pt x="4170807" y="882015"/>
                    <a:pt x="4186809" y="914654"/>
                  </a:cubicBezTo>
                  <a:cubicBezTo>
                    <a:pt x="4202811" y="947293"/>
                    <a:pt x="4198874" y="986155"/>
                    <a:pt x="4176649" y="1014857"/>
                  </a:cubicBezTo>
                  <a:lnTo>
                    <a:pt x="3510026" y="1876171"/>
                  </a:lnTo>
                  <a:lnTo>
                    <a:pt x="3434715" y="1817878"/>
                  </a:lnTo>
                  <a:lnTo>
                    <a:pt x="3510026" y="1759585"/>
                  </a:lnTo>
                  <a:lnTo>
                    <a:pt x="4176649" y="2620899"/>
                  </a:lnTo>
                  <a:cubicBezTo>
                    <a:pt x="4198874" y="2649601"/>
                    <a:pt x="4202811" y="2688463"/>
                    <a:pt x="4186809" y="2721102"/>
                  </a:cubicBezTo>
                  <a:cubicBezTo>
                    <a:pt x="4170807" y="2753741"/>
                    <a:pt x="4137660" y="2774442"/>
                    <a:pt x="4101338" y="2774442"/>
                  </a:cubicBezTo>
                  <a:lnTo>
                    <a:pt x="2768092" y="2774442"/>
                  </a:lnTo>
                  <a:lnTo>
                    <a:pt x="2768092" y="2679192"/>
                  </a:lnTo>
                  <a:lnTo>
                    <a:pt x="2843403" y="2737485"/>
                  </a:lnTo>
                  <a:lnTo>
                    <a:pt x="2176780" y="3598799"/>
                  </a:lnTo>
                  <a:cubicBezTo>
                    <a:pt x="2158746" y="3622167"/>
                    <a:pt x="2130933" y="3635756"/>
                    <a:pt x="2101469" y="3635756"/>
                  </a:cubicBezTo>
                  <a:cubicBezTo>
                    <a:pt x="2072005" y="3635756"/>
                    <a:pt x="2044192" y="3622167"/>
                    <a:pt x="2026158" y="3598799"/>
                  </a:cubicBezTo>
                  <a:lnTo>
                    <a:pt x="1359535" y="2737485"/>
                  </a:lnTo>
                  <a:lnTo>
                    <a:pt x="1434846" y="2679192"/>
                  </a:lnTo>
                  <a:lnTo>
                    <a:pt x="1434846" y="2774442"/>
                  </a:lnTo>
                  <a:lnTo>
                    <a:pt x="101600" y="2774442"/>
                  </a:lnTo>
                  <a:cubicBezTo>
                    <a:pt x="65278" y="2774442"/>
                    <a:pt x="32131" y="2753741"/>
                    <a:pt x="16129" y="2721102"/>
                  </a:cubicBezTo>
                  <a:cubicBezTo>
                    <a:pt x="127" y="2688463"/>
                    <a:pt x="4064" y="2649601"/>
                    <a:pt x="26289" y="2620899"/>
                  </a:cubicBezTo>
                  <a:lnTo>
                    <a:pt x="692912" y="1759585"/>
                  </a:lnTo>
                  <a:lnTo>
                    <a:pt x="768223" y="1817878"/>
                  </a:lnTo>
                  <a:lnTo>
                    <a:pt x="692912" y="1876171"/>
                  </a:lnTo>
                  <a:lnTo>
                    <a:pt x="26162" y="1014857"/>
                  </a:lnTo>
                  <a:cubicBezTo>
                    <a:pt x="3937" y="986155"/>
                    <a:pt x="0" y="947293"/>
                    <a:pt x="16002" y="914654"/>
                  </a:cubicBezTo>
                  <a:cubicBezTo>
                    <a:pt x="32004" y="882015"/>
                    <a:pt x="65151" y="861314"/>
                    <a:pt x="101473" y="861314"/>
                  </a:cubicBezTo>
                  <a:moveTo>
                    <a:pt x="101473" y="1051814"/>
                  </a:moveTo>
                  <a:lnTo>
                    <a:pt x="101473" y="956564"/>
                  </a:lnTo>
                  <a:lnTo>
                    <a:pt x="176784" y="898271"/>
                  </a:lnTo>
                  <a:lnTo>
                    <a:pt x="843407" y="1759585"/>
                  </a:lnTo>
                  <a:cubicBezTo>
                    <a:pt x="869950" y="1793875"/>
                    <a:pt x="869950" y="1841881"/>
                    <a:pt x="843407" y="1876171"/>
                  </a:cubicBezTo>
                  <a:lnTo>
                    <a:pt x="176784" y="2737612"/>
                  </a:lnTo>
                  <a:lnTo>
                    <a:pt x="101473" y="2679319"/>
                  </a:lnTo>
                  <a:lnTo>
                    <a:pt x="101473" y="2584069"/>
                  </a:lnTo>
                  <a:lnTo>
                    <a:pt x="1434719" y="2584069"/>
                  </a:lnTo>
                  <a:cubicBezTo>
                    <a:pt x="1464183" y="2584069"/>
                    <a:pt x="1491996" y="2597658"/>
                    <a:pt x="1510030" y="2621026"/>
                  </a:cubicBezTo>
                  <a:lnTo>
                    <a:pt x="2176653" y="3482340"/>
                  </a:lnTo>
                  <a:lnTo>
                    <a:pt x="2101342" y="3540633"/>
                  </a:lnTo>
                  <a:lnTo>
                    <a:pt x="2026031" y="3482340"/>
                  </a:lnTo>
                  <a:lnTo>
                    <a:pt x="2692654" y="2621026"/>
                  </a:lnTo>
                  <a:cubicBezTo>
                    <a:pt x="2710688" y="2597658"/>
                    <a:pt x="2738501" y="2584069"/>
                    <a:pt x="2767965" y="2584069"/>
                  </a:cubicBezTo>
                  <a:lnTo>
                    <a:pt x="4101211" y="2584069"/>
                  </a:lnTo>
                  <a:lnTo>
                    <a:pt x="4101211" y="2679319"/>
                  </a:lnTo>
                  <a:lnTo>
                    <a:pt x="4025900" y="2737612"/>
                  </a:lnTo>
                  <a:lnTo>
                    <a:pt x="3359277" y="1876298"/>
                  </a:lnTo>
                  <a:cubicBezTo>
                    <a:pt x="3332734" y="1842008"/>
                    <a:pt x="3332734" y="1794002"/>
                    <a:pt x="3359277" y="1759712"/>
                  </a:cubicBezTo>
                  <a:lnTo>
                    <a:pt x="4025900" y="898398"/>
                  </a:lnTo>
                  <a:lnTo>
                    <a:pt x="4101211" y="956691"/>
                  </a:lnTo>
                  <a:lnTo>
                    <a:pt x="4101211" y="1051941"/>
                  </a:lnTo>
                  <a:lnTo>
                    <a:pt x="2767965" y="1051941"/>
                  </a:lnTo>
                  <a:cubicBezTo>
                    <a:pt x="2738501" y="1051941"/>
                    <a:pt x="2710688" y="1038352"/>
                    <a:pt x="2692654" y="1014984"/>
                  </a:cubicBezTo>
                  <a:lnTo>
                    <a:pt x="2026031" y="153543"/>
                  </a:lnTo>
                  <a:lnTo>
                    <a:pt x="2101342" y="95250"/>
                  </a:lnTo>
                  <a:lnTo>
                    <a:pt x="2176653" y="153543"/>
                  </a:lnTo>
                  <a:lnTo>
                    <a:pt x="1510030" y="1014857"/>
                  </a:lnTo>
                  <a:cubicBezTo>
                    <a:pt x="1491996" y="1038225"/>
                    <a:pt x="1464183" y="1051814"/>
                    <a:pt x="1434719" y="1051814"/>
                  </a:cubicBezTo>
                  <a:lnTo>
                    <a:pt x="101473" y="1051814"/>
                  </a:lnTo>
                  <a:close/>
                </a:path>
              </a:pathLst>
            </a:custGeom>
            <a:solidFill>
              <a:srgbClr val="1D376C"/>
            </a:solidFill>
          </p:spPr>
        </p:sp>
      </p:grpSp>
      <p:grpSp>
        <p:nvGrpSpPr>
          <p:cNvPr id="14" name="Group 14"/>
          <p:cNvGrpSpPr/>
          <p:nvPr/>
        </p:nvGrpSpPr>
        <p:grpSpPr>
          <a:xfrm rot="-6685613">
            <a:off x="5854826" y="911064"/>
            <a:ext cx="2214470" cy="2565340"/>
            <a:chOff x="0" y="0"/>
            <a:chExt cx="4428940" cy="5130680"/>
          </a:xfrm>
        </p:grpSpPr>
        <p:sp>
          <p:nvSpPr>
            <p:cNvPr id="15" name="Freeform 15"/>
            <p:cNvSpPr/>
            <p:nvPr/>
          </p:nvSpPr>
          <p:spPr>
            <a:xfrm>
              <a:off x="38100" y="38100"/>
              <a:ext cx="4375912" cy="5077460"/>
            </a:xfrm>
            <a:custGeom>
              <a:avLst/>
              <a:gdLst/>
              <a:ahLst/>
              <a:cxnLst/>
              <a:rect l="l" t="t" r="r" b="b"/>
              <a:pathLst>
                <a:path w="4375912" h="5077460">
                  <a:moveTo>
                    <a:pt x="0" y="1269365"/>
                  </a:moveTo>
                  <a:lnTo>
                    <a:pt x="1458595" y="1269365"/>
                  </a:lnTo>
                  <a:lnTo>
                    <a:pt x="2187956" y="0"/>
                  </a:lnTo>
                  <a:lnTo>
                    <a:pt x="2917317" y="1269365"/>
                  </a:lnTo>
                  <a:lnTo>
                    <a:pt x="4375912" y="1269365"/>
                  </a:lnTo>
                  <a:lnTo>
                    <a:pt x="3646678" y="2538730"/>
                  </a:lnTo>
                  <a:lnTo>
                    <a:pt x="4375912" y="3808095"/>
                  </a:lnTo>
                  <a:lnTo>
                    <a:pt x="2917317" y="3808095"/>
                  </a:lnTo>
                  <a:lnTo>
                    <a:pt x="2187956" y="5077460"/>
                  </a:lnTo>
                  <a:lnTo>
                    <a:pt x="1458595" y="3808095"/>
                  </a:lnTo>
                  <a:lnTo>
                    <a:pt x="0" y="3808222"/>
                  </a:lnTo>
                  <a:lnTo>
                    <a:pt x="729234" y="2538857"/>
                  </a:lnTo>
                  <a:close/>
                </a:path>
              </a:pathLst>
            </a:custGeom>
            <a:solidFill>
              <a:srgbClr val="1D376C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-1778" y="0"/>
              <a:ext cx="4455668" cy="5153914"/>
            </a:xfrm>
            <a:custGeom>
              <a:avLst/>
              <a:gdLst/>
              <a:ahLst/>
              <a:cxnLst/>
              <a:rect l="l" t="t" r="r" b="b"/>
              <a:pathLst>
                <a:path w="4455668" h="5153914">
                  <a:moveTo>
                    <a:pt x="39878" y="1269365"/>
                  </a:moveTo>
                  <a:lnTo>
                    <a:pt x="1498473" y="1269365"/>
                  </a:lnTo>
                  <a:lnTo>
                    <a:pt x="1498473" y="1307465"/>
                  </a:lnTo>
                  <a:lnTo>
                    <a:pt x="1465453" y="1288542"/>
                  </a:lnTo>
                  <a:lnTo>
                    <a:pt x="2194814" y="19177"/>
                  </a:lnTo>
                  <a:cubicBezTo>
                    <a:pt x="2201545" y="7239"/>
                    <a:pt x="2214118" y="0"/>
                    <a:pt x="2227834" y="0"/>
                  </a:cubicBezTo>
                  <a:cubicBezTo>
                    <a:pt x="2241550" y="0"/>
                    <a:pt x="2254123" y="7239"/>
                    <a:pt x="2260854" y="19177"/>
                  </a:cubicBezTo>
                  <a:lnTo>
                    <a:pt x="2990215" y="1288542"/>
                  </a:lnTo>
                  <a:lnTo>
                    <a:pt x="2957195" y="1307465"/>
                  </a:lnTo>
                  <a:lnTo>
                    <a:pt x="2957195" y="1269365"/>
                  </a:lnTo>
                  <a:lnTo>
                    <a:pt x="4415790" y="1269365"/>
                  </a:lnTo>
                  <a:cubicBezTo>
                    <a:pt x="4429379" y="1269365"/>
                    <a:pt x="4441952" y="1276604"/>
                    <a:pt x="4448810" y="1288415"/>
                  </a:cubicBezTo>
                  <a:cubicBezTo>
                    <a:pt x="4455668" y="1300226"/>
                    <a:pt x="4455668" y="1314704"/>
                    <a:pt x="4448810" y="1326515"/>
                  </a:cubicBezTo>
                  <a:lnTo>
                    <a:pt x="3719449" y="2595880"/>
                  </a:lnTo>
                  <a:lnTo>
                    <a:pt x="3686429" y="2576957"/>
                  </a:lnTo>
                  <a:lnTo>
                    <a:pt x="3719449" y="2558034"/>
                  </a:lnTo>
                  <a:lnTo>
                    <a:pt x="4448683" y="3827399"/>
                  </a:lnTo>
                  <a:cubicBezTo>
                    <a:pt x="4455414" y="3839210"/>
                    <a:pt x="4455414" y="3853688"/>
                    <a:pt x="4448683" y="3865499"/>
                  </a:cubicBezTo>
                  <a:cubicBezTo>
                    <a:pt x="4441952" y="3877310"/>
                    <a:pt x="4429252" y="3884549"/>
                    <a:pt x="4415663" y="3884549"/>
                  </a:cubicBezTo>
                  <a:lnTo>
                    <a:pt x="2957068" y="3884549"/>
                  </a:lnTo>
                  <a:lnTo>
                    <a:pt x="2957068" y="3846449"/>
                  </a:lnTo>
                  <a:lnTo>
                    <a:pt x="2990088" y="3865372"/>
                  </a:lnTo>
                  <a:lnTo>
                    <a:pt x="2260727" y="5134737"/>
                  </a:lnTo>
                  <a:cubicBezTo>
                    <a:pt x="2253869" y="5146548"/>
                    <a:pt x="2241296" y="5153914"/>
                    <a:pt x="2227707" y="5153914"/>
                  </a:cubicBezTo>
                  <a:cubicBezTo>
                    <a:pt x="2214118" y="5153914"/>
                    <a:pt x="2201418" y="5146675"/>
                    <a:pt x="2194687" y="5134737"/>
                  </a:cubicBezTo>
                  <a:lnTo>
                    <a:pt x="1465326" y="3865372"/>
                  </a:lnTo>
                  <a:lnTo>
                    <a:pt x="1498346" y="3846449"/>
                  </a:lnTo>
                  <a:lnTo>
                    <a:pt x="1498346" y="3884549"/>
                  </a:lnTo>
                  <a:lnTo>
                    <a:pt x="39878" y="3884422"/>
                  </a:lnTo>
                  <a:cubicBezTo>
                    <a:pt x="26289" y="3884422"/>
                    <a:pt x="13716" y="3877183"/>
                    <a:pt x="6858" y="3865372"/>
                  </a:cubicBezTo>
                  <a:cubicBezTo>
                    <a:pt x="0" y="3853561"/>
                    <a:pt x="0" y="3839083"/>
                    <a:pt x="6858" y="3827272"/>
                  </a:cubicBezTo>
                  <a:lnTo>
                    <a:pt x="736092" y="2557907"/>
                  </a:lnTo>
                  <a:lnTo>
                    <a:pt x="769112" y="2576830"/>
                  </a:lnTo>
                  <a:lnTo>
                    <a:pt x="736092" y="2595753"/>
                  </a:lnTo>
                  <a:lnTo>
                    <a:pt x="6858" y="1326515"/>
                  </a:lnTo>
                  <a:cubicBezTo>
                    <a:pt x="127" y="1314704"/>
                    <a:pt x="127" y="1300226"/>
                    <a:pt x="6858" y="1288415"/>
                  </a:cubicBezTo>
                  <a:cubicBezTo>
                    <a:pt x="13589" y="1276604"/>
                    <a:pt x="26289" y="1269365"/>
                    <a:pt x="39878" y="1269365"/>
                  </a:cubicBezTo>
                  <a:moveTo>
                    <a:pt x="39878" y="1345565"/>
                  </a:moveTo>
                  <a:lnTo>
                    <a:pt x="39878" y="1307465"/>
                  </a:lnTo>
                  <a:lnTo>
                    <a:pt x="72898" y="1288542"/>
                  </a:lnTo>
                  <a:lnTo>
                    <a:pt x="802132" y="2557907"/>
                  </a:lnTo>
                  <a:cubicBezTo>
                    <a:pt x="808863" y="2569718"/>
                    <a:pt x="808863" y="2584069"/>
                    <a:pt x="802132" y="2595880"/>
                  </a:cubicBezTo>
                  <a:lnTo>
                    <a:pt x="72898" y="3865245"/>
                  </a:lnTo>
                  <a:lnTo>
                    <a:pt x="39878" y="3846322"/>
                  </a:lnTo>
                  <a:lnTo>
                    <a:pt x="39878" y="3808222"/>
                  </a:lnTo>
                  <a:lnTo>
                    <a:pt x="1498473" y="3808222"/>
                  </a:lnTo>
                  <a:cubicBezTo>
                    <a:pt x="1512062" y="3808222"/>
                    <a:pt x="1524762" y="3815461"/>
                    <a:pt x="1531493" y="3827399"/>
                  </a:cubicBezTo>
                  <a:lnTo>
                    <a:pt x="2260854" y="5096764"/>
                  </a:lnTo>
                  <a:lnTo>
                    <a:pt x="2227834" y="5115687"/>
                  </a:lnTo>
                  <a:lnTo>
                    <a:pt x="2194814" y="5096764"/>
                  </a:lnTo>
                  <a:lnTo>
                    <a:pt x="2924175" y="3827399"/>
                  </a:lnTo>
                  <a:cubicBezTo>
                    <a:pt x="2931033" y="3815588"/>
                    <a:pt x="2943606" y="3808222"/>
                    <a:pt x="2957195" y="3808222"/>
                  </a:cubicBezTo>
                  <a:lnTo>
                    <a:pt x="4415790" y="3808222"/>
                  </a:lnTo>
                  <a:lnTo>
                    <a:pt x="4415790" y="3846322"/>
                  </a:lnTo>
                  <a:lnTo>
                    <a:pt x="4382770" y="3865245"/>
                  </a:lnTo>
                  <a:lnTo>
                    <a:pt x="3653536" y="2595880"/>
                  </a:lnTo>
                  <a:cubicBezTo>
                    <a:pt x="3646805" y="2584069"/>
                    <a:pt x="3646805" y="2569718"/>
                    <a:pt x="3653536" y="2557907"/>
                  </a:cubicBezTo>
                  <a:lnTo>
                    <a:pt x="4382770" y="1288542"/>
                  </a:lnTo>
                  <a:lnTo>
                    <a:pt x="4415790" y="1307465"/>
                  </a:lnTo>
                  <a:lnTo>
                    <a:pt x="4415790" y="1345565"/>
                  </a:lnTo>
                  <a:lnTo>
                    <a:pt x="2957195" y="1345565"/>
                  </a:lnTo>
                  <a:cubicBezTo>
                    <a:pt x="2943606" y="1345565"/>
                    <a:pt x="2930906" y="1338326"/>
                    <a:pt x="2924175" y="1326388"/>
                  </a:cubicBezTo>
                  <a:lnTo>
                    <a:pt x="2194814" y="57023"/>
                  </a:lnTo>
                  <a:lnTo>
                    <a:pt x="2227834" y="38100"/>
                  </a:lnTo>
                  <a:lnTo>
                    <a:pt x="2260854" y="57023"/>
                  </a:lnTo>
                  <a:lnTo>
                    <a:pt x="1531493" y="1326388"/>
                  </a:lnTo>
                  <a:cubicBezTo>
                    <a:pt x="1524635" y="1338199"/>
                    <a:pt x="1512062" y="1345565"/>
                    <a:pt x="1498473" y="1345565"/>
                  </a:cubicBezTo>
                  <a:lnTo>
                    <a:pt x="39878" y="1345565"/>
                  </a:lnTo>
                  <a:close/>
                </a:path>
              </a:pathLst>
            </a:custGeom>
            <a:solidFill>
              <a:srgbClr val="04B086"/>
            </a:solidFill>
          </p:spPr>
        </p:sp>
      </p:grpSp>
      <p:grpSp>
        <p:nvGrpSpPr>
          <p:cNvPr id="17" name="Group 17"/>
          <p:cNvGrpSpPr/>
          <p:nvPr/>
        </p:nvGrpSpPr>
        <p:grpSpPr>
          <a:xfrm rot="4114386">
            <a:off x="6029637" y="1132665"/>
            <a:ext cx="1876526" cy="2113564"/>
            <a:chOff x="0" y="0"/>
            <a:chExt cx="3753052" cy="4227128"/>
          </a:xfrm>
        </p:grpSpPr>
        <p:sp>
          <p:nvSpPr>
            <p:cNvPr id="18" name="Freeform 18"/>
            <p:cNvSpPr/>
            <p:nvPr/>
          </p:nvSpPr>
          <p:spPr>
            <a:xfrm>
              <a:off x="133350" y="133350"/>
              <a:ext cx="3567430" cy="4041394"/>
            </a:xfrm>
            <a:custGeom>
              <a:avLst/>
              <a:gdLst/>
              <a:ahLst/>
              <a:cxnLst/>
              <a:rect l="l" t="t" r="r" b="b"/>
              <a:pathLst>
                <a:path w="3567430" h="4041394">
                  <a:moveTo>
                    <a:pt x="0" y="1010412"/>
                  </a:moveTo>
                  <a:lnTo>
                    <a:pt x="1189101" y="1010412"/>
                  </a:lnTo>
                  <a:lnTo>
                    <a:pt x="1783715" y="0"/>
                  </a:lnTo>
                  <a:lnTo>
                    <a:pt x="2378329" y="1010285"/>
                  </a:lnTo>
                  <a:lnTo>
                    <a:pt x="3567430" y="1010285"/>
                  </a:lnTo>
                  <a:lnTo>
                    <a:pt x="2972943" y="2020697"/>
                  </a:lnTo>
                  <a:lnTo>
                    <a:pt x="3567430" y="3031109"/>
                  </a:lnTo>
                  <a:lnTo>
                    <a:pt x="2378329" y="3031109"/>
                  </a:lnTo>
                  <a:lnTo>
                    <a:pt x="1783715" y="4041394"/>
                  </a:lnTo>
                  <a:lnTo>
                    <a:pt x="1189101" y="3031109"/>
                  </a:lnTo>
                  <a:lnTo>
                    <a:pt x="0" y="3031109"/>
                  </a:lnTo>
                  <a:lnTo>
                    <a:pt x="594487" y="2020697"/>
                  </a:lnTo>
                  <a:close/>
                </a:path>
              </a:pathLst>
            </a:custGeom>
            <a:solidFill>
              <a:srgbClr val="1D376C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-6223" y="0"/>
              <a:ext cx="3846449" cy="4308094"/>
            </a:xfrm>
            <a:custGeom>
              <a:avLst/>
              <a:gdLst/>
              <a:ahLst/>
              <a:cxnLst/>
              <a:rect l="l" t="t" r="r" b="b"/>
              <a:pathLst>
                <a:path w="3846449" h="4308094">
                  <a:moveTo>
                    <a:pt x="139573" y="1010412"/>
                  </a:moveTo>
                  <a:lnTo>
                    <a:pt x="1328674" y="1010412"/>
                  </a:lnTo>
                  <a:lnTo>
                    <a:pt x="1328674" y="1143762"/>
                  </a:lnTo>
                  <a:lnTo>
                    <a:pt x="1213739" y="1076071"/>
                  </a:lnTo>
                  <a:lnTo>
                    <a:pt x="1808353" y="65659"/>
                  </a:lnTo>
                  <a:cubicBezTo>
                    <a:pt x="1832356" y="25019"/>
                    <a:pt x="1876044" y="0"/>
                    <a:pt x="1923288" y="0"/>
                  </a:cubicBezTo>
                  <a:cubicBezTo>
                    <a:pt x="1970532" y="0"/>
                    <a:pt x="2014220" y="25019"/>
                    <a:pt x="2038223" y="65659"/>
                  </a:cubicBezTo>
                  <a:lnTo>
                    <a:pt x="2632837" y="1075944"/>
                  </a:lnTo>
                  <a:lnTo>
                    <a:pt x="2517902" y="1143635"/>
                  </a:lnTo>
                  <a:lnTo>
                    <a:pt x="2517902" y="1010285"/>
                  </a:lnTo>
                  <a:lnTo>
                    <a:pt x="3707003" y="1010285"/>
                  </a:lnTo>
                  <a:cubicBezTo>
                    <a:pt x="3754882" y="1010285"/>
                    <a:pt x="3798951" y="1035939"/>
                    <a:pt x="3822700" y="1077468"/>
                  </a:cubicBezTo>
                  <a:cubicBezTo>
                    <a:pt x="3846449" y="1118997"/>
                    <a:pt x="3846068" y="1170051"/>
                    <a:pt x="3821811" y="1211326"/>
                  </a:cubicBezTo>
                  <a:lnTo>
                    <a:pt x="3227324" y="2221738"/>
                  </a:lnTo>
                  <a:lnTo>
                    <a:pt x="3112389" y="2154047"/>
                  </a:lnTo>
                  <a:lnTo>
                    <a:pt x="3227324" y="2086356"/>
                  </a:lnTo>
                  <a:lnTo>
                    <a:pt x="3821811" y="3096768"/>
                  </a:lnTo>
                  <a:cubicBezTo>
                    <a:pt x="3846068" y="3138043"/>
                    <a:pt x="3846449" y="3189097"/>
                    <a:pt x="3822700" y="3230626"/>
                  </a:cubicBezTo>
                  <a:cubicBezTo>
                    <a:pt x="3798951" y="3272155"/>
                    <a:pt x="3754755" y="3297809"/>
                    <a:pt x="3707003" y="3297809"/>
                  </a:cubicBezTo>
                  <a:lnTo>
                    <a:pt x="2517902" y="3297809"/>
                  </a:lnTo>
                  <a:lnTo>
                    <a:pt x="2517902" y="3164459"/>
                  </a:lnTo>
                  <a:lnTo>
                    <a:pt x="2632837" y="3232150"/>
                  </a:lnTo>
                  <a:lnTo>
                    <a:pt x="2038223" y="4242435"/>
                  </a:lnTo>
                  <a:cubicBezTo>
                    <a:pt x="2014220" y="4283202"/>
                    <a:pt x="1970532" y="4308094"/>
                    <a:pt x="1923288" y="4308094"/>
                  </a:cubicBezTo>
                  <a:cubicBezTo>
                    <a:pt x="1876044" y="4308094"/>
                    <a:pt x="1832356" y="4283075"/>
                    <a:pt x="1808353" y="4242435"/>
                  </a:cubicBezTo>
                  <a:lnTo>
                    <a:pt x="1213739" y="3232023"/>
                  </a:lnTo>
                  <a:lnTo>
                    <a:pt x="1328674" y="3164332"/>
                  </a:lnTo>
                  <a:lnTo>
                    <a:pt x="1328674" y="3297682"/>
                  </a:lnTo>
                  <a:lnTo>
                    <a:pt x="139573" y="3297682"/>
                  </a:lnTo>
                  <a:cubicBezTo>
                    <a:pt x="91694" y="3297682"/>
                    <a:pt x="47625" y="3272028"/>
                    <a:pt x="23876" y="3230499"/>
                  </a:cubicBezTo>
                  <a:cubicBezTo>
                    <a:pt x="127" y="3188970"/>
                    <a:pt x="508" y="3137916"/>
                    <a:pt x="24765" y="3096641"/>
                  </a:cubicBezTo>
                  <a:lnTo>
                    <a:pt x="619252" y="2086229"/>
                  </a:lnTo>
                  <a:lnTo>
                    <a:pt x="734187" y="2153920"/>
                  </a:lnTo>
                  <a:lnTo>
                    <a:pt x="619252" y="2221611"/>
                  </a:lnTo>
                  <a:lnTo>
                    <a:pt x="24638" y="1211326"/>
                  </a:lnTo>
                  <a:cubicBezTo>
                    <a:pt x="381" y="1170051"/>
                    <a:pt x="0" y="1118997"/>
                    <a:pt x="23749" y="1077468"/>
                  </a:cubicBezTo>
                  <a:cubicBezTo>
                    <a:pt x="47498" y="1035939"/>
                    <a:pt x="91694" y="1010285"/>
                    <a:pt x="139446" y="1010285"/>
                  </a:cubicBezTo>
                  <a:moveTo>
                    <a:pt x="139446" y="1276985"/>
                  </a:moveTo>
                  <a:lnTo>
                    <a:pt x="139446" y="1143635"/>
                  </a:lnTo>
                  <a:lnTo>
                    <a:pt x="254381" y="1075944"/>
                  </a:lnTo>
                  <a:lnTo>
                    <a:pt x="848868" y="2086356"/>
                  </a:lnTo>
                  <a:cubicBezTo>
                    <a:pt x="873379" y="2128139"/>
                    <a:pt x="873379" y="2179828"/>
                    <a:pt x="848868" y="2221611"/>
                  </a:cubicBezTo>
                  <a:lnTo>
                    <a:pt x="254508" y="3232023"/>
                  </a:lnTo>
                  <a:lnTo>
                    <a:pt x="139573" y="3164332"/>
                  </a:lnTo>
                  <a:lnTo>
                    <a:pt x="139573" y="3030982"/>
                  </a:lnTo>
                  <a:lnTo>
                    <a:pt x="1328674" y="3030982"/>
                  </a:lnTo>
                  <a:cubicBezTo>
                    <a:pt x="1375918" y="3030982"/>
                    <a:pt x="1419606" y="3056001"/>
                    <a:pt x="1443609" y="3096641"/>
                  </a:cubicBezTo>
                  <a:lnTo>
                    <a:pt x="2038223" y="4107180"/>
                  </a:lnTo>
                  <a:lnTo>
                    <a:pt x="1923288" y="4174871"/>
                  </a:lnTo>
                  <a:lnTo>
                    <a:pt x="1808353" y="4107180"/>
                  </a:lnTo>
                  <a:lnTo>
                    <a:pt x="2402967" y="3096895"/>
                  </a:lnTo>
                  <a:cubicBezTo>
                    <a:pt x="2426970" y="3056128"/>
                    <a:pt x="2470658" y="3031236"/>
                    <a:pt x="2517902" y="3031236"/>
                  </a:cubicBezTo>
                  <a:lnTo>
                    <a:pt x="3707003" y="3031236"/>
                  </a:lnTo>
                  <a:lnTo>
                    <a:pt x="3707003" y="3164586"/>
                  </a:lnTo>
                  <a:lnTo>
                    <a:pt x="3592068" y="3232277"/>
                  </a:lnTo>
                  <a:lnTo>
                    <a:pt x="2997581" y="2221865"/>
                  </a:lnTo>
                  <a:cubicBezTo>
                    <a:pt x="2973070" y="2180082"/>
                    <a:pt x="2973070" y="2128393"/>
                    <a:pt x="2997581" y="2086610"/>
                  </a:cubicBezTo>
                  <a:lnTo>
                    <a:pt x="3592068" y="1076198"/>
                  </a:lnTo>
                  <a:lnTo>
                    <a:pt x="3707003" y="1143889"/>
                  </a:lnTo>
                  <a:lnTo>
                    <a:pt x="3707003" y="1277239"/>
                  </a:lnTo>
                  <a:lnTo>
                    <a:pt x="2517902" y="1277239"/>
                  </a:lnTo>
                  <a:cubicBezTo>
                    <a:pt x="2470658" y="1277239"/>
                    <a:pt x="2426970" y="1252220"/>
                    <a:pt x="2402967" y="1211580"/>
                  </a:cubicBezTo>
                  <a:lnTo>
                    <a:pt x="1808353" y="201041"/>
                  </a:lnTo>
                  <a:lnTo>
                    <a:pt x="1923288" y="133350"/>
                  </a:lnTo>
                  <a:lnTo>
                    <a:pt x="2038223" y="201041"/>
                  </a:lnTo>
                  <a:lnTo>
                    <a:pt x="1443609" y="1211326"/>
                  </a:lnTo>
                  <a:cubicBezTo>
                    <a:pt x="1419606" y="1252093"/>
                    <a:pt x="1375918" y="1276985"/>
                    <a:pt x="1328674" y="1276985"/>
                  </a:cubicBezTo>
                  <a:lnTo>
                    <a:pt x="139573" y="1276985"/>
                  </a:lnTo>
                  <a:close/>
                </a:path>
              </a:pathLst>
            </a:custGeom>
            <a:solidFill>
              <a:srgbClr val="00ADBC"/>
            </a:solidFill>
          </p:spPr>
        </p:sp>
      </p:grpSp>
      <p:sp>
        <p:nvSpPr>
          <p:cNvPr id="20" name="TextBox 20"/>
          <p:cNvSpPr txBox="1"/>
          <p:nvPr/>
        </p:nvSpPr>
        <p:spPr>
          <a:xfrm rot="-1285613">
            <a:off x="6347631" y="1519618"/>
            <a:ext cx="1631268" cy="908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20"/>
              </a:lnSpc>
            </a:pPr>
            <a:r>
              <a:rPr lang="en-US" sz="4000" dirty="0">
                <a:solidFill>
                  <a:srgbClr val="FFFFFF"/>
                </a:solidFill>
                <a:latin typeface="Pacifico" panose="00000500000000000000" pitchFamily="2" charset="0"/>
                <a:cs typeface="Arial" panose="020B0604020202020204" pitchFamily="34" charset="0"/>
              </a:rPr>
              <a:t>New</a:t>
            </a: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21" name="Group 3">
            <a:extLst>
              <a:ext uri="{FF2B5EF4-FFF2-40B4-BE49-F238E27FC236}">
                <a16:creationId xmlns:a16="http://schemas.microsoft.com/office/drawing/2014/main" id="{20BC94E2-5EA6-4E76-A828-F0D68ABC2BDE}"/>
              </a:ext>
            </a:extLst>
          </p:cNvPr>
          <p:cNvGrpSpPr/>
          <p:nvPr/>
        </p:nvGrpSpPr>
        <p:grpSpPr>
          <a:xfrm>
            <a:off x="-45655" y="0"/>
            <a:ext cx="660252" cy="6858000"/>
            <a:chOff x="0" y="0"/>
            <a:chExt cx="1320504" cy="13716000"/>
          </a:xfrm>
        </p:grpSpPr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70705CD8-2C1D-49F1-9A87-554B97956005}"/>
                </a:ext>
              </a:extLst>
            </p:cNvPr>
            <p:cNvSpPr/>
            <p:nvPr/>
          </p:nvSpPr>
          <p:spPr>
            <a:xfrm>
              <a:off x="0" y="0"/>
              <a:ext cx="1320546" cy="13716000"/>
            </a:xfrm>
            <a:custGeom>
              <a:avLst/>
              <a:gdLst/>
              <a:ahLst/>
              <a:cxnLst/>
              <a:rect l="l" t="t" r="r" b="b"/>
              <a:pathLst>
                <a:path w="1320546" h="13716000">
                  <a:moveTo>
                    <a:pt x="0" y="0"/>
                  </a:moveTo>
                  <a:lnTo>
                    <a:pt x="1320546" y="0"/>
                  </a:lnTo>
                  <a:lnTo>
                    <a:pt x="1320546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1D376C"/>
            </a:solidFill>
          </p:spPr>
        </p:sp>
      </p:grpSp>
      <p:grpSp>
        <p:nvGrpSpPr>
          <p:cNvPr id="23" name="Group 5">
            <a:extLst>
              <a:ext uri="{FF2B5EF4-FFF2-40B4-BE49-F238E27FC236}">
                <a16:creationId xmlns:a16="http://schemas.microsoft.com/office/drawing/2014/main" id="{817A012F-A120-4A12-ACC3-0B2C1E4EC76A}"/>
              </a:ext>
            </a:extLst>
          </p:cNvPr>
          <p:cNvGrpSpPr/>
          <p:nvPr/>
        </p:nvGrpSpPr>
        <p:grpSpPr>
          <a:xfrm>
            <a:off x="380057" y="1862431"/>
            <a:ext cx="234540" cy="4995569"/>
            <a:chOff x="0" y="0"/>
            <a:chExt cx="469080" cy="9991138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9BAFADD9-74BD-4DAE-B560-2E74E9778474}"/>
                </a:ext>
              </a:extLst>
            </p:cNvPr>
            <p:cNvSpPr/>
            <p:nvPr/>
          </p:nvSpPr>
          <p:spPr>
            <a:xfrm>
              <a:off x="0" y="0"/>
              <a:ext cx="469138" cy="9991090"/>
            </a:xfrm>
            <a:custGeom>
              <a:avLst/>
              <a:gdLst/>
              <a:ahLst/>
              <a:cxnLst/>
              <a:rect l="l" t="t" r="r" b="b"/>
              <a:pathLst>
                <a:path w="469138" h="9991090">
                  <a:moveTo>
                    <a:pt x="0" y="0"/>
                  </a:moveTo>
                  <a:lnTo>
                    <a:pt x="469138" y="0"/>
                  </a:lnTo>
                  <a:lnTo>
                    <a:pt x="469138" y="9991090"/>
                  </a:lnTo>
                  <a:lnTo>
                    <a:pt x="0" y="9991090"/>
                  </a:lnTo>
                  <a:close/>
                </a:path>
              </a:pathLst>
            </a:custGeom>
            <a:solidFill>
              <a:srgbClr val="B5ADA6">
                <a:alpha val="89804"/>
              </a:srgbClr>
            </a:solidFill>
          </p:spPr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369761" cy="1828800"/>
          </a:xfrm>
          <a:custGeom>
            <a:avLst/>
            <a:gdLst/>
            <a:ahLst/>
            <a:cxnLst/>
            <a:rect l="l" t="t" r="r" b="b"/>
            <a:pathLst>
              <a:path w="18554642" h="2743200">
                <a:moveTo>
                  <a:pt x="0" y="0"/>
                </a:moveTo>
                <a:lnTo>
                  <a:pt x="18554642" y="0"/>
                </a:lnTo>
                <a:lnTo>
                  <a:pt x="18554642" y="2743200"/>
                </a:lnTo>
                <a:lnTo>
                  <a:pt x="0" y="27432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940951" y="4559877"/>
            <a:ext cx="2781199" cy="1295604"/>
            <a:chOff x="0" y="0"/>
            <a:chExt cx="5562398" cy="2591208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5498973" cy="2527681"/>
            </a:xfrm>
            <a:custGeom>
              <a:avLst/>
              <a:gdLst/>
              <a:ahLst/>
              <a:cxnLst/>
              <a:rect l="l" t="t" r="r" b="b"/>
              <a:pathLst>
                <a:path w="5498973" h="2527681">
                  <a:moveTo>
                    <a:pt x="0" y="421259"/>
                  </a:moveTo>
                  <a:cubicBezTo>
                    <a:pt x="0" y="188595"/>
                    <a:pt x="191135" y="0"/>
                    <a:pt x="426974" y="0"/>
                  </a:cubicBezTo>
                  <a:lnTo>
                    <a:pt x="5071999" y="0"/>
                  </a:lnTo>
                  <a:cubicBezTo>
                    <a:pt x="5307838" y="0"/>
                    <a:pt x="5498973" y="188595"/>
                    <a:pt x="5498973" y="421259"/>
                  </a:cubicBezTo>
                  <a:lnTo>
                    <a:pt x="5498973" y="2106422"/>
                  </a:lnTo>
                  <a:cubicBezTo>
                    <a:pt x="5498973" y="2339086"/>
                    <a:pt x="5307838" y="2527681"/>
                    <a:pt x="5071999" y="2527681"/>
                  </a:cubicBezTo>
                  <a:lnTo>
                    <a:pt x="426974" y="2527681"/>
                  </a:lnTo>
                  <a:cubicBezTo>
                    <a:pt x="191135" y="2527681"/>
                    <a:pt x="0" y="2339086"/>
                    <a:pt x="0" y="2106422"/>
                  </a:cubicBezTo>
                  <a:close/>
                </a:path>
              </a:pathLst>
            </a:custGeom>
            <a:solidFill>
              <a:srgbClr val="1D376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562473" cy="2591181"/>
            </a:xfrm>
            <a:custGeom>
              <a:avLst/>
              <a:gdLst/>
              <a:ahLst/>
              <a:cxnLst/>
              <a:rect l="l" t="t" r="r" b="b"/>
              <a:pathLst>
                <a:path w="5562473" h="2591181">
                  <a:moveTo>
                    <a:pt x="0" y="453009"/>
                  </a:moveTo>
                  <a:cubicBezTo>
                    <a:pt x="0" y="202438"/>
                    <a:pt x="205740" y="0"/>
                    <a:pt x="458724" y="0"/>
                  </a:cubicBezTo>
                  <a:lnTo>
                    <a:pt x="5103749" y="0"/>
                  </a:lnTo>
                  <a:lnTo>
                    <a:pt x="5103749" y="31750"/>
                  </a:lnTo>
                  <a:lnTo>
                    <a:pt x="5103749" y="0"/>
                  </a:lnTo>
                  <a:cubicBezTo>
                    <a:pt x="5356733" y="0"/>
                    <a:pt x="5562473" y="202438"/>
                    <a:pt x="5562473" y="453009"/>
                  </a:cubicBezTo>
                  <a:lnTo>
                    <a:pt x="5530723" y="453009"/>
                  </a:lnTo>
                  <a:lnTo>
                    <a:pt x="5562473" y="453009"/>
                  </a:lnTo>
                  <a:lnTo>
                    <a:pt x="5562473" y="2138172"/>
                  </a:lnTo>
                  <a:lnTo>
                    <a:pt x="5530723" y="2138172"/>
                  </a:lnTo>
                  <a:lnTo>
                    <a:pt x="5562473" y="2138172"/>
                  </a:lnTo>
                  <a:cubicBezTo>
                    <a:pt x="5562473" y="2388743"/>
                    <a:pt x="5356733" y="2591181"/>
                    <a:pt x="5103749" y="2591181"/>
                  </a:cubicBezTo>
                  <a:lnTo>
                    <a:pt x="5103749" y="2559431"/>
                  </a:lnTo>
                  <a:lnTo>
                    <a:pt x="5103749" y="2591181"/>
                  </a:lnTo>
                  <a:lnTo>
                    <a:pt x="458724" y="2591181"/>
                  </a:lnTo>
                  <a:lnTo>
                    <a:pt x="458724" y="2559431"/>
                  </a:lnTo>
                  <a:lnTo>
                    <a:pt x="458724" y="2591181"/>
                  </a:lnTo>
                  <a:cubicBezTo>
                    <a:pt x="205740" y="2591181"/>
                    <a:pt x="0" y="2388743"/>
                    <a:pt x="0" y="2138172"/>
                  </a:cubicBezTo>
                  <a:lnTo>
                    <a:pt x="0" y="453009"/>
                  </a:lnTo>
                  <a:lnTo>
                    <a:pt x="31750" y="453009"/>
                  </a:lnTo>
                  <a:lnTo>
                    <a:pt x="0" y="453009"/>
                  </a:lnTo>
                  <a:moveTo>
                    <a:pt x="63500" y="453009"/>
                  </a:moveTo>
                  <a:lnTo>
                    <a:pt x="63500" y="2138172"/>
                  </a:lnTo>
                  <a:lnTo>
                    <a:pt x="31750" y="2138172"/>
                  </a:lnTo>
                  <a:lnTo>
                    <a:pt x="63500" y="2138172"/>
                  </a:lnTo>
                  <a:cubicBezTo>
                    <a:pt x="63500" y="2352929"/>
                    <a:pt x="240030" y="2527681"/>
                    <a:pt x="458724" y="2527681"/>
                  </a:cubicBezTo>
                  <a:lnTo>
                    <a:pt x="5103749" y="2527681"/>
                  </a:lnTo>
                  <a:cubicBezTo>
                    <a:pt x="5322443" y="2527681"/>
                    <a:pt x="5498973" y="2352929"/>
                    <a:pt x="5498973" y="2138172"/>
                  </a:cubicBezTo>
                  <a:lnTo>
                    <a:pt x="5498973" y="453009"/>
                  </a:lnTo>
                  <a:cubicBezTo>
                    <a:pt x="5498846" y="238252"/>
                    <a:pt x="5322316" y="63500"/>
                    <a:pt x="5103749" y="63500"/>
                  </a:cubicBezTo>
                  <a:lnTo>
                    <a:pt x="458724" y="63500"/>
                  </a:lnTo>
                  <a:lnTo>
                    <a:pt x="458724" y="31750"/>
                  </a:lnTo>
                  <a:lnTo>
                    <a:pt x="458724" y="63500"/>
                  </a:lnTo>
                  <a:cubicBezTo>
                    <a:pt x="240030" y="63500"/>
                    <a:pt x="63500" y="238252"/>
                    <a:pt x="63500" y="453009"/>
                  </a:cubicBezTo>
                  <a:close/>
                </a:path>
              </a:pathLst>
            </a:custGeom>
            <a:solidFill>
              <a:srgbClr val="04B08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38100"/>
              <a:ext cx="5562398" cy="25531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3456"/>
                </a:lnSpc>
              </a:pPr>
              <a:r>
                <a:rPr lang="en-US" sz="3200" dirty="0">
                  <a:solidFill>
                    <a:srgbClr val="FFFFFF"/>
                  </a:solidFill>
                  <a:latin typeface="Brandon Grotesque Regular" panose="020B0503020203060202" pitchFamily="34" charset="0"/>
                  <a:cs typeface="Arial" panose="020B0604020202020204" pitchFamily="34" charset="0"/>
                </a:rPr>
                <a:t>What are the benefits?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940952" y="2578856"/>
            <a:ext cx="2781199" cy="1295604"/>
            <a:chOff x="0" y="0"/>
            <a:chExt cx="5562398" cy="2591208"/>
          </a:xfrm>
        </p:grpSpPr>
        <p:sp>
          <p:nvSpPr>
            <p:cNvPr id="8" name="Freeform 8"/>
            <p:cNvSpPr/>
            <p:nvPr/>
          </p:nvSpPr>
          <p:spPr>
            <a:xfrm>
              <a:off x="31750" y="31750"/>
              <a:ext cx="5498973" cy="2527681"/>
            </a:xfrm>
            <a:custGeom>
              <a:avLst/>
              <a:gdLst/>
              <a:ahLst/>
              <a:cxnLst/>
              <a:rect l="l" t="t" r="r" b="b"/>
              <a:pathLst>
                <a:path w="5498973" h="2527681">
                  <a:moveTo>
                    <a:pt x="0" y="421259"/>
                  </a:moveTo>
                  <a:cubicBezTo>
                    <a:pt x="0" y="188595"/>
                    <a:pt x="191135" y="0"/>
                    <a:pt x="426974" y="0"/>
                  </a:cubicBezTo>
                  <a:lnTo>
                    <a:pt x="5071999" y="0"/>
                  </a:lnTo>
                  <a:cubicBezTo>
                    <a:pt x="5307838" y="0"/>
                    <a:pt x="5498973" y="188595"/>
                    <a:pt x="5498973" y="421259"/>
                  </a:cubicBezTo>
                  <a:lnTo>
                    <a:pt x="5498973" y="2106422"/>
                  </a:lnTo>
                  <a:cubicBezTo>
                    <a:pt x="5498973" y="2339086"/>
                    <a:pt x="5307838" y="2527681"/>
                    <a:pt x="5071999" y="2527681"/>
                  </a:cubicBezTo>
                  <a:lnTo>
                    <a:pt x="426974" y="2527681"/>
                  </a:lnTo>
                  <a:cubicBezTo>
                    <a:pt x="191135" y="2527681"/>
                    <a:pt x="0" y="2339086"/>
                    <a:pt x="0" y="2106422"/>
                  </a:cubicBezTo>
                  <a:close/>
                </a:path>
              </a:pathLst>
            </a:custGeom>
            <a:solidFill>
              <a:srgbClr val="1D376C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5562473" cy="2591181"/>
            </a:xfrm>
            <a:custGeom>
              <a:avLst/>
              <a:gdLst/>
              <a:ahLst/>
              <a:cxnLst/>
              <a:rect l="l" t="t" r="r" b="b"/>
              <a:pathLst>
                <a:path w="5562473" h="2591181">
                  <a:moveTo>
                    <a:pt x="0" y="453009"/>
                  </a:moveTo>
                  <a:cubicBezTo>
                    <a:pt x="0" y="202438"/>
                    <a:pt x="205740" y="0"/>
                    <a:pt x="458724" y="0"/>
                  </a:cubicBezTo>
                  <a:lnTo>
                    <a:pt x="5103749" y="0"/>
                  </a:lnTo>
                  <a:lnTo>
                    <a:pt x="5103749" y="31750"/>
                  </a:lnTo>
                  <a:lnTo>
                    <a:pt x="5103749" y="0"/>
                  </a:lnTo>
                  <a:cubicBezTo>
                    <a:pt x="5356733" y="0"/>
                    <a:pt x="5562473" y="202438"/>
                    <a:pt x="5562473" y="453009"/>
                  </a:cubicBezTo>
                  <a:lnTo>
                    <a:pt x="5530723" y="453009"/>
                  </a:lnTo>
                  <a:lnTo>
                    <a:pt x="5562473" y="453009"/>
                  </a:lnTo>
                  <a:lnTo>
                    <a:pt x="5562473" y="2138172"/>
                  </a:lnTo>
                  <a:lnTo>
                    <a:pt x="5530723" y="2138172"/>
                  </a:lnTo>
                  <a:lnTo>
                    <a:pt x="5562473" y="2138172"/>
                  </a:lnTo>
                  <a:cubicBezTo>
                    <a:pt x="5562473" y="2388743"/>
                    <a:pt x="5356733" y="2591181"/>
                    <a:pt x="5103749" y="2591181"/>
                  </a:cubicBezTo>
                  <a:lnTo>
                    <a:pt x="5103749" y="2559431"/>
                  </a:lnTo>
                  <a:lnTo>
                    <a:pt x="5103749" y="2591181"/>
                  </a:lnTo>
                  <a:lnTo>
                    <a:pt x="458724" y="2591181"/>
                  </a:lnTo>
                  <a:lnTo>
                    <a:pt x="458724" y="2559431"/>
                  </a:lnTo>
                  <a:lnTo>
                    <a:pt x="458724" y="2591181"/>
                  </a:lnTo>
                  <a:cubicBezTo>
                    <a:pt x="205740" y="2591181"/>
                    <a:pt x="0" y="2388743"/>
                    <a:pt x="0" y="2138172"/>
                  </a:cubicBezTo>
                  <a:lnTo>
                    <a:pt x="0" y="453009"/>
                  </a:lnTo>
                  <a:lnTo>
                    <a:pt x="31750" y="453009"/>
                  </a:lnTo>
                  <a:lnTo>
                    <a:pt x="0" y="453009"/>
                  </a:lnTo>
                  <a:moveTo>
                    <a:pt x="63500" y="453009"/>
                  </a:moveTo>
                  <a:lnTo>
                    <a:pt x="63500" y="2138172"/>
                  </a:lnTo>
                  <a:lnTo>
                    <a:pt x="31750" y="2138172"/>
                  </a:lnTo>
                  <a:lnTo>
                    <a:pt x="63500" y="2138172"/>
                  </a:lnTo>
                  <a:cubicBezTo>
                    <a:pt x="63500" y="2352929"/>
                    <a:pt x="240030" y="2527681"/>
                    <a:pt x="458724" y="2527681"/>
                  </a:cubicBezTo>
                  <a:lnTo>
                    <a:pt x="5103749" y="2527681"/>
                  </a:lnTo>
                  <a:cubicBezTo>
                    <a:pt x="5322443" y="2527681"/>
                    <a:pt x="5498973" y="2352929"/>
                    <a:pt x="5498973" y="2138172"/>
                  </a:cubicBezTo>
                  <a:lnTo>
                    <a:pt x="5498973" y="453009"/>
                  </a:lnTo>
                  <a:cubicBezTo>
                    <a:pt x="5498846" y="238252"/>
                    <a:pt x="5322316" y="63500"/>
                    <a:pt x="5103749" y="63500"/>
                  </a:cubicBezTo>
                  <a:lnTo>
                    <a:pt x="458724" y="63500"/>
                  </a:lnTo>
                  <a:lnTo>
                    <a:pt x="458724" y="31750"/>
                  </a:lnTo>
                  <a:lnTo>
                    <a:pt x="458724" y="63500"/>
                  </a:lnTo>
                  <a:cubicBezTo>
                    <a:pt x="240030" y="63500"/>
                    <a:pt x="63500" y="238252"/>
                    <a:pt x="63500" y="453009"/>
                  </a:cubicBezTo>
                  <a:close/>
                </a:path>
              </a:pathLst>
            </a:custGeom>
            <a:solidFill>
              <a:srgbClr val="04B08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38100"/>
              <a:ext cx="5562398" cy="25531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3456"/>
                </a:lnSpc>
              </a:pPr>
              <a:r>
                <a:rPr lang="en-US" sz="3200" dirty="0">
                  <a:solidFill>
                    <a:srgbClr val="FFFFFF"/>
                  </a:solidFill>
                  <a:latin typeface="Brandon Grotesque Regular" panose="020B0503020203060202" pitchFamily="34" charset="0"/>
                  <a:cs typeface="Arial" panose="020B0604020202020204" pitchFamily="34" charset="0"/>
                </a:rPr>
                <a:t>What do they do?</a:t>
              </a:r>
            </a:p>
          </p:txBody>
        </p:sp>
      </p:grpSp>
      <p:sp>
        <p:nvSpPr>
          <p:cNvPr id="11" name="AutoShape 11"/>
          <p:cNvSpPr/>
          <p:nvPr/>
        </p:nvSpPr>
        <p:spPr>
          <a:xfrm>
            <a:off x="3220885" y="3212371"/>
            <a:ext cx="2963996" cy="999873"/>
          </a:xfrm>
          <a:prstGeom prst="line">
            <a:avLst/>
          </a:prstGeom>
          <a:ln w="19050" cap="rnd">
            <a:solidFill>
              <a:srgbClr val="1D376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flipV="1">
            <a:off x="3220884" y="4212244"/>
            <a:ext cx="2963997" cy="1009722"/>
          </a:xfrm>
          <a:prstGeom prst="line">
            <a:avLst/>
          </a:prstGeom>
          <a:ln w="19050" cap="rnd">
            <a:solidFill>
              <a:srgbClr val="1D376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flipV="1">
            <a:off x="6184881" y="3212371"/>
            <a:ext cx="2786234" cy="999873"/>
          </a:xfrm>
          <a:prstGeom prst="line">
            <a:avLst/>
          </a:prstGeom>
          <a:ln w="19050" cap="rnd">
            <a:solidFill>
              <a:srgbClr val="1D376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6184881" y="4212244"/>
            <a:ext cx="2786234" cy="1048842"/>
          </a:xfrm>
          <a:prstGeom prst="line">
            <a:avLst/>
          </a:prstGeom>
          <a:ln w="19050" cap="rnd">
            <a:solidFill>
              <a:srgbClr val="1D376C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5" name="Group 15"/>
          <p:cNvGrpSpPr/>
          <p:nvPr/>
        </p:nvGrpSpPr>
        <p:grpSpPr>
          <a:xfrm>
            <a:off x="469846" y="2535912"/>
            <a:ext cx="2781199" cy="1280762"/>
            <a:chOff x="0" y="0"/>
            <a:chExt cx="5562398" cy="2561524"/>
          </a:xfrm>
        </p:grpSpPr>
        <p:sp>
          <p:nvSpPr>
            <p:cNvPr id="16" name="Freeform 16"/>
            <p:cNvSpPr/>
            <p:nvPr/>
          </p:nvSpPr>
          <p:spPr>
            <a:xfrm>
              <a:off x="31750" y="31750"/>
              <a:ext cx="5498846" cy="2497963"/>
            </a:xfrm>
            <a:custGeom>
              <a:avLst/>
              <a:gdLst/>
              <a:ahLst/>
              <a:cxnLst/>
              <a:rect l="l" t="t" r="r" b="b"/>
              <a:pathLst>
                <a:path w="5498846" h="2497963">
                  <a:moveTo>
                    <a:pt x="0" y="416306"/>
                  </a:moveTo>
                  <a:cubicBezTo>
                    <a:pt x="0" y="186436"/>
                    <a:pt x="188976" y="0"/>
                    <a:pt x="422021" y="0"/>
                  </a:cubicBezTo>
                  <a:lnTo>
                    <a:pt x="5076825" y="0"/>
                  </a:lnTo>
                  <a:cubicBezTo>
                    <a:pt x="5309870" y="0"/>
                    <a:pt x="5498846" y="186436"/>
                    <a:pt x="5498846" y="416306"/>
                  </a:cubicBezTo>
                  <a:lnTo>
                    <a:pt x="5498846" y="2081657"/>
                  </a:lnTo>
                  <a:cubicBezTo>
                    <a:pt x="5498846" y="2311654"/>
                    <a:pt x="5309870" y="2497963"/>
                    <a:pt x="5076825" y="2497963"/>
                  </a:cubicBezTo>
                  <a:lnTo>
                    <a:pt x="422021" y="2497963"/>
                  </a:lnTo>
                  <a:cubicBezTo>
                    <a:pt x="188976" y="2497963"/>
                    <a:pt x="0" y="2311527"/>
                    <a:pt x="0" y="2081657"/>
                  </a:cubicBezTo>
                  <a:close/>
                </a:path>
              </a:pathLst>
            </a:custGeom>
            <a:solidFill>
              <a:srgbClr val="1D376C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5562346" cy="2561463"/>
            </a:xfrm>
            <a:custGeom>
              <a:avLst/>
              <a:gdLst/>
              <a:ahLst/>
              <a:cxnLst/>
              <a:rect l="l" t="t" r="r" b="b"/>
              <a:pathLst>
                <a:path w="5562346" h="2561463">
                  <a:moveTo>
                    <a:pt x="0" y="448056"/>
                  </a:moveTo>
                  <a:cubicBezTo>
                    <a:pt x="0" y="200152"/>
                    <a:pt x="203581" y="0"/>
                    <a:pt x="453771" y="0"/>
                  </a:cubicBezTo>
                  <a:lnTo>
                    <a:pt x="5108575" y="0"/>
                  </a:lnTo>
                  <a:lnTo>
                    <a:pt x="5108575" y="31750"/>
                  </a:lnTo>
                  <a:lnTo>
                    <a:pt x="5108575" y="0"/>
                  </a:lnTo>
                  <a:cubicBezTo>
                    <a:pt x="5358765" y="0"/>
                    <a:pt x="5562346" y="200152"/>
                    <a:pt x="5562346" y="448056"/>
                  </a:cubicBezTo>
                  <a:lnTo>
                    <a:pt x="5530596" y="448056"/>
                  </a:lnTo>
                  <a:lnTo>
                    <a:pt x="5562346" y="448056"/>
                  </a:lnTo>
                  <a:lnTo>
                    <a:pt x="5562346" y="2113407"/>
                  </a:lnTo>
                  <a:lnTo>
                    <a:pt x="5530596" y="2113407"/>
                  </a:lnTo>
                  <a:lnTo>
                    <a:pt x="5562346" y="2113407"/>
                  </a:lnTo>
                  <a:cubicBezTo>
                    <a:pt x="5562346" y="2361311"/>
                    <a:pt x="5358765" y="2561463"/>
                    <a:pt x="5108575" y="2561463"/>
                  </a:cubicBezTo>
                  <a:lnTo>
                    <a:pt x="5108575" y="2529713"/>
                  </a:lnTo>
                  <a:lnTo>
                    <a:pt x="5108575" y="2561463"/>
                  </a:lnTo>
                  <a:lnTo>
                    <a:pt x="453771" y="2561463"/>
                  </a:lnTo>
                  <a:lnTo>
                    <a:pt x="453771" y="2529713"/>
                  </a:lnTo>
                  <a:lnTo>
                    <a:pt x="453771" y="2561463"/>
                  </a:lnTo>
                  <a:cubicBezTo>
                    <a:pt x="203581" y="2561463"/>
                    <a:pt x="0" y="2361311"/>
                    <a:pt x="0" y="2113407"/>
                  </a:cubicBezTo>
                  <a:lnTo>
                    <a:pt x="0" y="448056"/>
                  </a:lnTo>
                  <a:lnTo>
                    <a:pt x="31750" y="448056"/>
                  </a:lnTo>
                  <a:lnTo>
                    <a:pt x="0" y="448056"/>
                  </a:lnTo>
                  <a:moveTo>
                    <a:pt x="63500" y="448056"/>
                  </a:moveTo>
                  <a:lnTo>
                    <a:pt x="63500" y="2113407"/>
                  </a:lnTo>
                  <a:lnTo>
                    <a:pt x="31750" y="2113407"/>
                  </a:lnTo>
                  <a:lnTo>
                    <a:pt x="63500" y="2113407"/>
                  </a:lnTo>
                  <a:cubicBezTo>
                    <a:pt x="63500" y="2325370"/>
                    <a:pt x="237871" y="2497963"/>
                    <a:pt x="453771" y="2497963"/>
                  </a:cubicBezTo>
                  <a:lnTo>
                    <a:pt x="5108575" y="2497963"/>
                  </a:lnTo>
                  <a:cubicBezTo>
                    <a:pt x="5324602" y="2497963"/>
                    <a:pt x="5498846" y="2325370"/>
                    <a:pt x="5498846" y="2113407"/>
                  </a:cubicBezTo>
                  <a:lnTo>
                    <a:pt x="5498846" y="448056"/>
                  </a:lnTo>
                  <a:cubicBezTo>
                    <a:pt x="5498846" y="236093"/>
                    <a:pt x="5324602" y="63500"/>
                    <a:pt x="5108575" y="63500"/>
                  </a:cubicBezTo>
                  <a:lnTo>
                    <a:pt x="453771" y="63500"/>
                  </a:lnTo>
                  <a:lnTo>
                    <a:pt x="453771" y="31750"/>
                  </a:lnTo>
                  <a:lnTo>
                    <a:pt x="453771" y="63500"/>
                  </a:lnTo>
                  <a:cubicBezTo>
                    <a:pt x="237871" y="63500"/>
                    <a:pt x="63500" y="236093"/>
                    <a:pt x="63500" y="448056"/>
                  </a:cubicBezTo>
                  <a:close/>
                </a:path>
              </a:pathLst>
            </a:custGeom>
            <a:solidFill>
              <a:srgbClr val="04B086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38100"/>
              <a:ext cx="5562398" cy="25234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3456"/>
                </a:lnSpc>
              </a:pPr>
              <a:r>
                <a:rPr lang="en-US" sz="3200" dirty="0">
                  <a:solidFill>
                    <a:srgbClr val="FFFFFF"/>
                  </a:solidFill>
                  <a:latin typeface="Brandon Grotesque Regular" panose="020B0503020203060202" pitchFamily="34" charset="0"/>
                  <a:cs typeface="Arial" panose="020B0604020202020204" pitchFamily="34" charset="0"/>
                </a:rPr>
                <a:t>Why is it needed?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469846" y="4459795"/>
            <a:ext cx="2781199" cy="1280762"/>
            <a:chOff x="0" y="0"/>
            <a:chExt cx="5562398" cy="2561524"/>
          </a:xfrm>
        </p:grpSpPr>
        <p:sp>
          <p:nvSpPr>
            <p:cNvPr id="20" name="Freeform 20"/>
            <p:cNvSpPr/>
            <p:nvPr/>
          </p:nvSpPr>
          <p:spPr>
            <a:xfrm>
              <a:off x="31750" y="31750"/>
              <a:ext cx="5498846" cy="2497963"/>
            </a:xfrm>
            <a:custGeom>
              <a:avLst/>
              <a:gdLst/>
              <a:ahLst/>
              <a:cxnLst/>
              <a:rect l="l" t="t" r="r" b="b"/>
              <a:pathLst>
                <a:path w="5498846" h="2497963">
                  <a:moveTo>
                    <a:pt x="0" y="416306"/>
                  </a:moveTo>
                  <a:cubicBezTo>
                    <a:pt x="0" y="186436"/>
                    <a:pt x="188976" y="0"/>
                    <a:pt x="422021" y="0"/>
                  </a:cubicBezTo>
                  <a:lnTo>
                    <a:pt x="5076825" y="0"/>
                  </a:lnTo>
                  <a:cubicBezTo>
                    <a:pt x="5309870" y="0"/>
                    <a:pt x="5498846" y="186436"/>
                    <a:pt x="5498846" y="416306"/>
                  </a:cubicBezTo>
                  <a:lnTo>
                    <a:pt x="5498846" y="2081657"/>
                  </a:lnTo>
                  <a:cubicBezTo>
                    <a:pt x="5498846" y="2311654"/>
                    <a:pt x="5309870" y="2497963"/>
                    <a:pt x="5076825" y="2497963"/>
                  </a:cubicBezTo>
                  <a:lnTo>
                    <a:pt x="422021" y="2497963"/>
                  </a:lnTo>
                  <a:cubicBezTo>
                    <a:pt x="188976" y="2497963"/>
                    <a:pt x="0" y="2311527"/>
                    <a:pt x="0" y="2081657"/>
                  </a:cubicBezTo>
                  <a:close/>
                </a:path>
              </a:pathLst>
            </a:custGeom>
            <a:solidFill>
              <a:srgbClr val="1D376C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5562346" cy="2561463"/>
            </a:xfrm>
            <a:custGeom>
              <a:avLst/>
              <a:gdLst/>
              <a:ahLst/>
              <a:cxnLst/>
              <a:rect l="l" t="t" r="r" b="b"/>
              <a:pathLst>
                <a:path w="5562346" h="2561463">
                  <a:moveTo>
                    <a:pt x="0" y="448056"/>
                  </a:moveTo>
                  <a:cubicBezTo>
                    <a:pt x="0" y="200152"/>
                    <a:pt x="203581" y="0"/>
                    <a:pt x="453771" y="0"/>
                  </a:cubicBezTo>
                  <a:lnTo>
                    <a:pt x="5108575" y="0"/>
                  </a:lnTo>
                  <a:lnTo>
                    <a:pt x="5108575" y="31750"/>
                  </a:lnTo>
                  <a:lnTo>
                    <a:pt x="5108575" y="0"/>
                  </a:lnTo>
                  <a:cubicBezTo>
                    <a:pt x="5358765" y="0"/>
                    <a:pt x="5562346" y="200152"/>
                    <a:pt x="5562346" y="448056"/>
                  </a:cubicBezTo>
                  <a:lnTo>
                    <a:pt x="5530596" y="448056"/>
                  </a:lnTo>
                  <a:lnTo>
                    <a:pt x="5562346" y="448056"/>
                  </a:lnTo>
                  <a:lnTo>
                    <a:pt x="5562346" y="2113407"/>
                  </a:lnTo>
                  <a:lnTo>
                    <a:pt x="5530596" y="2113407"/>
                  </a:lnTo>
                  <a:lnTo>
                    <a:pt x="5562346" y="2113407"/>
                  </a:lnTo>
                  <a:cubicBezTo>
                    <a:pt x="5562346" y="2361311"/>
                    <a:pt x="5358765" y="2561463"/>
                    <a:pt x="5108575" y="2561463"/>
                  </a:cubicBezTo>
                  <a:lnTo>
                    <a:pt x="5108575" y="2529713"/>
                  </a:lnTo>
                  <a:lnTo>
                    <a:pt x="5108575" y="2561463"/>
                  </a:lnTo>
                  <a:lnTo>
                    <a:pt x="453771" y="2561463"/>
                  </a:lnTo>
                  <a:lnTo>
                    <a:pt x="453771" y="2529713"/>
                  </a:lnTo>
                  <a:lnTo>
                    <a:pt x="453771" y="2561463"/>
                  </a:lnTo>
                  <a:cubicBezTo>
                    <a:pt x="203581" y="2561463"/>
                    <a:pt x="0" y="2361311"/>
                    <a:pt x="0" y="2113407"/>
                  </a:cubicBezTo>
                  <a:lnTo>
                    <a:pt x="0" y="448056"/>
                  </a:lnTo>
                  <a:lnTo>
                    <a:pt x="31750" y="448056"/>
                  </a:lnTo>
                  <a:lnTo>
                    <a:pt x="0" y="448056"/>
                  </a:lnTo>
                  <a:moveTo>
                    <a:pt x="63500" y="448056"/>
                  </a:moveTo>
                  <a:lnTo>
                    <a:pt x="63500" y="2113407"/>
                  </a:lnTo>
                  <a:lnTo>
                    <a:pt x="31750" y="2113407"/>
                  </a:lnTo>
                  <a:lnTo>
                    <a:pt x="63500" y="2113407"/>
                  </a:lnTo>
                  <a:cubicBezTo>
                    <a:pt x="63500" y="2325370"/>
                    <a:pt x="237871" y="2497963"/>
                    <a:pt x="453771" y="2497963"/>
                  </a:cubicBezTo>
                  <a:lnTo>
                    <a:pt x="5108575" y="2497963"/>
                  </a:lnTo>
                  <a:cubicBezTo>
                    <a:pt x="5324602" y="2497963"/>
                    <a:pt x="5498846" y="2325370"/>
                    <a:pt x="5498846" y="2113407"/>
                  </a:cubicBezTo>
                  <a:lnTo>
                    <a:pt x="5498846" y="448056"/>
                  </a:lnTo>
                  <a:cubicBezTo>
                    <a:pt x="5498846" y="236093"/>
                    <a:pt x="5324602" y="63500"/>
                    <a:pt x="5108575" y="63500"/>
                  </a:cubicBezTo>
                  <a:lnTo>
                    <a:pt x="453771" y="63500"/>
                  </a:lnTo>
                  <a:lnTo>
                    <a:pt x="453771" y="31750"/>
                  </a:lnTo>
                  <a:lnTo>
                    <a:pt x="453771" y="63500"/>
                  </a:lnTo>
                  <a:cubicBezTo>
                    <a:pt x="237871" y="63500"/>
                    <a:pt x="63500" y="236093"/>
                    <a:pt x="63500" y="448056"/>
                  </a:cubicBezTo>
                  <a:close/>
                </a:path>
              </a:pathLst>
            </a:custGeom>
            <a:solidFill>
              <a:srgbClr val="04B086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38100"/>
              <a:ext cx="5562398" cy="25234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3456"/>
                </a:lnSpc>
              </a:pPr>
              <a:r>
                <a:rPr lang="en-US" sz="3200" dirty="0">
                  <a:solidFill>
                    <a:srgbClr val="FFFFFF"/>
                  </a:solidFill>
                  <a:latin typeface="Brandon Grotesque Regular" panose="020B0503020203060202" pitchFamily="34" charset="0"/>
                  <a:cs typeface="Arial" panose="020B0604020202020204" pitchFamily="34" charset="0"/>
                </a:rPr>
                <a:t>Who should be on it?</a:t>
              </a:r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0068560" y="6139830"/>
            <a:ext cx="1884680" cy="348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400" dirty="0">
                <a:solidFill>
                  <a:srgbClr val="1D3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Goodwill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0" y="276288"/>
            <a:ext cx="12369761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Committee</a:t>
            </a:r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92684F0D-9D16-4987-AE22-BC1EB3C540AC}"/>
              </a:ext>
            </a:extLst>
          </p:cNvPr>
          <p:cNvSpPr/>
          <p:nvPr/>
        </p:nvSpPr>
        <p:spPr>
          <a:xfrm>
            <a:off x="4011273" y="2160535"/>
            <a:ext cx="3991633" cy="3991633"/>
          </a:xfrm>
          <a:custGeom>
            <a:avLst/>
            <a:gdLst/>
            <a:ahLst/>
            <a:cxnLst/>
            <a:rect l="l" t="t" r="r" b="b"/>
            <a:pathLst>
              <a:path w="5987449" h="5987449">
                <a:moveTo>
                  <a:pt x="0" y="0"/>
                </a:moveTo>
                <a:lnTo>
                  <a:pt x="5987449" y="0"/>
                </a:lnTo>
                <a:lnTo>
                  <a:pt x="5987449" y="5987449"/>
                </a:lnTo>
                <a:lnTo>
                  <a:pt x="0" y="59874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astelsSmooth trans="17000" scaling="17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27683" y="2301784"/>
            <a:ext cx="2348163" cy="372979"/>
            <a:chOff x="0" y="0"/>
            <a:chExt cx="927669" cy="147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27669" cy="147350"/>
            </a:xfrm>
            <a:custGeom>
              <a:avLst/>
              <a:gdLst/>
              <a:ahLst/>
              <a:cxnLst/>
              <a:rect l="l" t="t" r="r" b="b"/>
              <a:pathLst>
                <a:path w="927669" h="147350">
                  <a:moveTo>
                    <a:pt x="73675" y="0"/>
                  </a:moveTo>
                  <a:lnTo>
                    <a:pt x="853995" y="0"/>
                  </a:lnTo>
                  <a:cubicBezTo>
                    <a:pt x="894684" y="0"/>
                    <a:pt x="927669" y="32985"/>
                    <a:pt x="927669" y="73675"/>
                  </a:cubicBezTo>
                  <a:lnTo>
                    <a:pt x="927669" y="73675"/>
                  </a:lnTo>
                  <a:cubicBezTo>
                    <a:pt x="927669" y="114364"/>
                    <a:pt x="894684" y="147350"/>
                    <a:pt x="853995" y="147350"/>
                  </a:cubicBezTo>
                  <a:lnTo>
                    <a:pt x="73675" y="147350"/>
                  </a:lnTo>
                  <a:cubicBezTo>
                    <a:pt x="32985" y="147350"/>
                    <a:pt x="0" y="114364"/>
                    <a:pt x="0" y="73675"/>
                  </a:cubicBezTo>
                  <a:lnTo>
                    <a:pt x="0" y="73675"/>
                  </a:lnTo>
                  <a:cubicBezTo>
                    <a:pt x="0" y="32985"/>
                    <a:pt x="32985" y="0"/>
                    <a:pt x="73675" y="0"/>
                  </a:cubicBezTo>
                  <a:close/>
                </a:path>
              </a:pathLst>
            </a:custGeom>
            <a:solidFill>
              <a:srgbClr val="F1BD18">
                <a:alpha val="57647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27669" cy="1854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65740" y="0"/>
            <a:ext cx="5826261" cy="2250673"/>
            <a:chOff x="0" y="0"/>
            <a:chExt cx="11652522" cy="4501347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1652522" cy="4501347"/>
              <a:chOff x="0" y="0"/>
              <a:chExt cx="2956288" cy="114200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956288" cy="1142008"/>
              </a:xfrm>
              <a:custGeom>
                <a:avLst/>
                <a:gdLst/>
                <a:ahLst/>
                <a:cxnLst/>
                <a:rect l="l" t="t" r="r" b="b"/>
                <a:pathLst>
                  <a:path w="2956288" h="1142008">
                    <a:moveTo>
                      <a:pt x="0" y="0"/>
                    </a:moveTo>
                    <a:lnTo>
                      <a:pt x="2956288" y="0"/>
                    </a:lnTo>
                    <a:lnTo>
                      <a:pt x="2956288" y="1142008"/>
                    </a:lnTo>
                    <a:lnTo>
                      <a:pt x="0" y="1142008"/>
                    </a:lnTo>
                    <a:close/>
                  </a:path>
                </a:pathLst>
              </a:custGeom>
              <a:solidFill>
                <a:srgbClr val="002D74"/>
              </a:solid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313070" y="586380"/>
              <a:ext cx="11026386" cy="32688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93"/>
                </a:lnSpc>
                <a:spcBef>
                  <a:spcPct val="0"/>
                </a:spcBef>
              </a:pPr>
              <a:r>
                <a:rPr lang="en-US" sz="3066" spc="29" dirty="0">
                  <a:solidFill>
                    <a:srgbClr val="FFFFFF"/>
                  </a:solidFill>
                  <a:latin typeface="Brandon Grotesque Regular" panose="020B0503020203060202" pitchFamily="34" charset="0"/>
                  <a:cs typeface="Arial" panose="020B0604020202020204" pitchFamily="34" charset="0"/>
                </a:rPr>
                <a:t>The safety meeting and data entry must be completed by the 7th of each month.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85800" y="6134100"/>
            <a:ext cx="1027625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Pacifico"/>
              </a:rPr>
              <a:t>Goodwill</a:t>
            </a:r>
          </a:p>
        </p:txBody>
      </p:sp>
      <p:sp>
        <p:nvSpPr>
          <p:cNvPr id="10" name="Freeform 10"/>
          <p:cNvSpPr/>
          <p:nvPr/>
        </p:nvSpPr>
        <p:spPr>
          <a:xfrm>
            <a:off x="0" y="2250673"/>
            <a:ext cx="12192000" cy="4607327"/>
          </a:xfrm>
          <a:custGeom>
            <a:avLst/>
            <a:gdLst/>
            <a:ahLst/>
            <a:cxnLst/>
            <a:rect l="l" t="t" r="r" b="b"/>
            <a:pathLst>
              <a:path w="18288000" h="6910990">
                <a:moveTo>
                  <a:pt x="0" y="0"/>
                </a:moveTo>
                <a:lnTo>
                  <a:pt x="18288000" y="0"/>
                </a:lnTo>
                <a:lnTo>
                  <a:pt x="18288000" y="6910990"/>
                </a:lnTo>
                <a:lnTo>
                  <a:pt x="0" y="69109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8" r="-308" b="-1491"/>
            </a:stretch>
          </a:blipFill>
          <a:ln w="38100" cap="sq">
            <a:solidFill>
              <a:srgbClr val="00ADBC"/>
            </a:solidFill>
            <a:prstDash val="solid"/>
            <a:miter/>
          </a:ln>
        </p:spPr>
        <p:txBody>
          <a:bodyPr/>
          <a:lstStyle/>
          <a:p>
            <a:endParaRPr lang="en-US" sz="1200" dirty="0"/>
          </a:p>
        </p:txBody>
      </p:sp>
      <p:pic>
        <p:nvPicPr>
          <p:cNvPr id="13" name="Picture 2" descr="image001">
            <a:extLst>
              <a:ext uri="{FF2B5EF4-FFF2-40B4-BE49-F238E27FC236}">
                <a16:creationId xmlns:a16="http://schemas.microsoft.com/office/drawing/2014/main" id="{B47AE990-AC16-40D1-ACBF-AE8A541AAB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" t="83694" r="66743" b="1092"/>
          <a:stretch/>
        </p:blipFill>
        <p:spPr bwMode="auto">
          <a:xfrm>
            <a:off x="24581" y="535073"/>
            <a:ext cx="6301613" cy="138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phic 13" descr="Cursor">
            <a:extLst>
              <a:ext uri="{FF2B5EF4-FFF2-40B4-BE49-F238E27FC236}">
                <a16:creationId xmlns:a16="http://schemas.microsoft.com/office/drawing/2014/main" id="{799AC50A-C6C6-47E0-B33B-4BA806C481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28649" y="1486475"/>
            <a:ext cx="919192" cy="91919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74950" y="1257300"/>
            <a:ext cx="6540500" cy="571500"/>
            <a:chOff x="0" y="0"/>
            <a:chExt cx="13081000" cy="1143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81000" cy="1143000"/>
            </a:xfrm>
            <a:custGeom>
              <a:avLst/>
              <a:gdLst/>
              <a:ahLst/>
              <a:cxnLst/>
              <a:rect l="l" t="t" r="r" b="b"/>
              <a:pathLst>
                <a:path w="13081000" h="1143000">
                  <a:moveTo>
                    <a:pt x="0" y="0"/>
                  </a:moveTo>
                  <a:lnTo>
                    <a:pt x="13081000" y="0"/>
                  </a:lnTo>
                  <a:lnTo>
                    <a:pt x="13081000" y="1143000"/>
                  </a:lnTo>
                  <a:lnTo>
                    <a:pt x="0" y="1143000"/>
                  </a:lnTo>
                  <a:close/>
                </a:path>
              </a:pathLst>
            </a:custGeom>
            <a:solidFill>
              <a:srgbClr val="00ADB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-113788" y="1"/>
            <a:ext cx="12369761" cy="1485899"/>
            <a:chOff x="0" y="0"/>
            <a:chExt cx="24739522" cy="29717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739473" cy="2971800"/>
            </a:xfrm>
            <a:custGeom>
              <a:avLst/>
              <a:gdLst/>
              <a:ahLst/>
              <a:cxnLst/>
              <a:rect l="l" t="t" r="r" b="b"/>
              <a:pathLst>
                <a:path w="24739473" h="2971800">
                  <a:moveTo>
                    <a:pt x="0" y="0"/>
                  </a:moveTo>
                  <a:lnTo>
                    <a:pt x="24739473" y="0"/>
                  </a:lnTo>
                  <a:lnTo>
                    <a:pt x="24739473" y="2971800"/>
                  </a:lnTo>
                  <a:lnTo>
                    <a:pt x="0" y="2971800"/>
                  </a:lnTo>
                  <a:close/>
                </a:path>
              </a:pathLst>
            </a:custGeom>
            <a:solidFill>
              <a:srgbClr val="1D376C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8364216" y="5236595"/>
            <a:ext cx="3267456" cy="792480"/>
            <a:chOff x="0" y="0"/>
            <a:chExt cx="6472969" cy="1573142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6472969" cy="1573142"/>
              <a:chOff x="0" y="0"/>
              <a:chExt cx="7104638" cy="172665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2700" y="12700"/>
                <a:ext cx="7079234" cy="1701292"/>
              </a:xfrm>
              <a:custGeom>
                <a:avLst/>
                <a:gdLst/>
                <a:ahLst/>
                <a:cxnLst/>
                <a:rect l="l" t="t" r="r" b="b"/>
                <a:pathLst>
                  <a:path w="7079234" h="1701292">
                    <a:moveTo>
                      <a:pt x="0" y="0"/>
                    </a:moveTo>
                    <a:lnTo>
                      <a:pt x="7079234" y="0"/>
                    </a:lnTo>
                    <a:lnTo>
                      <a:pt x="7079234" y="1701292"/>
                    </a:lnTo>
                    <a:lnTo>
                      <a:pt x="0" y="1701292"/>
                    </a:lnTo>
                    <a:close/>
                  </a:path>
                </a:pathLst>
              </a:custGeom>
              <a:solidFill>
                <a:srgbClr val="00ADBC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0" y="0"/>
                <a:ext cx="7104634" cy="1726692"/>
              </a:xfrm>
              <a:custGeom>
                <a:avLst/>
                <a:gdLst/>
                <a:ahLst/>
                <a:cxnLst/>
                <a:rect l="l" t="t" r="r" b="b"/>
                <a:pathLst>
                  <a:path w="7104634" h="1726692">
                    <a:moveTo>
                      <a:pt x="12700" y="0"/>
                    </a:moveTo>
                    <a:lnTo>
                      <a:pt x="7091934" y="0"/>
                    </a:lnTo>
                    <a:cubicBezTo>
                      <a:pt x="7098919" y="0"/>
                      <a:pt x="7104634" y="5715"/>
                      <a:pt x="7104634" y="12700"/>
                    </a:cubicBezTo>
                    <a:lnTo>
                      <a:pt x="7104634" y="1713992"/>
                    </a:lnTo>
                    <a:cubicBezTo>
                      <a:pt x="7104634" y="1720977"/>
                      <a:pt x="7098919" y="1726692"/>
                      <a:pt x="7091934" y="1726692"/>
                    </a:cubicBezTo>
                    <a:lnTo>
                      <a:pt x="12700" y="1726692"/>
                    </a:lnTo>
                    <a:cubicBezTo>
                      <a:pt x="5715" y="1726692"/>
                      <a:pt x="0" y="1720977"/>
                      <a:pt x="0" y="1713992"/>
                    </a:cubicBezTo>
                    <a:lnTo>
                      <a:pt x="0" y="12700"/>
                    </a:lnTo>
                    <a:cubicBezTo>
                      <a:pt x="0" y="5715"/>
                      <a:pt x="5715" y="0"/>
                      <a:pt x="12700" y="0"/>
                    </a:cubicBezTo>
                    <a:moveTo>
                      <a:pt x="12700" y="25400"/>
                    </a:moveTo>
                    <a:lnTo>
                      <a:pt x="12700" y="12700"/>
                    </a:lnTo>
                    <a:lnTo>
                      <a:pt x="25400" y="12700"/>
                    </a:lnTo>
                    <a:lnTo>
                      <a:pt x="25400" y="1713992"/>
                    </a:lnTo>
                    <a:lnTo>
                      <a:pt x="12700" y="1713992"/>
                    </a:lnTo>
                    <a:lnTo>
                      <a:pt x="12700" y="1701292"/>
                    </a:lnTo>
                    <a:lnTo>
                      <a:pt x="7091934" y="1701292"/>
                    </a:lnTo>
                    <a:lnTo>
                      <a:pt x="7091934" y="1713992"/>
                    </a:lnTo>
                    <a:lnTo>
                      <a:pt x="7079234" y="1713992"/>
                    </a:lnTo>
                    <a:lnTo>
                      <a:pt x="7079234" y="12700"/>
                    </a:lnTo>
                    <a:lnTo>
                      <a:pt x="7091934" y="12700"/>
                    </a:lnTo>
                    <a:lnTo>
                      <a:pt x="7091934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25456" y="245704"/>
              <a:ext cx="6422058" cy="11428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82"/>
                </a:lnSpc>
              </a:pPr>
              <a:r>
                <a:rPr lang="en-US" sz="2133" dirty="0">
                  <a:solidFill>
                    <a:srgbClr val="FFFFFF"/>
                  </a:solidFill>
                  <a:latin typeface="Brandon Grotesque Regular" panose="020B0503020203060202" pitchFamily="34" charset="0"/>
                  <a:cs typeface="Segoe UI" panose="020B0502040204020203" pitchFamily="34" charset="0"/>
                </a:rPr>
                <a:t>Chris </a:t>
              </a:r>
              <a:r>
                <a:rPr lang="en-US" sz="2133" dirty="0" err="1">
                  <a:solidFill>
                    <a:srgbClr val="FFFFFF"/>
                  </a:solidFill>
                  <a:latin typeface="Brandon Grotesque Regular" panose="020B0503020203060202" pitchFamily="34" charset="0"/>
                  <a:cs typeface="Segoe UI" panose="020B0502040204020203" pitchFamily="34" charset="0"/>
                </a:rPr>
                <a:t>Lysy</a:t>
              </a:r>
              <a:r>
                <a:rPr lang="en-US" sz="2133" dirty="0">
                  <a:solidFill>
                    <a:srgbClr val="FFFFFF"/>
                  </a:solidFill>
                  <a:latin typeface="Brandon Grotesque Regular" panose="020B0503020203060202" pitchFamily="34" charset="0"/>
                  <a:cs typeface="Segoe UI" panose="020B0502040204020203" pitchFamily="34" charset="0"/>
                </a:rPr>
                <a:t> </a:t>
              </a:r>
            </a:p>
            <a:p>
              <a:pPr algn="ctr">
                <a:lnSpc>
                  <a:spcPts val="2182"/>
                </a:lnSpc>
              </a:pPr>
              <a:r>
                <a:rPr lang="en-US" sz="2133" dirty="0">
                  <a:solidFill>
                    <a:srgbClr val="FFFFFF"/>
                  </a:solidFill>
                  <a:latin typeface="Brandon Grotesque Regular" panose="020B0503020203060202" pitchFamily="34" charset="0"/>
                  <a:cs typeface="Segoe UI" panose="020B0502040204020203" pitchFamily="34" charset="0"/>
                </a:rPr>
                <a:t>Director of Safety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437352" y="5244248"/>
            <a:ext cx="3267456" cy="790317"/>
            <a:chOff x="0" y="0"/>
            <a:chExt cx="6472965" cy="1580636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6472965" cy="1580636"/>
              <a:chOff x="0" y="0"/>
              <a:chExt cx="7104634" cy="1734883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2700" y="33591"/>
                <a:ext cx="7079234" cy="1701292"/>
              </a:xfrm>
              <a:custGeom>
                <a:avLst/>
                <a:gdLst/>
                <a:ahLst/>
                <a:cxnLst/>
                <a:rect l="l" t="t" r="r" b="b"/>
                <a:pathLst>
                  <a:path w="7079234" h="1701292">
                    <a:moveTo>
                      <a:pt x="0" y="0"/>
                    </a:moveTo>
                    <a:lnTo>
                      <a:pt x="7079234" y="0"/>
                    </a:lnTo>
                    <a:lnTo>
                      <a:pt x="7079234" y="1701292"/>
                    </a:lnTo>
                    <a:lnTo>
                      <a:pt x="0" y="1701292"/>
                    </a:lnTo>
                    <a:close/>
                  </a:path>
                </a:pathLst>
              </a:custGeom>
              <a:solidFill>
                <a:srgbClr val="00ADBC"/>
              </a:solidFill>
              <a:ln>
                <a:noFill/>
              </a:ln>
            </p:spPr>
          </p:sp>
          <p:sp>
            <p:nvSpPr>
              <p:cNvPr id="18" name="Freeform 18"/>
              <p:cNvSpPr/>
              <p:nvPr/>
            </p:nvSpPr>
            <p:spPr>
              <a:xfrm>
                <a:off x="0" y="0"/>
                <a:ext cx="7104634" cy="1726692"/>
              </a:xfrm>
              <a:custGeom>
                <a:avLst/>
                <a:gdLst/>
                <a:ahLst/>
                <a:cxnLst/>
                <a:rect l="l" t="t" r="r" b="b"/>
                <a:pathLst>
                  <a:path w="7104634" h="1726692">
                    <a:moveTo>
                      <a:pt x="12700" y="0"/>
                    </a:moveTo>
                    <a:lnTo>
                      <a:pt x="7091934" y="0"/>
                    </a:lnTo>
                    <a:cubicBezTo>
                      <a:pt x="7098919" y="0"/>
                      <a:pt x="7104634" y="5715"/>
                      <a:pt x="7104634" y="12700"/>
                    </a:cubicBezTo>
                    <a:lnTo>
                      <a:pt x="7104634" y="1713992"/>
                    </a:lnTo>
                    <a:cubicBezTo>
                      <a:pt x="7104634" y="1720977"/>
                      <a:pt x="7098919" y="1726692"/>
                      <a:pt x="7091934" y="1726692"/>
                    </a:cubicBezTo>
                    <a:lnTo>
                      <a:pt x="12700" y="1726692"/>
                    </a:lnTo>
                    <a:cubicBezTo>
                      <a:pt x="5715" y="1726692"/>
                      <a:pt x="0" y="1720977"/>
                      <a:pt x="0" y="1713992"/>
                    </a:cubicBezTo>
                    <a:lnTo>
                      <a:pt x="0" y="12700"/>
                    </a:lnTo>
                    <a:cubicBezTo>
                      <a:pt x="0" y="5715"/>
                      <a:pt x="5715" y="0"/>
                      <a:pt x="12700" y="0"/>
                    </a:cubicBezTo>
                    <a:moveTo>
                      <a:pt x="12700" y="25400"/>
                    </a:moveTo>
                    <a:lnTo>
                      <a:pt x="12700" y="12700"/>
                    </a:lnTo>
                    <a:lnTo>
                      <a:pt x="25400" y="12700"/>
                    </a:lnTo>
                    <a:lnTo>
                      <a:pt x="25400" y="1713992"/>
                    </a:lnTo>
                    <a:lnTo>
                      <a:pt x="12700" y="1713992"/>
                    </a:lnTo>
                    <a:lnTo>
                      <a:pt x="12700" y="1701292"/>
                    </a:lnTo>
                    <a:lnTo>
                      <a:pt x="7091934" y="1701292"/>
                    </a:lnTo>
                    <a:lnTo>
                      <a:pt x="7091934" y="1713992"/>
                    </a:lnTo>
                    <a:lnTo>
                      <a:pt x="7079234" y="1713992"/>
                    </a:lnTo>
                    <a:lnTo>
                      <a:pt x="7079234" y="12700"/>
                    </a:lnTo>
                    <a:lnTo>
                      <a:pt x="7091934" y="12700"/>
                    </a:lnTo>
                    <a:lnTo>
                      <a:pt x="7091934" y="25400"/>
                    </a:lnTo>
                    <a:lnTo>
                      <a:pt x="12700" y="254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43696" y="231258"/>
              <a:ext cx="6371145" cy="1151471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65"/>
                </a:lnSpc>
              </a:pPr>
              <a:r>
                <a:rPr lang="en-US" sz="2133" dirty="0">
                  <a:solidFill>
                    <a:srgbClr val="FFFFFF"/>
                  </a:solidFill>
                  <a:latin typeface="Brandon Grotesque Regular" panose="020B0503020203060202" pitchFamily="34" charset="0"/>
                  <a:cs typeface="Segoe UI" panose="020B0502040204020203" pitchFamily="34" charset="0"/>
                </a:rPr>
                <a:t>Larry Cruse </a:t>
              </a:r>
            </a:p>
            <a:p>
              <a:pPr algn="ctr">
                <a:lnSpc>
                  <a:spcPts val="2165"/>
                </a:lnSpc>
              </a:pPr>
              <a:r>
                <a:rPr lang="en-US" sz="2133" dirty="0">
                  <a:solidFill>
                    <a:srgbClr val="FFFFFF"/>
                  </a:solidFill>
                  <a:latin typeface="Brandon Grotesque Regular" panose="020B0503020203060202" pitchFamily="34" charset="0"/>
                  <a:cs typeface="Segoe UI" panose="020B0502040204020203" pitchFamily="34" charset="0"/>
                </a:rPr>
                <a:t>Director of Asset Protection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60961" y="276288"/>
            <a:ext cx="12070080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Facilitators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325424" y="6165851"/>
            <a:ext cx="1180776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400">
                <a:solidFill>
                  <a:srgbClr val="1D376C"/>
                </a:solidFill>
                <a:latin typeface="Pacifico"/>
              </a:rPr>
              <a:t>Goodwill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F255592-45AD-4A5C-8AE6-4FD8A0F41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535"/>
                    </a14:imgEffect>
                    <a14:imgEffect>
                      <a14:saturation sat="66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297" y="2063375"/>
            <a:ext cx="2682804" cy="31638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C0A0AE7-CBF9-4A19-B679-89C27C9BC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4000"/>
                    </a14:imgEffect>
                    <a14:imgEffect>
                      <a14:brightnessContrast bright="5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61" y="2069212"/>
            <a:ext cx="2682875" cy="316390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66D28F5-E263-4B3A-BDE9-391C085A53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76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03" y="2063376"/>
            <a:ext cx="2682875" cy="3163909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C66DE1D-E186-4F24-AB3F-1C32C8AE6190}"/>
              </a:ext>
            </a:extLst>
          </p:cNvPr>
          <p:cNvGrpSpPr/>
          <p:nvPr/>
        </p:nvGrpSpPr>
        <p:grpSpPr>
          <a:xfrm>
            <a:off x="510488" y="5259549"/>
            <a:ext cx="3267456" cy="792480"/>
            <a:chOff x="765732" y="7889324"/>
            <a:chExt cx="4901184" cy="118872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C63A895-E97F-43D7-AB42-D5E25D6C3807}"/>
                </a:ext>
              </a:extLst>
            </p:cNvPr>
            <p:cNvSpPr/>
            <p:nvPr/>
          </p:nvSpPr>
          <p:spPr>
            <a:xfrm>
              <a:off x="765732" y="7889324"/>
              <a:ext cx="4901184" cy="1188720"/>
            </a:xfrm>
            <a:prstGeom prst="rect">
              <a:avLst/>
            </a:prstGeom>
            <a:solidFill>
              <a:srgbClr val="4FAD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3">
                <a:latin typeface="Brandon Grotesque Regular" panose="020B0503020203060202" pitchFamily="34" charset="0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840495" y="8036008"/>
              <a:ext cx="4811828" cy="863603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83"/>
                </a:lnSpc>
              </a:pPr>
              <a:r>
                <a:rPr lang="en-US" sz="2133" dirty="0">
                  <a:solidFill>
                    <a:srgbClr val="FFFFFF"/>
                  </a:solidFill>
                  <a:latin typeface="Brandon Grotesque Regular" panose="020B0503020203060202" pitchFamily="34" charset="0"/>
                  <a:cs typeface="Segoe UI" panose="020B0502040204020203" pitchFamily="34" charset="0"/>
                </a:rPr>
                <a:t>Arian Tillman</a:t>
              </a:r>
            </a:p>
            <a:p>
              <a:pPr algn="ctr">
                <a:lnSpc>
                  <a:spcPts val="2183"/>
                </a:lnSpc>
              </a:pPr>
              <a:r>
                <a:rPr lang="en-US" sz="2133" dirty="0">
                  <a:solidFill>
                    <a:srgbClr val="FFFFFF"/>
                  </a:solidFill>
                  <a:latin typeface="Brandon Grotesque Regular" panose="020B0503020203060202" pitchFamily="34" charset="0"/>
                  <a:cs typeface="Segoe UI" panose="020B0502040204020203" pitchFamily="34" charset="0"/>
                </a:rPr>
                <a:t>District Manager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1235" y="-4283"/>
            <a:ext cx="6197235" cy="7138348"/>
            <a:chOff x="0" y="0"/>
            <a:chExt cx="3144523" cy="36220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44523" cy="3622051"/>
            </a:xfrm>
            <a:custGeom>
              <a:avLst/>
              <a:gdLst/>
              <a:ahLst/>
              <a:cxnLst/>
              <a:rect l="l" t="t" r="r" b="b"/>
              <a:pathLst>
                <a:path w="3144523" h="3622051">
                  <a:moveTo>
                    <a:pt x="0" y="0"/>
                  </a:moveTo>
                  <a:lnTo>
                    <a:pt x="3144523" y="0"/>
                  </a:lnTo>
                  <a:lnTo>
                    <a:pt x="3144523" y="3622051"/>
                  </a:lnTo>
                  <a:lnTo>
                    <a:pt x="0" y="3622051"/>
                  </a:lnTo>
                  <a:close/>
                </a:path>
              </a:pathLst>
            </a:custGeom>
            <a:solidFill>
              <a:srgbClr val="002D74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6245807" y="2211547"/>
            <a:ext cx="5826467" cy="4567476"/>
          </a:xfrm>
          <a:custGeom>
            <a:avLst/>
            <a:gdLst/>
            <a:ahLst/>
            <a:cxnLst/>
            <a:rect l="l" t="t" r="r" b="b"/>
            <a:pathLst>
              <a:path w="8739701" h="6851214">
                <a:moveTo>
                  <a:pt x="0" y="0"/>
                </a:moveTo>
                <a:lnTo>
                  <a:pt x="8739701" y="0"/>
                </a:lnTo>
                <a:lnTo>
                  <a:pt x="8739701" y="6851214"/>
                </a:lnTo>
                <a:lnTo>
                  <a:pt x="0" y="68512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9" r="-273" b="-299"/>
            </a:stretch>
          </a:blipFill>
          <a:ln w="38100" cap="sq">
            <a:solidFill>
              <a:srgbClr val="002D74"/>
            </a:solidFill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6468967" y="37227"/>
            <a:ext cx="5380145" cy="2055653"/>
          </a:xfrm>
          <a:custGeom>
            <a:avLst/>
            <a:gdLst/>
            <a:ahLst/>
            <a:cxnLst/>
            <a:rect l="l" t="t" r="r" b="b"/>
            <a:pathLst>
              <a:path w="8070218" h="3083479">
                <a:moveTo>
                  <a:pt x="0" y="0"/>
                </a:moveTo>
                <a:lnTo>
                  <a:pt x="8070218" y="0"/>
                </a:lnTo>
                <a:lnTo>
                  <a:pt x="8070218" y="3083479"/>
                </a:lnTo>
                <a:lnTo>
                  <a:pt x="0" y="30834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48" b="-3620"/>
            </a:stretch>
          </a:blipFill>
          <a:ln w="38100" cap="sq">
            <a:solidFill>
              <a:srgbClr val="002D74"/>
            </a:solidFill>
            <a:prstDash val="solid"/>
            <a:miter/>
          </a:ln>
        </p:spPr>
      </p:sp>
      <p:grpSp>
        <p:nvGrpSpPr>
          <p:cNvPr id="6" name="Group 6"/>
          <p:cNvGrpSpPr/>
          <p:nvPr/>
        </p:nvGrpSpPr>
        <p:grpSpPr>
          <a:xfrm>
            <a:off x="311279" y="2005683"/>
            <a:ext cx="5372207" cy="4093681"/>
            <a:chOff x="-454838" y="2245436"/>
            <a:chExt cx="10744413" cy="8187365"/>
          </a:xfrm>
        </p:grpSpPr>
        <p:sp>
          <p:nvSpPr>
            <p:cNvPr id="7" name="Freeform 7"/>
            <p:cNvSpPr/>
            <p:nvPr/>
          </p:nvSpPr>
          <p:spPr>
            <a:xfrm>
              <a:off x="2820793" y="2245436"/>
              <a:ext cx="4193152" cy="4479376"/>
            </a:xfrm>
            <a:custGeom>
              <a:avLst/>
              <a:gdLst/>
              <a:ahLst/>
              <a:cxnLst/>
              <a:rect l="l" t="t" r="r" b="b"/>
              <a:pathLst>
                <a:path w="5135831" h="5486400">
                  <a:moveTo>
                    <a:pt x="0" y="0"/>
                  </a:moveTo>
                  <a:lnTo>
                    <a:pt x="5135831" y="0"/>
                  </a:lnTo>
                  <a:lnTo>
                    <a:pt x="5135831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2683765" y="3039087"/>
              <a:ext cx="4696326" cy="1820350"/>
              <a:chOff x="0" y="-38100"/>
              <a:chExt cx="927669" cy="35957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2219" y="182020"/>
                <a:ext cx="877972" cy="139456"/>
              </a:xfrm>
              <a:custGeom>
                <a:avLst/>
                <a:gdLst/>
                <a:ahLst/>
                <a:cxnLst/>
                <a:rect l="l" t="t" r="r" b="b"/>
                <a:pathLst>
                  <a:path w="927669" h="147350">
                    <a:moveTo>
                      <a:pt x="73675" y="0"/>
                    </a:moveTo>
                    <a:lnTo>
                      <a:pt x="853995" y="0"/>
                    </a:lnTo>
                    <a:cubicBezTo>
                      <a:pt x="894684" y="0"/>
                      <a:pt x="927669" y="32985"/>
                      <a:pt x="927669" y="73675"/>
                    </a:cubicBezTo>
                    <a:lnTo>
                      <a:pt x="927669" y="73675"/>
                    </a:lnTo>
                    <a:cubicBezTo>
                      <a:pt x="927669" y="114364"/>
                      <a:pt x="894684" y="147350"/>
                      <a:pt x="853995" y="147350"/>
                    </a:cubicBezTo>
                    <a:lnTo>
                      <a:pt x="73675" y="147350"/>
                    </a:lnTo>
                    <a:cubicBezTo>
                      <a:pt x="32985" y="147350"/>
                      <a:pt x="0" y="114364"/>
                      <a:pt x="0" y="73675"/>
                    </a:cubicBezTo>
                    <a:lnTo>
                      <a:pt x="0" y="73675"/>
                    </a:lnTo>
                    <a:cubicBezTo>
                      <a:pt x="0" y="32985"/>
                      <a:pt x="32985" y="0"/>
                      <a:pt x="73675" y="0"/>
                    </a:cubicBezTo>
                    <a:close/>
                  </a:path>
                </a:pathLst>
              </a:custGeom>
              <a:solidFill>
                <a:srgbClr val="F1BD18">
                  <a:alpha val="57647"/>
                </a:srgbClr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927669" cy="1854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>
                  <a:latin typeface="Brandon Grotesque Regular" panose="020B0503020203060202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-454838" y="7153698"/>
              <a:ext cx="10744413" cy="327910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93"/>
                </a:lnSpc>
                <a:spcBef>
                  <a:spcPct val="0"/>
                </a:spcBef>
              </a:pPr>
              <a:r>
                <a:rPr lang="en-US" sz="3200" spc="29" dirty="0">
                  <a:solidFill>
                    <a:srgbClr val="FFFFFF"/>
                  </a:solidFill>
                  <a:latin typeface="Brandon Grotesque Regular" panose="020B0503020203060202" pitchFamily="34" charset="0"/>
                  <a:cs typeface="Arial" panose="020B0604020202020204" pitchFamily="34" charset="0"/>
                </a:rPr>
                <a:t>Audit and data entry must be completed by the end of the third week of the month.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826000" y="6436123"/>
            <a:ext cx="1027625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latin typeface="Brandon Grotesque Regular" panose="020B0503020203060202" pitchFamily="34" charset="0"/>
                <a:cs typeface="Arial" panose="020B0604020202020204" pitchFamily="34" charset="0"/>
              </a:rPr>
              <a:t>Goodwill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-101235" y="-4283"/>
            <a:ext cx="6197235" cy="1674071"/>
            <a:chOff x="0" y="0"/>
            <a:chExt cx="4409815" cy="77355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409815" cy="773552"/>
            </a:xfrm>
            <a:custGeom>
              <a:avLst/>
              <a:gdLst/>
              <a:ahLst/>
              <a:cxnLst/>
              <a:rect l="l" t="t" r="r" b="b"/>
              <a:pathLst>
                <a:path w="4409815" h="773552">
                  <a:moveTo>
                    <a:pt x="0" y="0"/>
                  </a:moveTo>
                  <a:lnTo>
                    <a:pt x="4409815" y="0"/>
                  </a:lnTo>
                  <a:lnTo>
                    <a:pt x="4409815" y="773552"/>
                  </a:lnTo>
                  <a:lnTo>
                    <a:pt x="0" y="773552"/>
                  </a:lnTo>
                  <a:close/>
                </a:path>
              </a:pathLst>
            </a:custGeom>
            <a:solidFill>
              <a:srgbClr val="00C18C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6662" y="28313"/>
            <a:ext cx="6096000" cy="1641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334" dirty="0">
                <a:solidFill>
                  <a:srgbClr val="002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Retail Store </a:t>
            </a:r>
          </a:p>
          <a:p>
            <a:pPr algn="ctr">
              <a:spcBef>
                <a:spcPct val="0"/>
              </a:spcBef>
            </a:pPr>
            <a:r>
              <a:rPr lang="en-US" sz="5334" dirty="0">
                <a:solidFill>
                  <a:srgbClr val="002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Self-Safety Audit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74950" y="1257300"/>
            <a:ext cx="6540500" cy="571500"/>
            <a:chOff x="0" y="0"/>
            <a:chExt cx="13081000" cy="1143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81000" cy="1143000"/>
            </a:xfrm>
            <a:custGeom>
              <a:avLst/>
              <a:gdLst/>
              <a:ahLst/>
              <a:cxnLst/>
              <a:rect l="l" t="t" r="r" b="b"/>
              <a:pathLst>
                <a:path w="13081000" h="1143000">
                  <a:moveTo>
                    <a:pt x="0" y="0"/>
                  </a:moveTo>
                  <a:lnTo>
                    <a:pt x="13081000" y="0"/>
                  </a:lnTo>
                  <a:lnTo>
                    <a:pt x="13081000" y="1143000"/>
                  </a:lnTo>
                  <a:lnTo>
                    <a:pt x="0" y="1143000"/>
                  </a:lnTo>
                  <a:close/>
                </a:path>
              </a:pathLst>
            </a:custGeom>
            <a:solidFill>
              <a:srgbClr val="00ADB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-113788" y="1"/>
            <a:ext cx="12369761" cy="1485899"/>
            <a:chOff x="0" y="0"/>
            <a:chExt cx="24739522" cy="29717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739473" cy="2971800"/>
            </a:xfrm>
            <a:custGeom>
              <a:avLst/>
              <a:gdLst/>
              <a:ahLst/>
              <a:cxnLst/>
              <a:rect l="l" t="t" r="r" b="b"/>
              <a:pathLst>
                <a:path w="24739473" h="2971800">
                  <a:moveTo>
                    <a:pt x="0" y="0"/>
                  </a:moveTo>
                  <a:lnTo>
                    <a:pt x="24739473" y="0"/>
                  </a:lnTo>
                  <a:lnTo>
                    <a:pt x="24739473" y="2971800"/>
                  </a:lnTo>
                  <a:lnTo>
                    <a:pt x="0" y="2971800"/>
                  </a:lnTo>
                  <a:close/>
                </a:path>
              </a:pathLst>
            </a:custGeom>
            <a:solidFill>
              <a:srgbClr val="1D376C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-113789" y="276288"/>
            <a:ext cx="12369737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G-Connect Documentation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331408" y="6257072"/>
            <a:ext cx="1212917" cy="348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400" dirty="0">
                <a:solidFill>
                  <a:srgbClr val="1D37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Goodwill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06F4711-834A-4C8E-8071-54204A5207D5}"/>
              </a:ext>
            </a:extLst>
          </p:cNvPr>
          <p:cNvGrpSpPr/>
          <p:nvPr/>
        </p:nvGrpSpPr>
        <p:grpSpPr>
          <a:xfrm>
            <a:off x="1385749" y="2027242"/>
            <a:ext cx="9420503" cy="4146876"/>
            <a:chOff x="1947092" y="3040863"/>
            <a:chExt cx="14130755" cy="6220314"/>
          </a:xfrm>
        </p:grpSpPr>
        <p:grpSp>
          <p:nvGrpSpPr>
            <p:cNvPr id="8" name="Group 8"/>
            <p:cNvGrpSpPr/>
            <p:nvPr/>
          </p:nvGrpSpPr>
          <p:grpSpPr>
            <a:xfrm>
              <a:off x="1947092" y="3040899"/>
              <a:ext cx="4718018" cy="3351848"/>
              <a:chOff x="-910740" y="910789"/>
              <a:chExt cx="6290691" cy="4469131"/>
            </a:xfrm>
          </p:grpSpPr>
          <p:grpSp>
            <p:nvGrpSpPr>
              <p:cNvPr id="9" name="Group 9"/>
              <p:cNvGrpSpPr/>
              <p:nvPr/>
            </p:nvGrpSpPr>
            <p:grpSpPr>
              <a:xfrm rot="-5400000">
                <a:off x="40" y="9"/>
                <a:ext cx="4469131" cy="6290691"/>
                <a:chOff x="0" y="0"/>
                <a:chExt cx="4469131" cy="6290691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28575" y="28575"/>
                  <a:ext cx="4411980" cy="6233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1980" h="6233541">
                      <a:moveTo>
                        <a:pt x="0" y="738124"/>
                      </a:moveTo>
                      <a:cubicBezTo>
                        <a:pt x="0" y="330454"/>
                        <a:pt x="329184" y="0"/>
                        <a:pt x="735330" y="0"/>
                      </a:cubicBezTo>
                      <a:lnTo>
                        <a:pt x="3676650" y="0"/>
                      </a:lnTo>
                      <a:cubicBezTo>
                        <a:pt x="4082796" y="0"/>
                        <a:pt x="4411980" y="330454"/>
                        <a:pt x="4411980" y="738124"/>
                      </a:cubicBezTo>
                      <a:lnTo>
                        <a:pt x="4411980" y="5495417"/>
                      </a:lnTo>
                      <a:cubicBezTo>
                        <a:pt x="4411980" y="5903087"/>
                        <a:pt x="4082796" y="6233541"/>
                        <a:pt x="3676650" y="6233541"/>
                      </a:cubicBezTo>
                      <a:lnTo>
                        <a:pt x="735330" y="6233541"/>
                      </a:lnTo>
                      <a:cubicBezTo>
                        <a:pt x="329184" y="6233541"/>
                        <a:pt x="0" y="5903087"/>
                        <a:pt x="0" y="54954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  <p:sp>
              <p:nvSpPr>
                <p:cNvPr id="11" name="Freeform 11"/>
                <p:cNvSpPr/>
                <p:nvPr/>
              </p:nvSpPr>
              <p:spPr>
                <a:xfrm>
                  <a:off x="0" y="0"/>
                  <a:ext cx="4469131" cy="629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130" h="6290691">
                      <a:moveTo>
                        <a:pt x="0" y="766699"/>
                      </a:moveTo>
                      <a:cubicBezTo>
                        <a:pt x="0" y="343408"/>
                        <a:pt x="341884" y="0"/>
                        <a:pt x="763905" y="0"/>
                      </a:cubicBezTo>
                      <a:lnTo>
                        <a:pt x="3705225" y="0"/>
                      </a:lnTo>
                      <a:lnTo>
                        <a:pt x="3705225" y="28575"/>
                      </a:lnTo>
                      <a:lnTo>
                        <a:pt x="3705225" y="0"/>
                      </a:lnTo>
                      <a:lnTo>
                        <a:pt x="3705225" y="28575"/>
                      </a:lnTo>
                      <a:lnTo>
                        <a:pt x="3705225" y="0"/>
                      </a:lnTo>
                      <a:cubicBezTo>
                        <a:pt x="4127246" y="0"/>
                        <a:pt x="4469130" y="343408"/>
                        <a:pt x="4469130" y="766699"/>
                      </a:cubicBezTo>
                      <a:lnTo>
                        <a:pt x="4469130" y="5523992"/>
                      </a:lnTo>
                      <a:lnTo>
                        <a:pt x="4440555" y="5523992"/>
                      </a:lnTo>
                      <a:lnTo>
                        <a:pt x="4469130" y="5523992"/>
                      </a:lnTo>
                      <a:cubicBezTo>
                        <a:pt x="4469130" y="5947283"/>
                        <a:pt x="4127246" y="6290691"/>
                        <a:pt x="3705225" y="6290691"/>
                      </a:cubicBezTo>
                      <a:lnTo>
                        <a:pt x="3705225" y="6262116"/>
                      </a:lnTo>
                      <a:lnTo>
                        <a:pt x="3705225" y="6290691"/>
                      </a:lnTo>
                      <a:lnTo>
                        <a:pt x="763905" y="6290691"/>
                      </a:lnTo>
                      <a:lnTo>
                        <a:pt x="763905" y="6262116"/>
                      </a:lnTo>
                      <a:lnTo>
                        <a:pt x="763905" y="6290691"/>
                      </a:lnTo>
                      <a:cubicBezTo>
                        <a:pt x="341884" y="6290691"/>
                        <a:pt x="0" y="5947283"/>
                        <a:pt x="0" y="5523992"/>
                      </a:cubicBezTo>
                      <a:lnTo>
                        <a:pt x="0" y="766699"/>
                      </a:lnTo>
                      <a:lnTo>
                        <a:pt x="28575" y="766699"/>
                      </a:lnTo>
                      <a:lnTo>
                        <a:pt x="0" y="766699"/>
                      </a:lnTo>
                      <a:moveTo>
                        <a:pt x="57150" y="766699"/>
                      </a:moveTo>
                      <a:lnTo>
                        <a:pt x="57150" y="5523992"/>
                      </a:lnTo>
                      <a:lnTo>
                        <a:pt x="28575" y="5523992"/>
                      </a:lnTo>
                      <a:lnTo>
                        <a:pt x="57150" y="5523992"/>
                      </a:lnTo>
                      <a:cubicBezTo>
                        <a:pt x="57150" y="5915914"/>
                        <a:pt x="373634" y="6233541"/>
                        <a:pt x="763905" y="6233541"/>
                      </a:cubicBezTo>
                      <a:lnTo>
                        <a:pt x="3705225" y="6233541"/>
                      </a:lnTo>
                      <a:cubicBezTo>
                        <a:pt x="4095496" y="6233541"/>
                        <a:pt x="4411980" y="5915914"/>
                        <a:pt x="4411980" y="5523992"/>
                      </a:cubicBezTo>
                      <a:lnTo>
                        <a:pt x="4411980" y="766699"/>
                      </a:lnTo>
                      <a:lnTo>
                        <a:pt x="4440555" y="766699"/>
                      </a:lnTo>
                      <a:lnTo>
                        <a:pt x="4411980" y="766699"/>
                      </a:lnTo>
                      <a:cubicBezTo>
                        <a:pt x="4411980" y="374777"/>
                        <a:pt x="4095496" y="57150"/>
                        <a:pt x="3705225" y="57150"/>
                      </a:cubicBezTo>
                      <a:lnTo>
                        <a:pt x="763905" y="57150"/>
                      </a:lnTo>
                      <a:lnTo>
                        <a:pt x="763905" y="28575"/>
                      </a:lnTo>
                      <a:lnTo>
                        <a:pt x="763905" y="57150"/>
                      </a:lnTo>
                      <a:cubicBezTo>
                        <a:pt x="373634" y="57150"/>
                        <a:pt x="57150" y="374777"/>
                        <a:pt x="57150" y="766699"/>
                      </a:cubicBezTo>
                      <a:close/>
                    </a:path>
                  </a:pathLst>
                </a:custGeom>
                <a:solidFill>
                  <a:srgbClr val="1D376C"/>
                </a:solidFill>
              </p:spPr>
            </p:sp>
          </p:grpSp>
          <p:sp>
            <p:nvSpPr>
              <p:cNvPr id="12" name="TextBox 12"/>
              <p:cNvSpPr txBox="1"/>
              <p:nvPr/>
            </p:nvSpPr>
            <p:spPr>
              <a:xfrm>
                <a:off x="-733034" y="1462021"/>
                <a:ext cx="5800441" cy="367305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880"/>
                  </a:lnSpc>
                </a:pPr>
                <a:r>
                  <a:rPr lang="en-US" sz="2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Late or missing reporting results in denial of claims, Loss of Time claims, etc.</a:t>
                </a:r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4547715" y="5901334"/>
              <a:ext cx="4717995" cy="3351882"/>
              <a:chOff x="-910742" y="910742"/>
              <a:chExt cx="6290660" cy="4469176"/>
            </a:xfrm>
          </p:grpSpPr>
          <p:grpSp>
            <p:nvGrpSpPr>
              <p:cNvPr id="14" name="Group 14"/>
              <p:cNvGrpSpPr/>
              <p:nvPr/>
            </p:nvGrpSpPr>
            <p:grpSpPr>
              <a:xfrm rot="-5400000">
                <a:off x="0" y="0"/>
                <a:ext cx="4469176" cy="6290660"/>
                <a:chOff x="0" y="0"/>
                <a:chExt cx="4469176" cy="6290660"/>
              </a:xfrm>
            </p:grpSpPr>
            <p:sp>
              <p:nvSpPr>
                <p:cNvPr id="15" name="Freeform 15"/>
                <p:cNvSpPr/>
                <p:nvPr/>
              </p:nvSpPr>
              <p:spPr>
                <a:xfrm>
                  <a:off x="28575" y="28575"/>
                  <a:ext cx="4411980" cy="6233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1980" h="6233541">
                      <a:moveTo>
                        <a:pt x="0" y="738124"/>
                      </a:moveTo>
                      <a:cubicBezTo>
                        <a:pt x="0" y="330454"/>
                        <a:pt x="329184" y="0"/>
                        <a:pt x="735330" y="0"/>
                      </a:cubicBezTo>
                      <a:lnTo>
                        <a:pt x="3676650" y="0"/>
                      </a:lnTo>
                      <a:cubicBezTo>
                        <a:pt x="4082796" y="0"/>
                        <a:pt x="4411980" y="330454"/>
                        <a:pt x="4411980" y="738124"/>
                      </a:cubicBezTo>
                      <a:lnTo>
                        <a:pt x="4411980" y="5495417"/>
                      </a:lnTo>
                      <a:cubicBezTo>
                        <a:pt x="4411980" y="5903087"/>
                        <a:pt x="4082796" y="6233541"/>
                        <a:pt x="3676650" y="6233541"/>
                      </a:cubicBezTo>
                      <a:lnTo>
                        <a:pt x="735330" y="6233541"/>
                      </a:lnTo>
                      <a:cubicBezTo>
                        <a:pt x="329184" y="6233541"/>
                        <a:pt x="0" y="5903087"/>
                        <a:pt x="0" y="54954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  <p:sp>
              <p:nvSpPr>
                <p:cNvPr id="16" name="Freeform 16"/>
                <p:cNvSpPr/>
                <p:nvPr/>
              </p:nvSpPr>
              <p:spPr>
                <a:xfrm>
                  <a:off x="0" y="0"/>
                  <a:ext cx="4469130" cy="629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130" h="6290691">
                      <a:moveTo>
                        <a:pt x="0" y="766699"/>
                      </a:moveTo>
                      <a:cubicBezTo>
                        <a:pt x="0" y="343408"/>
                        <a:pt x="341884" y="0"/>
                        <a:pt x="763905" y="0"/>
                      </a:cubicBezTo>
                      <a:lnTo>
                        <a:pt x="3705225" y="0"/>
                      </a:lnTo>
                      <a:lnTo>
                        <a:pt x="3705225" y="28575"/>
                      </a:lnTo>
                      <a:lnTo>
                        <a:pt x="3705225" y="0"/>
                      </a:lnTo>
                      <a:lnTo>
                        <a:pt x="3705225" y="28575"/>
                      </a:lnTo>
                      <a:lnTo>
                        <a:pt x="3705225" y="0"/>
                      </a:lnTo>
                      <a:cubicBezTo>
                        <a:pt x="4127246" y="0"/>
                        <a:pt x="4469130" y="343408"/>
                        <a:pt x="4469130" y="766699"/>
                      </a:cubicBezTo>
                      <a:lnTo>
                        <a:pt x="4440555" y="766699"/>
                      </a:lnTo>
                      <a:lnTo>
                        <a:pt x="4469130" y="766699"/>
                      </a:lnTo>
                      <a:lnTo>
                        <a:pt x="4469130" y="5523992"/>
                      </a:lnTo>
                      <a:lnTo>
                        <a:pt x="4440555" y="5523992"/>
                      </a:lnTo>
                      <a:lnTo>
                        <a:pt x="4469130" y="5523992"/>
                      </a:lnTo>
                      <a:cubicBezTo>
                        <a:pt x="4469130" y="5947283"/>
                        <a:pt x="4127246" y="6290691"/>
                        <a:pt x="3705225" y="6290691"/>
                      </a:cubicBezTo>
                      <a:lnTo>
                        <a:pt x="3705225" y="6262116"/>
                      </a:lnTo>
                      <a:lnTo>
                        <a:pt x="3705225" y="6290691"/>
                      </a:lnTo>
                      <a:lnTo>
                        <a:pt x="763905" y="6290691"/>
                      </a:lnTo>
                      <a:lnTo>
                        <a:pt x="763905" y="6262116"/>
                      </a:lnTo>
                      <a:lnTo>
                        <a:pt x="763905" y="6290691"/>
                      </a:lnTo>
                      <a:cubicBezTo>
                        <a:pt x="341884" y="6290691"/>
                        <a:pt x="0" y="5947283"/>
                        <a:pt x="0" y="5523992"/>
                      </a:cubicBezTo>
                      <a:lnTo>
                        <a:pt x="0" y="766699"/>
                      </a:lnTo>
                      <a:lnTo>
                        <a:pt x="28575" y="766699"/>
                      </a:lnTo>
                      <a:lnTo>
                        <a:pt x="0" y="766699"/>
                      </a:lnTo>
                      <a:moveTo>
                        <a:pt x="57150" y="766699"/>
                      </a:moveTo>
                      <a:lnTo>
                        <a:pt x="57150" y="5523992"/>
                      </a:lnTo>
                      <a:lnTo>
                        <a:pt x="28575" y="5523992"/>
                      </a:lnTo>
                      <a:lnTo>
                        <a:pt x="57150" y="5523992"/>
                      </a:lnTo>
                      <a:cubicBezTo>
                        <a:pt x="57150" y="5915914"/>
                        <a:pt x="373634" y="6233541"/>
                        <a:pt x="763905" y="6233541"/>
                      </a:cubicBezTo>
                      <a:lnTo>
                        <a:pt x="3705225" y="6233541"/>
                      </a:lnTo>
                      <a:cubicBezTo>
                        <a:pt x="4095496" y="6233541"/>
                        <a:pt x="4411980" y="5915914"/>
                        <a:pt x="4411980" y="5523992"/>
                      </a:cubicBezTo>
                      <a:lnTo>
                        <a:pt x="4411980" y="766699"/>
                      </a:lnTo>
                      <a:cubicBezTo>
                        <a:pt x="4411980" y="374777"/>
                        <a:pt x="4095496" y="57150"/>
                        <a:pt x="3705225" y="57150"/>
                      </a:cubicBezTo>
                      <a:lnTo>
                        <a:pt x="763905" y="57150"/>
                      </a:lnTo>
                      <a:lnTo>
                        <a:pt x="763905" y="28575"/>
                      </a:lnTo>
                      <a:lnTo>
                        <a:pt x="763905" y="57150"/>
                      </a:lnTo>
                      <a:cubicBezTo>
                        <a:pt x="373634" y="57150"/>
                        <a:pt x="57150" y="374777"/>
                        <a:pt x="57150" y="766699"/>
                      </a:cubicBezTo>
                      <a:close/>
                    </a:path>
                  </a:pathLst>
                </a:custGeom>
                <a:solidFill>
                  <a:srgbClr val="1D376C"/>
                </a:solidFill>
              </p:spPr>
            </p:sp>
          </p:grpSp>
          <p:sp>
            <p:nvSpPr>
              <p:cNvPr id="17" name="TextBox 17"/>
              <p:cNvSpPr txBox="1"/>
              <p:nvPr/>
            </p:nvSpPr>
            <p:spPr>
              <a:xfrm>
                <a:off x="-610410" y="1674866"/>
                <a:ext cx="5800440" cy="292926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880"/>
                  </a:lnSpc>
                </a:pPr>
                <a:r>
                  <a:rPr lang="en-US" sz="2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Missing or inaccurate </a:t>
                </a:r>
                <a:r>
                  <a:rPr lang="en-US" sz="2400" dirty="0">
                    <a:solidFill>
                      <a:srgbClr val="000000"/>
                    </a:solidFill>
                    <a:latin typeface="Brandon Grotesque Regular" panose="020B0503020203060202" pitchFamily="34" charset="0"/>
                    <a:cs typeface="Arial" panose="020B0604020202020204" pitchFamily="34" charset="0"/>
                  </a:rPr>
                  <a:t>information</a:t>
                </a:r>
                <a:r>
                  <a:rPr lang="en-US" sz="2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results in delays, resulting in higher claim costs.</a:t>
                </a: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382000" y="3040863"/>
              <a:ext cx="4717995" cy="3351885"/>
              <a:chOff x="-910740" y="910740"/>
              <a:chExt cx="6290660" cy="4469180"/>
            </a:xfrm>
          </p:grpSpPr>
          <p:grpSp>
            <p:nvGrpSpPr>
              <p:cNvPr id="19" name="Group 19"/>
              <p:cNvGrpSpPr/>
              <p:nvPr/>
            </p:nvGrpSpPr>
            <p:grpSpPr>
              <a:xfrm rot="-5400000">
                <a:off x="0" y="0"/>
                <a:ext cx="4469180" cy="6290660"/>
                <a:chOff x="0" y="0"/>
                <a:chExt cx="4469180" cy="6290660"/>
              </a:xfrm>
            </p:grpSpPr>
            <p:sp>
              <p:nvSpPr>
                <p:cNvPr id="20" name="Freeform 20"/>
                <p:cNvSpPr/>
                <p:nvPr/>
              </p:nvSpPr>
              <p:spPr>
                <a:xfrm>
                  <a:off x="28575" y="28575"/>
                  <a:ext cx="4411980" cy="6233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1980" h="6233541">
                      <a:moveTo>
                        <a:pt x="0" y="738124"/>
                      </a:moveTo>
                      <a:cubicBezTo>
                        <a:pt x="0" y="330454"/>
                        <a:pt x="329184" y="0"/>
                        <a:pt x="735330" y="0"/>
                      </a:cubicBezTo>
                      <a:lnTo>
                        <a:pt x="3676650" y="0"/>
                      </a:lnTo>
                      <a:cubicBezTo>
                        <a:pt x="4082796" y="0"/>
                        <a:pt x="4411980" y="330454"/>
                        <a:pt x="4411980" y="738124"/>
                      </a:cubicBezTo>
                      <a:lnTo>
                        <a:pt x="4411980" y="5495417"/>
                      </a:lnTo>
                      <a:cubicBezTo>
                        <a:pt x="4411980" y="5903087"/>
                        <a:pt x="4082796" y="6233541"/>
                        <a:pt x="3676650" y="6233541"/>
                      </a:cubicBezTo>
                      <a:lnTo>
                        <a:pt x="735330" y="6233541"/>
                      </a:lnTo>
                      <a:cubicBezTo>
                        <a:pt x="329184" y="6233541"/>
                        <a:pt x="0" y="5903087"/>
                        <a:pt x="0" y="54954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  <p:sp>
              <p:nvSpPr>
                <p:cNvPr id="21" name="Freeform 21"/>
                <p:cNvSpPr/>
                <p:nvPr/>
              </p:nvSpPr>
              <p:spPr>
                <a:xfrm>
                  <a:off x="0" y="0"/>
                  <a:ext cx="4469130" cy="629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130" h="6290691">
                      <a:moveTo>
                        <a:pt x="0" y="766699"/>
                      </a:moveTo>
                      <a:cubicBezTo>
                        <a:pt x="0" y="343408"/>
                        <a:pt x="341884" y="0"/>
                        <a:pt x="763905" y="0"/>
                      </a:cubicBezTo>
                      <a:lnTo>
                        <a:pt x="3705225" y="0"/>
                      </a:lnTo>
                      <a:lnTo>
                        <a:pt x="3705225" y="28575"/>
                      </a:lnTo>
                      <a:lnTo>
                        <a:pt x="3705225" y="0"/>
                      </a:lnTo>
                      <a:lnTo>
                        <a:pt x="3705225" y="28575"/>
                      </a:lnTo>
                      <a:lnTo>
                        <a:pt x="3705225" y="0"/>
                      </a:lnTo>
                      <a:cubicBezTo>
                        <a:pt x="4127246" y="0"/>
                        <a:pt x="4469130" y="343408"/>
                        <a:pt x="4469130" y="766699"/>
                      </a:cubicBezTo>
                      <a:lnTo>
                        <a:pt x="4469130" y="5523992"/>
                      </a:lnTo>
                      <a:lnTo>
                        <a:pt x="4440555" y="5523992"/>
                      </a:lnTo>
                      <a:lnTo>
                        <a:pt x="4469130" y="5523992"/>
                      </a:lnTo>
                      <a:cubicBezTo>
                        <a:pt x="4469130" y="5947283"/>
                        <a:pt x="4127246" y="6290691"/>
                        <a:pt x="3705225" y="6290691"/>
                      </a:cubicBezTo>
                      <a:lnTo>
                        <a:pt x="3705225" y="6262116"/>
                      </a:lnTo>
                      <a:lnTo>
                        <a:pt x="3705225" y="6290691"/>
                      </a:lnTo>
                      <a:lnTo>
                        <a:pt x="763905" y="6290691"/>
                      </a:lnTo>
                      <a:lnTo>
                        <a:pt x="763905" y="6262116"/>
                      </a:lnTo>
                      <a:lnTo>
                        <a:pt x="763905" y="6290691"/>
                      </a:lnTo>
                      <a:cubicBezTo>
                        <a:pt x="341884" y="6290691"/>
                        <a:pt x="0" y="5947283"/>
                        <a:pt x="0" y="5523992"/>
                      </a:cubicBezTo>
                      <a:lnTo>
                        <a:pt x="0" y="766699"/>
                      </a:lnTo>
                      <a:lnTo>
                        <a:pt x="28575" y="766699"/>
                      </a:lnTo>
                      <a:lnTo>
                        <a:pt x="0" y="766699"/>
                      </a:lnTo>
                      <a:moveTo>
                        <a:pt x="57150" y="766699"/>
                      </a:moveTo>
                      <a:lnTo>
                        <a:pt x="57150" y="5523992"/>
                      </a:lnTo>
                      <a:lnTo>
                        <a:pt x="28575" y="5523992"/>
                      </a:lnTo>
                      <a:lnTo>
                        <a:pt x="57150" y="5523992"/>
                      </a:lnTo>
                      <a:cubicBezTo>
                        <a:pt x="57150" y="5915914"/>
                        <a:pt x="373634" y="6233541"/>
                        <a:pt x="763905" y="6233541"/>
                      </a:cubicBezTo>
                      <a:lnTo>
                        <a:pt x="3705225" y="6233541"/>
                      </a:lnTo>
                      <a:cubicBezTo>
                        <a:pt x="4095496" y="6233541"/>
                        <a:pt x="4411980" y="5915914"/>
                        <a:pt x="4411980" y="5523992"/>
                      </a:cubicBezTo>
                      <a:lnTo>
                        <a:pt x="4411980" y="766699"/>
                      </a:lnTo>
                      <a:lnTo>
                        <a:pt x="4440555" y="766699"/>
                      </a:lnTo>
                      <a:lnTo>
                        <a:pt x="4411980" y="766699"/>
                      </a:lnTo>
                      <a:cubicBezTo>
                        <a:pt x="4411980" y="374777"/>
                        <a:pt x="4095496" y="57150"/>
                        <a:pt x="3705225" y="57150"/>
                      </a:cubicBezTo>
                      <a:lnTo>
                        <a:pt x="763905" y="57150"/>
                      </a:lnTo>
                      <a:lnTo>
                        <a:pt x="763905" y="28575"/>
                      </a:lnTo>
                      <a:lnTo>
                        <a:pt x="763905" y="57150"/>
                      </a:lnTo>
                      <a:cubicBezTo>
                        <a:pt x="373634" y="57150"/>
                        <a:pt x="57150" y="374777"/>
                        <a:pt x="57150" y="766699"/>
                      </a:cubicBezTo>
                      <a:close/>
                    </a:path>
                  </a:pathLst>
                </a:custGeom>
                <a:solidFill>
                  <a:srgbClr val="1D376C"/>
                </a:solidFill>
              </p:spPr>
            </p:sp>
          </p:grpSp>
          <p:sp>
            <p:nvSpPr>
              <p:cNvPr id="22" name="TextBox 22"/>
              <p:cNvSpPr txBox="1"/>
              <p:nvPr/>
            </p:nvSpPr>
            <p:spPr>
              <a:xfrm>
                <a:off x="-665614" y="1868022"/>
                <a:ext cx="5800440" cy="218547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880"/>
                  </a:lnSpc>
                </a:pPr>
                <a:r>
                  <a:rPr lang="en-US" sz="2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Can we contact the Team Member quickly? Or at all?</a:t>
                </a: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1359860" y="5909293"/>
              <a:ext cx="4717987" cy="3351884"/>
              <a:chOff x="-910736" y="910736"/>
              <a:chExt cx="6290650" cy="4469178"/>
            </a:xfrm>
          </p:grpSpPr>
          <p:grpSp>
            <p:nvGrpSpPr>
              <p:cNvPr id="24" name="Group 24"/>
              <p:cNvGrpSpPr/>
              <p:nvPr/>
            </p:nvGrpSpPr>
            <p:grpSpPr>
              <a:xfrm rot="-5400000">
                <a:off x="0" y="0"/>
                <a:ext cx="4469178" cy="6290650"/>
                <a:chOff x="0" y="0"/>
                <a:chExt cx="4469178" cy="6290650"/>
              </a:xfrm>
            </p:grpSpPr>
            <p:sp>
              <p:nvSpPr>
                <p:cNvPr id="25" name="Freeform 25"/>
                <p:cNvSpPr/>
                <p:nvPr/>
              </p:nvSpPr>
              <p:spPr>
                <a:xfrm>
                  <a:off x="28575" y="28575"/>
                  <a:ext cx="4411980" cy="6233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1980" h="6233541">
                      <a:moveTo>
                        <a:pt x="0" y="738124"/>
                      </a:moveTo>
                      <a:cubicBezTo>
                        <a:pt x="0" y="330454"/>
                        <a:pt x="329184" y="0"/>
                        <a:pt x="735330" y="0"/>
                      </a:cubicBezTo>
                      <a:lnTo>
                        <a:pt x="3676650" y="0"/>
                      </a:lnTo>
                      <a:cubicBezTo>
                        <a:pt x="4082796" y="0"/>
                        <a:pt x="4411980" y="330454"/>
                        <a:pt x="4411980" y="738124"/>
                      </a:cubicBezTo>
                      <a:lnTo>
                        <a:pt x="4411980" y="5495417"/>
                      </a:lnTo>
                      <a:cubicBezTo>
                        <a:pt x="4411980" y="5903087"/>
                        <a:pt x="4082796" y="6233541"/>
                        <a:pt x="3676650" y="6233541"/>
                      </a:cubicBezTo>
                      <a:lnTo>
                        <a:pt x="735330" y="6233541"/>
                      </a:lnTo>
                      <a:cubicBezTo>
                        <a:pt x="329184" y="6233541"/>
                        <a:pt x="0" y="5903087"/>
                        <a:pt x="0" y="54954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  <p:sp>
              <p:nvSpPr>
                <p:cNvPr id="26" name="Freeform 26"/>
                <p:cNvSpPr/>
                <p:nvPr/>
              </p:nvSpPr>
              <p:spPr>
                <a:xfrm>
                  <a:off x="0" y="0"/>
                  <a:ext cx="4469130" cy="629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130" h="6290691">
                      <a:moveTo>
                        <a:pt x="0" y="766699"/>
                      </a:moveTo>
                      <a:cubicBezTo>
                        <a:pt x="0" y="343408"/>
                        <a:pt x="341884" y="0"/>
                        <a:pt x="763905" y="0"/>
                      </a:cubicBezTo>
                      <a:lnTo>
                        <a:pt x="3705225" y="0"/>
                      </a:lnTo>
                      <a:lnTo>
                        <a:pt x="3705225" y="28575"/>
                      </a:lnTo>
                      <a:lnTo>
                        <a:pt x="3705225" y="0"/>
                      </a:lnTo>
                      <a:lnTo>
                        <a:pt x="3705225" y="28575"/>
                      </a:lnTo>
                      <a:lnTo>
                        <a:pt x="3705225" y="0"/>
                      </a:lnTo>
                      <a:cubicBezTo>
                        <a:pt x="4127246" y="0"/>
                        <a:pt x="4469130" y="343408"/>
                        <a:pt x="4469130" y="766699"/>
                      </a:cubicBezTo>
                      <a:lnTo>
                        <a:pt x="4440555" y="766699"/>
                      </a:lnTo>
                      <a:lnTo>
                        <a:pt x="4469130" y="766699"/>
                      </a:lnTo>
                      <a:lnTo>
                        <a:pt x="4469130" y="5523992"/>
                      </a:lnTo>
                      <a:lnTo>
                        <a:pt x="4440555" y="5523992"/>
                      </a:lnTo>
                      <a:lnTo>
                        <a:pt x="4469130" y="5523992"/>
                      </a:lnTo>
                      <a:cubicBezTo>
                        <a:pt x="4469130" y="5947283"/>
                        <a:pt x="4127246" y="6290691"/>
                        <a:pt x="3705225" y="6290691"/>
                      </a:cubicBezTo>
                      <a:lnTo>
                        <a:pt x="3705225" y="6262116"/>
                      </a:lnTo>
                      <a:lnTo>
                        <a:pt x="3705225" y="6290691"/>
                      </a:lnTo>
                      <a:lnTo>
                        <a:pt x="763905" y="6290691"/>
                      </a:lnTo>
                      <a:lnTo>
                        <a:pt x="763905" y="6262116"/>
                      </a:lnTo>
                      <a:lnTo>
                        <a:pt x="763905" y="6290691"/>
                      </a:lnTo>
                      <a:cubicBezTo>
                        <a:pt x="341884" y="6290691"/>
                        <a:pt x="0" y="5947283"/>
                        <a:pt x="0" y="5523992"/>
                      </a:cubicBezTo>
                      <a:lnTo>
                        <a:pt x="0" y="766699"/>
                      </a:lnTo>
                      <a:lnTo>
                        <a:pt x="28575" y="766699"/>
                      </a:lnTo>
                      <a:lnTo>
                        <a:pt x="0" y="766699"/>
                      </a:lnTo>
                      <a:moveTo>
                        <a:pt x="57150" y="766699"/>
                      </a:moveTo>
                      <a:lnTo>
                        <a:pt x="57150" y="5523992"/>
                      </a:lnTo>
                      <a:lnTo>
                        <a:pt x="28575" y="5523992"/>
                      </a:lnTo>
                      <a:lnTo>
                        <a:pt x="57150" y="5523992"/>
                      </a:lnTo>
                      <a:cubicBezTo>
                        <a:pt x="57150" y="5915914"/>
                        <a:pt x="373634" y="6233541"/>
                        <a:pt x="763905" y="6233541"/>
                      </a:cubicBezTo>
                      <a:lnTo>
                        <a:pt x="3705225" y="6233541"/>
                      </a:lnTo>
                      <a:cubicBezTo>
                        <a:pt x="4095496" y="6233541"/>
                        <a:pt x="4411980" y="5915914"/>
                        <a:pt x="4411980" y="5523992"/>
                      </a:cubicBezTo>
                      <a:lnTo>
                        <a:pt x="4411980" y="766699"/>
                      </a:lnTo>
                      <a:cubicBezTo>
                        <a:pt x="4411980" y="374777"/>
                        <a:pt x="4095496" y="57150"/>
                        <a:pt x="3705225" y="57150"/>
                      </a:cubicBezTo>
                      <a:lnTo>
                        <a:pt x="763905" y="57150"/>
                      </a:lnTo>
                      <a:lnTo>
                        <a:pt x="763905" y="28575"/>
                      </a:lnTo>
                      <a:lnTo>
                        <a:pt x="763905" y="57150"/>
                      </a:lnTo>
                      <a:cubicBezTo>
                        <a:pt x="373634" y="57150"/>
                        <a:pt x="57150" y="374777"/>
                        <a:pt x="57150" y="766699"/>
                      </a:cubicBezTo>
                      <a:close/>
                    </a:path>
                  </a:pathLst>
                </a:custGeom>
                <a:solidFill>
                  <a:srgbClr val="1D376C"/>
                </a:solidFill>
              </p:spPr>
            </p:sp>
          </p:grpSp>
          <p:sp>
            <p:nvSpPr>
              <p:cNvPr id="27" name="TextBox 27"/>
              <p:cNvSpPr txBox="1"/>
              <p:nvPr/>
            </p:nvSpPr>
            <p:spPr>
              <a:xfrm>
                <a:off x="-665604" y="1302586"/>
                <a:ext cx="5800430" cy="367305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880"/>
                  </a:lnSpc>
                </a:pPr>
                <a:r>
                  <a:rPr lang="en-US" sz="2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Did we use the correct tools to lower costs and avoid unnecessary medical expenses?</a:t>
                </a:r>
              </a:p>
            </p:txBody>
          </p:sp>
        </p:grp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BFF847CC-9168-4DE1-949B-CA2BF37C1D5A}"/>
              </a:ext>
            </a:extLst>
          </p:cNvPr>
          <p:cNvSpPr/>
          <p:nvPr/>
        </p:nvSpPr>
        <p:spPr>
          <a:xfrm>
            <a:off x="6949603" y="1495318"/>
            <a:ext cx="4030857" cy="403085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Brandon Grotesque Regular" panose="020B0503020203060202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212431" y="1758147"/>
            <a:ext cx="3505200" cy="35052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0ADBC"/>
          </a:solidFill>
        </p:spPr>
      </p:sp>
      <p:sp>
        <p:nvSpPr>
          <p:cNvPr id="4" name="TextBox 4"/>
          <p:cNvSpPr txBox="1"/>
          <p:nvPr/>
        </p:nvSpPr>
        <p:spPr>
          <a:xfrm>
            <a:off x="7619087" y="1970675"/>
            <a:ext cx="2691889" cy="3080143"/>
          </a:xfrm>
          <a:prstGeom prst="rect">
            <a:avLst/>
          </a:prstGeom>
        </p:spPr>
        <p:txBody>
          <a:bodyPr lIns="46569" tIns="46569" rIns="46569" bIns="46569" rtlCol="0" anchor="ctr"/>
          <a:lstStyle/>
          <a:p>
            <a:pPr algn="ctr">
              <a:lnSpc>
                <a:spcPts val="4853"/>
              </a:lnSpc>
            </a:pPr>
            <a:r>
              <a:rPr lang="en-US" sz="3466" dirty="0">
                <a:solidFill>
                  <a:srgbClr val="FFFFFF"/>
                </a:solidFill>
                <a:latin typeface="Brandon Grotesque Regular" panose="020B0503020203060202" pitchFamily="34" charset="0"/>
                <a:cs typeface="Arial" panose="020B0604020202020204" pitchFamily="34" charset="0"/>
              </a:rPr>
              <a:t>WHY DOES IT MATTER?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7419" y="384363"/>
            <a:ext cx="12070080" cy="617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2"/>
              </a:lnSpc>
            </a:pPr>
            <a:r>
              <a:rPr lang="en-US" sz="533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GCNA INCIDENT CLAIM ACCURACY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93284" y="6165850"/>
            <a:ext cx="1212917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400" dirty="0">
                <a:solidFill>
                  <a:srgbClr val="FFFFFF"/>
                </a:solidFill>
                <a:latin typeface="Pacifico" panose="00000500000000000000" pitchFamily="2" charset="0"/>
                <a:cs typeface="Arial" panose="020B0604020202020204" pitchFamily="34" charset="0"/>
              </a:rPr>
              <a:t>Goodwill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30936" y="1758147"/>
            <a:ext cx="3976674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60"/>
              </a:lnSpc>
              <a:spcBef>
                <a:spcPct val="0"/>
              </a:spcBef>
            </a:pPr>
            <a:r>
              <a:rPr lang="en-US" sz="3133" dirty="0">
                <a:solidFill>
                  <a:srgbClr val="FFFFFF"/>
                </a:solidFill>
                <a:latin typeface="Brandon Grotesque Regular" panose="020B0503020203060202" pitchFamily="34" charset="0"/>
                <a:cs typeface="Arial" panose="020B0604020202020204" pitchFamily="34" charset="0"/>
              </a:rPr>
              <a:t>Reduce accident frequency and severity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893117" y="5779493"/>
            <a:ext cx="3319315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60"/>
              </a:lnSpc>
              <a:spcBef>
                <a:spcPct val="0"/>
              </a:spcBef>
            </a:pPr>
            <a:r>
              <a:rPr lang="en-US" sz="3133" dirty="0">
                <a:solidFill>
                  <a:srgbClr val="FFFFFF"/>
                </a:solidFill>
                <a:latin typeface="Brandon Grotesque Regular" panose="020B0503020203060202" pitchFamily="34" charset="0"/>
                <a:cs typeface="Arial" panose="020B0604020202020204" pitchFamily="34" charset="0"/>
              </a:rPr>
              <a:t>Improve premium costs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39863EDC-F6D9-4AF2-BBAE-7B088D78B452}"/>
              </a:ext>
            </a:extLst>
          </p:cNvPr>
          <p:cNvSpPr/>
          <p:nvPr/>
        </p:nvSpPr>
        <p:spPr>
          <a:xfrm>
            <a:off x="559615" y="2946803"/>
            <a:ext cx="3319315" cy="3293140"/>
          </a:xfrm>
          <a:custGeom>
            <a:avLst/>
            <a:gdLst/>
            <a:ahLst/>
            <a:cxnLst/>
            <a:rect l="l" t="t" r="r" b="b"/>
            <a:pathLst>
              <a:path w="4427145" h="4427145">
                <a:moveTo>
                  <a:pt x="0" y="0"/>
                </a:moveTo>
                <a:lnTo>
                  <a:pt x="4427145" y="0"/>
                </a:lnTo>
                <a:lnTo>
                  <a:pt x="4427145" y="4427145"/>
                </a:lnTo>
                <a:lnTo>
                  <a:pt x="0" y="44271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683" b="98293" l="10000" r="90000">
                          <a14:foregroundMark x1="51951" y1="6341" x2="51951" y2="6341"/>
                          <a14:foregroundMark x1="51585" y1="2683" x2="51585" y2="2683"/>
                          <a14:foregroundMark x1="48659" y1="68659" x2="48659" y2="68659"/>
                          <a14:foregroundMark x1="59146" y1="98293" x2="59146" y2="98293"/>
                        </a14:backgroundRemoval>
                      </a14:imgEffect>
                      <a14:imgEffect>
                        <a14:artisticPastelsSmooth trans="16000" scaling="23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E2DDD970-A7D8-47E4-9713-5593DD40B6EE}"/>
              </a:ext>
            </a:extLst>
          </p:cNvPr>
          <p:cNvSpPr/>
          <p:nvPr/>
        </p:nvSpPr>
        <p:spPr>
          <a:xfrm>
            <a:off x="4436344" y="977586"/>
            <a:ext cx="2232861" cy="4902829"/>
          </a:xfrm>
          <a:custGeom>
            <a:avLst/>
            <a:gdLst/>
            <a:ahLst/>
            <a:cxnLst/>
            <a:rect l="l" t="t" r="r" b="b"/>
            <a:pathLst>
              <a:path w="5987449" h="5987449">
                <a:moveTo>
                  <a:pt x="0" y="0"/>
                </a:moveTo>
                <a:lnTo>
                  <a:pt x="5987450" y="0"/>
                </a:lnTo>
                <a:lnTo>
                  <a:pt x="5987450" y="5987449"/>
                </a:lnTo>
                <a:lnTo>
                  <a:pt x="0" y="5987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01" b="94238" l="9961" r="89844">
                          <a14:foregroundMark x1="50098" y1="8301" x2="50098" y2="8301"/>
                          <a14:foregroundMark x1="54395" y1="8496" x2="54395" y2="8496"/>
                          <a14:foregroundMark x1="46680" y1="9375" x2="46680" y2="9375"/>
                          <a14:foregroundMark x1="60254" y1="93164" x2="60254" y2="93164"/>
                          <a14:foregroundMark x1="60059" y1="94238" x2="60059" y2="94238"/>
                          <a14:foregroundMark x1="43457" y1="93164" x2="43457" y2="93164"/>
                        </a14:backgroundRemoval>
                      </a14:imgEffect>
                      <a14:imgEffect>
                        <a14:artisticPastelsSmooth trans="5000" scaling="15"/>
                      </a14:imgEffect>
                    </a14:imgLayer>
                  </a14:imgProps>
                </a:ext>
              </a:extLst>
            </a:blip>
            <a:stretch>
              <a:fillRect l="-74299" r="-74301"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3936F683-297A-4E4A-BE6E-8E1C5602B028}"/>
              </a:ext>
            </a:extLst>
          </p:cNvPr>
          <p:cNvSpPr/>
          <p:nvPr/>
        </p:nvSpPr>
        <p:spPr>
          <a:xfrm>
            <a:off x="3860800" y="2049725"/>
            <a:ext cx="3640255" cy="3640255"/>
          </a:xfrm>
          <a:prstGeom prst="ellipse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Brandon Grotesque Regular" panose="020B0503020203060202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2774950" y="1257300"/>
            <a:ext cx="6540500" cy="571500"/>
            <a:chOff x="0" y="0"/>
            <a:chExt cx="13081000" cy="1143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081000" cy="1143000"/>
            </a:xfrm>
            <a:custGeom>
              <a:avLst/>
              <a:gdLst/>
              <a:ahLst/>
              <a:cxnLst/>
              <a:rect l="l" t="t" r="r" b="b"/>
              <a:pathLst>
                <a:path w="13081000" h="1143000">
                  <a:moveTo>
                    <a:pt x="0" y="0"/>
                  </a:moveTo>
                  <a:lnTo>
                    <a:pt x="13081000" y="0"/>
                  </a:lnTo>
                  <a:lnTo>
                    <a:pt x="13081000" y="1143000"/>
                  </a:lnTo>
                  <a:lnTo>
                    <a:pt x="0" y="1143000"/>
                  </a:lnTo>
                  <a:close/>
                </a:path>
              </a:pathLst>
            </a:custGeom>
            <a:solidFill>
              <a:srgbClr val="00ADBC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-113788" y="1"/>
            <a:ext cx="12369761" cy="1485899"/>
            <a:chOff x="0" y="0"/>
            <a:chExt cx="24739522" cy="297179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739473" cy="2971800"/>
            </a:xfrm>
            <a:custGeom>
              <a:avLst/>
              <a:gdLst/>
              <a:ahLst/>
              <a:cxnLst/>
              <a:rect l="l" t="t" r="r" b="b"/>
              <a:pathLst>
                <a:path w="24739473" h="2971800">
                  <a:moveTo>
                    <a:pt x="0" y="0"/>
                  </a:moveTo>
                  <a:lnTo>
                    <a:pt x="24739473" y="0"/>
                  </a:lnTo>
                  <a:lnTo>
                    <a:pt x="24739473" y="2971800"/>
                  </a:lnTo>
                  <a:lnTo>
                    <a:pt x="0" y="2971800"/>
                  </a:lnTo>
                  <a:close/>
                </a:path>
              </a:pathLst>
            </a:custGeom>
            <a:solidFill>
              <a:srgbClr val="1D376C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-113788" y="323850"/>
            <a:ext cx="12369737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6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Worker’s Comp Claims Info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0A132A4-EE10-428A-9005-F774A89B7801}"/>
              </a:ext>
            </a:extLst>
          </p:cNvPr>
          <p:cNvGrpSpPr/>
          <p:nvPr/>
        </p:nvGrpSpPr>
        <p:grpSpPr>
          <a:xfrm>
            <a:off x="546112" y="2026679"/>
            <a:ext cx="11561381" cy="3575874"/>
            <a:chOff x="587789" y="2973879"/>
            <a:chExt cx="17342071" cy="536381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A8145DF-C33D-4A64-A385-FC5B1DCA8564}"/>
                </a:ext>
              </a:extLst>
            </p:cNvPr>
            <p:cNvGrpSpPr/>
            <p:nvPr/>
          </p:nvGrpSpPr>
          <p:grpSpPr>
            <a:xfrm>
              <a:off x="5752551" y="3245561"/>
              <a:ext cx="5074917" cy="4986151"/>
              <a:chOff x="5787759" y="3251524"/>
              <a:chExt cx="5074917" cy="4986151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5787759" y="3251524"/>
                <a:ext cx="5074917" cy="4986151"/>
                <a:chOff x="-6141" y="3163"/>
                <a:chExt cx="830018" cy="815500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-6141" y="3163"/>
                  <a:ext cx="830018" cy="81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0018" h="815500">
                      <a:moveTo>
                        <a:pt x="415009" y="0"/>
                      </a:moveTo>
                      <a:cubicBezTo>
                        <a:pt x="185806" y="0"/>
                        <a:pt x="0" y="182556"/>
                        <a:pt x="0" y="407750"/>
                      </a:cubicBezTo>
                      <a:cubicBezTo>
                        <a:pt x="0" y="632944"/>
                        <a:pt x="185806" y="815500"/>
                        <a:pt x="415009" y="815500"/>
                      </a:cubicBezTo>
                      <a:cubicBezTo>
                        <a:pt x="644212" y="815500"/>
                        <a:pt x="830018" y="632944"/>
                        <a:pt x="830018" y="407750"/>
                      </a:cubicBezTo>
                      <a:cubicBezTo>
                        <a:pt x="830018" y="182556"/>
                        <a:pt x="644212" y="0"/>
                        <a:pt x="415009" y="0"/>
                      </a:cubicBezTo>
                      <a:close/>
                    </a:path>
                  </a:pathLst>
                </a:custGeom>
                <a:solidFill>
                  <a:srgbClr val="00ADBC"/>
                </a:solidFill>
              </p:spPr>
            </p:sp>
            <p:sp>
              <p:nvSpPr>
                <p:cNvPr id="5" name="TextBox 5"/>
                <p:cNvSpPr txBox="1"/>
                <p:nvPr/>
              </p:nvSpPr>
              <p:spPr>
                <a:xfrm>
                  <a:off x="80188" y="74789"/>
                  <a:ext cx="674390" cy="634019"/>
                </a:xfrm>
                <a:prstGeom prst="rect">
                  <a:avLst/>
                </a:prstGeom>
              </p:spPr>
              <p:txBody>
                <a:bodyPr lIns="46569" tIns="46569" rIns="46569" bIns="46569" rtlCol="0" anchor="b"/>
                <a:lstStyle/>
                <a:p>
                  <a:pPr algn="ctr">
                    <a:lnSpc>
                      <a:spcPts val="3986"/>
                    </a:lnSpc>
                  </a:pPr>
                  <a:r>
                    <a:rPr lang="en-US" sz="3466" dirty="0">
                      <a:solidFill>
                        <a:srgbClr val="FFFFFF"/>
                      </a:solidFill>
                      <a:latin typeface="Brandon Grotesque Regular" panose="020B0503020203060202" pitchFamily="34" charset="0"/>
                      <a:cs typeface="Arial" panose="020B0604020202020204" pitchFamily="34" charset="0"/>
                    </a:rPr>
                    <a:t>less incurred costs than 2022!</a:t>
                  </a:r>
                </a:p>
              </p:txBody>
            </p:sp>
          </p:grpSp>
          <p:sp>
            <p:nvSpPr>
              <p:cNvPr id="6" name="TextBox 6"/>
              <p:cNvSpPr txBox="1"/>
              <p:nvPr/>
            </p:nvSpPr>
            <p:spPr>
              <a:xfrm>
                <a:off x="6431019" y="3493051"/>
                <a:ext cx="3863490" cy="198612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10733"/>
                  </a:lnSpc>
                </a:pPr>
                <a:r>
                  <a:rPr lang="en-US" sz="7666" dirty="0">
                    <a:solidFill>
                      <a:srgbClr val="FFFFFF"/>
                    </a:solidFill>
                    <a:latin typeface="Brandon Grotesque Regular" panose="020B0503020203060202" pitchFamily="34" charset="0"/>
                    <a:cs typeface="Arial" panose="020B0604020202020204" pitchFamily="34" charset="0"/>
                  </a:rPr>
                  <a:t>34%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F5BA194-8724-43FC-A1AE-E64A67157999}"/>
                </a:ext>
              </a:extLst>
            </p:cNvPr>
            <p:cNvGrpSpPr/>
            <p:nvPr/>
          </p:nvGrpSpPr>
          <p:grpSpPr>
            <a:xfrm>
              <a:off x="587789" y="2983676"/>
              <a:ext cx="3972943" cy="2676745"/>
              <a:chOff x="809926" y="2973879"/>
              <a:chExt cx="3972943" cy="2676745"/>
            </a:xfrm>
          </p:grpSpPr>
          <p:sp>
            <p:nvSpPr>
              <p:cNvPr id="12" name="TextBox 12"/>
              <p:cNvSpPr txBox="1"/>
              <p:nvPr/>
            </p:nvSpPr>
            <p:spPr>
              <a:xfrm>
                <a:off x="809926" y="4255049"/>
                <a:ext cx="3972943" cy="139557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726"/>
                  </a:lnSpc>
                </a:pPr>
                <a:r>
                  <a:rPr lang="en-US" sz="2600" dirty="0">
                    <a:solidFill>
                      <a:srgbClr val="000000"/>
                    </a:solidFill>
                    <a:latin typeface="Brandon Grotesque Regular" panose="020B0503020203060202" pitchFamily="34" charset="0"/>
                    <a:cs typeface="Arial" panose="020B0604020202020204" pitchFamily="34" charset="0"/>
                  </a:rPr>
                  <a:t>Total incurred: $1.43M</a:t>
                </a:r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1823359" y="2973879"/>
                <a:ext cx="1946077" cy="107721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600"/>
                  </a:lnSpc>
                  <a:spcBef>
                    <a:spcPct val="0"/>
                  </a:spcBef>
                </a:pPr>
                <a:r>
                  <a:rPr lang="en-US" sz="4666" u="sng" dirty="0">
                    <a:solidFill>
                      <a:srgbClr val="000000"/>
                    </a:solidFill>
                    <a:latin typeface="Brandon Grotesque Regular" panose="020B0503020203060202" pitchFamily="34" charset="0"/>
                    <a:cs typeface="Arial" panose="020B0604020202020204" pitchFamily="34" charset="0"/>
                  </a:rPr>
                  <a:t>2022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E63BA60-3920-4A2E-9556-4E73AFAE0CA8}"/>
                </a:ext>
              </a:extLst>
            </p:cNvPr>
            <p:cNvGrpSpPr/>
            <p:nvPr/>
          </p:nvGrpSpPr>
          <p:grpSpPr>
            <a:xfrm>
              <a:off x="11689419" y="2973879"/>
              <a:ext cx="6240441" cy="5363811"/>
              <a:chOff x="11537697" y="2973879"/>
              <a:chExt cx="6240441" cy="5363811"/>
            </a:xfrm>
          </p:grpSpPr>
          <p:sp>
            <p:nvSpPr>
              <p:cNvPr id="14" name="TextBox 14"/>
              <p:cNvSpPr txBox="1"/>
              <p:nvPr/>
            </p:nvSpPr>
            <p:spPr>
              <a:xfrm>
                <a:off x="13679150" y="2973879"/>
                <a:ext cx="1957536" cy="107721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600"/>
                  </a:lnSpc>
                  <a:spcBef>
                    <a:spcPct val="0"/>
                  </a:spcBef>
                </a:pPr>
                <a:r>
                  <a:rPr lang="en-US" sz="4666" u="sng" dirty="0">
                    <a:solidFill>
                      <a:srgbClr val="000000"/>
                    </a:solidFill>
                    <a:latin typeface="Brandon Grotesque Regular" panose="020B0503020203060202" pitchFamily="34" charset="0"/>
                    <a:cs typeface="Arial" panose="020B0604020202020204" pitchFamily="34" charset="0"/>
                  </a:rPr>
                  <a:t>2023</a:t>
                </a: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12725816" y="4282448"/>
                <a:ext cx="3864204" cy="136191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640"/>
                  </a:lnSpc>
                </a:pPr>
                <a:r>
                  <a:rPr lang="en-US" sz="2599" dirty="0">
                    <a:solidFill>
                      <a:srgbClr val="000000"/>
                    </a:solidFill>
                    <a:latin typeface="Brandon Grotesque Regular" panose="020B0503020203060202" pitchFamily="34" charset="0"/>
                    <a:cs typeface="Arial" panose="020B0604020202020204" pitchFamily="34" charset="0"/>
                  </a:rPr>
                  <a:t>Total incurred: $931K</a:t>
                </a:r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11537697" y="7653849"/>
                <a:ext cx="6240441" cy="68384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726"/>
                  </a:lnSpc>
                </a:pPr>
                <a:r>
                  <a:rPr lang="en-US" sz="2600" dirty="0">
                    <a:solidFill>
                      <a:srgbClr val="000000"/>
                    </a:solidFill>
                    <a:latin typeface="Brandon Grotesque Regular" panose="020B0503020203060202" pitchFamily="34" charset="0"/>
                    <a:cs typeface="Arial" panose="020B0604020202020204" pitchFamily="34" charset="0"/>
                  </a:rPr>
                  <a:t>Average cost per claim: $8.5K</a:t>
                </a:r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11665532" y="5945513"/>
                <a:ext cx="5984771" cy="139557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726"/>
                  </a:lnSpc>
                </a:pPr>
                <a:r>
                  <a:rPr lang="en-US" sz="2600" dirty="0">
                    <a:solidFill>
                      <a:srgbClr val="000000"/>
                    </a:solidFill>
                    <a:latin typeface="Brandon Grotesque Regular" panose="020B0503020203060202" pitchFamily="34" charset="0"/>
                    <a:cs typeface="Arial" panose="020B0604020202020204" pitchFamily="34" charset="0"/>
                  </a:rPr>
                  <a:t>YTD lost time / disability claims: $357,063</a:t>
                </a:r>
              </a:p>
            </p:txBody>
          </p:sp>
        </p:grpSp>
      </p:grpSp>
      <p:sp>
        <p:nvSpPr>
          <p:cNvPr id="18" name="TextBox 10">
            <a:extLst>
              <a:ext uri="{FF2B5EF4-FFF2-40B4-BE49-F238E27FC236}">
                <a16:creationId xmlns:a16="http://schemas.microsoft.com/office/drawing/2014/main" id="{366E8AE3-2BCE-4562-8866-E325495065E5}"/>
              </a:ext>
            </a:extLst>
          </p:cNvPr>
          <p:cNvSpPr txBox="1"/>
          <p:nvPr/>
        </p:nvSpPr>
        <p:spPr>
          <a:xfrm>
            <a:off x="10068560" y="6139830"/>
            <a:ext cx="1884680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400" dirty="0">
                <a:solidFill>
                  <a:srgbClr val="1D376C"/>
                </a:solidFill>
                <a:latin typeface="Brandon Grotesque Regular" panose="020B0503020203060202" pitchFamily="34" charset="0"/>
                <a:cs typeface="Arial" panose="020B0604020202020204" pitchFamily="34" charset="0"/>
              </a:rPr>
              <a:t>Goodwill</a:t>
            </a:r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A9D63A55-A137-4616-909C-385934B6E056}"/>
              </a:ext>
            </a:extLst>
          </p:cNvPr>
          <p:cNvSpPr/>
          <p:nvPr/>
        </p:nvSpPr>
        <p:spPr>
          <a:xfrm>
            <a:off x="396228" y="4020564"/>
            <a:ext cx="2837390" cy="2702195"/>
          </a:xfrm>
          <a:custGeom>
            <a:avLst/>
            <a:gdLst/>
            <a:ahLst/>
            <a:cxnLst/>
            <a:rect l="l" t="t" r="r" b="b"/>
            <a:pathLst>
              <a:path w="5987449" h="5987449">
                <a:moveTo>
                  <a:pt x="0" y="0"/>
                </a:moveTo>
                <a:lnTo>
                  <a:pt x="5987450" y="0"/>
                </a:lnTo>
                <a:lnTo>
                  <a:pt x="5987450" y="5987450"/>
                </a:lnTo>
                <a:lnTo>
                  <a:pt x="0" y="59874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astelsSmooth trans="8000" scaling="2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23533" y="2790960"/>
            <a:ext cx="4210251" cy="3948438"/>
          </a:xfrm>
          <a:custGeom>
            <a:avLst/>
            <a:gdLst/>
            <a:ahLst/>
            <a:cxnLst/>
            <a:rect l="l" t="t" r="r" b="b"/>
            <a:pathLst>
              <a:path w="6315377" h="5922657">
                <a:moveTo>
                  <a:pt x="0" y="0"/>
                </a:moveTo>
                <a:lnTo>
                  <a:pt x="6315377" y="0"/>
                </a:lnTo>
                <a:lnTo>
                  <a:pt x="6315377" y="5922657"/>
                </a:lnTo>
                <a:lnTo>
                  <a:pt x="0" y="59226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74950" y="1257300"/>
            <a:ext cx="6540500" cy="571500"/>
            <a:chOff x="0" y="0"/>
            <a:chExt cx="13081000" cy="1143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081000" cy="1143000"/>
            </a:xfrm>
            <a:custGeom>
              <a:avLst/>
              <a:gdLst/>
              <a:ahLst/>
              <a:cxnLst/>
              <a:rect l="l" t="t" r="r" b="b"/>
              <a:pathLst>
                <a:path w="13081000" h="1143000">
                  <a:moveTo>
                    <a:pt x="0" y="0"/>
                  </a:moveTo>
                  <a:lnTo>
                    <a:pt x="13081000" y="0"/>
                  </a:lnTo>
                  <a:lnTo>
                    <a:pt x="13081000" y="1143000"/>
                  </a:lnTo>
                  <a:lnTo>
                    <a:pt x="0" y="1143000"/>
                  </a:lnTo>
                  <a:close/>
                </a:path>
              </a:pathLst>
            </a:custGeom>
            <a:solidFill>
              <a:srgbClr val="00ADBC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113788" y="0"/>
            <a:ext cx="12369761" cy="1543050"/>
            <a:chOff x="0" y="0"/>
            <a:chExt cx="24739522" cy="3086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739473" cy="3086102"/>
            </a:xfrm>
            <a:custGeom>
              <a:avLst/>
              <a:gdLst/>
              <a:ahLst/>
              <a:cxnLst/>
              <a:rect l="l" t="t" r="r" b="b"/>
              <a:pathLst>
                <a:path w="24739473" h="3086102">
                  <a:moveTo>
                    <a:pt x="0" y="0"/>
                  </a:moveTo>
                  <a:lnTo>
                    <a:pt x="24739473" y="0"/>
                  </a:lnTo>
                  <a:lnTo>
                    <a:pt x="24739473" y="3086102"/>
                  </a:lnTo>
                  <a:lnTo>
                    <a:pt x="0" y="3086102"/>
                  </a:lnTo>
                  <a:close/>
                </a:path>
              </a:pathLst>
            </a:custGeom>
            <a:solidFill>
              <a:srgbClr val="1D376C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3042207" y="1828801"/>
            <a:ext cx="5572903" cy="962159"/>
          </a:xfrm>
          <a:custGeom>
            <a:avLst/>
            <a:gdLst/>
            <a:ahLst/>
            <a:cxnLst/>
            <a:rect l="l" t="t" r="r" b="b"/>
            <a:pathLst>
              <a:path w="8359354" h="1443239">
                <a:moveTo>
                  <a:pt x="0" y="0"/>
                </a:moveTo>
                <a:lnTo>
                  <a:pt x="8359355" y="0"/>
                </a:lnTo>
                <a:lnTo>
                  <a:pt x="8359355" y="1443239"/>
                </a:lnTo>
                <a:lnTo>
                  <a:pt x="0" y="14432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8" name="Freeform 8"/>
          <p:cNvSpPr/>
          <p:nvPr/>
        </p:nvSpPr>
        <p:spPr>
          <a:xfrm>
            <a:off x="178475" y="1590846"/>
            <a:ext cx="2304213" cy="430457"/>
          </a:xfrm>
          <a:custGeom>
            <a:avLst/>
            <a:gdLst/>
            <a:ahLst/>
            <a:cxnLst/>
            <a:rect l="l" t="t" r="r" b="b"/>
            <a:pathLst>
              <a:path w="3456320" h="645685">
                <a:moveTo>
                  <a:pt x="0" y="0"/>
                </a:moveTo>
                <a:lnTo>
                  <a:pt x="3456320" y="0"/>
                </a:lnTo>
                <a:lnTo>
                  <a:pt x="3456320" y="645685"/>
                </a:lnTo>
                <a:lnTo>
                  <a:pt x="0" y="6456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469940" y="1590846"/>
            <a:ext cx="2494001" cy="475908"/>
          </a:xfrm>
          <a:custGeom>
            <a:avLst/>
            <a:gdLst/>
            <a:ahLst/>
            <a:cxnLst/>
            <a:rect l="l" t="t" r="r" b="b"/>
            <a:pathLst>
              <a:path w="3741002" h="713862">
                <a:moveTo>
                  <a:pt x="0" y="0"/>
                </a:moveTo>
                <a:lnTo>
                  <a:pt x="3741002" y="0"/>
                </a:lnTo>
                <a:lnTo>
                  <a:pt x="3741002" y="713862"/>
                </a:lnTo>
                <a:lnTo>
                  <a:pt x="0" y="7138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068560" y="6139831"/>
            <a:ext cx="1884680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400" dirty="0">
                <a:solidFill>
                  <a:srgbClr val="1D376C"/>
                </a:solidFill>
                <a:latin typeface="Pacifico"/>
              </a:rPr>
              <a:t>Goodwill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-113787" y="301626"/>
            <a:ext cx="12369736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11"/>
              </a:lnSpc>
            </a:pPr>
            <a:r>
              <a:rPr lang="en-US" sz="6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Goodwill Nurse Line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74950" y="1257300"/>
            <a:ext cx="6540500" cy="571500"/>
            <a:chOff x="0" y="0"/>
            <a:chExt cx="13081000" cy="1143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81000" cy="1143000"/>
            </a:xfrm>
            <a:custGeom>
              <a:avLst/>
              <a:gdLst/>
              <a:ahLst/>
              <a:cxnLst/>
              <a:rect l="l" t="t" r="r" b="b"/>
              <a:pathLst>
                <a:path w="13081000" h="1143000">
                  <a:moveTo>
                    <a:pt x="0" y="0"/>
                  </a:moveTo>
                  <a:lnTo>
                    <a:pt x="13081000" y="0"/>
                  </a:lnTo>
                  <a:lnTo>
                    <a:pt x="13081000" y="1143000"/>
                  </a:lnTo>
                  <a:lnTo>
                    <a:pt x="0" y="1143000"/>
                  </a:lnTo>
                  <a:close/>
                </a:path>
              </a:pathLst>
            </a:custGeom>
            <a:solidFill>
              <a:srgbClr val="00ADB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-113788" y="1"/>
            <a:ext cx="12369761" cy="1485899"/>
            <a:chOff x="0" y="0"/>
            <a:chExt cx="24739522" cy="29717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739473" cy="2971800"/>
            </a:xfrm>
            <a:custGeom>
              <a:avLst/>
              <a:gdLst/>
              <a:ahLst/>
              <a:cxnLst/>
              <a:rect l="l" t="t" r="r" b="b"/>
              <a:pathLst>
                <a:path w="24739473" h="2971800">
                  <a:moveTo>
                    <a:pt x="0" y="0"/>
                  </a:moveTo>
                  <a:lnTo>
                    <a:pt x="24739473" y="0"/>
                  </a:lnTo>
                  <a:lnTo>
                    <a:pt x="24739473" y="2971800"/>
                  </a:lnTo>
                  <a:lnTo>
                    <a:pt x="0" y="2971800"/>
                  </a:lnTo>
                  <a:close/>
                </a:path>
              </a:pathLst>
            </a:custGeom>
            <a:solidFill>
              <a:srgbClr val="1D376C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0" y="1860018"/>
            <a:ext cx="5153744" cy="828791"/>
          </a:xfrm>
          <a:custGeom>
            <a:avLst/>
            <a:gdLst/>
            <a:ahLst/>
            <a:cxnLst/>
            <a:rect l="l" t="t" r="r" b="b"/>
            <a:pathLst>
              <a:path w="7730616" h="1243187">
                <a:moveTo>
                  <a:pt x="0" y="0"/>
                </a:moveTo>
                <a:lnTo>
                  <a:pt x="7730616" y="0"/>
                </a:lnTo>
                <a:lnTo>
                  <a:pt x="7730616" y="1243186"/>
                </a:lnTo>
                <a:lnTo>
                  <a:pt x="0" y="12431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Brandon Grotesque Regular" panose="020B0503020203060202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-9804400" y="2407176"/>
            <a:ext cx="9246806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1968" lvl="1" indent="-180984">
              <a:lnSpc>
                <a:spcPts val="2400"/>
              </a:lnSpc>
            </a:pPr>
            <a:r>
              <a:rPr lang="en-US" sz="2000" spc="19" dirty="0">
                <a:solidFill>
                  <a:srgbClr val="000000"/>
                </a:solidFill>
                <a:latin typeface="Brandon Grotesque Regular" panose="020B0503020203060202" pitchFamily="34" charset="0"/>
              </a:rPr>
              <a:t> </a:t>
            </a:r>
          </a:p>
          <a:p>
            <a:pPr marL="361968" lvl="1" indent="-180984">
              <a:lnSpc>
                <a:spcPts val="2400"/>
              </a:lnSpc>
            </a:pPr>
            <a:endParaRPr lang="en-US" sz="2000" spc="19" dirty="0">
              <a:solidFill>
                <a:srgbClr val="000000"/>
              </a:solidFill>
              <a:latin typeface="Brandon Grotesque Regular" panose="020B0503020203060202" pitchFamily="34" charset="0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D7E9C2FE-0EEB-4F18-B4CA-BD0310321F59}"/>
              </a:ext>
            </a:extLst>
          </p:cNvPr>
          <p:cNvSpPr txBox="1"/>
          <p:nvPr/>
        </p:nvSpPr>
        <p:spPr>
          <a:xfrm>
            <a:off x="10068560" y="6139831"/>
            <a:ext cx="1884680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400" dirty="0">
                <a:solidFill>
                  <a:srgbClr val="1D376C"/>
                </a:solidFill>
                <a:latin typeface="Pacifico" panose="00000500000000000000" pitchFamily="2" charset="0"/>
              </a:rPr>
              <a:t>Goodwill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6D963AB9-8D37-44AB-8F7A-5E791E8F1C1B}"/>
              </a:ext>
            </a:extLst>
          </p:cNvPr>
          <p:cNvSpPr txBox="1"/>
          <p:nvPr/>
        </p:nvSpPr>
        <p:spPr>
          <a:xfrm>
            <a:off x="-113787" y="301626"/>
            <a:ext cx="12369736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11"/>
              </a:lnSpc>
            </a:pPr>
            <a:r>
              <a:rPr lang="en-US" sz="6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Goodwill Nurse 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0CF54E-E324-4E04-A92C-998BBD7C02A0}"/>
              </a:ext>
            </a:extLst>
          </p:cNvPr>
          <p:cNvSpPr txBox="1"/>
          <p:nvPr/>
        </p:nvSpPr>
        <p:spPr>
          <a:xfrm>
            <a:off x="1727200" y="3347604"/>
            <a:ext cx="87376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80984" lvl="1" algn="ctr">
              <a:spcAft>
                <a:spcPts val="1333"/>
              </a:spcAft>
            </a:pPr>
            <a:r>
              <a:rPr lang="en-US" sz="4000" spc="19" dirty="0">
                <a:solidFill>
                  <a:srgbClr val="000000"/>
                </a:solidFill>
                <a:latin typeface="Brandon Grotesque Regular" panose="020B0503020203060202" pitchFamily="34" charset="0"/>
                <a:cs typeface="Segoe UI" panose="020B0502040204020203" pitchFamily="34" charset="0"/>
              </a:rPr>
              <a:t>Document an incident report within </a:t>
            </a:r>
            <a:r>
              <a:rPr lang="en-US" sz="4000" spc="19" dirty="0" err="1">
                <a:solidFill>
                  <a:srgbClr val="000000"/>
                </a:solidFill>
                <a:latin typeface="Brandon Grotesque Regular" panose="020B0503020203060202" pitchFamily="34" charset="0"/>
                <a:cs typeface="Segoe UI" panose="020B0502040204020203" pitchFamily="34" charset="0"/>
              </a:rPr>
              <a:t>Gconnect</a:t>
            </a:r>
            <a:r>
              <a:rPr lang="en-US" sz="4000" spc="19" dirty="0">
                <a:solidFill>
                  <a:srgbClr val="000000"/>
                </a:solidFill>
                <a:latin typeface="Brandon Grotesque Regular" panose="020B0503020203060202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5D0238-029A-445D-9A8B-90DF2C9DD307}"/>
              </a:ext>
            </a:extLst>
          </p:cNvPr>
          <p:cNvSpPr txBox="1"/>
          <p:nvPr/>
        </p:nvSpPr>
        <p:spPr>
          <a:xfrm>
            <a:off x="1712686" y="2966781"/>
            <a:ext cx="89916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80984" lvl="1" algn="ctr">
              <a:spcAft>
                <a:spcPts val="1333"/>
              </a:spcAft>
            </a:pPr>
            <a:r>
              <a:rPr lang="en-US" sz="4000" spc="19" dirty="0">
                <a:solidFill>
                  <a:srgbClr val="000000"/>
                </a:solidFill>
                <a:latin typeface="Brandon Grotesque Regular" panose="020B0503020203060202" pitchFamily="34" charset="0"/>
                <a:cs typeface="Segoe UI" panose="020B0502040204020203" pitchFamily="34" charset="0"/>
              </a:rPr>
              <a:t>Ensure Nurse Line (</a:t>
            </a:r>
            <a:r>
              <a:rPr lang="en-US" sz="4000" spc="19" dirty="0">
                <a:solidFill>
                  <a:srgbClr val="126FFF"/>
                </a:solidFill>
                <a:latin typeface="Brandon Grotesque Regular" panose="020B0503020203060202" pitchFamily="34" charset="0"/>
                <a:cs typeface="Segoe UI" panose="020B0502040204020203" pitchFamily="34" charset="0"/>
              </a:rPr>
              <a:t>833-983-3379</a:t>
            </a:r>
            <a:r>
              <a:rPr lang="en-US" sz="4000" spc="19" dirty="0">
                <a:solidFill>
                  <a:srgbClr val="000000"/>
                </a:solidFill>
                <a:latin typeface="Brandon Grotesque Regular" panose="020B0503020203060202" pitchFamily="34" charset="0"/>
                <a:cs typeface="Segoe UI" panose="020B0502040204020203" pitchFamily="34" charset="0"/>
              </a:rPr>
              <a:t>) is contacted if Team Member has an injury, or if they are transported by ambulance.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F8C7B2-6F24-444C-AC30-01307368A48B}"/>
              </a:ext>
            </a:extLst>
          </p:cNvPr>
          <p:cNvSpPr txBox="1"/>
          <p:nvPr/>
        </p:nvSpPr>
        <p:spPr>
          <a:xfrm>
            <a:off x="1741714" y="3019100"/>
            <a:ext cx="8991600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80984" lvl="1" algn="ctr">
              <a:spcAft>
                <a:spcPts val="1333"/>
              </a:spcAft>
            </a:pPr>
            <a:r>
              <a:rPr lang="en-US" sz="3600" spc="19" dirty="0">
                <a:solidFill>
                  <a:srgbClr val="000000"/>
                </a:solidFill>
                <a:latin typeface="Brandon Grotesque Regular" panose="020B0503020203060202" pitchFamily="34" charset="0"/>
                <a:cs typeface="Segoe UI" panose="020B0502040204020203" pitchFamily="34" charset="0"/>
              </a:rPr>
              <a:t>If medical treatment is sought, collect paperwork, including work restrictions or work release from Team Member after they return from medical treatment, in order for them to return to work.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3A1D4D-32E8-4353-AF65-D6A74F04A1C6}"/>
              </a:ext>
            </a:extLst>
          </p:cNvPr>
          <p:cNvSpPr txBox="1"/>
          <p:nvPr/>
        </p:nvSpPr>
        <p:spPr>
          <a:xfrm>
            <a:off x="1367064" y="2948638"/>
            <a:ext cx="9550400" cy="22724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80984" lvl="1" algn="ctr">
              <a:spcAft>
                <a:spcPts val="1333"/>
              </a:spcAft>
            </a:pPr>
            <a:endParaRPr lang="en-US" sz="4000" spc="19" dirty="0">
              <a:solidFill>
                <a:srgbClr val="000000"/>
              </a:solidFill>
              <a:latin typeface="Brandon Grotesque Regular" panose="020B0503020203060202" pitchFamily="34" charset="0"/>
              <a:cs typeface="Segoe UI" panose="020B0502040204020203" pitchFamily="34" charset="0"/>
            </a:endParaRPr>
          </a:p>
          <a:p>
            <a:pPr marL="180984" lvl="1" algn="ctr">
              <a:spcAft>
                <a:spcPts val="1333"/>
              </a:spcAft>
            </a:pPr>
            <a:r>
              <a:rPr lang="en-US" sz="4000" spc="19" dirty="0">
                <a:solidFill>
                  <a:srgbClr val="000000"/>
                </a:solidFill>
                <a:latin typeface="Brandon Grotesque Regular" panose="020B0503020203060202" pitchFamily="34" charset="0"/>
                <a:cs typeface="Segoe UI" panose="020B0502040204020203" pitchFamily="34" charset="0"/>
              </a:rPr>
              <a:t>Partner with DAPSM if you need assistance.</a:t>
            </a:r>
          </a:p>
          <a:p>
            <a:pPr marL="180984" lvl="1" algn="ctr">
              <a:spcAft>
                <a:spcPts val="1333"/>
              </a:spcAft>
            </a:pPr>
            <a:endParaRPr lang="en-US" sz="4000" spc="19" dirty="0">
              <a:solidFill>
                <a:srgbClr val="000000"/>
              </a:solidFill>
              <a:latin typeface="Brandon Grotesque Regular" panose="020B0503020203060202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7531" y="517418"/>
            <a:ext cx="10076938" cy="5178533"/>
            <a:chOff x="0" y="0"/>
            <a:chExt cx="20153876" cy="103570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153885" cy="10357104"/>
            </a:xfrm>
            <a:custGeom>
              <a:avLst/>
              <a:gdLst/>
              <a:ahLst/>
              <a:cxnLst/>
              <a:rect l="l" t="t" r="r" b="b"/>
              <a:pathLst>
                <a:path w="20153885" h="10357104">
                  <a:moveTo>
                    <a:pt x="0" y="0"/>
                  </a:moveTo>
                  <a:lnTo>
                    <a:pt x="20153885" y="0"/>
                  </a:lnTo>
                  <a:lnTo>
                    <a:pt x="20153885" y="10357104"/>
                  </a:lnTo>
                  <a:lnTo>
                    <a:pt x="0" y="10357104"/>
                  </a:lnTo>
                  <a:close/>
                </a:path>
              </a:pathLst>
            </a:custGeom>
            <a:solidFill>
              <a:srgbClr val="00ADBC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959323" y="393512"/>
            <a:ext cx="1330326" cy="1231900"/>
            <a:chOff x="0" y="0"/>
            <a:chExt cx="2660652" cy="2463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60650" cy="2463800"/>
            </a:xfrm>
            <a:custGeom>
              <a:avLst/>
              <a:gdLst/>
              <a:ahLst/>
              <a:cxnLst/>
              <a:rect l="l" t="t" r="r" b="b"/>
              <a:pathLst>
                <a:path w="2660650" h="2463800">
                  <a:moveTo>
                    <a:pt x="2660650" y="0"/>
                  </a:moveTo>
                  <a:lnTo>
                    <a:pt x="2057781" y="0"/>
                  </a:lnTo>
                  <a:lnTo>
                    <a:pt x="2057781" y="1849374"/>
                  </a:lnTo>
                  <a:lnTo>
                    <a:pt x="0" y="1849374"/>
                  </a:lnTo>
                  <a:lnTo>
                    <a:pt x="0" y="2463800"/>
                  </a:lnTo>
                  <a:lnTo>
                    <a:pt x="2660650" y="2463800"/>
                  </a:lnTo>
                  <a:close/>
                </a:path>
              </a:pathLst>
            </a:custGeom>
            <a:solidFill>
              <a:srgbClr val="1D376C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202578" y="1433184"/>
            <a:ext cx="3991633" cy="3991633"/>
          </a:xfrm>
          <a:custGeom>
            <a:avLst/>
            <a:gdLst/>
            <a:ahLst/>
            <a:cxnLst/>
            <a:rect l="l" t="t" r="r" b="b"/>
            <a:pathLst>
              <a:path w="5987449" h="5987449">
                <a:moveTo>
                  <a:pt x="0" y="0"/>
                </a:moveTo>
                <a:lnTo>
                  <a:pt x="5987450" y="0"/>
                </a:lnTo>
                <a:lnTo>
                  <a:pt x="5987450" y="5987450"/>
                </a:lnTo>
                <a:lnTo>
                  <a:pt x="0" y="59874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stelsSmooth trans="15000" scaling="24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068560" y="6139831"/>
            <a:ext cx="1884680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400" dirty="0">
                <a:solidFill>
                  <a:srgbClr val="1D376C"/>
                </a:solidFill>
                <a:latin typeface="Pacifico"/>
              </a:rPr>
              <a:t>Goodwill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672407" y="2201533"/>
            <a:ext cx="6933299" cy="1001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0"/>
              </a:lnSpc>
            </a:pPr>
            <a:r>
              <a:rPr lang="en-US" sz="11534" dirty="0">
                <a:solidFill>
                  <a:srgbClr val="FFFFFF"/>
                </a:solidFill>
                <a:latin typeface="Pacifico"/>
              </a:rPr>
              <a:t>Activity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EC1039C-EBEC-4C7A-A918-0718C681170B}"/>
              </a:ext>
            </a:extLst>
          </p:cNvPr>
          <p:cNvSpPr txBox="1"/>
          <p:nvPr/>
        </p:nvSpPr>
        <p:spPr>
          <a:xfrm>
            <a:off x="10180273" y="6273800"/>
            <a:ext cx="200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D376C"/>
                </a:solidFill>
                <a:latin typeface="Pacifico" panose="00000500000000000000" pitchFamily="2" charset="0"/>
              </a:rPr>
              <a:t>Goodwill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56A6B77-9EEF-45A9-AD7B-000805141152}"/>
              </a:ext>
            </a:extLst>
          </p:cNvPr>
          <p:cNvGrpSpPr/>
          <p:nvPr/>
        </p:nvGrpSpPr>
        <p:grpSpPr>
          <a:xfrm>
            <a:off x="1008428" y="777781"/>
            <a:ext cx="10175146" cy="5302439"/>
            <a:chOff x="1438985" y="590268"/>
            <a:chExt cx="15262719" cy="79536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87EAAA9-9A79-4520-80FB-A0B5EDF774B6}"/>
                </a:ext>
              </a:extLst>
            </p:cNvPr>
            <p:cNvSpPr/>
            <p:nvPr/>
          </p:nvSpPr>
          <p:spPr>
            <a:xfrm>
              <a:off x="1586297" y="776126"/>
              <a:ext cx="15115407" cy="7767800"/>
            </a:xfrm>
            <a:prstGeom prst="rect">
              <a:avLst/>
            </a:prstGeom>
            <a:solidFill>
              <a:srgbClr val="1D37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L-Shape 9">
              <a:extLst>
                <a:ext uri="{FF2B5EF4-FFF2-40B4-BE49-F238E27FC236}">
                  <a16:creationId xmlns:a16="http://schemas.microsoft.com/office/drawing/2014/main" id="{C5FAFC57-8B9D-4D74-B17D-C58BE7B9A241}"/>
                </a:ext>
              </a:extLst>
            </p:cNvPr>
            <p:cNvSpPr/>
            <p:nvPr/>
          </p:nvSpPr>
          <p:spPr>
            <a:xfrm rot="10800000" flipH="1">
              <a:off x="1438985" y="590268"/>
              <a:ext cx="1995489" cy="1847850"/>
            </a:xfrm>
            <a:prstGeom prst="corner">
              <a:avLst>
                <a:gd name="adj1" fmla="val 24939"/>
                <a:gd name="adj2" fmla="val 2446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BEA7EB5-1F38-4654-90EB-11174A045E92}"/>
              </a:ext>
            </a:extLst>
          </p:cNvPr>
          <p:cNvSpPr txBox="1"/>
          <p:nvPr/>
        </p:nvSpPr>
        <p:spPr>
          <a:xfrm>
            <a:off x="49105" y="3717938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7200" dirty="0">
                <a:solidFill>
                  <a:schemeClr val="bg1"/>
                </a:solidFill>
                <a:latin typeface="Pacifico" panose="00000500000000000000" pitchFamily="2" charset="0"/>
                <a:cs typeface="Arial" panose="020B0604020202020204" pitchFamily="34" charset="0"/>
              </a:rPr>
              <a:t>Questions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8514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57646" y="295652"/>
            <a:ext cx="10676708" cy="856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6000" dirty="0">
                <a:solidFill>
                  <a:srgbClr val="1D376C"/>
                </a:solidFill>
                <a:latin typeface="Brandon Grotesque Bold" panose="020B0803020203060202" pitchFamily="34" charset="0"/>
              </a:rPr>
              <a:t>Objectives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45655" y="0"/>
            <a:ext cx="660252" cy="6858000"/>
            <a:chOff x="0" y="0"/>
            <a:chExt cx="1320504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20546" cy="13716000"/>
            </a:xfrm>
            <a:custGeom>
              <a:avLst/>
              <a:gdLst/>
              <a:ahLst/>
              <a:cxnLst/>
              <a:rect l="l" t="t" r="r" b="b"/>
              <a:pathLst>
                <a:path w="1320546" h="13716000">
                  <a:moveTo>
                    <a:pt x="0" y="0"/>
                  </a:moveTo>
                  <a:lnTo>
                    <a:pt x="1320546" y="0"/>
                  </a:lnTo>
                  <a:lnTo>
                    <a:pt x="1320546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1D376C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380057" y="1862431"/>
            <a:ext cx="234540" cy="4995569"/>
            <a:chOff x="0" y="0"/>
            <a:chExt cx="469080" cy="99911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69138" cy="9991090"/>
            </a:xfrm>
            <a:custGeom>
              <a:avLst/>
              <a:gdLst/>
              <a:ahLst/>
              <a:cxnLst/>
              <a:rect l="l" t="t" r="r" b="b"/>
              <a:pathLst>
                <a:path w="469138" h="9991090">
                  <a:moveTo>
                    <a:pt x="0" y="0"/>
                  </a:moveTo>
                  <a:lnTo>
                    <a:pt x="469138" y="0"/>
                  </a:lnTo>
                  <a:lnTo>
                    <a:pt x="469138" y="9991090"/>
                  </a:lnTo>
                  <a:lnTo>
                    <a:pt x="0" y="9991090"/>
                  </a:lnTo>
                  <a:close/>
                </a:path>
              </a:pathLst>
            </a:custGeom>
            <a:solidFill>
              <a:srgbClr val="B5ADA6">
                <a:alpha val="8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567617" y="1997046"/>
            <a:ext cx="9934047" cy="768700"/>
            <a:chOff x="0" y="0"/>
            <a:chExt cx="19868094" cy="1537400"/>
          </a:xfrm>
        </p:grpSpPr>
        <p:sp>
          <p:nvSpPr>
            <p:cNvPr id="8" name="Freeform 8"/>
            <p:cNvSpPr/>
            <p:nvPr/>
          </p:nvSpPr>
          <p:spPr>
            <a:xfrm>
              <a:off x="12700" y="12700"/>
              <a:ext cx="19842735" cy="1512062"/>
            </a:xfrm>
            <a:custGeom>
              <a:avLst/>
              <a:gdLst/>
              <a:ahLst/>
              <a:cxnLst/>
              <a:rect l="l" t="t" r="r" b="b"/>
              <a:pathLst>
                <a:path w="19842735" h="1512062">
                  <a:moveTo>
                    <a:pt x="0" y="0"/>
                  </a:moveTo>
                  <a:lnTo>
                    <a:pt x="19842735" y="0"/>
                  </a:lnTo>
                  <a:lnTo>
                    <a:pt x="19842735" y="1512062"/>
                  </a:lnTo>
                  <a:lnTo>
                    <a:pt x="0" y="1512062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9868135" cy="1537462"/>
            </a:xfrm>
            <a:custGeom>
              <a:avLst/>
              <a:gdLst/>
              <a:ahLst/>
              <a:cxnLst/>
              <a:rect l="l" t="t" r="r" b="b"/>
              <a:pathLst>
                <a:path w="19868135" h="1537462">
                  <a:moveTo>
                    <a:pt x="12700" y="0"/>
                  </a:moveTo>
                  <a:lnTo>
                    <a:pt x="19855435" y="0"/>
                  </a:lnTo>
                  <a:cubicBezTo>
                    <a:pt x="19862420" y="0"/>
                    <a:pt x="19868135" y="5715"/>
                    <a:pt x="19868135" y="12700"/>
                  </a:cubicBezTo>
                  <a:lnTo>
                    <a:pt x="19868135" y="1524762"/>
                  </a:lnTo>
                  <a:cubicBezTo>
                    <a:pt x="19868135" y="1531747"/>
                    <a:pt x="19862420" y="1537462"/>
                    <a:pt x="19855435" y="1537462"/>
                  </a:cubicBezTo>
                  <a:lnTo>
                    <a:pt x="12700" y="1537462"/>
                  </a:lnTo>
                  <a:cubicBezTo>
                    <a:pt x="5715" y="1537462"/>
                    <a:pt x="0" y="1531747"/>
                    <a:pt x="0" y="1524762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524762"/>
                  </a:lnTo>
                  <a:lnTo>
                    <a:pt x="12700" y="1524762"/>
                  </a:lnTo>
                  <a:lnTo>
                    <a:pt x="12700" y="1512062"/>
                  </a:lnTo>
                  <a:lnTo>
                    <a:pt x="19855435" y="1512062"/>
                  </a:lnTo>
                  <a:lnTo>
                    <a:pt x="19855435" y="1524762"/>
                  </a:lnTo>
                  <a:lnTo>
                    <a:pt x="19842735" y="1524762"/>
                  </a:lnTo>
                  <a:lnTo>
                    <a:pt x="19842735" y="12700"/>
                  </a:lnTo>
                  <a:lnTo>
                    <a:pt x="19855435" y="12700"/>
                  </a:lnTo>
                  <a:lnTo>
                    <a:pt x="19855435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0ADBC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2063684" y="1554246"/>
            <a:ext cx="9288365" cy="898300"/>
            <a:chOff x="0" y="0"/>
            <a:chExt cx="18576730" cy="1796600"/>
          </a:xfrm>
        </p:grpSpPr>
        <p:sp>
          <p:nvSpPr>
            <p:cNvPr id="11" name="Freeform 11"/>
            <p:cNvSpPr/>
            <p:nvPr/>
          </p:nvSpPr>
          <p:spPr>
            <a:xfrm>
              <a:off x="12700" y="12700"/>
              <a:ext cx="18551398" cy="1771142"/>
            </a:xfrm>
            <a:custGeom>
              <a:avLst/>
              <a:gdLst/>
              <a:ahLst/>
              <a:cxnLst/>
              <a:rect l="l" t="t" r="r" b="b"/>
              <a:pathLst>
                <a:path w="18551398" h="1771142">
                  <a:moveTo>
                    <a:pt x="0" y="295148"/>
                  </a:moveTo>
                  <a:cubicBezTo>
                    <a:pt x="0" y="132207"/>
                    <a:pt x="133858" y="0"/>
                    <a:pt x="299085" y="0"/>
                  </a:cubicBezTo>
                  <a:lnTo>
                    <a:pt x="18252312" y="0"/>
                  </a:lnTo>
                  <a:cubicBezTo>
                    <a:pt x="18417412" y="0"/>
                    <a:pt x="18551398" y="132207"/>
                    <a:pt x="18551398" y="295148"/>
                  </a:cubicBezTo>
                  <a:lnTo>
                    <a:pt x="18551398" y="1475994"/>
                  </a:lnTo>
                  <a:cubicBezTo>
                    <a:pt x="18551398" y="1639062"/>
                    <a:pt x="18417539" y="1771142"/>
                    <a:pt x="18252312" y="1771142"/>
                  </a:cubicBezTo>
                  <a:lnTo>
                    <a:pt x="299085" y="1771142"/>
                  </a:lnTo>
                  <a:cubicBezTo>
                    <a:pt x="133985" y="1771142"/>
                    <a:pt x="0" y="1638935"/>
                    <a:pt x="0" y="1475994"/>
                  </a:cubicBezTo>
                  <a:close/>
                </a:path>
              </a:pathLst>
            </a:custGeom>
            <a:solidFill>
              <a:srgbClr val="1D376C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8576798" cy="1796542"/>
            </a:xfrm>
            <a:custGeom>
              <a:avLst/>
              <a:gdLst/>
              <a:ahLst/>
              <a:cxnLst/>
              <a:rect l="l" t="t" r="r" b="b"/>
              <a:pathLst>
                <a:path w="18576798" h="1796542">
                  <a:moveTo>
                    <a:pt x="0" y="307848"/>
                  </a:moveTo>
                  <a:cubicBezTo>
                    <a:pt x="0" y="137668"/>
                    <a:pt x="139700" y="0"/>
                    <a:pt x="311785" y="0"/>
                  </a:cubicBezTo>
                  <a:lnTo>
                    <a:pt x="18265012" y="0"/>
                  </a:lnTo>
                  <a:lnTo>
                    <a:pt x="18265012" y="12700"/>
                  </a:lnTo>
                  <a:lnTo>
                    <a:pt x="18265012" y="0"/>
                  </a:lnTo>
                  <a:cubicBezTo>
                    <a:pt x="18436971" y="0"/>
                    <a:pt x="18576798" y="137668"/>
                    <a:pt x="18576798" y="307848"/>
                  </a:cubicBezTo>
                  <a:lnTo>
                    <a:pt x="18564098" y="307848"/>
                  </a:lnTo>
                  <a:lnTo>
                    <a:pt x="18576798" y="307848"/>
                  </a:lnTo>
                  <a:lnTo>
                    <a:pt x="18576798" y="1488694"/>
                  </a:lnTo>
                  <a:lnTo>
                    <a:pt x="18564098" y="1488694"/>
                  </a:lnTo>
                  <a:lnTo>
                    <a:pt x="18576798" y="1488694"/>
                  </a:lnTo>
                  <a:cubicBezTo>
                    <a:pt x="18576798" y="1658874"/>
                    <a:pt x="18437098" y="1796542"/>
                    <a:pt x="18265012" y="1796542"/>
                  </a:cubicBezTo>
                  <a:lnTo>
                    <a:pt x="18265012" y="1783842"/>
                  </a:lnTo>
                  <a:lnTo>
                    <a:pt x="18265012" y="1796542"/>
                  </a:lnTo>
                  <a:lnTo>
                    <a:pt x="311785" y="1796542"/>
                  </a:lnTo>
                  <a:lnTo>
                    <a:pt x="311785" y="1783842"/>
                  </a:lnTo>
                  <a:lnTo>
                    <a:pt x="311785" y="1796542"/>
                  </a:lnTo>
                  <a:cubicBezTo>
                    <a:pt x="139700" y="1796542"/>
                    <a:pt x="0" y="1658874"/>
                    <a:pt x="0" y="1488694"/>
                  </a:cubicBezTo>
                  <a:lnTo>
                    <a:pt x="0" y="307848"/>
                  </a:lnTo>
                  <a:lnTo>
                    <a:pt x="12700" y="307848"/>
                  </a:lnTo>
                  <a:lnTo>
                    <a:pt x="0" y="307848"/>
                  </a:lnTo>
                  <a:moveTo>
                    <a:pt x="25400" y="307848"/>
                  </a:moveTo>
                  <a:lnTo>
                    <a:pt x="25400" y="1488694"/>
                  </a:lnTo>
                  <a:lnTo>
                    <a:pt x="12700" y="1488694"/>
                  </a:lnTo>
                  <a:lnTo>
                    <a:pt x="25400" y="1488694"/>
                  </a:lnTo>
                  <a:cubicBezTo>
                    <a:pt x="25400" y="1644523"/>
                    <a:pt x="153416" y="1771142"/>
                    <a:pt x="311785" y="1771142"/>
                  </a:cubicBezTo>
                  <a:lnTo>
                    <a:pt x="18265012" y="1771142"/>
                  </a:lnTo>
                  <a:cubicBezTo>
                    <a:pt x="18423254" y="1771142"/>
                    <a:pt x="18551398" y="1644523"/>
                    <a:pt x="18551398" y="1488694"/>
                  </a:cubicBezTo>
                  <a:lnTo>
                    <a:pt x="18551398" y="307848"/>
                  </a:lnTo>
                  <a:cubicBezTo>
                    <a:pt x="18551398" y="152019"/>
                    <a:pt x="18423381" y="25400"/>
                    <a:pt x="18265012" y="25400"/>
                  </a:cubicBezTo>
                  <a:lnTo>
                    <a:pt x="311785" y="25400"/>
                  </a:lnTo>
                  <a:lnTo>
                    <a:pt x="311785" y="12700"/>
                  </a:lnTo>
                  <a:lnTo>
                    <a:pt x="311785" y="25400"/>
                  </a:lnTo>
                  <a:cubicBezTo>
                    <a:pt x="153416" y="25400"/>
                    <a:pt x="25400" y="152019"/>
                    <a:pt x="25400" y="3078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2281916" y="1616528"/>
            <a:ext cx="8851900" cy="786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24"/>
              </a:lnSpc>
            </a:pPr>
            <a:r>
              <a:rPr lang="en-US" sz="2933" dirty="0">
                <a:solidFill>
                  <a:srgbClr val="FFFFFF"/>
                </a:solidFill>
                <a:latin typeface="Brandon Grotesque Regular" panose="020B0503020203060202" pitchFamily="34" charset="0"/>
                <a:cs typeface="Segoe UI" panose="020B0502040204020203" pitchFamily="34" charset="0"/>
              </a:rPr>
              <a:t>Identify the importance of the Safety Guide, Safety Committee meetings, and accident reporting.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567617" y="3357847"/>
            <a:ext cx="9934047" cy="768700"/>
            <a:chOff x="0" y="0"/>
            <a:chExt cx="19868094" cy="1537400"/>
          </a:xfrm>
        </p:grpSpPr>
        <p:sp>
          <p:nvSpPr>
            <p:cNvPr id="15" name="Freeform 15"/>
            <p:cNvSpPr/>
            <p:nvPr/>
          </p:nvSpPr>
          <p:spPr>
            <a:xfrm>
              <a:off x="12700" y="12700"/>
              <a:ext cx="19842735" cy="1512062"/>
            </a:xfrm>
            <a:custGeom>
              <a:avLst/>
              <a:gdLst/>
              <a:ahLst/>
              <a:cxnLst/>
              <a:rect l="l" t="t" r="r" b="b"/>
              <a:pathLst>
                <a:path w="19842735" h="1512062">
                  <a:moveTo>
                    <a:pt x="0" y="0"/>
                  </a:moveTo>
                  <a:lnTo>
                    <a:pt x="19842735" y="0"/>
                  </a:lnTo>
                  <a:lnTo>
                    <a:pt x="19842735" y="1512062"/>
                  </a:lnTo>
                  <a:lnTo>
                    <a:pt x="0" y="1512062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19868135" cy="1537462"/>
            </a:xfrm>
            <a:custGeom>
              <a:avLst/>
              <a:gdLst/>
              <a:ahLst/>
              <a:cxnLst/>
              <a:rect l="l" t="t" r="r" b="b"/>
              <a:pathLst>
                <a:path w="19868135" h="1537462">
                  <a:moveTo>
                    <a:pt x="12700" y="0"/>
                  </a:moveTo>
                  <a:lnTo>
                    <a:pt x="19855435" y="0"/>
                  </a:lnTo>
                  <a:cubicBezTo>
                    <a:pt x="19862420" y="0"/>
                    <a:pt x="19868135" y="5715"/>
                    <a:pt x="19868135" y="12700"/>
                  </a:cubicBezTo>
                  <a:lnTo>
                    <a:pt x="19868135" y="1524762"/>
                  </a:lnTo>
                  <a:cubicBezTo>
                    <a:pt x="19868135" y="1531747"/>
                    <a:pt x="19862420" y="1537462"/>
                    <a:pt x="19855435" y="1537462"/>
                  </a:cubicBezTo>
                  <a:lnTo>
                    <a:pt x="12700" y="1537462"/>
                  </a:lnTo>
                  <a:cubicBezTo>
                    <a:pt x="5715" y="1537462"/>
                    <a:pt x="0" y="1531747"/>
                    <a:pt x="0" y="1524762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524762"/>
                  </a:lnTo>
                  <a:lnTo>
                    <a:pt x="12700" y="1524762"/>
                  </a:lnTo>
                  <a:lnTo>
                    <a:pt x="12700" y="1512062"/>
                  </a:lnTo>
                  <a:lnTo>
                    <a:pt x="19855435" y="1512062"/>
                  </a:lnTo>
                  <a:lnTo>
                    <a:pt x="19855435" y="1524762"/>
                  </a:lnTo>
                  <a:lnTo>
                    <a:pt x="19842735" y="1524762"/>
                  </a:lnTo>
                  <a:lnTo>
                    <a:pt x="19842735" y="12700"/>
                  </a:lnTo>
                  <a:lnTo>
                    <a:pt x="19855435" y="12700"/>
                  </a:lnTo>
                  <a:lnTo>
                    <a:pt x="19855435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0ADBC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2063684" y="2915046"/>
            <a:ext cx="9315103" cy="898300"/>
            <a:chOff x="0" y="0"/>
            <a:chExt cx="18630206" cy="1796600"/>
          </a:xfrm>
        </p:grpSpPr>
        <p:sp>
          <p:nvSpPr>
            <p:cNvPr id="18" name="Freeform 18"/>
            <p:cNvSpPr/>
            <p:nvPr/>
          </p:nvSpPr>
          <p:spPr>
            <a:xfrm>
              <a:off x="12700" y="12700"/>
              <a:ext cx="18604866" cy="1771142"/>
            </a:xfrm>
            <a:custGeom>
              <a:avLst/>
              <a:gdLst/>
              <a:ahLst/>
              <a:cxnLst/>
              <a:rect l="l" t="t" r="r" b="b"/>
              <a:pathLst>
                <a:path w="18604866" h="1771142">
                  <a:moveTo>
                    <a:pt x="0" y="295148"/>
                  </a:moveTo>
                  <a:cubicBezTo>
                    <a:pt x="0" y="132207"/>
                    <a:pt x="133858" y="0"/>
                    <a:pt x="299085" y="0"/>
                  </a:cubicBezTo>
                  <a:lnTo>
                    <a:pt x="18305780" y="0"/>
                  </a:lnTo>
                  <a:cubicBezTo>
                    <a:pt x="18470880" y="0"/>
                    <a:pt x="18604866" y="132207"/>
                    <a:pt x="18604866" y="295148"/>
                  </a:cubicBezTo>
                  <a:lnTo>
                    <a:pt x="18604866" y="1475994"/>
                  </a:lnTo>
                  <a:cubicBezTo>
                    <a:pt x="18604866" y="1639062"/>
                    <a:pt x="18471007" y="1771142"/>
                    <a:pt x="18305780" y="1771142"/>
                  </a:cubicBezTo>
                  <a:lnTo>
                    <a:pt x="299085" y="1771142"/>
                  </a:lnTo>
                  <a:cubicBezTo>
                    <a:pt x="133985" y="1771142"/>
                    <a:pt x="0" y="1638935"/>
                    <a:pt x="0" y="1475994"/>
                  </a:cubicBezTo>
                  <a:close/>
                </a:path>
              </a:pathLst>
            </a:custGeom>
            <a:solidFill>
              <a:srgbClr val="B5ADA5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18630266" cy="1796542"/>
            </a:xfrm>
            <a:custGeom>
              <a:avLst/>
              <a:gdLst/>
              <a:ahLst/>
              <a:cxnLst/>
              <a:rect l="l" t="t" r="r" b="b"/>
              <a:pathLst>
                <a:path w="18630266" h="1796542">
                  <a:moveTo>
                    <a:pt x="0" y="307848"/>
                  </a:moveTo>
                  <a:cubicBezTo>
                    <a:pt x="0" y="137668"/>
                    <a:pt x="139700" y="0"/>
                    <a:pt x="311785" y="0"/>
                  </a:cubicBezTo>
                  <a:lnTo>
                    <a:pt x="18318480" y="0"/>
                  </a:lnTo>
                  <a:lnTo>
                    <a:pt x="18318480" y="12700"/>
                  </a:lnTo>
                  <a:lnTo>
                    <a:pt x="18318480" y="0"/>
                  </a:lnTo>
                  <a:cubicBezTo>
                    <a:pt x="18490439" y="0"/>
                    <a:pt x="18630266" y="137668"/>
                    <a:pt x="18630266" y="307848"/>
                  </a:cubicBezTo>
                  <a:lnTo>
                    <a:pt x="18617566" y="307848"/>
                  </a:lnTo>
                  <a:lnTo>
                    <a:pt x="18630266" y="307848"/>
                  </a:lnTo>
                  <a:lnTo>
                    <a:pt x="18630266" y="1488694"/>
                  </a:lnTo>
                  <a:lnTo>
                    <a:pt x="18617566" y="1488694"/>
                  </a:lnTo>
                  <a:lnTo>
                    <a:pt x="18630266" y="1488694"/>
                  </a:lnTo>
                  <a:cubicBezTo>
                    <a:pt x="18630266" y="1658874"/>
                    <a:pt x="18490566" y="1796542"/>
                    <a:pt x="18318480" y="1796542"/>
                  </a:cubicBezTo>
                  <a:lnTo>
                    <a:pt x="18318480" y="1783842"/>
                  </a:lnTo>
                  <a:lnTo>
                    <a:pt x="18318480" y="1796542"/>
                  </a:lnTo>
                  <a:lnTo>
                    <a:pt x="311785" y="1796542"/>
                  </a:lnTo>
                  <a:lnTo>
                    <a:pt x="311785" y="1783842"/>
                  </a:lnTo>
                  <a:lnTo>
                    <a:pt x="311785" y="1796542"/>
                  </a:lnTo>
                  <a:cubicBezTo>
                    <a:pt x="139700" y="1796542"/>
                    <a:pt x="0" y="1658874"/>
                    <a:pt x="0" y="1488694"/>
                  </a:cubicBezTo>
                  <a:lnTo>
                    <a:pt x="0" y="307848"/>
                  </a:lnTo>
                  <a:lnTo>
                    <a:pt x="12700" y="307848"/>
                  </a:lnTo>
                  <a:lnTo>
                    <a:pt x="0" y="307848"/>
                  </a:lnTo>
                  <a:moveTo>
                    <a:pt x="25400" y="307848"/>
                  </a:moveTo>
                  <a:lnTo>
                    <a:pt x="25400" y="1488694"/>
                  </a:lnTo>
                  <a:lnTo>
                    <a:pt x="12700" y="1488694"/>
                  </a:lnTo>
                  <a:lnTo>
                    <a:pt x="25400" y="1488694"/>
                  </a:lnTo>
                  <a:cubicBezTo>
                    <a:pt x="25400" y="1644523"/>
                    <a:pt x="153416" y="1771142"/>
                    <a:pt x="311785" y="1771142"/>
                  </a:cubicBezTo>
                  <a:lnTo>
                    <a:pt x="18318480" y="1771142"/>
                  </a:lnTo>
                  <a:cubicBezTo>
                    <a:pt x="18476722" y="1771142"/>
                    <a:pt x="18604866" y="1644523"/>
                    <a:pt x="18604866" y="1488694"/>
                  </a:cubicBezTo>
                  <a:lnTo>
                    <a:pt x="18604866" y="307848"/>
                  </a:lnTo>
                  <a:cubicBezTo>
                    <a:pt x="18604866" y="152019"/>
                    <a:pt x="18476849" y="25400"/>
                    <a:pt x="18318480" y="25400"/>
                  </a:cubicBezTo>
                  <a:lnTo>
                    <a:pt x="311785" y="25400"/>
                  </a:lnTo>
                  <a:lnTo>
                    <a:pt x="311785" y="12700"/>
                  </a:lnTo>
                  <a:lnTo>
                    <a:pt x="311785" y="25400"/>
                  </a:lnTo>
                  <a:cubicBezTo>
                    <a:pt x="153416" y="25400"/>
                    <a:pt x="25400" y="152019"/>
                    <a:pt x="25400" y="3078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2281916" y="2977328"/>
            <a:ext cx="8878638" cy="780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24"/>
              </a:lnSpc>
            </a:pPr>
            <a:r>
              <a:rPr lang="en-US" sz="2800" dirty="0">
                <a:solidFill>
                  <a:srgbClr val="FFFFFF"/>
                </a:solidFill>
                <a:latin typeface="Brandon Grotesque Regular" panose="020B0503020203060202" pitchFamily="34" charset="0"/>
                <a:cs typeface="Segoe UI" panose="020B0502040204020203" pitchFamily="34" charset="0"/>
              </a:rPr>
              <a:t>Discuss key elements of the safety guide, committee structure, and accurate and timely accident reporting.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567617" y="4718647"/>
            <a:ext cx="9934047" cy="768700"/>
            <a:chOff x="0" y="0"/>
            <a:chExt cx="19868094" cy="1537400"/>
          </a:xfrm>
        </p:grpSpPr>
        <p:sp>
          <p:nvSpPr>
            <p:cNvPr id="22" name="Freeform 22"/>
            <p:cNvSpPr/>
            <p:nvPr/>
          </p:nvSpPr>
          <p:spPr>
            <a:xfrm>
              <a:off x="12700" y="12700"/>
              <a:ext cx="19842735" cy="1512062"/>
            </a:xfrm>
            <a:custGeom>
              <a:avLst/>
              <a:gdLst/>
              <a:ahLst/>
              <a:cxnLst/>
              <a:rect l="l" t="t" r="r" b="b"/>
              <a:pathLst>
                <a:path w="19842735" h="1512062">
                  <a:moveTo>
                    <a:pt x="0" y="0"/>
                  </a:moveTo>
                  <a:lnTo>
                    <a:pt x="19842735" y="0"/>
                  </a:lnTo>
                  <a:lnTo>
                    <a:pt x="19842735" y="1512062"/>
                  </a:lnTo>
                  <a:lnTo>
                    <a:pt x="0" y="1512062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0" y="0"/>
              <a:ext cx="19868135" cy="1537462"/>
            </a:xfrm>
            <a:custGeom>
              <a:avLst/>
              <a:gdLst/>
              <a:ahLst/>
              <a:cxnLst/>
              <a:rect l="l" t="t" r="r" b="b"/>
              <a:pathLst>
                <a:path w="19868135" h="1537462">
                  <a:moveTo>
                    <a:pt x="12700" y="0"/>
                  </a:moveTo>
                  <a:lnTo>
                    <a:pt x="19855435" y="0"/>
                  </a:lnTo>
                  <a:cubicBezTo>
                    <a:pt x="19862420" y="0"/>
                    <a:pt x="19868135" y="5715"/>
                    <a:pt x="19868135" y="12700"/>
                  </a:cubicBezTo>
                  <a:lnTo>
                    <a:pt x="19868135" y="1524762"/>
                  </a:lnTo>
                  <a:cubicBezTo>
                    <a:pt x="19868135" y="1531747"/>
                    <a:pt x="19862420" y="1537462"/>
                    <a:pt x="19855435" y="1537462"/>
                  </a:cubicBezTo>
                  <a:lnTo>
                    <a:pt x="12700" y="1537462"/>
                  </a:lnTo>
                  <a:cubicBezTo>
                    <a:pt x="5715" y="1537462"/>
                    <a:pt x="0" y="1531747"/>
                    <a:pt x="0" y="1524762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524762"/>
                  </a:lnTo>
                  <a:lnTo>
                    <a:pt x="12700" y="1524762"/>
                  </a:lnTo>
                  <a:lnTo>
                    <a:pt x="12700" y="1512062"/>
                  </a:lnTo>
                  <a:lnTo>
                    <a:pt x="19855435" y="1512062"/>
                  </a:lnTo>
                  <a:lnTo>
                    <a:pt x="19855435" y="1524762"/>
                  </a:lnTo>
                  <a:lnTo>
                    <a:pt x="19842735" y="1524762"/>
                  </a:lnTo>
                  <a:lnTo>
                    <a:pt x="19842735" y="12700"/>
                  </a:lnTo>
                  <a:lnTo>
                    <a:pt x="19855435" y="12700"/>
                  </a:lnTo>
                  <a:lnTo>
                    <a:pt x="19855435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0ADBC"/>
            </a:solidFill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3DCDABC-5441-4FBC-B761-57E227E9EEE8}"/>
              </a:ext>
            </a:extLst>
          </p:cNvPr>
          <p:cNvGrpSpPr/>
          <p:nvPr/>
        </p:nvGrpSpPr>
        <p:grpSpPr>
          <a:xfrm>
            <a:off x="2063685" y="4263272"/>
            <a:ext cx="9288399" cy="1286755"/>
            <a:chOff x="2514600" y="6413768"/>
            <a:chExt cx="14566811" cy="1930132"/>
          </a:xfrm>
        </p:grpSpPr>
        <p:grpSp>
          <p:nvGrpSpPr>
            <p:cNvPr id="24" name="Group 24"/>
            <p:cNvGrpSpPr/>
            <p:nvPr/>
          </p:nvGrpSpPr>
          <p:grpSpPr>
            <a:xfrm>
              <a:off x="2514600" y="6413768"/>
              <a:ext cx="14566811" cy="1930132"/>
              <a:chOff x="0" y="0"/>
              <a:chExt cx="18647846" cy="17966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2700" y="12700"/>
                <a:ext cx="18622519" cy="1771142"/>
              </a:xfrm>
              <a:custGeom>
                <a:avLst/>
                <a:gdLst/>
                <a:ahLst/>
                <a:cxnLst/>
                <a:rect l="l" t="t" r="r" b="b"/>
                <a:pathLst>
                  <a:path w="18622519" h="1771142">
                    <a:moveTo>
                      <a:pt x="0" y="295148"/>
                    </a:moveTo>
                    <a:cubicBezTo>
                      <a:pt x="0" y="132207"/>
                      <a:pt x="133858" y="0"/>
                      <a:pt x="299085" y="0"/>
                    </a:cubicBezTo>
                    <a:lnTo>
                      <a:pt x="18323433" y="0"/>
                    </a:lnTo>
                    <a:cubicBezTo>
                      <a:pt x="18488533" y="0"/>
                      <a:pt x="18622519" y="132207"/>
                      <a:pt x="18622519" y="295148"/>
                    </a:cubicBezTo>
                    <a:lnTo>
                      <a:pt x="18622519" y="1475994"/>
                    </a:lnTo>
                    <a:cubicBezTo>
                      <a:pt x="18622519" y="1639062"/>
                      <a:pt x="18488661" y="1771142"/>
                      <a:pt x="18323433" y="1771142"/>
                    </a:cubicBezTo>
                    <a:lnTo>
                      <a:pt x="299085" y="1771142"/>
                    </a:lnTo>
                    <a:cubicBezTo>
                      <a:pt x="133985" y="1771142"/>
                      <a:pt x="0" y="1638935"/>
                      <a:pt x="0" y="1475994"/>
                    </a:cubicBezTo>
                    <a:close/>
                  </a:path>
                </a:pathLst>
              </a:custGeom>
              <a:solidFill>
                <a:srgbClr val="00ADBC"/>
              </a:solidFill>
            </p:spPr>
          </p:sp>
          <p:sp>
            <p:nvSpPr>
              <p:cNvPr id="26" name="Freeform 26"/>
              <p:cNvSpPr/>
              <p:nvPr/>
            </p:nvSpPr>
            <p:spPr>
              <a:xfrm>
                <a:off x="0" y="0"/>
                <a:ext cx="18647919" cy="1796542"/>
              </a:xfrm>
              <a:custGeom>
                <a:avLst/>
                <a:gdLst/>
                <a:ahLst/>
                <a:cxnLst/>
                <a:rect l="l" t="t" r="r" b="b"/>
                <a:pathLst>
                  <a:path w="18647919" h="1796542">
                    <a:moveTo>
                      <a:pt x="0" y="307848"/>
                    </a:moveTo>
                    <a:cubicBezTo>
                      <a:pt x="0" y="137668"/>
                      <a:pt x="139700" y="0"/>
                      <a:pt x="311785" y="0"/>
                    </a:cubicBezTo>
                    <a:lnTo>
                      <a:pt x="18336133" y="0"/>
                    </a:lnTo>
                    <a:lnTo>
                      <a:pt x="18336133" y="12700"/>
                    </a:lnTo>
                    <a:lnTo>
                      <a:pt x="18336133" y="0"/>
                    </a:lnTo>
                    <a:cubicBezTo>
                      <a:pt x="18508092" y="0"/>
                      <a:pt x="18647919" y="137668"/>
                      <a:pt x="18647919" y="307848"/>
                    </a:cubicBezTo>
                    <a:lnTo>
                      <a:pt x="18635219" y="307848"/>
                    </a:lnTo>
                    <a:lnTo>
                      <a:pt x="18647919" y="307848"/>
                    </a:lnTo>
                    <a:lnTo>
                      <a:pt x="18647919" y="1488694"/>
                    </a:lnTo>
                    <a:lnTo>
                      <a:pt x="18635219" y="1488694"/>
                    </a:lnTo>
                    <a:lnTo>
                      <a:pt x="18647919" y="1488694"/>
                    </a:lnTo>
                    <a:cubicBezTo>
                      <a:pt x="18647919" y="1658874"/>
                      <a:pt x="18508219" y="1796542"/>
                      <a:pt x="18336133" y="1796542"/>
                    </a:cubicBezTo>
                    <a:lnTo>
                      <a:pt x="18336133" y="1783842"/>
                    </a:lnTo>
                    <a:lnTo>
                      <a:pt x="18336133" y="1796542"/>
                    </a:lnTo>
                    <a:lnTo>
                      <a:pt x="311785" y="1796542"/>
                    </a:lnTo>
                    <a:lnTo>
                      <a:pt x="311785" y="1783842"/>
                    </a:lnTo>
                    <a:lnTo>
                      <a:pt x="311785" y="1796542"/>
                    </a:lnTo>
                    <a:cubicBezTo>
                      <a:pt x="139700" y="1796542"/>
                      <a:pt x="0" y="1658874"/>
                      <a:pt x="0" y="1488694"/>
                    </a:cubicBezTo>
                    <a:lnTo>
                      <a:pt x="0" y="307848"/>
                    </a:lnTo>
                    <a:lnTo>
                      <a:pt x="12700" y="307848"/>
                    </a:lnTo>
                    <a:lnTo>
                      <a:pt x="0" y="307848"/>
                    </a:lnTo>
                    <a:moveTo>
                      <a:pt x="25400" y="307848"/>
                    </a:moveTo>
                    <a:lnTo>
                      <a:pt x="25400" y="1488694"/>
                    </a:lnTo>
                    <a:lnTo>
                      <a:pt x="12700" y="1488694"/>
                    </a:lnTo>
                    <a:lnTo>
                      <a:pt x="25400" y="1488694"/>
                    </a:lnTo>
                    <a:cubicBezTo>
                      <a:pt x="25400" y="1644523"/>
                      <a:pt x="153416" y="1771142"/>
                      <a:pt x="311785" y="1771142"/>
                    </a:cubicBezTo>
                    <a:lnTo>
                      <a:pt x="18336133" y="1771142"/>
                    </a:lnTo>
                    <a:cubicBezTo>
                      <a:pt x="18494375" y="1771142"/>
                      <a:pt x="18622519" y="1644523"/>
                      <a:pt x="18622519" y="1488694"/>
                    </a:cubicBezTo>
                    <a:lnTo>
                      <a:pt x="18622519" y="307848"/>
                    </a:lnTo>
                    <a:cubicBezTo>
                      <a:pt x="18622519" y="152019"/>
                      <a:pt x="18494502" y="25400"/>
                      <a:pt x="18336133" y="25400"/>
                    </a:cubicBezTo>
                    <a:lnTo>
                      <a:pt x="311785" y="25400"/>
                    </a:lnTo>
                    <a:lnTo>
                      <a:pt x="311785" y="12700"/>
                    </a:lnTo>
                    <a:lnTo>
                      <a:pt x="311785" y="25400"/>
                    </a:lnTo>
                    <a:cubicBezTo>
                      <a:pt x="153416" y="25400"/>
                      <a:pt x="25400" y="152019"/>
                      <a:pt x="25400" y="30784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27" name="TextBox 27"/>
            <p:cNvSpPr txBox="1"/>
            <p:nvPr/>
          </p:nvSpPr>
          <p:spPr>
            <a:xfrm>
              <a:off x="3422874" y="6507189"/>
              <a:ext cx="13331188" cy="1756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24"/>
                </a:lnSpc>
              </a:pPr>
              <a:r>
                <a:rPr lang="en-US" sz="2933" dirty="0">
                  <a:solidFill>
                    <a:srgbClr val="FFFFFF"/>
                  </a:solidFill>
                  <a:latin typeface="Brandon Grotesque Regular" panose="020B0503020203060202" pitchFamily="34" charset="0"/>
                  <a:cs typeface="Segoe UI" panose="020B0502040204020203" pitchFamily="34" charset="0"/>
                </a:rPr>
                <a:t>Summarize how following the correct safety procedures affects the associated costs to your store and the organization.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0427024" y="6267451"/>
            <a:ext cx="1180776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400">
                <a:solidFill>
                  <a:srgbClr val="1D376C"/>
                </a:solidFill>
                <a:latin typeface="Pacifico"/>
              </a:rPr>
              <a:t>Goodwill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92400" y="-112194"/>
            <a:ext cx="7071680" cy="1408094"/>
            <a:chOff x="0" y="-38100"/>
            <a:chExt cx="2793750" cy="5562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93750" cy="518184"/>
            </a:xfrm>
            <a:custGeom>
              <a:avLst/>
              <a:gdLst/>
              <a:ahLst/>
              <a:cxnLst/>
              <a:rect l="l" t="t" r="r" b="b"/>
              <a:pathLst>
                <a:path w="2793750" h="518184">
                  <a:moveTo>
                    <a:pt x="37222" y="0"/>
                  </a:moveTo>
                  <a:lnTo>
                    <a:pt x="2756528" y="0"/>
                  </a:lnTo>
                  <a:cubicBezTo>
                    <a:pt x="2777085" y="0"/>
                    <a:pt x="2793750" y="16665"/>
                    <a:pt x="2793750" y="37222"/>
                  </a:cubicBezTo>
                  <a:lnTo>
                    <a:pt x="2793750" y="480962"/>
                  </a:lnTo>
                  <a:cubicBezTo>
                    <a:pt x="2793750" y="501519"/>
                    <a:pt x="2777085" y="518184"/>
                    <a:pt x="2756528" y="518184"/>
                  </a:cubicBezTo>
                  <a:lnTo>
                    <a:pt x="37222" y="518184"/>
                  </a:lnTo>
                  <a:cubicBezTo>
                    <a:pt x="16665" y="518184"/>
                    <a:pt x="0" y="501519"/>
                    <a:pt x="0" y="480962"/>
                  </a:cubicBezTo>
                  <a:lnTo>
                    <a:pt x="0" y="37222"/>
                  </a:lnTo>
                  <a:cubicBezTo>
                    <a:pt x="0" y="16665"/>
                    <a:pt x="16665" y="0"/>
                    <a:pt x="37222" y="0"/>
                  </a:cubicBezTo>
                  <a:close/>
                </a:path>
              </a:pathLst>
            </a:custGeom>
            <a:solidFill>
              <a:srgbClr val="00ADB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93750" cy="55628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528624" y="6369051"/>
            <a:ext cx="1180776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400">
                <a:solidFill>
                  <a:srgbClr val="FFFFFF"/>
                </a:solidFill>
                <a:latin typeface="Pacifico"/>
              </a:rPr>
              <a:t>Goodwill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210685" y="663177"/>
            <a:ext cx="5770630" cy="744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2"/>
              </a:lnSpc>
            </a:pPr>
            <a:r>
              <a:rPr lang="en-US" sz="8603" dirty="0">
                <a:solidFill>
                  <a:srgbClr val="FFFFFF"/>
                </a:solidFill>
                <a:latin typeface="Pacifico"/>
              </a:rPr>
              <a:t>Icebreaker</a:t>
            </a: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E37F0603-BDFE-4E3E-A978-81C61E916A70}"/>
              </a:ext>
            </a:extLst>
          </p:cNvPr>
          <p:cNvSpPr/>
          <p:nvPr/>
        </p:nvSpPr>
        <p:spPr>
          <a:xfrm>
            <a:off x="3737054" y="1706531"/>
            <a:ext cx="4775200" cy="4726111"/>
          </a:xfrm>
          <a:custGeom>
            <a:avLst/>
            <a:gdLst/>
            <a:ahLst/>
            <a:cxnLst/>
            <a:rect l="l" t="t" r="r" b="b"/>
            <a:pathLst>
              <a:path w="5987449" h="5987449">
                <a:moveTo>
                  <a:pt x="0" y="0"/>
                </a:moveTo>
                <a:lnTo>
                  <a:pt x="5987449" y="0"/>
                </a:lnTo>
                <a:lnTo>
                  <a:pt x="5987449" y="5987449"/>
                </a:lnTo>
                <a:lnTo>
                  <a:pt x="0" y="59874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stelsSmooth trans="10000" scaling="24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E7A326E-B6DC-492D-AA47-7F6E2342D052}"/>
              </a:ext>
            </a:extLst>
          </p:cNvPr>
          <p:cNvGrpSpPr/>
          <p:nvPr/>
        </p:nvGrpSpPr>
        <p:grpSpPr>
          <a:xfrm>
            <a:off x="0" y="0"/>
            <a:ext cx="3208757" cy="6858000"/>
            <a:chOff x="0" y="0"/>
            <a:chExt cx="4813136" cy="10287000"/>
          </a:xfrm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0F0C4D05-7ED0-46C7-AE08-9A03C07D2910}"/>
                </a:ext>
              </a:extLst>
            </p:cNvPr>
            <p:cNvSpPr/>
            <p:nvPr/>
          </p:nvSpPr>
          <p:spPr>
            <a:xfrm>
              <a:off x="0" y="0"/>
              <a:ext cx="4813136" cy="10287000"/>
            </a:xfrm>
            <a:custGeom>
              <a:avLst/>
              <a:gdLst/>
              <a:ahLst/>
              <a:cxnLst/>
              <a:rect l="l" t="t" r="r" b="b"/>
              <a:pathLst>
                <a:path w="4813136" h="10287000">
                  <a:moveTo>
                    <a:pt x="0" y="0"/>
                  </a:moveTo>
                  <a:lnTo>
                    <a:pt x="4813136" y="0"/>
                  </a:lnTo>
                  <a:lnTo>
                    <a:pt x="4813136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-57000"/>
                        </a14:imgEffect>
                        <a14:imgEffect>
                          <a14:colorTemperature colorTemp="7036"/>
                        </a14:imgEffect>
                        <a14:imgEffect>
                          <a14:saturation sat="87000"/>
                        </a14:imgEffect>
                        <a14:imgEffect>
                          <a14:brightnessContrast bright="-3000"/>
                        </a14:imgEffect>
                      </a14:imgLayer>
                    </a14:imgProps>
                  </a:ext>
                </a:extLst>
              </a:blip>
              <a:stretch>
                <a:fillRect l="-318" r="-48534" b="-1790"/>
              </a:stretch>
            </a:blipFill>
          </p:spPr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62C0070-2791-49E1-B920-D64D7BE79B62}"/>
                </a:ext>
              </a:extLst>
            </p:cNvPr>
            <p:cNvGrpSpPr/>
            <p:nvPr/>
          </p:nvGrpSpPr>
          <p:grpSpPr>
            <a:xfrm>
              <a:off x="152400" y="3543300"/>
              <a:ext cx="4343400" cy="2771740"/>
              <a:chOff x="1001599" y="121118"/>
              <a:chExt cx="2942195" cy="1877561"/>
            </a:xfrm>
          </p:grpSpPr>
          <p:grpSp>
            <p:nvGrpSpPr>
              <p:cNvPr id="25" name="Group 7">
                <a:extLst>
                  <a:ext uri="{FF2B5EF4-FFF2-40B4-BE49-F238E27FC236}">
                    <a16:creationId xmlns:a16="http://schemas.microsoft.com/office/drawing/2014/main" id="{5BEDE864-1F57-480D-9F9D-FF4868F2D268}"/>
                  </a:ext>
                </a:extLst>
              </p:cNvPr>
              <p:cNvGrpSpPr/>
              <p:nvPr/>
            </p:nvGrpSpPr>
            <p:grpSpPr>
              <a:xfrm>
                <a:off x="1022876" y="121118"/>
                <a:ext cx="2920918" cy="1877561"/>
                <a:chOff x="0" y="0"/>
                <a:chExt cx="769295" cy="494502"/>
              </a:xfrm>
            </p:grpSpPr>
            <p:sp>
              <p:nvSpPr>
                <p:cNvPr id="34" name="Freeform 8">
                  <a:extLst>
                    <a:ext uri="{FF2B5EF4-FFF2-40B4-BE49-F238E27FC236}">
                      <a16:creationId xmlns:a16="http://schemas.microsoft.com/office/drawing/2014/main" id="{F08579EF-3237-43B6-9ED7-0D593C345E1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69295" cy="494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95" h="494502">
                      <a:moveTo>
                        <a:pt x="135176" y="0"/>
                      </a:moveTo>
                      <a:lnTo>
                        <a:pt x="634119" y="0"/>
                      </a:lnTo>
                      <a:cubicBezTo>
                        <a:pt x="708775" y="0"/>
                        <a:pt x="769295" y="60520"/>
                        <a:pt x="769295" y="135176"/>
                      </a:cubicBezTo>
                      <a:lnTo>
                        <a:pt x="769295" y="359326"/>
                      </a:lnTo>
                      <a:cubicBezTo>
                        <a:pt x="769295" y="395177"/>
                        <a:pt x="755054" y="429559"/>
                        <a:pt x="729703" y="454909"/>
                      </a:cubicBezTo>
                      <a:cubicBezTo>
                        <a:pt x="704353" y="480260"/>
                        <a:pt x="669970" y="494502"/>
                        <a:pt x="634119" y="494502"/>
                      </a:cubicBezTo>
                      <a:lnTo>
                        <a:pt x="135176" y="494502"/>
                      </a:lnTo>
                      <a:cubicBezTo>
                        <a:pt x="99325" y="494502"/>
                        <a:pt x="64943" y="480260"/>
                        <a:pt x="39592" y="454909"/>
                      </a:cubicBezTo>
                      <a:cubicBezTo>
                        <a:pt x="14242" y="429559"/>
                        <a:pt x="0" y="395177"/>
                        <a:pt x="0" y="359326"/>
                      </a:cubicBezTo>
                      <a:lnTo>
                        <a:pt x="0" y="135176"/>
                      </a:lnTo>
                      <a:cubicBezTo>
                        <a:pt x="0" y="99325"/>
                        <a:pt x="14242" y="64943"/>
                        <a:pt x="39592" y="39592"/>
                      </a:cubicBezTo>
                      <a:cubicBezTo>
                        <a:pt x="64943" y="14242"/>
                        <a:pt x="99325" y="0"/>
                        <a:pt x="135176" y="0"/>
                      </a:cubicBezTo>
                      <a:close/>
                    </a:path>
                  </a:pathLst>
                </a:custGeom>
                <a:solidFill>
                  <a:srgbClr val="002D74"/>
                </a:solidFill>
              </p:spPr>
            </p:sp>
            <p:sp>
              <p:nvSpPr>
                <p:cNvPr id="35" name="TextBox 9">
                  <a:extLst>
                    <a:ext uri="{FF2B5EF4-FFF2-40B4-BE49-F238E27FC236}">
                      <a16:creationId xmlns:a16="http://schemas.microsoft.com/office/drawing/2014/main" id="{AABFFBB1-8863-4391-9BED-EF05194A7293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769295" cy="532602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1773"/>
                    </a:lnSpc>
                  </a:pPr>
                  <a:endParaRPr sz="1200"/>
                </a:p>
              </p:txBody>
            </p:sp>
          </p:grpSp>
          <p:sp>
            <p:nvSpPr>
              <p:cNvPr id="32" name="TextBox 14">
                <a:extLst>
                  <a:ext uri="{FF2B5EF4-FFF2-40B4-BE49-F238E27FC236}">
                    <a16:creationId xmlns:a16="http://schemas.microsoft.com/office/drawing/2014/main" id="{867408A2-1FE1-4CF5-832A-22C5B4D1CFE0}"/>
                  </a:ext>
                </a:extLst>
              </p:cNvPr>
              <p:cNvSpPr txBox="1"/>
              <p:nvPr/>
            </p:nvSpPr>
            <p:spPr>
              <a:xfrm>
                <a:off x="1001599" y="547695"/>
                <a:ext cx="2942195" cy="10294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33"/>
                  </a:lnSpc>
                </a:pPr>
                <a:r>
                  <a:rPr lang="en-US" sz="6400" dirty="0">
                    <a:solidFill>
                      <a:srgbClr val="FFFFFF"/>
                    </a:solidFill>
                    <a:latin typeface="Brandon Grotesque Bold" panose="020B0803020203060202" pitchFamily="34" charset="0"/>
                  </a:rPr>
                  <a:t>Safe?</a:t>
                </a:r>
              </a:p>
            </p:txBody>
          </p:sp>
        </p:grp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C6C961A5-9724-4D04-BAC9-8E2F2786B92C}"/>
              </a:ext>
            </a:extLst>
          </p:cNvPr>
          <p:cNvSpPr/>
          <p:nvPr/>
        </p:nvSpPr>
        <p:spPr>
          <a:xfrm>
            <a:off x="3199259" y="0"/>
            <a:ext cx="13203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71B7B27-A87A-4883-9EE5-2F92ADD7CD98}"/>
              </a:ext>
            </a:extLst>
          </p:cNvPr>
          <p:cNvGrpSpPr/>
          <p:nvPr/>
        </p:nvGrpSpPr>
        <p:grpSpPr>
          <a:xfrm>
            <a:off x="8931191" y="-37981"/>
            <a:ext cx="3341263" cy="6895981"/>
            <a:chOff x="13396786" y="-56972"/>
            <a:chExt cx="5011894" cy="10343971"/>
          </a:xfrm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A9829C7A-F716-4253-BF0D-5ACC49DBF45E}"/>
                </a:ext>
              </a:extLst>
            </p:cNvPr>
            <p:cNvSpPr/>
            <p:nvPr/>
          </p:nvSpPr>
          <p:spPr>
            <a:xfrm>
              <a:off x="13595544" y="-56972"/>
              <a:ext cx="4813136" cy="10287000"/>
            </a:xfrm>
            <a:custGeom>
              <a:avLst/>
              <a:gdLst/>
              <a:ahLst/>
              <a:cxnLst/>
              <a:rect l="l" t="t" r="r" b="b"/>
              <a:pathLst>
                <a:path w="4813136" h="10287000">
                  <a:moveTo>
                    <a:pt x="0" y="0"/>
                  </a:moveTo>
                  <a:lnTo>
                    <a:pt x="4813136" y="0"/>
                  </a:lnTo>
                  <a:lnTo>
                    <a:pt x="4813136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-39000"/>
                        </a14:imgEffect>
                        <a14:imgEffect>
                          <a14:brightnessContrast bright="18000"/>
                        </a14:imgEffect>
                      </a14:imgLayer>
                    </a14:imgProps>
                  </a:ext>
                </a:extLst>
              </a:blip>
              <a:stretch>
                <a:fillRect l="-48853" b="-1790"/>
              </a:stretch>
            </a:blipFill>
          </p:spPr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D5B3B80-1271-4E3E-995C-8F3E7AD88F98}"/>
                </a:ext>
              </a:extLst>
            </p:cNvPr>
            <p:cNvGrpSpPr/>
            <p:nvPr/>
          </p:nvGrpSpPr>
          <p:grpSpPr>
            <a:xfrm>
              <a:off x="13831143" y="3583692"/>
              <a:ext cx="4238411" cy="2704741"/>
              <a:chOff x="1001599" y="121118"/>
              <a:chExt cx="2942195" cy="1877561"/>
            </a:xfrm>
          </p:grpSpPr>
          <p:grpSp>
            <p:nvGrpSpPr>
              <p:cNvPr id="39" name="Group 7">
                <a:extLst>
                  <a:ext uri="{FF2B5EF4-FFF2-40B4-BE49-F238E27FC236}">
                    <a16:creationId xmlns:a16="http://schemas.microsoft.com/office/drawing/2014/main" id="{B13FE280-B142-40A8-9684-B4618C8BDB99}"/>
                  </a:ext>
                </a:extLst>
              </p:cNvPr>
              <p:cNvGrpSpPr/>
              <p:nvPr/>
            </p:nvGrpSpPr>
            <p:grpSpPr>
              <a:xfrm>
                <a:off x="1022876" y="121118"/>
                <a:ext cx="2920918" cy="1877561"/>
                <a:chOff x="0" y="0"/>
                <a:chExt cx="769295" cy="494502"/>
              </a:xfrm>
            </p:grpSpPr>
            <p:sp>
              <p:nvSpPr>
                <p:cNvPr id="41" name="Freeform 8">
                  <a:extLst>
                    <a:ext uri="{FF2B5EF4-FFF2-40B4-BE49-F238E27FC236}">
                      <a16:creationId xmlns:a16="http://schemas.microsoft.com/office/drawing/2014/main" id="{64BE7C55-7897-416D-9D41-6360EF67801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69295" cy="494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95" h="494502">
                      <a:moveTo>
                        <a:pt x="135176" y="0"/>
                      </a:moveTo>
                      <a:lnTo>
                        <a:pt x="634119" y="0"/>
                      </a:lnTo>
                      <a:cubicBezTo>
                        <a:pt x="708775" y="0"/>
                        <a:pt x="769295" y="60520"/>
                        <a:pt x="769295" y="135176"/>
                      </a:cubicBezTo>
                      <a:lnTo>
                        <a:pt x="769295" y="359326"/>
                      </a:lnTo>
                      <a:cubicBezTo>
                        <a:pt x="769295" y="395177"/>
                        <a:pt x="755054" y="429559"/>
                        <a:pt x="729703" y="454909"/>
                      </a:cubicBezTo>
                      <a:cubicBezTo>
                        <a:pt x="704353" y="480260"/>
                        <a:pt x="669970" y="494502"/>
                        <a:pt x="634119" y="494502"/>
                      </a:cubicBezTo>
                      <a:lnTo>
                        <a:pt x="135176" y="494502"/>
                      </a:lnTo>
                      <a:cubicBezTo>
                        <a:pt x="99325" y="494502"/>
                        <a:pt x="64943" y="480260"/>
                        <a:pt x="39592" y="454909"/>
                      </a:cubicBezTo>
                      <a:cubicBezTo>
                        <a:pt x="14242" y="429559"/>
                        <a:pt x="0" y="395177"/>
                        <a:pt x="0" y="359326"/>
                      </a:cubicBezTo>
                      <a:lnTo>
                        <a:pt x="0" y="135176"/>
                      </a:lnTo>
                      <a:cubicBezTo>
                        <a:pt x="0" y="99325"/>
                        <a:pt x="14242" y="64943"/>
                        <a:pt x="39592" y="39592"/>
                      </a:cubicBezTo>
                      <a:cubicBezTo>
                        <a:pt x="64943" y="14242"/>
                        <a:pt x="99325" y="0"/>
                        <a:pt x="135176" y="0"/>
                      </a:cubicBezTo>
                      <a:close/>
                    </a:path>
                  </a:pathLst>
                </a:custGeom>
                <a:solidFill>
                  <a:srgbClr val="D02C30"/>
                </a:solidFill>
              </p:spPr>
            </p:sp>
            <p:sp>
              <p:nvSpPr>
                <p:cNvPr id="42" name="TextBox 9">
                  <a:extLst>
                    <a:ext uri="{FF2B5EF4-FFF2-40B4-BE49-F238E27FC236}">
                      <a16:creationId xmlns:a16="http://schemas.microsoft.com/office/drawing/2014/main" id="{9B83DB66-1962-4553-9801-203DFA591A8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769295" cy="532602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1773"/>
                    </a:lnSpc>
                  </a:pPr>
                  <a:endParaRPr sz="1200"/>
                </a:p>
              </p:txBody>
            </p:sp>
          </p:grpSp>
          <p:sp>
            <p:nvSpPr>
              <p:cNvPr id="40" name="TextBox 14">
                <a:extLst>
                  <a:ext uri="{FF2B5EF4-FFF2-40B4-BE49-F238E27FC236}">
                    <a16:creationId xmlns:a16="http://schemas.microsoft.com/office/drawing/2014/main" id="{5F11688B-8780-4050-9F9A-B05CB4A05FA8}"/>
                  </a:ext>
                </a:extLst>
              </p:cNvPr>
              <p:cNvSpPr txBox="1"/>
              <p:nvPr/>
            </p:nvSpPr>
            <p:spPr>
              <a:xfrm>
                <a:off x="1001599" y="547696"/>
                <a:ext cx="2942195" cy="105489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33"/>
                  </a:lnSpc>
                </a:pPr>
                <a:r>
                  <a:rPr lang="en-US" sz="6400" dirty="0">
                    <a:solidFill>
                      <a:srgbClr val="FFFFFF"/>
                    </a:solidFill>
                    <a:latin typeface="Brandon Grotesque Bold" panose="020B0803020203060202" pitchFamily="34" charset="0"/>
                  </a:rPr>
                  <a:t>Unsafe?</a:t>
                </a:r>
              </a:p>
            </p:txBody>
          </p: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9CC112C-6BB4-4298-B9A3-AF728FCF74E6}"/>
                </a:ext>
              </a:extLst>
            </p:cNvPr>
            <p:cNvSpPr/>
            <p:nvPr/>
          </p:nvSpPr>
          <p:spPr>
            <a:xfrm>
              <a:off x="13396786" y="-1"/>
              <a:ext cx="198057" cy="10287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3208758" y="728446"/>
            <a:ext cx="5774485" cy="77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4"/>
              </a:lnSpc>
            </a:pPr>
            <a:r>
              <a:rPr lang="en-US" sz="8967">
                <a:solidFill>
                  <a:srgbClr val="FFFFFF"/>
                </a:solidFill>
                <a:latin typeface="Pacifico"/>
              </a:rPr>
              <a:t>Icebreaker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37414" y="148164"/>
            <a:ext cx="1733929" cy="977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3"/>
              </a:lnSpc>
            </a:pPr>
            <a:r>
              <a:rPr lang="en-US" sz="5666">
                <a:solidFill>
                  <a:srgbClr val="FFFFFF"/>
                </a:solidFill>
                <a:latin typeface="Pacifico"/>
              </a:rPr>
              <a:t>Safe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528624" y="6369051"/>
            <a:ext cx="1180776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400">
                <a:solidFill>
                  <a:srgbClr val="FFFFFF"/>
                </a:solidFill>
                <a:latin typeface="Pacifico"/>
              </a:rPr>
              <a:t>Goodwill</a:t>
            </a:r>
          </a:p>
        </p:txBody>
      </p:sp>
      <p:sp>
        <p:nvSpPr>
          <p:cNvPr id="14" name="Freeform 14"/>
          <p:cNvSpPr/>
          <p:nvPr/>
        </p:nvSpPr>
        <p:spPr>
          <a:xfrm>
            <a:off x="3510005" y="299199"/>
            <a:ext cx="5261681" cy="6259603"/>
          </a:xfrm>
          <a:custGeom>
            <a:avLst/>
            <a:gdLst/>
            <a:ahLst/>
            <a:cxnLst/>
            <a:rect l="l" t="t" r="r" b="b"/>
            <a:pathLst>
              <a:path w="8661728" h="10287000">
                <a:moveTo>
                  <a:pt x="0" y="0"/>
                </a:moveTo>
                <a:lnTo>
                  <a:pt x="8661728" y="0"/>
                </a:lnTo>
                <a:lnTo>
                  <a:pt x="86617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067" r="-14689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US" sz="12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62EB5F9-CDB8-45C6-9502-9492E83E92D4}"/>
              </a:ext>
            </a:extLst>
          </p:cNvPr>
          <p:cNvGrpSpPr/>
          <p:nvPr/>
        </p:nvGrpSpPr>
        <p:grpSpPr>
          <a:xfrm>
            <a:off x="0" y="0"/>
            <a:ext cx="3208757" cy="6858000"/>
            <a:chOff x="0" y="0"/>
            <a:chExt cx="4813136" cy="10287000"/>
          </a:xfrm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9895AD90-18A3-49D1-94FF-426D971D9D7E}"/>
                </a:ext>
              </a:extLst>
            </p:cNvPr>
            <p:cNvSpPr/>
            <p:nvPr/>
          </p:nvSpPr>
          <p:spPr>
            <a:xfrm>
              <a:off x="0" y="0"/>
              <a:ext cx="4813136" cy="10287000"/>
            </a:xfrm>
            <a:custGeom>
              <a:avLst/>
              <a:gdLst/>
              <a:ahLst/>
              <a:cxnLst/>
              <a:rect l="l" t="t" r="r" b="b"/>
              <a:pathLst>
                <a:path w="4813136" h="10287000">
                  <a:moveTo>
                    <a:pt x="0" y="0"/>
                  </a:moveTo>
                  <a:lnTo>
                    <a:pt x="4813136" y="0"/>
                  </a:lnTo>
                  <a:lnTo>
                    <a:pt x="4813136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-57000"/>
                        </a14:imgEffect>
                        <a14:imgEffect>
                          <a14:colorTemperature colorTemp="7036"/>
                        </a14:imgEffect>
                        <a14:imgEffect>
                          <a14:saturation sat="87000"/>
                        </a14:imgEffect>
                        <a14:imgEffect>
                          <a14:brightnessContrast bright="-3000"/>
                        </a14:imgEffect>
                      </a14:imgLayer>
                    </a14:imgProps>
                  </a:ext>
                </a:extLst>
              </a:blip>
              <a:stretch>
                <a:fillRect l="-318" r="-48534" b="-1790"/>
              </a:stretch>
            </a:blipFill>
          </p:spPr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1200E33-35DC-453D-B2F4-EDBB27795920}"/>
                </a:ext>
              </a:extLst>
            </p:cNvPr>
            <p:cNvGrpSpPr/>
            <p:nvPr/>
          </p:nvGrpSpPr>
          <p:grpSpPr>
            <a:xfrm>
              <a:off x="152400" y="3543300"/>
              <a:ext cx="4343400" cy="2771740"/>
              <a:chOff x="1001599" y="121118"/>
              <a:chExt cx="2942195" cy="1877561"/>
            </a:xfrm>
          </p:grpSpPr>
          <p:grpSp>
            <p:nvGrpSpPr>
              <p:cNvPr id="20" name="Group 7">
                <a:extLst>
                  <a:ext uri="{FF2B5EF4-FFF2-40B4-BE49-F238E27FC236}">
                    <a16:creationId xmlns:a16="http://schemas.microsoft.com/office/drawing/2014/main" id="{71F88EE2-948A-426B-BE5C-C2EB9AC31CAA}"/>
                  </a:ext>
                </a:extLst>
              </p:cNvPr>
              <p:cNvGrpSpPr/>
              <p:nvPr/>
            </p:nvGrpSpPr>
            <p:grpSpPr>
              <a:xfrm>
                <a:off x="1022876" y="121118"/>
                <a:ext cx="2920918" cy="1877561"/>
                <a:chOff x="0" y="0"/>
                <a:chExt cx="769295" cy="494502"/>
              </a:xfrm>
            </p:grpSpPr>
            <p:sp>
              <p:nvSpPr>
                <p:cNvPr id="22" name="Freeform 8">
                  <a:extLst>
                    <a:ext uri="{FF2B5EF4-FFF2-40B4-BE49-F238E27FC236}">
                      <a16:creationId xmlns:a16="http://schemas.microsoft.com/office/drawing/2014/main" id="{7B4D260C-F0A5-44D8-B962-D5D02A4B915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69295" cy="494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95" h="494502">
                      <a:moveTo>
                        <a:pt x="135176" y="0"/>
                      </a:moveTo>
                      <a:lnTo>
                        <a:pt x="634119" y="0"/>
                      </a:lnTo>
                      <a:cubicBezTo>
                        <a:pt x="708775" y="0"/>
                        <a:pt x="769295" y="60520"/>
                        <a:pt x="769295" y="135176"/>
                      </a:cubicBezTo>
                      <a:lnTo>
                        <a:pt x="769295" y="359326"/>
                      </a:lnTo>
                      <a:cubicBezTo>
                        <a:pt x="769295" y="395177"/>
                        <a:pt x="755054" y="429559"/>
                        <a:pt x="729703" y="454909"/>
                      </a:cubicBezTo>
                      <a:cubicBezTo>
                        <a:pt x="704353" y="480260"/>
                        <a:pt x="669970" y="494502"/>
                        <a:pt x="634119" y="494502"/>
                      </a:cubicBezTo>
                      <a:lnTo>
                        <a:pt x="135176" y="494502"/>
                      </a:lnTo>
                      <a:cubicBezTo>
                        <a:pt x="99325" y="494502"/>
                        <a:pt x="64943" y="480260"/>
                        <a:pt x="39592" y="454909"/>
                      </a:cubicBezTo>
                      <a:cubicBezTo>
                        <a:pt x="14242" y="429559"/>
                        <a:pt x="0" y="395177"/>
                        <a:pt x="0" y="359326"/>
                      </a:cubicBezTo>
                      <a:lnTo>
                        <a:pt x="0" y="135176"/>
                      </a:lnTo>
                      <a:cubicBezTo>
                        <a:pt x="0" y="99325"/>
                        <a:pt x="14242" y="64943"/>
                        <a:pt x="39592" y="39592"/>
                      </a:cubicBezTo>
                      <a:cubicBezTo>
                        <a:pt x="64943" y="14242"/>
                        <a:pt x="99325" y="0"/>
                        <a:pt x="135176" y="0"/>
                      </a:cubicBezTo>
                      <a:close/>
                    </a:path>
                  </a:pathLst>
                </a:custGeom>
                <a:solidFill>
                  <a:srgbClr val="002D74"/>
                </a:solidFill>
              </p:spPr>
            </p:sp>
            <p:sp>
              <p:nvSpPr>
                <p:cNvPr id="23" name="TextBox 9">
                  <a:extLst>
                    <a:ext uri="{FF2B5EF4-FFF2-40B4-BE49-F238E27FC236}">
                      <a16:creationId xmlns:a16="http://schemas.microsoft.com/office/drawing/2014/main" id="{591DADC4-A0A5-4544-A74A-9043AEC3C327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769295" cy="532602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1773"/>
                    </a:lnSpc>
                  </a:pPr>
                  <a:endParaRPr sz="1200"/>
                </a:p>
              </p:txBody>
            </p:sp>
          </p:grpSp>
          <p:sp>
            <p:nvSpPr>
              <p:cNvPr id="21" name="TextBox 14">
                <a:extLst>
                  <a:ext uri="{FF2B5EF4-FFF2-40B4-BE49-F238E27FC236}">
                    <a16:creationId xmlns:a16="http://schemas.microsoft.com/office/drawing/2014/main" id="{E8F27A62-D7AC-4A8C-828D-8CC9FF34B1A7}"/>
                  </a:ext>
                </a:extLst>
              </p:cNvPr>
              <p:cNvSpPr txBox="1"/>
              <p:nvPr/>
            </p:nvSpPr>
            <p:spPr>
              <a:xfrm>
                <a:off x="1001599" y="547695"/>
                <a:ext cx="2942195" cy="10294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33"/>
                  </a:lnSpc>
                </a:pPr>
                <a:r>
                  <a:rPr lang="en-US" sz="6400" dirty="0">
                    <a:solidFill>
                      <a:srgbClr val="FFFFFF"/>
                    </a:solidFill>
                    <a:latin typeface="Brandon Grotesque Bold" panose="020B0803020203060202" pitchFamily="34" charset="0"/>
                  </a:rPr>
                  <a:t>Safe?</a:t>
                </a:r>
              </a:p>
            </p:txBody>
          </p:sp>
        </p:grpSp>
      </p:grpSp>
      <p:sp>
        <p:nvSpPr>
          <p:cNvPr id="25" name="Freeform 5">
            <a:extLst>
              <a:ext uri="{FF2B5EF4-FFF2-40B4-BE49-F238E27FC236}">
                <a16:creationId xmlns:a16="http://schemas.microsoft.com/office/drawing/2014/main" id="{F439D012-DB4F-4CB6-A533-5CC3C53CC420}"/>
              </a:ext>
            </a:extLst>
          </p:cNvPr>
          <p:cNvSpPr/>
          <p:nvPr/>
        </p:nvSpPr>
        <p:spPr>
          <a:xfrm>
            <a:off x="9063696" y="-37981"/>
            <a:ext cx="3208757" cy="6858000"/>
          </a:xfrm>
          <a:custGeom>
            <a:avLst/>
            <a:gdLst/>
            <a:ahLst/>
            <a:cxnLst/>
            <a:rect l="l" t="t" r="r" b="b"/>
            <a:pathLst>
              <a:path w="4813136" h="10287000">
                <a:moveTo>
                  <a:pt x="0" y="0"/>
                </a:moveTo>
                <a:lnTo>
                  <a:pt x="4813136" y="0"/>
                </a:lnTo>
                <a:lnTo>
                  <a:pt x="481313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39000"/>
                      </a14:imgEffect>
                      <a14:imgEffect>
                        <a14:brightnessContrast bright="18000"/>
                      </a14:imgEffect>
                    </a14:imgLayer>
                  </a14:imgProps>
                </a:ext>
              </a:extLst>
            </a:blip>
            <a:stretch>
              <a:fillRect l="-48853" b="-1790"/>
            </a:stretch>
          </a:blipFill>
        </p:spPr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D1B7C31-521B-4F0A-9753-C4F5F0B67552}"/>
              </a:ext>
            </a:extLst>
          </p:cNvPr>
          <p:cNvGrpSpPr/>
          <p:nvPr/>
        </p:nvGrpSpPr>
        <p:grpSpPr>
          <a:xfrm>
            <a:off x="9220763" y="2389128"/>
            <a:ext cx="2825607" cy="1803161"/>
            <a:chOff x="1001599" y="121118"/>
            <a:chExt cx="2942195" cy="1877561"/>
          </a:xfrm>
        </p:grpSpPr>
        <p:grpSp>
          <p:nvGrpSpPr>
            <p:cNvPr id="27" name="Group 7">
              <a:extLst>
                <a:ext uri="{FF2B5EF4-FFF2-40B4-BE49-F238E27FC236}">
                  <a16:creationId xmlns:a16="http://schemas.microsoft.com/office/drawing/2014/main" id="{E95CBD07-4532-44A8-A55C-FCCEC00F6B5D}"/>
                </a:ext>
              </a:extLst>
            </p:cNvPr>
            <p:cNvGrpSpPr/>
            <p:nvPr/>
          </p:nvGrpSpPr>
          <p:grpSpPr>
            <a:xfrm>
              <a:off x="1022876" y="121118"/>
              <a:ext cx="2920918" cy="1877561"/>
              <a:chOff x="0" y="0"/>
              <a:chExt cx="769295" cy="494502"/>
            </a:xfrm>
          </p:grpSpPr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9E851A3D-3797-44A1-8725-F81E6D8996C8}"/>
                  </a:ext>
                </a:extLst>
              </p:cNvPr>
              <p:cNvSpPr/>
              <p:nvPr/>
            </p:nvSpPr>
            <p:spPr>
              <a:xfrm>
                <a:off x="0" y="0"/>
                <a:ext cx="769295" cy="494502"/>
              </a:xfrm>
              <a:custGeom>
                <a:avLst/>
                <a:gdLst/>
                <a:ahLst/>
                <a:cxnLst/>
                <a:rect l="l" t="t" r="r" b="b"/>
                <a:pathLst>
                  <a:path w="769295" h="494502">
                    <a:moveTo>
                      <a:pt x="135176" y="0"/>
                    </a:moveTo>
                    <a:lnTo>
                      <a:pt x="634119" y="0"/>
                    </a:lnTo>
                    <a:cubicBezTo>
                      <a:pt x="708775" y="0"/>
                      <a:pt x="769295" y="60520"/>
                      <a:pt x="769295" y="135176"/>
                    </a:cubicBezTo>
                    <a:lnTo>
                      <a:pt x="769295" y="359326"/>
                    </a:lnTo>
                    <a:cubicBezTo>
                      <a:pt x="769295" y="395177"/>
                      <a:pt x="755054" y="429559"/>
                      <a:pt x="729703" y="454909"/>
                    </a:cubicBezTo>
                    <a:cubicBezTo>
                      <a:pt x="704353" y="480260"/>
                      <a:pt x="669970" y="494502"/>
                      <a:pt x="634119" y="494502"/>
                    </a:cubicBezTo>
                    <a:lnTo>
                      <a:pt x="135176" y="494502"/>
                    </a:lnTo>
                    <a:cubicBezTo>
                      <a:pt x="99325" y="494502"/>
                      <a:pt x="64943" y="480260"/>
                      <a:pt x="39592" y="454909"/>
                    </a:cubicBezTo>
                    <a:cubicBezTo>
                      <a:pt x="14242" y="429559"/>
                      <a:pt x="0" y="395177"/>
                      <a:pt x="0" y="359326"/>
                    </a:cubicBezTo>
                    <a:lnTo>
                      <a:pt x="0" y="135176"/>
                    </a:lnTo>
                    <a:cubicBezTo>
                      <a:pt x="0" y="99325"/>
                      <a:pt x="14242" y="64943"/>
                      <a:pt x="39592" y="39592"/>
                    </a:cubicBezTo>
                    <a:cubicBezTo>
                      <a:pt x="64943" y="14242"/>
                      <a:pt x="99325" y="0"/>
                      <a:pt x="135176" y="0"/>
                    </a:cubicBezTo>
                    <a:close/>
                  </a:path>
                </a:pathLst>
              </a:custGeom>
              <a:solidFill>
                <a:srgbClr val="D02C30"/>
              </a:solidFill>
            </p:spPr>
          </p:sp>
          <p:sp>
            <p:nvSpPr>
              <p:cNvPr id="30" name="TextBox 9">
                <a:extLst>
                  <a:ext uri="{FF2B5EF4-FFF2-40B4-BE49-F238E27FC236}">
                    <a16:creationId xmlns:a16="http://schemas.microsoft.com/office/drawing/2014/main" id="{00EB2745-A522-40CF-A4CC-531EF63E3C5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769295" cy="53260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sp>
          <p:nvSpPr>
            <p:cNvPr id="28" name="TextBox 14">
              <a:extLst>
                <a:ext uri="{FF2B5EF4-FFF2-40B4-BE49-F238E27FC236}">
                  <a16:creationId xmlns:a16="http://schemas.microsoft.com/office/drawing/2014/main" id="{643FE168-F0DB-4CEB-B752-EAA438A02835}"/>
                </a:ext>
              </a:extLst>
            </p:cNvPr>
            <p:cNvSpPr txBox="1"/>
            <p:nvPr/>
          </p:nvSpPr>
          <p:spPr>
            <a:xfrm>
              <a:off x="1001599" y="547696"/>
              <a:ext cx="2942195" cy="10548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33"/>
                </a:lnSpc>
              </a:pPr>
              <a:r>
                <a:rPr lang="en-US" sz="6400" dirty="0">
                  <a:solidFill>
                    <a:srgbClr val="FFFFFF"/>
                  </a:solidFill>
                  <a:latin typeface="Brandon Grotesque Bold" panose="020B0803020203060202" pitchFamily="34" charset="0"/>
                </a:rPr>
                <a:t>Unsafe?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7464AED-C100-45B8-8C76-EA863FD2B6DD}"/>
              </a:ext>
            </a:extLst>
          </p:cNvPr>
          <p:cNvSpPr/>
          <p:nvPr/>
        </p:nvSpPr>
        <p:spPr>
          <a:xfrm>
            <a:off x="3199259" y="0"/>
            <a:ext cx="13203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AB272E-E871-4B23-8377-D312A1591400}"/>
              </a:ext>
            </a:extLst>
          </p:cNvPr>
          <p:cNvSpPr/>
          <p:nvPr/>
        </p:nvSpPr>
        <p:spPr>
          <a:xfrm>
            <a:off x="8931191" y="-1"/>
            <a:ext cx="13203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3208758" y="728446"/>
            <a:ext cx="5774485" cy="77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4"/>
              </a:lnSpc>
            </a:pPr>
            <a:r>
              <a:rPr lang="en-US" sz="8967">
                <a:solidFill>
                  <a:srgbClr val="FFFFFF"/>
                </a:solidFill>
                <a:latin typeface="Pacifico"/>
              </a:rPr>
              <a:t>Icebreaker</a:t>
            </a:r>
          </a:p>
        </p:txBody>
      </p:sp>
      <p:sp>
        <p:nvSpPr>
          <p:cNvPr id="13" name="Freeform 13"/>
          <p:cNvSpPr/>
          <p:nvPr/>
        </p:nvSpPr>
        <p:spPr>
          <a:xfrm>
            <a:off x="3676646" y="583037"/>
            <a:ext cx="4838708" cy="5691926"/>
          </a:xfrm>
          <a:custGeom>
            <a:avLst/>
            <a:gdLst/>
            <a:ahLst/>
            <a:cxnLst/>
            <a:rect l="l" t="t" r="r" b="b"/>
            <a:pathLst>
              <a:path w="8661728" h="10287000">
                <a:moveTo>
                  <a:pt x="0" y="0"/>
                </a:moveTo>
                <a:lnTo>
                  <a:pt x="8661728" y="0"/>
                </a:lnTo>
                <a:lnTo>
                  <a:pt x="86617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078" r="-43158" b="-15083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id="14" name="TextBox 14"/>
          <p:cNvSpPr txBox="1"/>
          <p:nvPr/>
        </p:nvSpPr>
        <p:spPr>
          <a:xfrm>
            <a:off x="10528624" y="6369051"/>
            <a:ext cx="1180776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400">
                <a:solidFill>
                  <a:srgbClr val="FFFFFF"/>
                </a:solidFill>
                <a:latin typeface="Pacifico"/>
              </a:rPr>
              <a:t>Goodwill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46BC6E-8214-4A17-A980-E0C21788E48E}"/>
              </a:ext>
            </a:extLst>
          </p:cNvPr>
          <p:cNvGrpSpPr/>
          <p:nvPr/>
        </p:nvGrpSpPr>
        <p:grpSpPr>
          <a:xfrm>
            <a:off x="0" y="0"/>
            <a:ext cx="3208757" cy="6858000"/>
            <a:chOff x="0" y="0"/>
            <a:chExt cx="4813136" cy="10287000"/>
          </a:xfrm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1398E33-EFBE-40DC-9428-2A2B9C7563D2}"/>
                </a:ext>
              </a:extLst>
            </p:cNvPr>
            <p:cNvSpPr/>
            <p:nvPr/>
          </p:nvSpPr>
          <p:spPr>
            <a:xfrm>
              <a:off x="0" y="0"/>
              <a:ext cx="4813136" cy="10287000"/>
            </a:xfrm>
            <a:custGeom>
              <a:avLst/>
              <a:gdLst/>
              <a:ahLst/>
              <a:cxnLst/>
              <a:rect l="l" t="t" r="r" b="b"/>
              <a:pathLst>
                <a:path w="4813136" h="10287000">
                  <a:moveTo>
                    <a:pt x="0" y="0"/>
                  </a:moveTo>
                  <a:lnTo>
                    <a:pt x="4813136" y="0"/>
                  </a:lnTo>
                  <a:lnTo>
                    <a:pt x="4813136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-57000"/>
                        </a14:imgEffect>
                        <a14:imgEffect>
                          <a14:colorTemperature colorTemp="7036"/>
                        </a14:imgEffect>
                        <a14:imgEffect>
                          <a14:saturation sat="87000"/>
                        </a14:imgEffect>
                        <a14:imgEffect>
                          <a14:brightnessContrast bright="-3000"/>
                        </a14:imgEffect>
                      </a14:imgLayer>
                    </a14:imgProps>
                  </a:ext>
                </a:extLst>
              </a:blip>
              <a:stretch>
                <a:fillRect l="-318" r="-48534" b="-1790"/>
              </a:stretch>
            </a:blipFill>
          </p:spPr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61EEDCF-C595-456A-9A9B-204064465A0E}"/>
                </a:ext>
              </a:extLst>
            </p:cNvPr>
            <p:cNvGrpSpPr/>
            <p:nvPr/>
          </p:nvGrpSpPr>
          <p:grpSpPr>
            <a:xfrm>
              <a:off x="152400" y="3543300"/>
              <a:ext cx="4343400" cy="2771740"/>
              <a:chOff x="1001599" y="121118"/>
              <a:chExt cx="2942195" cy="1877561"/>
            </a:xfrm>
          </p:grpSpPr>
          <p:grpSp>
            <p:nvGrpSpPr>
              <p:cNvPr id="18" name="Group 7">
                <a:extLst>
                  <a:ext uri="{FF2B5EF4-FFF2-40B4-BE49-F238E27FC236}">
                    <a16:creationId xmlns:a16="http://schemas.microsoft.com/office/drawing/2014/main" id="{50B4ABF5-CB28-4E76-A765-F462F8A2BE45}"/>
                  </a:ext>
                </a:extLst>
              </p:cNvPr>
              <p:cNvGrpSpPr/>
              <p:nvPr/>
            </p:nvGrpSpPr>
            <p:grpSpPr>
              <a:xfrm>
                <a:off x="1022876" y="121118"/>
                <a:ext cx="2920918" cy="1877561"/>
                <a:chOff x="0" y="0"/>
                <a:chExt cx="769295" cy="494502"/>
              </a:xfrm>
            </p:grpSpPr>
            <p:sp>
              <p:nvSpPr>
                <p:cNvPr id="20" name="Freeform 8">
                  <a:extLst>
                    <a:ext uri="{FF2B5EF4-FFF2-40B4-BE49-F238E27FC236}">
                      <a16:creationId xmlns:a16="http://schemas.microsoft.com/office/drawing/2014/main" id="{EAD55345-B4E0-4870-B0CA-693A2D99228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69295" cy="494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95" h="494502">
                      <a:moveTo>
                        <a:pt x="135176" y="0"/>
                      </a:moveTo>
                      <a:lnTo>
                        <a:pt x="634119" y="0"/>
                      </a:lnTo>
                      <a:cubicBezTo>
                        <a:pt x="708775" y="0"/>
                        <a:pt x="769295" y="60520"/>
                        <a:pt x="769295" y="135176"/>
                      </a:cubicBezTo>
                      <a:lnTo>
                        <a:pt x="769295" y="359326"/>
                      </a:lnTo>
                      <a:cubicBezTo>
                        <a:pt x="769295" y="395177"/>
                        <a:pt x="755054" y="429559"/>
                        <a:pt x="729703" y="454909"/>
                      </a:cubicBezTo>
                      <a:cubicBezTo>
                        <a:pt x="704353" y="480260"/>
                        <a:pt x="669970" y="494502"/>
                        <a:pt x="634119" y="494502"/>
                      </a:cubicBezTo>
                      <a:lnTo>
                        <a:pt x="135176" y="494502"/>
                      </a:lnTo>
                      <a:cubicBezTo>
                        <a:pt x="99325" y="494502"/>
                        <a:pt x="64943" y="480260"/>
                        <a:pt x="39592" y="454909"/>
                      </a:cubicBezTo>
                      <a:cubicBezTo>
                        <a:pt x="14242" y="429559"/>
                        <a:pt x="0" y="395177"/>
                        <a:pt x="0" y="359326"/>
                      </a:cubicBezTo>
                      <a:lnTo>
                        <a:pt x="0" y="135176"/>
                      </a:lnTo>
                      <a:cubicBezTo>
                        <a:pt x="0" y="99325"/>
                        <a:pt x="14242" y="64943"/>
                        <a:pt x="39592" y="39592"/>
                      </a:cubicBezTo>
                      <a:cubicBezTo>
                        <a:pt x="64943" y="14242"/>
                        <a:pt x="99325" y="0"/>
                        <a:pt x="135176" y="0"/>
                      </a:cubicBezTo>
                      <a:close/>
                    </a:path>
                  </a:pathLst>
                </a:custGeom>
                <a:solidFill>
                  <a:srgbClr val="002D74"/>
                </a:solidFill>
              </p:spPr>
            </p:sp>
            <p:sp>
              <p:nvSpPr>
                <p:cNvPr id="21" name="TextBox 9">
                  <a:extLst>
                    <a:ext uri="{FF2B5EF4-FFF2-40B4-BE49-F238E27FC236}">
                      <a16:creationId xmlns:a16="http://schemas.microsoft.com/office/drawing/2014/main" id="{1CEF6798-FA96-4AE7-9E19-715A41751D6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769295" cy="532602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1773"/>
                    </a:lnSpc>
                  </a:pPr>
                  <a:endParaRPr sz="1200"/>
                </a:p>
              </p:txBody>
            </p:sp>
          </p:grpSp>
          <p:sp>
            <p:nvSpPr>
              <p:cNvPr id="19" name="TextBox 14">
                <a:extLst>
                  <a:ext uri="{FF2B5EF4-FFF2-40B4-BE49-F238E27FC236}">
                    <a16:creationId xmlns:a16="http://schemas.microsoft.com/office/drawing/2014/main" id="{796A7B24-BF39-43EF-B5AE-7EA8F2B57628}"/>
                  </a:ext>
                </a:extLst>
              </p:cNvPr>
              <p:cNvSpPr txBox="1"/>
              <p:nvPr/>
            </p:nvSpPr>
            <p:spPr>
              <a:xfrm>
                <a:off x="1001599" y="547695"/>
                <a:ext cx="2942195" cy="10294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33"/>
                  </a:lnSpc>
                </a:pPr>
                <a:r>
                  <a:rPr lang="en-US" sz="6400" dirty="0">
                    <a:solidFill>
                      <a:srgbClr val="FFFFFF"/>
                    </a:solidFill>
                    <a:latin typeface="Brandon Grotesque Bold" panose="020B0803020203060202" pitchFamily="34" charset="0"/>
                  </a:rPr>
                  <a:t>Safe?</a:t>
                </a:r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C14B1A15-20D1-4971-BC6F-F7DFB06C368C}"/>
              </a:ext>
            </a:extLst>
          </p:cNvPr>
          <p:cNvSpPr/>
          <p:nvPr/>
        </p:nvSpPr>
        <p:spPr>
          <a:xfrm>
            <a:off x="3199259" y="0"/>
            <a:ext cx="13203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874BB22-EC14-4B66-8A60-BC4A795E5EB8}"/>
              </a:ext>
            </a:extLst>
          </p:cNvPr>
          <p:cNvGrpSpPr/>
          <p:nvPr/>
        </p:nvGrpSpPr>
        <p:grpSpPr>
          <a:xfrm>
            <a:off x="8931191" y="-37981"/>
            <a:ext cx="3341263" cy="6956018"/>
            <a:chOff x="13396786" y="-56972"/>
            <a:chExt cx="5011894" cy="10343971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8BB99643-6AD6-4ED1-9432-C3E94DF8DC7E}"/>
                </a:ext>
              </a:extLst>
            </p:cNvPr>
            <p:cNvSpPr/>
            <p:nvPr/>
          </p:nvSpPr>
          <p:spPr>
            <a:xfrm>
              <a:off x="13595544" y="-56972"/>
              <a:ext cx="4813136" cy="10287000"/>
            </a:xfrm>
            <a:custGeom>
              <a:avLst/>
              <a:gdLst/>
              <a:ahLst/>
              <a:cxnLst/>
              <a:rect l="l" t="t" r="r" b="b"/>
              <a:pathLst>
                <a:path w="4813136" h="10287000">
                  <a:moveTo>
                    <a:pt x="0" y="0"/>
                  </a:moveTo>
                  <a:lnTo>
                    <a:pt x="4813136" y="0"/>
                  </a:lnTo>
                  <a:lnTo>
                    <a:pt x="4813136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-39000"/>
                        </a14:imgEffect>
                        <a14:imgEffect>
                          <a14:brightnessContrast bright="18000"/>
                        </a14:imgEffect>
                      </a14:imgLayer>
                    </a14:imgProps>
                  </a:ext>
                </a:extLst>
              </a:blip>
              <a:stretch>
                <a:fillRect l="-48853" b="-1790"/>
              </a:stretch>
            </a:blipFill>
          </p:spPr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769A2B9-4645-4701-863F-C8929BD8BC8E}"/>
                </a:ext>
              </a:extLst>
            </p:cNvPr>
            <p:cNvGrpSpPr/>
            <p:nvPr/>
          </p:nvGrpSpPr>
          <p:grpSpPr>
            <a:xfrm>
              <a:off x="13831143" y="3583692"/>
              <a:ext cx="4238411" cy="2704741"/>
              <a:chOff x="1001599" y="121118"/>
              <a:chExt cx="2942195" cy="1877561"/>
            </a:xfrm>
          </p:grpSpPr>
          <p:grpSp>
            <p:nvGrpSpPr>
              <p:cNvPr id="27" name="Group 7">
                <a:extLst>
                  <a:ext uri="{FF2B5EF4-FFF2-40B4-BE49-F238E27FC236}">
                    <a16:creationId xmlns:a16="http://schemas.microsoft.com/office/drawing/2014/main" id="{C2FEF484-3609-4FAD-90B4-65A8316617FF}"/>
                  </a:ext>
                </a:extLst>
              </p:cNvPr>
              <p:cNvGrpSpPr/>
              <p:nvPr/>
            </p:nvGrpSpPr>
            <p:grpSpPr>
              <a:xfrm>
                <a:off x="1022876" y="121118"/>
                <a:ext cx="2920918" cy="1877561"/>
                <a:chOff x="0" y="0"/>
                <a:chExt cx="769295" cy="494502"/>
              </a:xfrm>
            </p:grpSpPr>
            <p:sp>
              <p:nvSpPr>
                <p:cNvPr id="29" name="Freeform 8">
                  <a:extLst>
                    <a:ext uri="{FF2B5EF4-FFF2-40B4-BE49-F238E27FC236}">
                      <a16:creationId xmlns:a16="http://schemas.microsoft.com/office/drawing/2014/main" id="{4E429E28-4F61-4918-943B-E246DB08C24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69295" cy="494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95" h="494502">
                      <a:moveTo>
                        <a:pt x="135176" y="0"/>
                      </a:moveTo>
                      <a:lnTo>
                        <a:pt x="634119" y="0"/>
                      </a:lnTo>
                      <a:cubicBezTo>
                        <a:pt x="708775" y="0"/>
                        <a:pt x="769295" y="60520"/>
                        <a:pt x="769295" y="135176"/>
                      </a:cubicBezTo>
                      <a:lnTo>
                        <a:pt x="769295" y="359326"/>
                      </a:lnTo>
                      <a:cubicBezTo>
                        <a:pt x="769295" y="395177"/>
                        <a:pt x="755054" y="429559"/>
                        <a:pt x="729703" y="454909"/>
                      </a:cubicBezTo>
                      <a:cubicBezTo>
                        <a:pt x="704353" y="480260"/>
                        <a:pt x="669970" y="494502"/>
                        <a:pt x="634119" y="494502"/>
                      </a:cubicBezTo>
                      <a:lnTo>
                        <a:pt x="135176" y="494502"/>
                      </a:lnTo>
                      <a:cubicBezTo>
                        <a:pt x="99325" y="494502"/>
                        <a:pt x="64943" y="480260"/>
                        <a:pt x="39592" y="454909"/>
                      </a:cubicBezTo>
                      <a:cubicBezTo>
                        <a:pt x="14242" y="429559"/>
                        <a:pt x="0" y="395177"/>
                        <a:pt x="0" y="359326"/>
                      </a:cubicBezTo>
                      <a:lnTo>
                        <a:pt x="0" y="135176"/>
                      </a:lnTo>
                      <a:cubicBezTo>
                        <a:pt x="0" y="99325"/>
                        <a:pt x="14242" y="64943"/>
                        <a:pt x="39592" y="39592"/>
                      </a:cubicBezTo>
                      <a:cubicBezTo>
                        <a:pt x="64943" y="14242"/>
                        <a:pt x="99325" y="0"/>
                        <a:pt x="135176" y="0"/>
                      </a:cubicBezTo>
                      <a:close/>
                    </a:path>
                  </a:pathLst>
                </a:custGeom>
                <a:solidFill>
                  <a:srgbClr val="D02C30"/>
                </a:solidFill>
              </p:spPr>
            </p:sp>
            <p:sp>
              <p:nvSpPr>
                <p:cNvPr id="30" name="TextBox 9">
                  <a:extLst>
                    <a:ext uri="{FF2B5EF4-FFF2-40B4-BE49-F238E27FC236}">
                      <a16:creationId xmlns:a16="http://schemas.microsoft.com/office/drawing/2014/main" id="{D3C79FCF-C7E8-4106-AB73-8749DBD7AAAD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769295" cy="532602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1773"/>
                    </a:lnSpc>
                  </a:pPr>
                  <a:endParaRPr sz="1200"/>
                </a:p>
              </p:txBody>
            </p:sp>
          </p:grpSp>
          <p:sp>
            <p:nvSpPr>
              <p:cNvPr id="28" name="TextBox 14">
                <a:extLst>
                  <a:ext uri="{FF2B5EF4-FFF2-40B4-BE49-F238E27FC236}">
                    <a16:creationId xmlns:a16="http://schemas.microsoft.com/office/drawing/2014/main" id="{9AE10F3B-4B1A-4048-A6BA-C247EB867429}"/>
                  </a:ext>
                </a:extLst>
              </p:cNvPr>
              <p:cNvSpPr txBox="1"/>
              <p:nvPr/>
            </p:nvSpPr>
            <p:spPr>
              <a:xfrm>
                <a:off x="1001599" y="547696"/>
                <a:ext cx="2942195" cy="104579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33"/>
                  </a:lnSpc>
                </a:pPr>
                <a:r>
                  <a:rPr lang="en-US" sz="6400" dirty="0">
                    <a:solidFill>
                      <a:srgbClr val="FFFFFF"/>
                    </a:solidFill>
                    <a:latin typeface="Brandon Grotesque Bold" panose="020B0803020203060202" pitchFamily="34" charset="0"/>
                  </a:rPr>
                  <a:t>Unsafe?</a:t>
                </a:r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9ADEC4C-B132-4CD1-853A-C3C3CCE92F70}"/>
                </a:ext>
              </a:extLst>
            </p:cNvPr>
            <p:cNvSpPr/>
            <p:nvPr/>
          </p:nvSpPr>
          <p:spPr>
            <a:xfrm>
              <a:off x="13396786" y="-1"/>
              <a:ext cx="198057" cy="10287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3208758" y="728446"/>
            <a:ext cx="5774485" cy="77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4"/>
              </a:lnSpc>
            </a:pPr>
            <a:r>
              <a:rPr lang="en-US" sz="8967">
                <a:solidFill>
                  <a:srgbClr val="FFFFFF"/>
                </a:solidFill>
                <a:latin typeface="Pacifico"/>
              </a:rPr>
              <a:t>Icebreaker</a:t>
            </a:r>
          </a:p>
        </p:txBody>
      </p:sp>
      <p:sp>
        <p:nvSpPr>
          <p:cNvPr id="13" name="Freeform 13"/>
          <p:cNvSpPr/>
          <p:nvPr/>
        </p:nvSpPr>
        <p:spPr>
          <a:xfrm>
            <a:off x="3594307" y="426836"/>
            <a:ext cx="5003387" cy="5942214"/>
          </a:xfrm>
          <a:custGeom>
            <a:avLst/>
            <a:gdLst/>
            <a:ahLst/>
            <a:cxnLst/>
            <a:rect l="l" t="t" r="r" b="b"/>
            <a:pathLst>
              <a:path w="8661728" h="10287000">
                <a:moveTo>
                  <a:pt x="0" y="0"/>
                </a:moveTo>
                <a:lnTo>
                  <a:pt x="8661728" y="0"/>
                </a:lnTo>
                <a:lnTo>
                  <a:pt x="86617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9412" r="-28938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id="14" name="TextBox 14"/>
          <p:cNvSpPr txBox="1"/>
          <p:nvPr/>
        </p:nvSpPr>
        <p:spPr>
          <a:xfrm>
            <a:off x="10528624" y="6369051"/>
            <a:ext cx="1180776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400">
                <a:solidFill>
                  <a:srgbClr val="FFFFFF"/>
                </a:solidFill>
                <a:latin typeface="Pacifico"/>
              </a:rPr>
              <a:t>Goodwill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E247645-4BD5-443E-9719-CA7FD6D0DAB6}"/>
              </a:ext>
            </a:extLst>
          </p:cNvPr>
          <p:cNvGrpSpPr/>
          <p:nvPr/>
        </p:nvGrpSpPr>
        <p:grpSpPr>
          <a:xfrm>
            <a:off x="0" y="0"/>
            <a:ext cx="3331297" cy="6858000"/>
            <a:chOff x="0" y="0"/>
            <a:chExt cx="4996945" cy="102870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8625087-9EA0-48F1-9F07-9347A97433DC}"/>
                </a:ext>
              </a:extLst>
            </p:cNvPr>
            <p:cNvGrpSpPr/>
            <p:nvPr/>
          </p:nvGrpSpPr>
          <p:grpSpPr>
            <a:xfrm>
              <a:off x="0" y="0"/>
              <a:ext cx="4813136" cy="10287000"/>
              <a:chOff x="0" y="0"/>
              <a:chExt cx="4813136" cy="10287000"/>
            </a:xfrm>
          </p:grpSpPr>
          <p:sp>
            <p:nvSpPr>
              <p:cNvPr id="16" name="Freeform 6">
                <a:extLst>
                  <a:ext uri="{FF2B5EF4-FFF2-40B4-BE49-F238E27FC236}">
                    <a16:creationId xmlns:a16="http://schemas.microsoft.com/office/drawing/2014/main" id="{B3CA0FF4-CEEA-414B-808C-C868B50E9E51}"/>
                  </a:ext>
                </a:extLst>
              </p:cNvPr>
              <p:cNvSpPr/>
              <p:nvPr/>
            </p:nvSpPr>
            <p:spPr>
              <a:xfrm>
                <a:off x="0" y="0"/>
                <a:ext cx="4813136" cy="10287000"/>
              </a:xfrm>
              <a:custGeom>
                <a:avLst/>
                <a:gdLst/>
                <a:ahLst/>
                <a:cxnLst/>
                <a:rect l="l" t="t" r="r" b="b"/>
                <a:pathLst>
                  <a:path w="4813136" h="10287000">
                    <a:moveTo>
                      <a:pt x="0" y="0"/>
                    </a:moveTo>
                    <a:lnTo>
                      <a:pt x="4813136" y="0"/>
                    </a:lnTo>
                    <a:lnTo>
                      <a:pt x="4813136" y="10287000"/>
                    </a:lnTo>
                    <a:lnTo>
                      <a:pt x="0" y="102870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-57000"/>
                          </a14:imgEffect>
                          <a14:imgEffect>
                            <a14:colorTemperature colorTemp="7036"/>
                          </a14:imgEffect>
                          <a14:imgEffect>
                            <a14:saturation sat="87000"/>
                          </a14:imgEffect>
                          <a14:imgEffect>
                            <a14:brightnessContrast bright="-3000"/>
                          </a14:imgEffect>
                        </a14:imgLayer>
                      </a14:imgProps>
                    </a:ext>
                  </a:extLst>
                </a:blip>
                <a:stretch>
                  <a:fillRect l="-318" r="-48534" b="-1790"/>
                </a:stretch>
              </a:blipFill>
            </p:spPr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B14B660F-8BB1-4A3E-8BD7-679139EFB3BE}"/>
                  </a:ext>
                </a:extLst>
              </p:cNvPr>
              <p:cNvGrpSpPr/>
              <p:nvPr/>
            </p:nvGrpSpPr>
            <p:grpSpPr>
              <a:xfrm>
                <a:off x="152400" y="3543300"/>
                <a:ext cx="4343400" cy="2771740"/>
                <a:chOff x="1001599" y="121118"/>
                <a:chExt cx="2942195" cy="1877561"/>
              </a:xfrm>
            </p:grpSpPr>
            <p:grpSp>
              <p:nvGrpSpPr>
                <p:cNvPr id="18" name="Group 7">
                  <a:extLst>
                    <a:ext uri="{FF2B5EF4-FFF2-40B4-BE49-F238E27FC236}">
                      <a16:creationId xmlns:a16="http://schemas.microsoft.com/office/drawing/2014/main" id="{6D723194-4DA8-407A-B7FD-E4A0FECC49C1}"/>
                    </a:ext>
                  </a:extLst>
                </p:cNvPr>
                <p:cNvGrpSpPr/>
                <p:nvPr/>
              </p:nvGrpSpPr>
              <p:grpSpPr>
                <a:xfrm>
                  <a:off x="1022876" y="121118"/>
                  <a:ext cx="2920918" cy="1877561"/>
                  <a:chOff x="0" y="0"/>
                  <a:chExt cx="769295" cy="494502"/>
                </a:xfrm>
              </p:grpSpPr>
              <p:sp>
                <p:nvSpPr>
                  <p:cNvPr id="20" name="Freeform 8">
                    <a:extLst>
                      <a:ext uri="{FF2B5EF4-FFF2-40B4-BE49-F238E27FC236}">
                        <a16:creationId xmlns:a16="http://schemas.microsoft.com/office/drawing/2014/main" id="{50CFDC28-CEAB-4925-9378-3D85E236E199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769295" cy="494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295" h="494502">
                        <a:moveTo>
                          <a:pt x="135176" y="0"/>
                        </a:moveTo>
                        <a:lnTo>
                          <a:pt x="634119" y="0"/>
                        </a:lnTo>
                        <a:cubicBezTo>
                          <a:pt x="708775" y="0"/>
                          <a:pt x="769295" y="60520"/>
                          <a:pt x="769295" y="135176"/>
                        </a:cubicBezTo>
                        <a:lnTo>
                          <a:pt x="769295" y="359326"/>
                        </a:lnTo>
                        <a:cubicBezTo>
                          <a:pt x="769295" y="395177"/>
                          <a:pt x="755054" y="429559"/>
                          <a:pt x="729703" y="454909"/>
                        </a:cubicBezTo>
                        <a:cubicBezTo>
                          <a:pt x="704353" y="480260"/>
                          <a:pt x="669970" y="494502"/>
                          <a:pt x="634119" y="494502"/>
                        </a:cubicBezTo>
                        <a:lnTo>
                          <a:pt x="135176" y="494502"/>
                        </a:lnTo>
                        <a:cubicBezTo>
                          <a:pt x="99325" y="494502"/>
                          <a:pt x="64943" y="480260"/>
                          <a:pt x="39592" y="454909"/>
                        </a:cubicBezTo>
                        <a:cubicBezTo>
                          <a:pt x="14242" y="429559"/>
                          <a:pt x="0" y="395177"/>
                          <a:pt x="0" y="359326"/>
                        </a:cubicBezTo>
                        <a:lnTo>
                          <a:pt x="0" y="135176"/>
                        </a:lnTo>
                        <a:cubicBezTo>
                          <a:pt x="0" y="99325"/>
                          <a:pt x="14242" y="64943"/>
                          <a:pt x="39592" y="39592"/>
                        </a:cubicBezTo>
                        <a:cubicBezTo>
                          <a:pt x="64943" y="14242"/>
                          <a:pt x="99325" y="0"/>
                          <a:pt x="135176" y="0"/>
                        </a:cubicBezTo>
                        <a:close/>
                      </a:path>
                    </a:pathLst>
                  </a:custGeom>
                  <a:solidFill>
                    <a:srgbClr val="002D74"/>
                  </a:solidFill>
                </p:spPr>
              </p:sp>
              <p:sp>
                <p:nvSpPr>
                  <p:cNvPr id="21" name="TextBox 9">
                    <a:extLst>
                      <a:ext uri="{FF2B5EF4-FFF2-40B4-BE49-F238E27FC236}">
                        <a16:creationId xmlns:a16="http://schemas.microsoft.com/office/drawing/2014/main" id="{5C719A26-E313-478C-859B-11BB72FDC3BB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-38100"/>
                    <a:ext cx="769295" cy="532602"/>
                  </a:xfrm>
                  <a:prstGeom prst="rect">
                    <a:avLst/>
                  </a:prstGeom>
                </p:spPr>
                <p:txBody>
                  <a:bodyPr lIns="33867" tIns="33867" rIns="33867" bIns="33867" rtlCol="0" anchor="ctr"/>
                  <a:lstStyle/>
                  <a:p>
                    <a:pPr algn="ctr">
                      <a:lnSpc>
                        <a:spcPts val="1773"/>
                      </a:lnSpc>
                    </a:pPr>
                    <a:endParaRPr sz="1200"/>
                  </a:p>
                </p:txBody>
              </p:sp>
            </p:grpSp>
            <p:sp>
              <p:nvSpPr>
                <p:cNvPr id="19" name="TextBox 14">
                  <a:extLst>
                    <a:ext uri="{FF2B5EF4-FFF2-40B4-BE49-F238E27FC236}">
                      <a16:creationId xmlns:a16="http://schemas.microsoft.com/office/drawing/2014/main" id="{BE88D7B3-EA90-4025-83F5-9002907A78DC}"/>
                    </a:ext>
                  </a:extLst>
                </p:cNvPr>
                <p:cNvSpPr txBox="1"/>
                <p:nvPr/>
              </p:nvSpPr>
              <p:spPr>
                <a:xfrm>
                  <a:off x="1001599" y="547695"/>
                  <a:ext cx="2942195" cy="1029400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7933"/>
                    </a:lnSpc>
                  </a:pPr>
                  <a:r>
                    <a:rPr lang="en-US" sz="6400" dirty="0">
                      <a:solidFill>
                        <a:srgbClr val="FFFFFF"/>
                      </a:solidFill>
                      <a:latin typeface="Brandon Grotesque Bold" panose="020B0803020203060202" pitchFamily="34" charset="0"/>
                    </a:rPr>
                    <a:t>Safe?</a:t>
                  </a:r>
                </a:p>
              </p:txBody>
            </p:sp>
          </p:grp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4A1BBCA-AC23-49F3-BD58-0231C1FA39C5}"/>
                </a:ext>
              </a:extLst>
            </p:cNvPr>
            <p:cNvSpPr/>
            <p:nvPr/>
          </p:nvSpPr>
          <p:spPr>
            <a:xfrm>
              <a:off x="4798888" y="0"/>
              <a:ext cx="198057" cy="10287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032921F-EDE6-48EE-A86E-0955646DB3E5}"/>
              </a:ext>
            </a:extLst>
          </p:cNvPr>
          <p:cNvGrpSpPr/>
          <p:nvPr/>
        </p:nvGrpSpPr>
        <p:grpSpPr>
          <a:xfrm>
            <a:off x="8931191" y="-37981"/>
            <a:ext cx="3341263" cy="6972181"/>
            <a:chOff x="13396786" y="-56972"/>
            <a:chExt cx="5011894" cy="10343971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5E53B58E-32C2-4CCC-9181-4379EA5BA082}"/>
                </a:ext>
              </a:extLst>
            </p:cNvPr>
            <p:cNvSpPr/>
            <p:nvPr/>
          </p:nvSpPr>
          <p:spPr>
            <a:xfrm>
              <a:off x="13595544" y="-56972"/>
              <a:ext cx="4813136" cy="10287000"/>
            </a:xfrm>
            <a:custGeom>
              <a:avLst/>
              <a:gdLst/>
              <a:ahLst/>
              <a:cxnLst/>
              <a:rect l="l" t="t" r="r" b="b"/>
              <a:pathLst>
                <a:path w="4813136" h="10287000">
                  <a:moveTo>
                    <a:pt x="0" y="0"/>
                  </a:moveTo>
                  <a:lnTo>
                    <a:pt x="4813136" y="0"/>
                  </a:lnTo>
                  <a:lnTo>
                    <a:pt x="4813136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-39000"/>
                        </a14:imgEffect>
                        <a14:imgEffect>
                          <a14:brightnessContrast bright="18000"/>
                        </a14:imgEffect>
                      </a14:imgLayer>
                    </a14:imgProps>
                  </a:ext>
                </a:extLst>
              </a:blip>
              <a:stretch>
                <a:fillRect l="-48853" b="-1790"/>
              </a:stretch>
            </a:blipFill>
          </p:spPr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B9074AD-D862-4B2C-B6AF-006096E33588}"/>
                </a:ext>
              </a:extLst>
            </p:cNvPr>
            <p:cNvGrpSpPr/>
            <p:nvPr/>
          </p:nvGrpSpPr>
          <p:grpSpPr>
            <a:xfrm>
              <a:off x="13831143" y="3583692"/>
              <a:ext cx="4238411" cy="2704741"/>
              <a:chOff x="1001599" y="121118"/>
              <a:chExt cx="2942195" cy="1877561"/>
            </a:xfrm>
          </p:grpSpPr>
          <p:grpSp>
            <p:nvGrpSpPr>
              <p:cNvPr id="27" name="Group 7">
                <a:extLst>
                  <a:ext uri="{FF2B5EF4-FFF2-40B4-BE49-F238E27FC236}">
                    <a16:creationId xmlns:a16="http://schemas.microsoft.com/office/drawing/2014/main" id="{C81831EF-31E3-4D0A-A9A3-2FDB515CE99E}"/>
                  </a:ext>
                </a:extLst>
              </p:cNvPr>
              <p:cNvGrpSpPr/>
              <p:nvPr/>
            </p:nvGrpSpPr>
            <p:grpSpPr>
              <a:xfrm>
                <a:off x="1022876" y="121118"/>
                <a:ext cx="2920918" cy="1877561"/>
                <a:chOff x="0" y="0"/>
                <a:chExt cx="769295" cy="494502"/>
              </a:xfrm>
            </p:grpSpPr>
            <p:sp>
              <p:nvSpPr>
                <p:cNvPr id="29" name="Freeform 8">
                  <a:extLst>
                    <a:ext uri="{FF2B5EF4-FFF2-40B4-BE49-F238E27FC236}">
                      <a16:creationId xmlns:a16="http://schemas.microsoft.com/office/drawing/2014/main" id="{267B3B6B-75A0-483A-9D8A-64428A0D209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69295" cy="494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95" h="494502">
                      <a:moveTo>
                        <a:pt x="135176" y="0"/>
                      </a:moveTo>
                      <a:lnTo>
                        <a:pt x="634119" y="0"/>
                      </a:lnTo>
                      <a:cubicBezTo>
                        <a:pt x="708775" y="0"/>
                        <a:pt x="769295" y="60520"/>
                        <a:pt x="769295" y="135176"/>
                      </a:cubicBezTo>
                      <a:lnTo>
                        <a:pt x="769295" y="359326"/>
                      </a:lnTo>
                      <a:cubicBezTo>
                        <a:pt x="769295" y="395177"/>
                        <a:pt x="755054" y="429559"/>
                        <a:pt x="729703" y="454909"/>
                      </a:cubicBezTo>
                      <a:cubicBezTo>
                        <a:pt x="704353" y="480260"/>
                        <a:pt x="669970" y="494502"/>
                        <a:pt x="634119" y="494502"/>
                      </a:cubicBezTo>
                      <a:lnTo>
                        <a:pt x="135176" y="494502"/>
                      </a:lnTo>
                      <a:cubicBezTo>
                        <a:pt x="99325" y="494502"/>
                        <a:pt x="64943" y="480260"/>
                        <a:pt x="39592" y="454909"/>
                      </a:cubicBezTo>
                      <a:cubicBezTo>
                        <a:pt x="14242" y="429559"/>
                        <a:pt x="0" y="395177"/>
                        <a:pt x="0" y="359326"/>
                      </a:cubicBezTo>
                      <a:lnTo>
                        <a:pt x="0" y="135176"/>
                      </a:lnTo>
                      <a:cubicBezTo>
                        <a:pt x="0" y="99325"/>
                        <a:pt x="14242" y="64943"/>
                        <a:pt x="39592" y="39592"/>
                      </a:cubicBezTo>
                      <a:cubicBezTo>
                        <a:pt x="64943" y="14242"/>
                        <a:pt x="99325" y="0"/>
                        <a:pt x="135176" y="0"/>
                      </a:cubicBezTo>
                      <a:close/>
                    </a:path>
                  </a:pathLst>
                </a:custGeom>
                <a:solidFill>
                  <a:srgbClr val="D02C30"/>
                </a:solidFill>
              </p:spPr>
            </p:sp>
            <p:sp>
              <p:nvSpPr>
                <p:cNvPr id="30" name="TextBox 9">
                  <a:extLst>
                    <a:ext uri="{FF2B5EF4-FFF2-40B4-BE49-F238E27FC236}">
                      <a16:creationId xmlns:a16="http://schemas.microsoft.com/office/drawing/2014/main" id="{84E36C8F-CCAA-48CF-8A13-DCAE2B7E9CAC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769295" cy="532602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1773"/>
                    </a:lnSpc>
                  </a:pPr>
                  <a:endParaRPr sz="1200"/>
                </a:p>
              </p:txBody>
            </p:sp>
          </p:grpSp>
          <p:sp>
            <p:nvSpPr>
              <p:cNvPr id="28" name="TextBox 14">
                <a:extLst>
                  <a:ext uri="{FF2B5EF4-FFF2-40B4-BE49-F238E27FC236}">
                    <a16:creationId xmlns:a16="http://schemas.microsoft.com/office/drawing/2014/main" id="{FCEE5D9A-60C1-4C8C-AFB9-8BB864EBCC23}"/>
                  </a:ext>
                </a:extLst>
              </p:cNvPr>
              <p:cNvSpPr txBox="1"/>
              <p:nvPr/>
            </p:nvSpPr>
            <p:spPr>
              <a:xfrm>
                <a:off x="1001599" y="547696"/>
                <a:ext cx="2942195" cy="104337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33"/>
                  </a:lnSpc>
                </a:pPr>
                <a:r>
                  <a:rPr lang="en-US" sz="6400" dirty="0">
                    <a:solidFill>
                      <a:srgbClr val="FFFFFF"/>
                    </a:solidFill>
                    <a:latin typeface="Brandon Grotesque Bold" panose="020B0803020203060202" pitchFamily="34" charset="0"/>
                  </a:rPr>
                  <a:t>Unsafe?</a:t>
                </a:r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8EF42CC-331B-410C-95EA-39D390462CF8}"/>
                </a:ext>
              </a:extLst>
            </p:cNvPr>
            <p:cNvSpPr/>
            <p:nvPr/>
          </p:nvSpPr>
          <p:spPr>
            <a:xfrm>
              <a:off x="13396786" y="-1"/>
              <a:ext cx="198057" cy="10287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3208758" y="728446"/>
            <a:ext cx="5774485" cy="77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4"/>
              </a:lnSpc>
            </a:pPr>
            <a:r>
              <a:rPr lang="en-US" sz="8967">
                <a:solidFill>
                  <a:srgbClr val="FFFFFF"/>
                </a:solidFill>
                <a:latin typeface="Pacifico"/>
              </a:rPr>
              <a:t>Icebreaker</a:t>
            </a:r>
          </a:p>
        </p:txBody>
      </p:sp>
      <p:sp>
        <p:nvSpPr>
          <p:cNvPr id="13" name="Freeform 13"/>
          <p:cNvSpPr/>
          <p:nvPr/>
        </p:nvSpPr>
        <p:spPr>
          <a:xfrm>
            <a:off x="3576150" y="436330"/>
            <a:ext cx="5039701" cy="5985341"/>
          </a:xfrm>
          <a:custGeom>
            <a:avLst/>
            <a:gdLst/>
            <a:ahLst/>
            <a:cxnLst/>
            <a:rect l="l" t="t" r="r" b="b"/>
            <a:pathLst>
              <a:path w="8661728" h="10287000">
                <a:moveTo>
                  <a:pt x="0" y="0"/>
                </a:moveTo>
                <a:lnTo>
                  <a:pt x="8661728" y="0"/>
                </a:lnTo>
                <a:lnTo>
                  <a:pt x="86617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95" r="-16868" b="-19564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id="14" name="TextBox 14"/>
          <p:cNvSpPr txBox="1"/>
          <p:nvPr/>
        </p:nvSpPr>
        <p:spPr>
          <a:xfrm>
            <a:off x="10528624" y="6369051"/>
            <a:ext cx="1180776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400">
                <a:solidFill>
                  <a:srgbClr val="FFFFFF"/>
                </a:solidFill>
                <a:latin typeface="Pacifico"/>
              </a:rPr>
              <a:t>Goodwill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F61B916-BB3D-4EEB-9764-72A890129981}"/>
              </a:ext>
            </a:extLst>
          </p:cNvPr>
          <p:cNvGrpSpPr/>
          <p:nvPr/>
        </p:nvGrpSpPr>
        <p:grpSpPr>
          <a:xfrm>
            <a:off x="0" y="0"/>
            <a:ext cx="3331297" cy="6858000"/>
            <a:chOff x="0" y="0"/>
            <a:chExt cx="4996945" cy="1028700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2906339-D8D1-4D65-9FCB-E29341128B57}"/>
                </a:ext>
              </a:extLst>
            </p:cNvPr>
            <p:cNvGrpSpPr/>
            <p:nvPr/>
          </p:nvGrpSpPr>
          <p:grpSpPr>
            <a:xfrm>
              <a:off x="0" y="0"/>
              <a:ext cx="4813136" cy="10287000"/>
              <a:chOff x="0" y="0"/>
              <a:chExt cx="4813136" cy="10287000"/>
            </a:xfrm>
          </p:grpSpPr>
          <p:sp>
            <p:nvSpPr>
              <p:cNvPr id="25" name="Freeform 6">
                <a:extLst>
                  <a:ext uri="{FF2B5EF4-FFF2-40B4-BE49-F238E27FC236}">
                    <a16:creationId xmlns:a16="http://schemas.microsoft.com/office/drawing/2014/main" id="{F52A4516-33A9-4568-A9C2-A628924BABD2}"/>
                  </a:ext>
                </a:extLst>
              </p:cNvPr>
              <p:cNvSpPr/>
              <p:nvPr/>
            </p:nvSpPr>
            <p:spPr>
              <a:xfrm>
                <a:off x="0" y="0"/>
                <a:ext cx="4813136" cy="10287000"/>
              </a:xfrm>
              <a:custGeom>
                <a:avLst/>
                <a:gdLst/>
                <a:ahLst/>
                <a:cxnLst/>
                <a:rect l="l" t="t" r="r" b="b"/>
                <a:pathLst>
                  <a:path w="4813136" h="10287000">
                    <a:moveTo>
                      <a:pt x="0" y="0"/>
                    </a:moveTo>
                    <a:lnTo>
                      <a:pt x="4813136" y="0"/>
                    </a:lnTo>
                    <a:lnTo>
                      <a:pt x="4813136" y="10287000"/>
                    </a:lnTo>
                    <a:lnTo>
                      <a:pt x="0" y="102870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-57000"/>
                          </a14:imgEffect>
                          <a14:imgEffect>
                            <a14:colorTemperature colorTemp="7036"/>
                          </a14:imgEffect>
                          <a14:imgEffect>
                            <a14:saturation sat="87000"/>
                          </a14:imgEffect>
                          <a14:imgEffect>
                            <a14:brightnessContrast bright="-3000"/>
                          </a14:imgEffect>
                        </a14:imgLayer>
                      </a14:imgProps>
                    </a:ext>
                  </a:extLst>
                </a:blip>
                <a:stretch>
                  <a:fillRect l="-318" r="-48534" b="-1790"/>
                </a:stretch>
              </a:blipFill>
            </p:spPr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17E14572-548B-4332-B94C-F65D2122C851}"/>
                  </a:ext>
                </a:extLst>
              </p:cNvPr>
              <p:cNvGrpSpPr/>
              <p:nvPr/>
            </p:nvGrpSpPr>
            <p:grpSpPr>
              <a:xfrm>
                <a:off x="152400" y="3543300"/>
                <a:ext cx="4343400" cy="2771740"/>
                <a:chOff x="1001599" y="121118"/>
                <a:chExt cx="2942195" cy="1877561"/>
              </a:xfrm>
            </p:grpSpPr>
            <p:grpSp>
              <p:nvGrpSpPr>
                <p:cNvPr id="27" name="Group 7">
                  <a:extLst>
                    <a:ext uri="{FF2B5EF4-FFF2-40B4-BE49-F238E27FC236}">
                      <a16:creationId xmlns:a16="http://schemas.microsoft.com/office/drawing/2014/main" id="{DC15B2A9-0342-4EFB-B3E8-EC36077874CF}"/>
                    </a:ext>
                  </a:extLst>
                </p:cNvPr>
                <p:cNvGrpSpPr/>
                <p:nvPr/>
              </p:nvGrpSpPr>
              <p:grpSpPr>
                <a:xfrm>
                  <a:off x="1022876" y="121118"/>
                  <a:ext cx="2920918" cy="1877561"/>
                  <a:chOff x="0" y="0"/>
                  <a:chExt cx="769295" cy="494502"/>
                </a:xfrm>
              </p:grpSpPr>
              <p:sp>
                <p:nvSpPr>
                  <p:cNvPr id="29" name="Freeform 8">
                    <a:extLst>
                      <a:ext uri="{FF2B5EF4-FFF2-40B4-BE49-F238E27FC236}">
                        <a16:creationId xmlns:a16="http://schemas.microsoft.com/office/drawing/2014/main" id="{981BF03E-248A-4DF9-9DD2-65CC4B07073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769295" cy="494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295" h="494502">
                        <a:moveTo>
                          <a:pt x="135176" y="0"/>
                        </a:moveTo>
                        <a:lnTo>
                          <a:pt x="634119" y="0"/>
                        </a:lnTo>
                        <a:cubicBezTo>
                          <a:pt x="708775" y="0"/>
                          <a:pt x="769295" y="60520"/>
                          <a:pt x="769295" y="135176"/>
                        </a:cubicBezTo>
                        <a:lnTo>
                          <a:pt x="769295" y="359326"/>
                        </a:lnTo>
                        <a:cubicBezTo>
                          <a:pt x="769295" y="395177"/>
                          <a:pt x="755054" y="429559"/>
                          <a:pt x="729703" y="454909"/>
                        </a:cubicBezTo>
                        <a:cubicBezTo>
                          <a:pt x="704353" y="480260"/>
                          <a:pt x="669970" y="494502"/>
                          <a:pt x="634119" y="494502"/>
                        </a:cubicBezTo>
                        <a:lnTo>
                          <a:pt x="135176" y="494502"/>
                        </a:lnTo>
                        <a:cubicBezTo>
                          <a:pt x="99325" y="494502"/>
                          <a:pt x="64943" y="480260"/>
                          <a:pt x="39592" y="454909"/>
                        </a:cubicBezTo>
                        <a:cubicBezTo>
                          <a:pt x="14242" y="429559"/>
                          <a:pt x="0" y="395177"/>
                          <a:pt x="0" y="359326"/>
                        </a:cubicBezTo>
                        <a:lnTo>
                          <a:pt x="0" y="135176"/>
                        </a:lnTo>
                        <a:cubicBezTo>
                          <a:pt x="0" y="99325"/>
                          <a:pt x="14242" y="64943"/>
                          <a:pt x="39592" y="39592"/>
                        </a:cubicBezTo>
                        <a:cubicBezTo>
                          <a:pt x="64943" y="14242"/>
                          <a:pt x="99325" y="0"/>
                          <a:pt x="135176" y="0"/>
                        </a:cubicBezTo>
                        <a:close/>
                      </a:path>
                    </a:pathLst>
                  </a:custGeom>
                  <a:solidFill>
                    <a:srgbClr val="002D74"/>
                  </a:solidFill>
                </p:spPr>
              </p:sp>
              <p:sp>
                <p:nvSpPr>
                  <p:cNvPr id="30" name="TextBox 9">
                    <a:extLst>
                      <a:ext uri="{FF2B5EF4-FFF2-40B4-BE49-F238E27FC236}">
                        <a16:creationId xmlns:a16="http://schemas.microsoft.com/office/drawing/2014/main" id="{5E12ECE0-537E-4EAB-B160-75A04EAB0F13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-38100"/>
                    <a:ext cx="769295" cy="532602"/>
                  </a:xfrm>
                  <a:prstGeom prst="rect">
                    <a:avLst/>
                  </a:prstGeom>
                </p:spPr>
                <p:txBody>
                  <a:bodyPr lIns="33867" tIns="33867" rIns="33867" bIns="33867" rtlCol="0" anchor="ctr"/>
                  <a:lstStyle/>
                  <a:p>
                    <a:pPr algn="ctr">
                      <a:lnSpc>
                        <a:spcPts val="1773"/>
                      </a:lnSpc>
                    </a:pPr>
                    <a:endParaRPr sz="1200"/>
                  </a:p>
                </p:txBody>
              </p:sp>
            </p:grpSp>
            <p:sp>
              <p:nvSpPr>
                <p:cNvPr id="28" name="TextBox 14">
                  <a:extLst>
                    <a:ext uri="{FF2B5EF4-FFF2-40B4-BE49-F238E27FC236}">
                      <a16:creationId xmlns:a16="http://schemas.microsoft.com/office/drawing/2014/main" id="{26AA8B07-64AB-4BCA-A44A-3738B8A183C8}"/>
                    </a:ext>
                  </a:extLst>
                </p:cNvPr>
                <p:cNvSpPr txBox="1"/>
                <p:nvPr/>
              </p:nvSpPr>
              <p:spPr>
                <a:xfrm>
                  <a:off x="1001599" y="547695"/>
                  <a:ext cx="2942195" cy="1029400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7933"/>
                    </a:lnSpc>
                  </a:pPr>
                  <a:r>
                    <a:rPr lang="en-US" sz="6400" dirty="0">
                      <a:solidFill>
                        <a:srgbClr val="FFFFFF"/>
                      </a:solidFill>
                      <a:latin typeface="Brandon Grotesque Bold" panose="020B0803020203060202" pitchFamily="34" charset="0"/>
                    </a:rPr>
                    <a:t>Safe?</a:t>
                  </a:r>
                </a:p>
              </p:txBody>
            </p:sp>
          </p:grp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6D05372-57F2-4FDE-8886-C4E6168973E5}"/>
                </a:ext>
              </a:extLst>
            </p:cNvPr>
            <p:cNvSpPr/>
            <p:nvPr/>
          </p:nvSpPr>
          <p:spPr>
            <a:xfrm>
              <a:off x="4798888" y="0"/>
              <a:ext cx="198057" cy="10287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C00801D-B543-4B4B-A982-8D7E56765D0D}"/>
              </a:ext>
            </a:extLst>
          </p:cNvPr>
          <p:cNvGrpSpPr/>
          <p:nvPr/>
        </p:nvGrpSpPr>
        <p:grpSpPr>
          <a:xfrm>
            <a:off x="8931191" y="-37981"/>
            <a:ext cx="3341263" cy="6972181"/>
            <a:chOff x="13396786" y="-56972"/>
            <a:chExt cx="5011894" cy="10343971"/>
          </a:xfrm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2DE8C28B-8F84-4AB4-BD5E-E82827072357}"/>
                </a:ext>
              </a:extLst>
            </p:cNvPr>
            <p:cNvSpPr/>
            <p:nvPr/>
          </p:nvSpPr>
          <p:spPr>
            <a:xfrm>
              <a:off x="13595544" y="-56972"/>
              <a:ext cx="4813136" cy="10287000"/>
            </a:xfrm>
            <a:custGeom>
              <a:avLst/>
              <a:gdLst/>
              <a:ahLst/>
              <a:cxnLst/>
              <a:rect l="l" t="t" r="r" b="b"/>
              <a:pathLst>
                <a:path w="4813136" h="10287000">
                  <a:moveTo>
                    <a:pt x="0" y="0"/>
                  </a:moveTo>
                  <a:lnTo>
                    <a:pt x="4813136" y="0"/>
                  </a:lnTo>
                  <a:lnTo>
                    <a:pt x="4813136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-39000"/>
                        </a14:imgEffect>
                        <a14:imgEffect>
                          <a14:brightnessContrast bright="18000"/>
                        </a14:imgEffect>
                      </a14:imgLayer>
                    </a14:imgProps>
                  </a:ext>
                </a:extLst>
              </a:blip>
              <a:stretch>
                <a:fillRect l="-48853" b="-1790"/>
              </a:stretch>
            </a:blipFill>
          </p:spPr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14EED8F-AE9F-488A-A868-648BA134752F}"/>
                </a:ext>
              </a:extLst>
            </p:cNvPr>
            <p:cNvGrpSpPr/>
            <p:nvPr/>
          </p:nvGrpSpPr>
          <p:grpSpPr>
            <a:xfrm>
              <a:off x="13831143" y="3583692"/>
              <a:ext cx="4238411" cy="2704741"/>
              <a:chOff x="1001599" y="121118"/>
              <a:chExt cx="2942195" cy="1877561"/>
            </a:xfrm>
          </p:grpSpPr>
          <p:grpSp>
            <p:nvGrpSpPr>
              <p:cNvPr id="35" name="Group 7">
                <a:extLst>
                  <a:ext uri="{FF2B5EF4-FFF2-40B4-BE49-F238E27FC236}">
                    <a16:creationId xmlns:a16="http://schemas.microsoft.com/office/drawing/2014/main" id="{03F3A45E-B2C3-4AB7-9F0D-86263C4A9DF9}"/>
                  </a:ext>
                </a:extLst>
              </p:cNvPr>
              <p:cNvGrpSpPr/>
              <p:nvPr/>
            </p:nvGrpSpPr>
            <p:grpSpPr>
              <a:xfrm>
                <a:off x="1022876" y="121118"/>
                <a:ext cx="2920918" cy="1877561"/>
                <a:chOff x="0" y="0"/>
                <a:chExt cx="769295" cy="494502"/>
              </a:xfrm>
            </p:grpSpPr>
            <p:sp>
              <p:nvSpPr>
                <p:cNvPr id="37" name="Freeform 8">
                  <a:extLst>
                    <a:ext uri="{FF2B5EF4-FFF2-40B4-BE49-F238E27FC236}">
                      <a16:creationId xmlns:a16="http://schemas.microsoft.com/office/drawing/2014/main" id="{560AD820-E2F4-43F8-9A0A-5A2F2B2D938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69295" cy="494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95" h="494502">
                      <a:moveTo>
                        <a:pt x="135176" y="0"/>
                      </a:moveTo>
                      <a:lnTo>
                        <a:pt x="634119" y="0"/>
                      </a:lnTo>
                      <a:cubicBezTo>
                        <a:pt x="708775" y="0"/>
                        <a:pt x="769295" y="60520"/>
                        <a:pt x="769295" y="135176"/>
                      </a:cubicBezTo>
                      <a:lnTo>
                        <a:pt x="769295" y="359326"/>
                      </a:lnTo>
                      <a:cubicBezTo>
                        <a:pt x="769295" y="395177"/>
                        <a:pt x="755054" y="429559"/>
                        <a:pt x="729703" y="454909"/>
                      </a:cubicBezTo>
                      <a:cubicBezTo>
                        <a:pt x="704353" y="480260"/>
                        <a:pt x="669970" y="494502"/>
                        <a:pt x="634119" y="494502"/>
                      </a:cubicBezTo>
                      <a:lnTo>
                        <a:pt x="135176" y="494502"/>
                      </a:lnTo>
                      <a:cubicBezTo>
                        <a:pt x="99325" y="494502"/>
                        <a:pt x="64943" y="480260"/>
                        <a:pt x="39592" y="454909"/>
                      </a:cubicBezTo>
                      <a:cubicBezTo>
                        <a:pt x="14242" y="429559"/>
                        <a:pt x="0" y="395177"/>
                        <a:pt x="0" y="359326"/>
                      </a:cubicBezTo>
                      <a:lnTo>
                        <a:pt x="0" y="135176"/>
                      </a:lnTo>
                      <a:cubicBezTo>
                        <a:pt x="0" y="99325"/>
                        <a:pt x="14242" y="64943"/>
                        <a:pt x="39592" y="39592"/>
                      </a:cubicBezTo>
                      <a:cubicBezTo>
                        <a:pt x="64943" y="14242"/>
                        <a:pt x="99325" y="0"/>
                        <a:pt x="135176" y="0"/>
                      </a:cubicBezTo>
                      <a:close/>
                    </a:path>
                  </a:pathLst>
                </a:custGeom>
                <a:solidFill>
                  <a:srgbClr val="D02C30"/>
                </a:solidFill>
              </p:spPr>
            </p:sp>
            <p:sp>
              <p:nvSpPr>
                <p:cNvPr id="38" name="TextBox 9">
                  <a:extLst>
                    <a:ext uri="{FF2B5EF4-FFF2-40B4-BE49-F238E27FC236}">
                      <a16:creationId xmlns:a16="http://schemas.microsoft.com/office/drawing/2014/main" id="{8E4EF194-EF94-4E69-94DA-9A5AEA51B049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769295" cy="532602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1773"/>
                    </a:lnSpc>
                  </a:pPr>
                  <a:endParaRPr sz="1200"/>
                </a:p>
              </p:txBody>
            </p:sp>
          </p:grpSp>
          <p:sp>
            <p:nvSpPr>
              <p:cNvPr id="36" name="TextBox 14">
                <a:extLst>
                  <a:ext uri="{FF2B5EF4-FFF2-40B4-BE49-F238E27FC236}">
                    <a16:creationId xmlns:a16="http://schemas.microsoft.com/office/drawing/2014/main" id="{345CFCFA-7415-4806-BEBC-663418161E6A}"/>
                  </a:ext>
                </a:extLst>
              </p:cNvPr>
              <p:cNvSpPr txBox="1"/>
              <p:nvPr/>
            </p:nvSpPr>
            <p:spPr>
              <a:xfrm>
                <a:off x="1001599" y="547696"/>
                <a:ext cx="2942195" cy="104337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33"/>
                  </a:lnSpc>
                </a:pPr>
                <a:r>
                  <a:rPr lang="en-US" sz="6400" dirty="0">
                    <a:solidFill>
                      <a:srgbClr val="FFFFFF"/>
                    </a:solidFill>
                    <a:latin typeface="Brandon Grotesque Bold" panose="020B0803020203060202" pitchFamily="34" charset="0"/>
                  </a:rPr>
                  <a:t>Unsafe?</a:t>
                </a:r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CAB737A-FA5D-4B82-8FD2-A19900831AA6}"/>
                </a:ext>
              </a:extLst>
            </p:cNvPr>
            <p:cNvSpPr/>
            <p:nvPr/>
          </p:nvSpPr>
          <p:spPr>
            <a:xfrm>
              <a:off x="13396786" y="-1"/>
              <a:ext cx="198057" cy="10287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3208758" y="728446"/>
            <a:ext cx="5774485" cy="77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4"/>
              </a:lnSpc>
            </a:pPr>
            <a:r>
              <a:rPr lang="en-US" sz="8967">
                <a:solidFill>
                  <a:srgbClr val="FFFFFF"/>
                </a:solidFill>
                <a:latin typeface="Pacifico"/>
              </a:rPr>
              <a:t>Icebreaker</a:t>
            </a:r>
          </a:p>
        </p:txBody>
      </p:sp>
      <p:sp>
        <p:nvSpPr>
          <p:cNvPr id="13" name="Freeform 13"/>
          <p:cNvSpPr/>
          <p:nvPr/>
        </p:nvSpPr>
        <p:spPr>
          <a:xfrm>
            <a:off x="3564329" y="452412"/>
            <a:ext cx="5131075" cy="6093861"/>
          </a:xfrm>
          <a:custGeom>
            <a:avLst/>
            <a:gdLst/>
            <a:ahLst/>
            <a:cxnLst/>
            <a:rect l="l" t="t" r="r" b="b"/>
            <a:pathLst>
              <a:path w="8661728" h="10287000">
                <a:moveTo>
                  <a:pt x="0" y="0"/>
                </a:moveTo>
                <a:lnTo>
                  <a:pt x="8661728" y="0"/>
                </a:lnTo>
                <a:lnTo>
                  <a:pt x="86617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33" r="-3833" b="-20874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id="14" name="TextBox 14"/>
          <p:cNvSpPr txBox="1"/>
          <p:nvPr/>
        </p:nvSpPr>
        <p:spPr>
          <a:xfrm>
            <a:off x="10528624" y="6369051"/>
            <a:ext cx="1180776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400">
                <a:solidFill>
                  <a:srgbClr val="FFFFFF"/>
                </a:solidFill>
                <a:latin typeface="Pacifico"/>
              </a:rPr>
              <a:t>Goodwill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0AAFEF1-6AF8-4BA9-A794-71291E2F57FF}"/>
              </a:ext>
            </a:extLst>
          </p:cNvPr>
          <p:cNvGrpSpPr/>
          <p:nvPr/>
        </p:nvGrpSpPr>
        <p:grpSpPr>
          <a:xfrm>
            <a:off x="0" y="0"/>
            <a:ext cx="3331297" cy="6858000"/>
            <a:chOff x="0" y="0"/>
            <a:chExt cx="4996945" cy="102870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016B8B7-5DE3-4E80-B002-433ECE220192}"/>
                </a:ext>
              </a:extLst>
            </p:cNvPr>
            <p:cNvGrpSpPr/>
            <p:nvPr/>
          </p:nvGrpSpPr>
          <p:grpSpPr>
            <a:xfrm>
              <a:off x="0" y="0"/>
              <a:ext cx="4813136" cy="10287000"/>
              <a:chOff x="0" y="0"/>
              <a:chExt cx="4813136" cy="10287000"/>
            </a:xfrm>
          </p:grpSpPr>
          <p:sp>
            <p:nvSpPr>
              <p:cNvPr id="18" name="Freeform 6">
                <a:extLst>
                  <a:ext uri="{FF2B5EF4-FFF2-40B4-BE49-F238E27FC236}">
                    <a16:creationId xmlns:a16="http://schemas.microsoft.com/office/drawing/2014/main" id="{BF0BBDDD-15F4-422B-8412-E9E93DADB8A8}"/>
                  </a:ext>
                </a:extLst>
              </p:cNvPr>
              <p:cNvSpPr/>
              <p:nvPr/>
            </p:nvSpPr>
            <p:spPr>
              <a:xfrm>
                <a:off x="0" y="0"/>
                <a:ext cx="4813136" cy="10287000"/>
              </a:xfrm>
              <a:custGeom>
                <a:avLst/>
                <a:gdLst/>
                <a:ahLst/>
                <a:cxnLst/>
                <a:rect l="l" t="t" r="r" b="b"/>
                <a:pathLst>
                  <a:path w="4813136" h="10287000">
                    <a:moveTo>
                      <a:pt x="0" y="0"/>
                    </a:moveTo>
                    <a:lnTo>
                      <a:pt x="4813136" y="0"/>
                    </a:lnTo>
                    <a:lnTo>
                      <a:pt x="4813136" y="10287000"/>
                    </a:lnTo>
                    <a:lnTo>
                      <a:pt x="0" y="102870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-57000"/>
                          </a14:imgEffect>
                          <a14:imgEffect>
                            <a14:colorTemperature colorTemp="7036"/>
                          </a14:imgEffect>
                          <a14:imgEffect>
                            <a14:saturation sat="87000"/>
                          </a14:imgEffect>
                          <a14:imgEffect>
                            <a14:brightnessContrast bright="-3000"/>
                          </a14:imgEffect>
                        </a14:imgLayer>
                      </a14:imgProps>
                    </a:ext>
                  </a:extLst>
                </a:blip>
                <a:stretch>
                  <a:fillRect l="-318" r="-48534" b="-1790"/>
                </a:stretch>
              </a:blipFill>
            </p:spPr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1DC7A311-452D-4F3F-A287-F441ACAF1F3A}"/>
                  </a:ext>
                </a:extLst>
              </p:cNvPr>
              <p:cNvGrpSpPr/>
              <p:nvPr/>
            </p:nvGrpSpPr>
            <p:grpSpPr>
              <a:xfrm>
                <a:off x="152400" y="3543300"/>
                <a:ext cx="4343400" cy="2771740"/>
                <a:chOff x="1001599" y="121118"/>
                <a:chExt cx="2942195" cy="1877561"/>
              </a:xfrm>
            </p:grpSpPr>
            <p:grpSp>
              <p:nvGrpSpPr>
                <p:cNvPr id="20" name="Group 7">
                  <a:extLst>
                    <a:ext uri="{FF2B5EF4-FFF2-40B4-BE49-F238E27FC236}">
                      <a16:creationId xmlns:a16="http://schemas.microsoft.com/office/drawing/2014/main" id="{142E595C-1AAD-4E59-B018-A035FC34A51A}"/>
                    </a:ext>
                  </a:extLst>
                </p:cNvPr>
                <p:cNvGrpSpPr/>
                <p:nvPr/>
              </p:nvGrpSpPr>
              <p:grpSpPr>
                <a:xfrm>
                  <a:off x="1022876" y="121118"/>
                  <a:ext cx="2920918" cy="1877561"/>
                  <a:chOff x="0" y="0"/>
                  <a:chExt cx="769295" cy="494502"/>
                </a:xfrm>
              </p:grpSpPr>
              <p:sp>
                <p:nvSpPr>
                  <p:cNvPr id="22" name="Freeform 8">
                    <a:extLst>
                      <a:ext uri="{FF2B5EF4-FFF2-40B4-BE49-F238E27FC236}">
                        <a16:creationId xmlns:a16="http://schemas.microsoft.com/office/drawing/2014/main" id="{7FF11C99-1374-420B-9AD7-3CC8F0B95824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769295" cy="494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295" h="494502">
                        <a:moveTo>
                          <a:pt x="135176" y="0"/>
                        </a:moveTo>
                        <a:lnTo>
                          <a:pt x="634119" y="0"/>
                        </a:lnTo>
                        <a:cubicBezTo>
                          <a:pt x="708775" y="0"/>
                          <a:pt x="769295" y="60520"/>
                          <a:pt x="769295" y="135176"/>
                        </a:cubicBezTo>
                        <a:lnTo>
                          <a:pt x="769295" y="359326"/>
                        </a:lnTo>
                        <a:cubicBezTo>
                          <a:pt x="769295" y="395177"/>
                          <a:pt x="755054" y="429559"/>
                          <a:pt x="729703" y="454909"/>
                        </a:cubicBezTo>
                        <a:cubicBezTo>
                          <a:pt x="704353" y="480260"/>
                          <a:pt x="669970" y="494502"/>
                          <a:pt x="634119" y="494502"/>
                        </a:cubicBezTo>
                        <a:lnTo>
                          <a:pt x="135176" y="494502"/>
                        </a:lnTo>
                        <a:cubicBezTo>
                          <a:pt x="99325" y="494502"/>
                          <a:pt x="64943" y="480260"/>
                          <a:pt x="39592" y="454909"/>
                        </a:cubicBezTo>
                        <a:cubicBezTo>
                          <a:pt x="14242" y="429559"/>
                          <a:pt x="0" y="395177"/>
                          <a:pt x="0" y="359326"/>
                        </a:cubicBezTo>
                        <a:lnTo>
                          <a:pt x="0" y="135176"/>
                        </a:lnTo>
                        <a:cubicBezTo>
                          <a:pt x="0" y="99325"/>
                          <a:pt x="14242" y="64943"/>
                          <a:pt x="39592" y="39592"/>
                        </a:cubicBezTo>
                        <a:cubicBezTo>
                          <a:pt x="64943" y="14242"/>
                          <a:pt x="99325" y="0"/>
                          <a:pt x="135176" y="0"/>
                        </a:cubicBezTo>
                        <a:close/>
                      </a:path>
                    </a:pathLst>
                  </a:custGeom>
                  <a:solidFill>
                    <a:srgbClr val="002D74"/>
                  </a:solidFill>
                </p:spPr>
              </p:sp>
              <p:sp>
                <p:nvSpPr>
                  <p:cNvPr id="23" name="TextBox 9">
                    <a:extLst>
                      <a:ext uri="{FF2B5EF4-FFF2-40B4-BE49-F238E27FC236}">
                        <a16:creationId xmlns:a16="http://schemas.microsoft.com/office/drawing/2014/main" id="{A4E6D1C0-84CB-4EF5-B495-9FC7DF87B774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-38100"/>
                    <a:ext cx="769295" cy="532602"/>
                  </a:xfrm>
                  <a:prstGeom prst="rect">
                    <a:avLst/>
                  </a:prstGeom>
                </p:spPr>
                <p:txBody>
                  <a:bodyPr lIns="33867" tIns="33867" rIns="33867" bIns="33867" rtlCol="0" anchor="ctr"/>
                  <a:lstStyle/>
                  <a:p>
                    <a:pPr algn="ctr">
                      <a:lnSpc>
                        <a:spcPts val="1773"/>
                      </a:lnSpc>
                    </a:pPr>
                    <a:endParaRPr sz="1200"/>
                  </a:p>
                </p:txBody>
              </p:sp>
            </p:grpSp>
            <p:sp>
              <p:nvSpPr>
                <p:cNvPr id="21" name="TextBox 14">
                  <a:extLst>
                    <a:ext uri="{FF2B5EF4-FFF2-40B4-BE49-F238E27FC236}">
                      <a16:creationId xmlns:a16="http://schemas.microsoft.com/office/drawing/2014/main" id="{32027CCA-3CC9-49EC-B49A-F5DC86055570}"/>
                    </a:ext>
                  </a:extLst>
                </p:cNvPr>
                <p:cNvSpPr txBox="1"/>
                <p:nvPr/>
              </p:nvSpPr>
              <p:spPr>
                <a:xfrm>
                  <a:off x="1001599" y="547695"/>
                  <a:ext cx="2942195" cy="1029400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7933"/>
                    </a:lnSpc>
                  </a:pPr>
                  <a:r>
                    <a:rPr lang="en-US" sz="6400" dirty="0">
                      <a:solidFill>
                        <a:srgbClr val="FFFFFF"/>
                      </a:solidFill>
                      <a:latin typeface="Brandon Grotesque Bold" panose="020B0803020203060202" pitchFamily="34" charset="0"/>
                    </a:rPr>
                    <a:t>Safe?</a:t>
                  </a:r>
                </a:p>
              </p:txBody>
            </p:sp>
          </p:grp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13EA5CA-F298-49D7-A718-B63753410F24}"/>
                </a:ext>
              </a:extLst>
            </p:cNvPr>
            <p:cNvSpPr/>
            <p:nvPr/>
          </p:nvSpPr>
          <p:spPr>
            <a:xfrm>
              <a:off x="4798888" y="0"/>
              <a:ext cx="198057" cy="10287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92FC706-8550-4972-9164-502ACF658B41}"/>
              </a:ext>
            </a:extLst>
          </p:cNvPr>
          <p:cNvGrpSpPr/>
          <p:nvPr/>
        </p:nvGrpSpPr>
        <p:grpSpPr>
          <a:xfrm>
            <a:off x="8931191" y="-37981"/>
            <a:ext cx="3341263" cy="6972181"/>
            <a:chOff x="13396786" y="-56972"/>
            <a:chExt cx="5011894" cy="10343971"/>
          </a:xfrm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5C28CAFC-A76B-48E4-826D-DC4585207E6D}"/>
                </a:ext>
              </a:extLst>
            </p:cNvPr>
            <p:cNvSpPr/>
            <p:nvPr/>
          </p:nvSpPr>
          <p:spPr>
            <a:xfrm>
              <a:off x="13595544" y="-56972"/>
              <a:ext cx="4813136" cy="10287000"/>
            </a:xfrm>
            <a:custGeom>
              <a:avLst/>
              <a:gdLst/>
              <a:ahLst/>
              <a:cxnLst/>
              <a:rect l="l" t="t" r="r" b="b"/>
              <a:pathLst>
                <a:path w="4813136" h="10287000">
                  <a:moveTo>
                    <a:pt x="0" y="0"/>
                  </a:moveTo>
                  <a:lnTo>
                    <a:pt x="4813136" y="0"/>
                  </a:lnTo>
                  <a:lnTo>
                    <a:pt x="4813136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-39000"/>
                        </a14:imgEffect>
                        <a14:imgEffect>
                          <a14:brightnessContrast bright="18000"/>
                        </a14:imgEffect>
                      </a14:imgLayer>
                    </a14:imgProps>
                  </a:ext>
                </a:extLst>
              </a:blip>
              <a:stretch>
                <a:fillRect l="-48853" b="-1790"/>
              </a:stretch>
            </a:blipFill>
          </p:spPr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97F49E6-C671-41F7-9D47-BEE75BF6BD3E}"/>
                </a:ext>
              </a:extLst>
            </p:cNvPr>
            <p:cNvGrpSpPr/>
            <p:nvPr/>
          </p:nvGrpSpPr>
          <p:grpSpPr>
            <a:xfrm>
              <a:off x="13831143" y="3583692"/>
              <a:ext cx="4238411" cy="2704741"/>
              <a:chOff x="1001599" y="121118"/>
              <a:chExt cx="2942195" cy="1877561"/>
            </a:xfrm>
          </p:grpSpPr>
          <p:grpSp>
            <p:nvGrpSpPr>
              <p:cNvPr id="28" name="Group 7">
                <a:extLst>
                  <a:ext uri="{FF2B5EF4-FFF2-40B4-BE49-F238E27FC236}">
                    <a16:creationId xmlns:a16="http://schemas.microsoft.com/office/drawing/2014/main" id="{11E7A3F9-FD08-42F0-B14A-6E2DEEF1AB82}"/>
                  </a:ext>
                </a:extLst>
              </p:cNvPr>
              <p:cNvGrpSpPr/>
              <p:nvPr/>
            </p:nvGrpSpPr>
            <p:grpSpPr>
              <a:xfrm>
                <a:off x="1022876" y="121118"/>
                <a:ext cx="2920918" cy="1877561"/>
                <a:chOff x="0" y="0"/>
                <a:chExt cx="769295" cy="494502"/>
              </a:xfrm>
            </p:grpSpPr>
            <p:sp>
              <p:nvSpPr>
                <p:cNvPr id="30" name="Freeform 8">
                  <a:extLst>
                    <a:ext uri="{FF2B5EF4-FFF2-40B4-BE49-F238E27FC236}">
                      <a16:creationId xmlns:a16="http://schemas.microsoft.com/office/drawing/2014/main" id="{F1B535BB-6865-4F0D-A5CB-B3A2FE32D5F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69295" cy="494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95" h="494502">
                      <a:moveTo>
                        <a:pt x="135176" y="0"/>
                      </a:moveTo>
                      <a:lnTo>
                        <a:pt x="634119" y="0"/>
                      </a:lnTo>
                      <a:cubicBezTo>
                        <a:pt x="708775" y="0"/>
                        <a:pt x="769295" y="60520"/>
                        <a:pt x="769295" y="135176"/>
                      </a:cubicBezTo>
                      <a:lnTo>
                        <a:pt x="769295" y="359326"/>
                      </a:lnTo>
                      <a:cubicBezTo>
                        <a:pt x="769295" y="395177"/>
                        <a:pt x="755054" y="429559"/>
                        <a:pt x="729703" y="454909"/>
                      </a:cubicBezTo>
                      <a:cubicBezTo>
                        <a:pt x="704353" y="480260"/>
                        <a:pt x="669970" y="494502"/>
                        <a:pt x="634119" y="494502"/>
                      </a:cubicBezTo>
                      <a:lnTo>
                        <a:pt x="135176" y="494502"/>
                      </a:lnTo>
                      <a:cubicBezTo>
                        <a:pt x="99325" y="494502"/>
                        <a:pt x="64943" y="480260"/>
                        <a:pt x="39592" y="454909"/>
                      </a:cubicBezTo>
                      <a:cubicBezTo>
                        <a:pt x="14242" y="429559"/>
                        <a:pt x="0" y="395177"/>
                        <a:pt x="0" y="359326"/>
                      </a:cubicBezTo>
                      <a:lnTo>
                        <a:pt x="0" y="135176"/>
                      </a:lnTo>
                      <a:cubicBezTo>
                        <a:pt x="0" y="99325"/>
                        <a:pt x="14242" y="64943"/>
                        <a:pt x="39592" y="39592"/>
                      </a:cubicBezTo>
                      <a:cubicBezTo>
                        <a:pt x="64943" y="14242"/>
                        <a:pt x="99325" y="0"/>
                        <a:pt x="135176" y="0"/>
                      </a:cubicBezTo>
                      <a:close/>
                    </a:path>
                  </a:pathLst>
                </a:custGeom>
                <a:solidFill>
                  <a:srgbClr val="D02C30"/>
                </a:solidFill>
              </p:spPr>
            </p:sp>
            <p:sp>
              <p:nvSpPr>
                <p:cNvPr id="31" name="TextBox 9">
                  <a:extLst>
                    <a:ext uri="{FF2B5EF4-FFF2-40B4-BE49-F238E27FC236}">
                      <a16:creationId xmlns:a16="http://schemas.microsoft.com/office/drawing/2014/main" id="{998E66EE-5ECC-4902-91B8-9A2528B3055C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769295" cy="532602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1773"/>
                    </a:lnSpc>
                  </a:pPr>
                  <a:endParaRPr sz="1200"/>
                </a:p>
              </p:txBody>
            </p:sp>
          </p:grpSp>
          <p:sp>
            <p:nvSpPr>
              <p:cNvPr id="29" name="TextBox 14">
                <a:extLst>
                  <a:ext uri="{FF2B5EF4-FFF2-40B4-BE49-F238E27FC236}">
                    <a16:creationId xmlns:a16="http://schemas.microsoft.com/office/drawing/2014/main" id="{926C2C62-E77F-41E3-8383-941AD60E140E}"/>
                  </a:ext>
                </a:extLst>
              </p:cNvPr>
              <p:cNvSpPr txBox="1"/>
              <p:nvPr/>
            </p:nvSpPr>
            <p:spPr>
              <a:xfrm>
                <a:off x="1001599" y="547696"/>
                <a:ext cx="2942195" cy="104337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33"/>
                  </a:lnSpc>
                </a:pPr>
                <a:r>
                  <a:rPr lang="en-US" sz="6400" dirty="0">
                    <a:solidFill>
                      <a:srgbClr val="FFFFFF"/>
                    </a:solidFill>
                    <a:latin typeface="Brandon Grotesque Bold" panose="020B0803020203060202" pitchFamily="34" charset="0"/>
                  </a:rPr>
                  <a:t>Unsafe?</a:t>
                </a:r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8A217CD-DAB5-4E69-AE10-7FCFF748ADDC}"/>
                </a:ext>
              </a:extLst>
            </p:cNvPr>
            <p:cNvSpPr/>
            <p:nvPr/>
          </p:nvSpPr>
          <p:spPr>
            <a:xfrm>
              <a:off x="13396786" y="-1"/>
              <a:ext cx="198057" cy="10287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DF0CC41C985D4D8225D1525FA7B417" ma:contentTypeVersion="14" ma:contentTypeDescription="Create a new document." ma:contentTypeScope="" ma:versionID="f53f9a0d670d128595fa8b79d6f1f664">
  <xsd:schema xmlns:xsd="http://www.w3.org/2001/XMLSchema" xmlns:xs="http://www.w3.org/2001/XMLSchema" xmlns:p="http://schemas.microsoft.com/office/2006/metadata/properties" xmlns:ns3="8f1a24f6-d4fe-4f4c-a482-adf62c860c28" xmlns:ns4="de137f2e-6bf6-4e72-9f9d-81e93db1741b" targetNamespace="http://schemas.microsoft.com/office/2006/metadata/properties" ma:root="true" ma:fieldsID="7a15bfc21f4e7e04c9c363712c6a596a" ns3:_="" ns4:_="">
    <xsd:import namespace="8f1a24f6-d4fe-4f4c-a482-adf62c860c28"/>
    <xsd:import namespace="de137f2e-6bf6-4e72-9f9d-81e93db1741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bjectDetectorVersions" minOccurs="0"/>
                <xsd:element ref="ns3:MediaServiceLocation" minOccurs="0"/>
                <xsd:element ref="ns3:MediaServiceSystemTags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1a24f6-d4fe-4f4c-a482-adf62c860c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137f2e-6bf6-4e72-9f9d-81e93db1741b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B2395A6-2DBB-4C5F-9406-EE24C39962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1a24f6-d4fe-4f4c-a482-adf62c860c28"/>
    <ds:schemaRef ds:uri="de137f2e-6bf6-4e72-9f9d-81e93db174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698E44F-6D7F-4C8F-AC72-B78E3DE51E4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704714-A992-4974-BD8D-911E03D02236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de137f2e-6bf6-4e72-9f9d-81e93db1741b"/>
    <ds:schemaRef ds:uri="http://purl.org/dc/dcmitype/"/>
    <ds:schemaRef ds:uri="http://schemas.microsoft.com/office/infopath/2007/PartnerControls"/>
    <ds:schemaRef ds:uri="8f1a24f6-d4fe-4f4c-a482-adf62c860c28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672</Words>
  <Application>Microsoft Office PowerPoint</Application>
  <PresentationFormat>Widescreen</PresentationFormat>
  <Paragraphs>197</Paragraphs>
  <Slides>27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Brandon Grotesque Bold</vt:lpstr>
      <vt:lpstr>Brandon Grotesque Regular</vt:lpstr>
      <vt:lpstr>Calibri</vt:lpstr>
      <vt:lpstr>Calibri Light</vt:lpstr>
      <vt:lpstr>Pacifico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Cummings</dc:creator>
  <cp:lastModifiedBy>Alex Cummings</cp:lastModifiedBy>
  <cp:revision>1</cp:revision>
  <dcterms:created xsi:type="dcterms:W3CDTF">2024-01-08T18:55:19Z</dcterms:created>
  <dcterms:modified xsi:type="dcterms:W3CDTF">2024-01-08T19:01:58Z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0x01010030DF0CC41C985D4D8225D1525FA7B417</vt:lpwstr>
  </property>
</Properties>
</file>