
<file path=[Content_Types].xml><?xml version="1.0" encoding="utf-8"?>
<Types xmlns="http://schemas.openxmlformats.org/package/2006/content-types">
  <Default Extension="png" ContentType="image/png"/>
  <Default Extension="bin" ContentType="image/unknown"/>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tags/tag19.xml" ContentType="application/vnd.openxmlformats-officedocument.presentationml.tags+xml"/>
  <Override PartName="/ppt/notesSlides/notesSlide28.xml" ContentType="application/vnd.openxmlformats-officedocument.presentationml.notesSlide+xml"/>
  <Override PartName="/ppt/tags/tag20.xml" ContentType="application/vnd.openxmlformats-officedocument.presentationml.tags+xml"/>
  <Override PartName="/ppt/notesSlides/notesSlide29.xml" ContentType="application/vnd.openxmlformats-officedocument.presentationml.notesSlide+xml"/>
  <Override PartName="/ppt/tags/tag21.xml" ContentType="application/vnd.openxmlformats-officedocument.presentationml.tags+xml"/>
  <Override PartName="/ppt/notesSlides/notesSlide30.xml" ContentType="application/vnd.openxmlformats-officedocument.presentationml.notesSlide+xml"/>
  <Override PartName="/ppt/tags/tag22.xml" ContentType="application/vnd.openxmlformats-officedocument.presentationml.tags+xml"/>
  <Override PartName="/ppt/notesSlides/notesSlide31.xml" ContentType="application/vnd.openxmlformats-officedocument.presentationml.notesSlide+xml"/>
  <Override PartName="/ppt/tags/tag23.xml" ContentType="application/vnd.openxmlformats-officedocument.presentationml.tags+xml"/>
  <Override PartName="/ppt/notesSlides/notesSlide32.xml" ContentType="application/vnd.openxmlformats-officedocument.presentationml.notesSlide+xml"/>
  <Override PartName="/ppt/tags/tag24.xml" ContentType="application/vnd.openxmlformats-officedocument.presentationml.tags+xml"/>
  <Override PartName="/ppt/notesSlides/notesSlide33.xml" ContentType="application/vnd.openxmlformats-officedocument.presentationml.notesSlide+xml"/>
  <Override PartName="/ppt/tags/tag25.xml" ContentType="application/vnd.openxmlformats-officedocument.presentationml.tags+xml"/>
  <Override PartName="/ppt/notesSlides/notesSlide34.xml" ContentType="application/vnd.openxmlformats-officedocument.presentationml.notesSlide+xml"/>
  <Override PartName="/ppt/tags/tag26.xml" ContentType="application/vnd.openxmlformats-officedocument.presentationml.tags+xml"/>
  <Override PartName="/ppt/notesSlides/notesSlide35.xml" ContentType="application/vnd.openxmlformats-officedocument.presentationml.notesSlide+xml"/>
  <Override PartName="/ppt/tags/tag27.xml" ContentType="application/vnd.openxmlformats-officedocument.presentationml.tags+xml"/>
  <Override PartName="/ppt/notesSlides/notesSlide36.xml" ContentType="application/vnd.openxmlformats-officedocument.presentationml.notesSlide+xml"/>
  <Override PartName="/ppt/tags/tag28.xml" ContentType="application/vnd.openxmlformats-officedocument.presentationml.tags+xml"/>
  <Override PartName="/ppt/notesSlides/notesSlide37.xml" ContentType="application/vnd.openxmlformats-officedocument.presentationml.notesSlide+xml"/>
  <Override PartName="/ppt/tags/tag29.xml" ContentType="application/vnd.openxmlformats-officedocument.presentationml.tags+xml"/>
  <Override PartName="/ppt/notesSlides/notesSlide38.xml" ContentType="application/vnd.openxmlformats-officedocument.presentationml.notesSlide+xml"/>
  <Override PartName="/ppt/tags/tag30.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315" r:id="rId5"/>
    <p:sldId id="257" r:id="rId6"/>
    <p:sldId id="287" r:id="rId7"/>
    <p:sldId id="258" r:id="rId8"/>
    <p:sldId id="327" r:id="rId9"/>
    <p:sldId id="328" r:id="rId10"/>
    <p:sldId id="330" r:id="rId11"/>
    <p:sldId id="262" r:id="rId12"/>
    <p:sldId id="263" r:id="rId13"/>
    <p:sldId id="331" r:id="rId14"/>
    <p:sldId id="334" r:id="rId15"/>
    <p:sldId id="312" r:id="rId16"/>
    <p:sldId id="268" r:id="rId17"/>
    <p:sldId id="325" r:id="rId18"/>
    <p:sldId id="270" r:id="rId19"/>
    <p:sldId id="256" r:id="rId20"/>
    <p:sldId id="296" r:id="rId21"/>
    <p:sldId id="259" r:id="rId22"/>
    <p:sldId id="289" r:id="rId23"/>
    <p:sldId id="294" r:id="rId24"/>
    <p:sldId id="326" r:id="rId25"/>
    <p:sldId id="309" r:id="rId26"/>
    <p:sldId id="302" r:id="rId27"/>
    <p:sldId id="316" r:id="rId28"/>
    <p:sldId id="307" r:id="rId29"/>
    <p:sldId id="306" r:id="rId30"/>
    <p:sldId id="295" r:id="rId31"/>
    <p:sldId id="304" r:id="rId32"/>
    <p:sldId id="305" r:id="rId33"/>
    <p:sldId id="308" r:id="rId34"/>
    <p:sldId id="291" r:id="rId35"/>
    <p:sldId id="260" r:id="rId36"/>
    <p:sldId id="323" r:id="rId37"/>
    <p:sldId id="322" r:id="rId38"/>
    <p:sldId id="299" r:id="rId39"/>
    <p:sldId id="301" r:id="rId40"/>
    <p:sldId id="311" r:id="rId41"/>
    <p:sldId id="298" r:id="rId42"/>
    <p:sldId id="265" r:id="rId43"/>
  </p:sldIdLst>
  <p:sldSz cx="12192000" cy="6858000"/>
  <p:notesSz cx="7077075" cy="9363075"/>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on Edelman" initials="JE" lastIdx="1" clrIdx="0">
    <p:extLst>
      <p:ext uri="{19B8F6BF-5375-455C-9EA6-DF929625EA0E}">
        <p15:presenceInfo xmlns:p15="http://schemas.microsoft.com/office/powerpoint/2012/main" userId="Jason Edel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376C"/>
    <a:srgbClr val="D5D5D5"/>
    <a:srgbClr val="FFFFFF"/>
    <a:srgbClr val="F3F3F3"/>
    <a:srgbClr val="E4E4E4"/>
    <a:srgbClr val="B5ADA5"/>
    <a:srgbClr val="00AD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7B63FA-03EC-45C3-8F32-9597EE953465}" v="146" dt="2024-01-08T00:38:45.183"/>
    <p1510:client id="{E0C2FC33-51F3-4AD4-A9A1-E960F32F8E26}" v="2" dt="2024-01-08T22:29:32.9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58"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8B6244-8B4B-4D42-9860-513DBEED2CB9}"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EDF82B71-DBB1-47DD-A2FE-C8555A7BC300}">
      <dgm:prSet phldrT="[Text]" custT="1"/>
      <dgm:spPr/>
      <dgm:t>
        <a:bodyPr/>
        <a:lstStyle/>
        <a:p>
          <a:pPr marL="0" lvl="0" algn="ctr" defTabSz="977900">
            <a:lnSpc>
              <a:spcPct val="90000"/>
            </a:lnSpc>
            <a:spcBef>
              <a:spcPct val="0"/>
            </a:spcBef>
            <a:spcAft>
              <a:spcPct val="5000"/>
            </a:spcAft>
            <a:buNone/>
          </a:pPr>
          <a:r>
            <a:rPr lang="en-US" sz="2200" kern="1200">
              <a:solidFill>
                <a:prstClr val="white"/>
              </a:solidFill>
              <a:latin typeface="Brandon Grotesque Regular" panose="020B0503020203060202" pitchFamily="34" charset="0"/>
              <a:ea typeface="+mn-ea"/>
              <a:cs typeface="+mn-cs"/>
            </a:rPr>
            <a:t>Jake Meyer, </a:t>
          </a:r>
        </a:p>
        <a:p>
          <a:pPr marL="0" lvl="0" algn="ctr" defTabSz="977900">
            <a:lnSpc>
              <a:spcPct val="90000"/>
            </a:lnSpc>
            <a:spcBef>
              <a:spcPct val="0"/>
            </a:spcBef>
            <a:spcAft>
              <a:spcPct val="5000"/>
            </a:spcAft>
            <a:buNone/>
          </a:pPr>
          <a:r>
            <a:rPr lang="en-US" sz="1800" kern="1200">
              <a:solidFill>
                <a:prstClr val="white"/>
              </a:solidFill>
              <a:latin typeface="Brandon Grotesque Regular" panose="020B0503020203060202" pitchFamily="34" charset="0"/>
              <a:ea typeface="+mn-ea"/>
              <a:cs typeface="+mn-cs"/>
            </a:rPr>
            <a:t>Human Resources Business Partner</a:t>
          </a:r>
        </a:p>
      </dgm:t>
    </dgm:pt>
    <dgm:pt modelId="{AEECA3DF-00A4-4BFD-AED6-24722ADC066E}" type="parTrans" cxnId="{24CA96B6-FBB1-431B-923E-9D15651E4B2C}">
      <dgm:prSet/>
      <dgm:spPr/>
      <dgm:t>
        <a:bodyPr/>
        <a:lstStyle/>
        <a:p>
          <a:endParaRPr lang="en-US"/>
        </a:p>
      </dgm:t>
    </dgm:pt>
    <dgm:pt modelId="{E82FE394-C28C-4168-91CC-C16C878091C8}" type="sibTrans" cxnId="{24CA96B6-FBB1-431B-923E-9D15651E4B2C}">
      <dgm:prSet/>
      <dgm:spPr/>
      <dgm:t>
        <a:bodyPr/>
        <a:lstStyle/>
        <a:p>
          <a:endParaRPr lang="en-US"/>
        </a:p>
      </dgm:t>
    </dgm:pt>
    <dgm:pt modelId="{40CFCF1C-7AD6-44A9-9E4C-AC9774C1CF4D}" type="pres">
      <dgm:prSet presAssocID="{218B6244-8B4B-4D42-9860-513DBEED2CB9}" presName="diagram" presStyleCnt="0">
        <dgm:presLayoutVars>
          <dgm:dir/>
        </dgm:presLayoutVars>
      </dgm:prSet>
      <dgm:spPr/>
    </dgm:pt>
    <dgm:pt modelId="{AFCA3884-D2EC-4C9F-8AFC-D0E83ECCE930}" type="pres">
      <dgm:prSet presAssocID="{EDF82B71-DBB1-47DD-A2FE-C8555A7BC300}" presName="composite" presStyleCnt="0"/>
      <dgm:spPr/>
    </dgm:pt>
    <dgm:pt modelId="{67DA049D-FEA9-4A75-B4CB-2BE9A44B3BE7}" type="pres">
      <dgm:prSet presAssocID="{EDF82B71-DBB1-47DD-A2FE-C8555A7BC300}" presName="Image" presStyleLbl="bgShp" presStyleIdx="0" presStyleCnt="1" custScaleX="73621" custScaleY="106039" custLinFactNeighborX="5706" custLinFactNeighborY="-14952"/>
      <dgm:spPr>
        <a:solidFill>
          <a:schemeClr val="tx1"/>
        </a:solidFill>
      </dgm:spPr>
    </dgm:pt>
    <dgm:pt modelId="{C9BFD27F-5EEB-4376-9862-2D3C1E058BC6}" type="pres">
      <dgm:prSet presAssocID="{EDF82B71-DBB1-47DD-A2FE-C8555A7BC300}" presName="Parent" presStyleLbl="node0" presStyleIdx="0" presStyleCnt="1" custLinFactNeighborX="-8444" custLinFactNeighborY="-12678">
        <dgm:presLayoutVars>
          <dgm:bulletEnabled val="1"/>
        </dgm:presLayoutVars>
      </dgm:prSet>
      <dgm:spPr/>
    </dgm:pt>
  </dgm:ptLst>
  <dgm:cxnLst>
    <dgm:cxn modelId="{B5087D9A-3FB5-4763-A425-9A914EE9F12C}" type="presOf" srcId="{EDF82B71-DBB1-47DD-A2FE-C8555A7BC300}" destId="{C9BFD27F-5EEB-4376-9862-2D3C1E058BC6}" srcOrd="0" destOrd="0" presId="urn:microsoft.com/office/officeart/2008/layout/BendingPictureCaption"/>
    <dgm:cxn modelId="{12E3929B-8597-415D-9452-B377F5F945B3}" type="presOf" srcId="{218B6244-8B4B-4D42-9860-513DBEED2CB9}" destId="{40CFCF1C-7AD6-44A9-9E4C-AC9774C1CF4D}" srcOrd="0" destOrd="0" presId="urn:microsoft.com/office/officeart/2008/layout/BendingPictureCaption"/>
    <dgm:cxn modelId="{24CA96B6-FBB1-431B-923E-9D15651E4B2C}" srcId="{218B6244-8B4B-4D42-9860-513DBEED2CB9}" destId="{EDF82B71-DBB1-47DD-A2FE-C8555A7BC300}" srcOrd="0" destOrd="0" parTransId="{AEECA3DF-00A4-4BFD-AED6-24722ADC066E}" sibTransId="{E82FE394-C28C-4168-91CC-C16C878091C8}"/>
    <dgm:cxn modelId="{F69EACE6-EE14-4FA9-9B6E-822049DB34C8}" type="presParOf" srcId="{40CFCF1C-7AD6-44A9-9E4C-AC9774C1CF4D}" destId="{AFCA3884-D2EC-4C9F-8AFC-D0E83ECCE930}" srcOrd="0" destOrd="0" presId="urn:microsoft.com/office/officeart/2008/layout/BendingPictureCaption"/>
    <dgm:cxn modelId="{274C1290-F1DF-4F6D-BB09-4F55E4F11A83}" type="presParOf" srcId="{AFCA3884-D2EC-4C9F-8AFC-D0E83ECCE930}" destId="{67DA049D-FEA9-4A75-B4CB-2BE9A44B3BE7}" srcOrd="0" destOrd="0" presId="urn:microsoft.com/office/officeart/2008/layout/BendingPictureCaption"/>
    <dgm:cxn modelId="{A26A1649-C776-4C60-9848-C364FD00CE46}" type="presParOf" srcId="{AFCA3884-D2EC-4C9F-8AFC-D0E83ECCE930}" destId="{C9BFD27F-5EEB-4376-9862-2D3C1E058BC6}" srcOrd="1" destOrd="0" presId="urn:microsoft.com/office/officeart/2008/layout/BendingPictureCapti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A049D-FEA9-4A75-B4CB-2BE9A44B3BE7}">
      <dsp:nvSpPr>
        <dsp:cNvPr id="0" name=""/>
        <dsp:cNvSpPr/>
      </dsp:nvSpPr>
      <dsp:spPr>
        <a:xfrm>
          <a:off x="507707" y="0"/>
          <a:ext cx="3038668" cy="3234368"/>
        </a:xfrm>
        <a:prstGeom prst="rect">
          <a:avLst/>
        </a:prstGeom>
        <a:solidFill>
          <a:schemeClr val="tx1"/>
        </a:solidFill>
        <a:ln>
          <a:noFill/>
        </a:ln>
        <a:effectLst/>
      </dsp:spPr>
      <dsp:style>
        <a:lnRef idx="0">
          <a:scrgbClr r="0" g="0" b="0"/>
        </a:lnRef>
        <a:fillRef idx="1">
          <a:scrgbClr r="0" g="0" b="0"/>
        </a:fillRef>
        <a:effectRef idx="0">
          <a:scrgbClr r="0" g="0" b="0"/>
        </a:effectRef>
        <a:fontRef idx="minor"/>
      </dsp:style>
    </dsp:sp>
    <dsp:sp modelId="{C9BFD27F-5EEB-4376-9862-2D3C1E058BC6}">
      <dsp:nvSpPr>
        <dsp:cNvPr id="0" name=""/>
        <dsp:cNvSpPr/>
      </dsp:nvSpPr>
      <dsp:spPr>
        <a:xfrm>
          <a:off x="261754" y="2891766"/>
          <a:ext cx="3556630" cy="8547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5000"/>
            </a:spcAft>
            <a:buNone/>
          </a:pPr>
          <a:r>
            <a:rPr lang="en-US" sz="2200" kern="1200">
              <a:solidFill>
                <a:prstClr val="white"/>
              </a:solidFill>
              <a:latin typeface="Brandon Grotesque Regular" panose="020B0503020203060202" pitchFamily="34" charset="0"/>
              <a:ea typeface="+mn-ea"/>
              <a:cs typeface="+mn-cs"/>
            </a:rPr>
            <a:t>Jake Meyer, </a:t>
          </a:r>
        </a:p>
        <a:p>
          <a:pPr marL="0" lvl="0" indent="0" algn="ctr" defTabSz="977900">
            <a:lnSpc>
              <a:spcPct val="90000"/>
            </a:lnSpc>
            <a:spcBef>
              <a:spcPct val="0"/>
            </a:spcBef>
            <a:spcAft>
              <a:spcPct val="5000"/>
            </a:spcAft>
            <a:buNone/>
          </a:pPr>
          <a:r>
            <a:rPr lang="en-US" sz="1800" kern="1200">
              <a:solidFill>
                <a:prstClr val="white"/>
              </a:solidFill>
              <a:latin typeface="Brandon Grotesque Regular" panose="020B0503020203060202" pitchFamily="34" charset="0"/>
              <a:ea typeface="+mn-ea"/>
              <a:cs typeface="+mn-cs"/>
            </a:rPr>
            <a:t>Human Resources Business Partner</a:t>
          </a:r>
        </a:p>
      </dsp:txBody>
      <dsp:txXfrm>
        <a:off x="261754" y="2891766"/>
        <a:ext cx="3556630" cy="854717"/>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66733" cy="469780"/>
          </a:xfrm>
          <a:prstGeom prst="rect">
            <a:avLst/>
          </a:prstGeom>
        </p:spPr>
        <p:txBody>
          <a:bodyPr vert="horz" lIns="93930" tIns="46965" rIns="93930" bIns="46965" rtlCol="0"/>
          <a:lstStyle>
            <a:lvl1pPr algn="l">
              <a:defRPr sz="1200"/>
            </a:lvl1pPr>
          </a:lstStyle>
          <a:p>
            <a:endParaRPr lang="en-US"/>
          </a:p>
        </p:txBody>
      </p:sp>
      <p:sp>
        <p:nvSpPr>
          <p:cNvPr id="3" name="Date Placeholder 2"/>
          <p:cNvSpPr>
            <a:spLocks noGrp="1"/>
          </p:cNvSpPr>
          <p:nvPr>
            <p:ph type="dt" idx="1"/>
          </p:nvPr>
        </p:nvSpPr>
        <p:spPr>
          <a:xfrm>
            <a:off x="4008706" y="1"/>
            <a:ext cx="3066733" cy="469780"/>
          </a:xfrm>
          <a:prstGeom prst="rect">
            <a:avLst/>
          </a:prstGeom>
        </p:spPr>
        <p:txBody>
          <a:bodyPr vert="horz" lIns="93930" tIns="46965" rIns="93930" bIns="46965" rtlCol="0"/>
          <a:lstStyle>
            <a:lvl1pPr algn="r">
              <a:defRPr sz="1200"/>
            </a:lvl1pPr>
          </a:lstStyle>
          <a:p>
            <a:fld id="{352D889B-A423-4D60-9B52-6D65C6894998}" type="datetimeFigureOut">
              <a:rPr lang="en-US" smtClean="0"/>
              <a:t>1/25/2024</a:t>
            </a:fld>
            <a:endParaRPr lang="en-US"/>
          </a:p>
        </p:txBody>
      </p:sp>
      <p:sp>
        <p:nvSpPr>
          <p:cNvPr id="4" name="Slide Image Placeholder 3"/>
          <p:cNvSpPr>
            <a:spLocks noGrp="1" noRot="1" noChangeAspect="1"/>
          </p:cNvSpPr>
          <p:nvPr>
            <p:ph type="sldImg" idx="2"/>
          </p:nvPr>
        </p:nvSpPr>
        <p:spPr>
          <a:xfrm>
            <a:off x="730250" y="1169988"/>
            <a:ext cx="5616575" cy="3159125"/>
          </a:xfrm>
          <a:prstGeom prst="rect">
            <a:avLst/>
          </a:prstGeom>
          <a:noFill/>
          <a:ln w="12700">
            <a:solidFill>
              <a:prstClr val="black"/>
            </a:solidFill>
          </a:ln>
        </p:spPr>
        <p:txBody>
          <a:bodyPr vert="horz" lIns="93930" tIns="46965" rIns="93930" bIns="46965" rtlCol="0" anchor="ctr"/>
          <a:lstStyle/>
          <a:p>
            <a:endParaRPr lang="en-US"/>
          </a:p>
        </p:txBody>
      </p:sp>
      <p:sp>
        <p:nvSpPr>
          <p:cNvPr id="5" name="Notes Placeholder 4"/>
          <p:cNvSpPr>
            <a:spLocks noGrp="1"/>
          </p:cNvSpPr>
          <p:nvPr>
            <p:ph type="body" sz="quarter" idx="3"/>
          </p:nvPr>
        </p:nvSpPr>
        <p:spPr>
          <a:xfrm>
            <a:off x="707708" y="4505979"/>
            <a:ext cx="5661660" cy="3686711"/>
          </a:xfrm>
          <a:prstGeom prst="rect">
            <a:avLst/>
          </a:prstGeom>
        </p:spPr>
        <p:txBody>
          <a:bodyPr vert="horz" lIns="93930" tIns="46965" rIns="93930" bIns="4696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0" tIns="46965" rIns="93930" bIns="46965" rtlCol="0" anchor="b"/>
          <a:lstStyle>
            <a:lvl1pPr algn="l">
              <a:defRPr sz="1200"/>
            </a:lvl1pPr>
          </a:lstStyle>
          <a:p>
            <a:endParaRPr lang="en-US"/>
          </a:p>
        </p:txBody>
      </p:sp>
      <p:sp>
        <p:nvSpPr>
          <p:cNvPr id="7" name="Slide Number Placeholder 6"/>
          <p:cNvSpPr>
            <a:spLocks noGrp="1"/>
          </p:cNvSpPr>
          <p:nvPr>
            <p:ph type="sldNum" sz="quarter" idx="5"/>
          </p:nvPr>
        </p:nvSpPr>
        <p:spPr>
          <a:xfrm>
            <a:off x="4008706" y="8893297"/>
            <a:ext cx="3066733" cy="469779"/>
          </a:xfrm>
          <a:prstGeom prst="rect">
            <a:avLst/>
          </a:prstGeom>
        </p:spPr>
        <p:txBody>
          <a:bodyPr vert="horz" lIns="93930" tIns="46965" rIns="93930" bIns="46965" rtlCol="0" anchor="b"/>
          <a:lstStyle>
            <a:lvl1pPr algn="r">
              <a:defRPr sz="1200"/>
            </a:lvl1pPr>
          </a:lstStyle>
          <a:p>
            <a:fld id="{FD272B94-3AE4-4A88-8919-8238321E8AB3}" type="slidenum">
              <a:rPr lang="en-US" smtClean="0"/>
              <a:t>‹#›</a:t>
            </a:fld>
            <a:endParaRPr lang="en-US"/>
          </a:p>
        </p:txBody>
      </p:sp>
    </p:spTree>
    <p:extLst>
      <p:ext uri="{BB962C8B-B14F-4D97-AF65-F5344CB8AC3E}">
        <p14:creationId xmlns:p14="http://schemas.microsoft.com/office/powerpoint/2010/main" val="2195244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**Goodwill Essential Leadership Skills (potential logo rather than headline)</a:t>
            </a:r>
          </a:p>
        </p:txBody>
      </p:sp>
      <p:sp>
        <p:nvSpPr>
          <p:cNvPr id="4" name="Slide Number Placeholder 3"/>
          <p:cNvSpPr>
            <a:spLocks noGrp="1"/>
          </p:cNvSpPr>
          <p:nvPr>
            <p:ph type="sldNum" sz="quarter" idx="5"/>
          </p:nvPr>
        </p:nvSpPr>
        <p:spPr/>
        <p:txBody>
          <a:bodyPr/>
          <a:lstStyle/>
          <a:p>
            <a:fld id="{FD272B94-3AE4-4A88-8919-8238321E8AB3}" type="slidenum">
              <a:rPr lang="en-US" smtClean="0"/>
              <a:t>1</a:t>
            </a:fld>
            <a:endParaRPr lang="en-US"/>
          </a:p>
        </p:txBody>
      </p:sp>
    </p:spTree>
    <p:extLst>
      <p:ext uri="{BB962C8B-B14F-4D97-AF65-F5344CB8AC3E}">
        <p14:creationId xmlns:p14="http://schemas.microsoft.com/office/powerpoint/2010/main" val="1240277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Activity Notes</a:t>
            </a:r>
          </a:p>
          <a:p>
            <a:r>
              <a:rPr lang="en-US"/>
              <a:t>10min Activity / 5 min Reflect &amp; Discuss</a:t>
            </a:r>
          </a:p>
          <a:p>
            <a:r>
              <a:rPr lang="en-US" b="1"/>
              <a:t>Purpose:</a:t>
            </a:r>
          </a:p>
          <a:p>
            <a:r>
              <a:rPr lang="en-US"/>
              <a:t>To provide participants with an opportunity to utilize the 4 elements of effective communication. </a:t>
            </a:r>
          </a:p>
          <a:p>
            <a:r>
              <a:rPr lang="en-US" b="1"/>
              <a:t>Set-up / Execution: </a:t>
            </a:r>
          </a:p>
          <a:p>
            <a:r>
              <a:rPr lang="en-US"/>
              <a:t>Each table will have an envelope containing one of three scenarios – RMP, DA, and RSA</a:t>
            </a:r>
          </a:p>
          <a:p>
            <a:r>
              <a:rPr lang="en-US"/>
              <a:t>Each table has character cards representing the individual employees (frontline and management)</a:t>
            </a:r>
          </a:p>
          <a:p>
            <a:r>
              <a:rPr lang="en-US"/>
              <a:t>One person reads the scenario to the group. As a group they should discuss the best way to approach the scenario using the 4 elements of effective communication. </a:t>
            </a:r>
          </a:p>
          <a:p>
            <a:r>
              <a:rPr lang="en-US"/>
              <a:t>Group should break out into partners and give participants an opportunity to role play the scenario from each viewpoint.</a:t>
            </a:r>
          </a:p>
          <a:p>
            <a:r>
              <a:rPr lang="en-US"/>
              <a:t>Reconvene the group/room. Ask for volunteer(s) to demonstrate each scenario. Work the room to identify usage of the 4 elements and/or where there is opportunity to improve/change.</a:t>
            </a:r>
          </a:p>
          <a:p>
            <a:endParaRPr lang="en-US"/>
          </a:p>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chemeClr val="bg1"/>
                </a:solidFill>
              </a:rPr>
              <a:t>Understand your team: </a:t>
            </a:r>
          </a:p>
          <a:p>
            <a:pPr marL="176120" indent="-176120">
              <a:buFont typeface="Arial" panose="020B0604020202020204" pitchFamily="34" charset="0"/>
              <a:buChar char="•"/>
            </a:pPr>
            <a:r>
              <a:rPr lang="en-US" b="0" i="0" u="sng">
                <a:solidFill>
                  <a:srgbClr val="111111"/>
                </a:solidFill>
                <a:effectLst/>
                <a:latin typeface="inherit"/>
              </a:rPr>
              <a:t>Unique Needs</a:t>
            </a:r>
            <a:r>
              <a:rPr lang="en-US" b="0" i="0">
                <a:solidFill>
                  <a:srgbClr val="111111"/>
                </a:solidFill>
                <a:effectLst/>
                <a:latin typeface="inherit"/>
              </a:rPr>
              <a:t>: Recognize that frontline workers in the thrift industry have distinct needs.</a:t>
            </a:r>
            <a:endParaRPr lang="en-US" b="0" i="0">
              <a:solidFill>
                <a:srgbClr val="111111"/>
              </a:solidFill>
              <a:effectLst/>
              <a:latin typeface="Segoe UI" panose="020B0502040204020203" pitchFamily="34" charset="0"/>
            </a:endParaRPr>
          </a:p>
          <a:p>
            <a:pPr marL="176120" indent="-176120">
              <a:buFont typeface="Arial" panose="020B0604020202020204" pitchFamily="34" charset="0"/>
              <a:buChar char="•"/>
            </a:pPr>
            <a:r>
              <a:rPr lang="en-US" b="0" i="0" u="sng">
                <a:solidFill>
                  <a:srgbClr val="111111"/>
                </a:solidFill>
                <a:effectLst/>
                <a:latin typeface="inherit"/>
              </a:rPr>
              <a:t>Entry-Level Skills</a:t>
            </a:r>
            <a:r>
              <a:rPr lang="en-US" b="0" i="0">
                <a:solidFill>
                  <a:srgbClr val="111111"/>
                </a:solidFill>
                <a:effectLst/>
                <a:latin typeface="inherit"/>
              </a:rPr>
              <a:t>: Acknowledge entry-level skills.</a:t>
            </a:r>
            <a:endParaRPr lang="en-US" b="0" i="0">
              <a:solidFill>
                <a:srgbClr val="111111"/>
              </a:solidFill>
              <a:effectLst/>
              <a:latin typeface="Segoe UI" panose="020B0502040204020203" pitchFamily="34" charset="0"/>
            </a:endParaRPr>
          </a:p>
          <a:p>
            <a:pPr marL="176120" indent="-176120">
              <a:buFont typeface="Arial" panose="020B0604020202020204" pitchFamily="34" charset="0"/>
              <a:buChar char="•"/>
            </a:pPr>
            <a:r>
              <a:rPr lang="en-US" b="0" i="0" u="sng">
                <a:solidFill>
                  <a:srgbClr val="111111"/>
                </a:solidFill>
                <a:effectLst/>
                <a:latin typeface="inherit"/>
              </a:rPr>
              <a:t>Diverse Roles</a:t>
            </a:r>
            <a:r>
              <a:rPr lang="en-US" b="0" i="0">
                <a:solidFill>
                  <a:srgbClr val="111111"/>
                </a:solidFill>
                <a:effectLst/>
                <a:latin typeface="inherit"/>
              </a:rPr>
              <a:t>: Understand the various roles—RMP, RSA, DA, CSMs and ASM.</a:t>
            </a:r>
            <a:endParaRPr lang="en-US" b="0" i="0">
              <a:solidFill>
                <a:srgbClr val="111111"/>
              </a:solidFill>
              <a:effectLst/>
              <a:latin typeface="Segoe UI" panose="020B0502040204020203" pitchFamily="34" charset="0"/>
            </a:endParaRPr>
          </a:p>
          <a:p>
            <a:pPr marL="293534" indent="-293534">
              <a:buFont typeface="Arial" panose="020B0604020202020204" pitchFamily="34" charset="0"/>
              <a:buChar char="•"/>
            </a:pPr>
            <a:endParaRPr lang="en-US">
              <a:solidFill>
                <a:schemeClr val="bg1"/>
              </a:solidFill>
            </a:endParaRPr>
          </a:p>
          <a:p>
            <a:r>
              <a:rPr lang="en-US" b="1">
                <a:solidFill>
                  <a:schemeClr val="bg1"/>
                </a:solidFill>
              </a:rPr>
              <a:t>Build a supportive environment</a:t>
            </a:r>
          </a:p>
          <a:p>
            <a:pPr marL="176120" indent="-176120">
              <a:buFont typeface="Arial" panose="020B0604020202020204" pitchFamily="34" charset="0"/>
              <a:buChar char="•"/>
            </a:pPr>
            <a:r>
              <a:rPr lang="en-US" b="0" i="0" u="sng">
                <a:solidFill>
                  <a:srgbClr val="111111"/>
                </a:solidFill>
                <a:effectLst/>
                <a:latin typeface="inherit"/>
              </a:rPr>
              <a:t>Clear Expectations</a:t>
            </a:r>
            <a:r>
              <a:rPr lang="en-US" b="0" i="0">
                <a:solidFill>
                  <a:srgbClr val="111111"/>
                </a:solidFill>
                <a:effectLst/>
                <a:latin typeface="inherit"/>
              </a:rPr>
              <a:t>: Set clear performance expectations for each role.</a:t>
            </a:r>
            <a:endParaRPr lang="en-US" b="0" i="0">
              <a:solidFill>
                <a:srgbClr val="111111"/>
              </a:solidFill>
              <a:effectLst/>
              <a:latin typeface="Segoe UI" panose="020B0502040204020203" pitchFamily="34" charset="0"/>
            </a:endParaRPr>
          </a:p>
          <a:p>
            <a:pPr marL="176120" indent="-176120">
              <a:buFont typeface="Arial" panose="020B0604020202020204" pitchFamily="34" charset="0"/>
              <a:buChar char="•"/>
            </a:pPr>
            <a:r>
              <a:rPr lang="en-US" b="0" i="0" u="sng">
                <a:solidFill>
                  <a:srgbClr val="111111"/>
                </a:solidFill>
                <a:effectLst/>
                <a:latin typeface="inherit"/>
              </a:rPr>
              <a:t>Positive Culture</a:t>
            </a:r>
            <a:r>
              <a:rPr lang="en-US" b="0" i="0">
                <a:solidFill>
                  <a:srgbClr val="111111"/>
                </a:solidFill>
                <a:effectLst/>
                <a:latin typeface="inherit"/>
              </a:rPr>
              <a:t>: Foster a positive work environment where everyone feels valued.</a:t>
            </a:r>
            <a:endParaRPr lang="en-US" b="0" i="0">
              <a:solidFill>
                <a:srgbClr val="111111"/>
              </a:solidFill>
              <a:effectLst/>
              <a:latin typeface="Segoe UI" panose="020B0502040204020203" pitchFamily="34" charset="0"/>
            </a:endParaRPr>
          </a:p>
          <a:p>
            <a:pPr marL="176120" indent="-176120">
              <a:buFont typeface="Arial" panose="020B0604020202020204" pitchFamily="34" charset="0"/>
              <a:buChar char="•"/>
            </a:pPr>
            <a:r>
              <a:rPr lang="en-US" b="0" i="0" u="sng">
                <a:solidFill>
                  <a:srgbClr val="111111"/>
                </a:solidFill>
                <a:effectLst/>
                <a:latin typeface="inherit"/>
              </a:rPr>
              <a:t>Feedback Loop</a:t>
            </a:r>
            <a:r>
              <a:rPr lang="en-US" b="0" i="0">
                <a:solidFill>
                  <a:srgbClr val="111111"/>
                </a:solidFill>
                <a:effectLst/>
                <a:latin typeface="inherit"/>
              </a:rPr>
              <a:t>: Establish regular feedback mechanisms to address concerns and celebrate achievements.</a:t>
            </a:r>
            <a:endParaRPr lang="en-US" b="0" i="0">
              <a:solidFill>
                <a:srgbClr val="111111"/>
              </a:solidFill>
              <a:effectLst/>
              <a:latin typeface="Segoe UI" panose="020B0502040204020203" pitchFamily="34" charset="0"/>
            </a:endParaRPr>
          </a:p>
          <a:p>
            <a:pPr algn="l">
              <a:buFont typeface="Arial" panose="020B0604020202020204" pitchFamily="34" charset="0"/>
              <a:buNone/>
            </a:pPr>
            <a:r>
              <a:rPr lang="en-US" b="0" i="0">
                <a:solidFill>
                  <a:srgbClr val="111111"/>
                </a:solidFill>
                <a:effectLst/>
                <a:latin typeface="Segoe UI" panose="020B0502040204020203" pitchFamily="34" charset="0"/>
              </a:rPr>
              <a:t>10</a:t>
            </a:r>
          </a:p>
          <a:p>
            <a:pPr marL="352239" indent="-352239">
              <a:buFont typeface="Arial" panose="020B0604020202020204" pitchFamily="34" charset="0"/>
              <a:buChar char="•"/>
            </a:pPr>
            <a:endParaRPr lang="en-US">
              <a:solidFill>
                <a:schemeClr val="bg1"/>
              </a:solidFill>
              <a:cs typeface="Calibri" panose="020F0502020204030204"/>
            </a:endParaRPr>
          </a:p>
        </p:txBody>
      </p:sp>
      <p:sp>
        <p:nvSpPr>
          <p:cNvPr id="4" name="Slide Number Placeholder 3"/>
          <p:cNvSpPr>
            <a:spLocks noGrp="1"/>
          </p:cNvSpPr>
          <p:nvPr>
            <p:ph type="sldNum" sz="quarter" idx="5"/>
          </p:nvPr>
        </p:nvSpPr>
        <p:spPr/>
        <p:txBody>
          <a:bodyPr/>
          <a:lstStyle/>
          <a:p>
            <a:fld id="{FD272B94-3AE4-4A88-8919-8238321E8AB3}" type="slidenum">
              <a:rPr lang="en-US" smtClean="0"/>
              <a:t>11</a:t>
            </a:fld>
            <a:endParaRPr lang="en-US"/>
          </a:p>
        </p:txBody>
      </p:sp>
    </p:spTree>
    <p:extLst>
      <p:ext uri="{BB962C8B-B14F-4D97-AF65-F5344CB8AC3E}">
        <p14:creationId xmlns:p14="http://schemas.microsoft.com/office/powerpoint/2010/main" val="378353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1">
                <a:solidFill>
                  <a:schemeClr val="bg1"/>
                </a:solidFill>
              </a:rPr>
              <a:t>Skill Development</a:t>
            </a:r>
          </a:p>
          <a:p>
            <a:pPr marL="176120" indent="-176120">
              <a:buFont typeface="Arial" panose="020B0604020202020204" pitchFamily="34" charset="0"/>
              <a:buChar char="•"/>
            </a:pPr>
            <a:r>
              <a:rPr lang="en-US" b="0" i="0" u="sng">
                <a:solidFill>
                  <a:srgbClr val="111111"/>
                </a:solidFill>
                <a:effectLst/>
                <a:latin typeface="inherit"/>
              </a:rPr>
              <a:t>On-the-Job Training</a:t>
            </a:r>
            <a:r>
              <a:rPr lang="en-US" b="0" i="0">
                <a:solidFill>
                  <a:srgbClr val="111111"/>
                </a:solidFill>
                <a:effectLst/>
                <a:latin typeface="inherit"/>
              </a:rPr>
              <a:t>: Provide hands-on training for specific tasks.</a:t>
            </a:r>
            <a:endParaRPr lang="en-US" b="0" i="0">
              <a:solidFill>
                <a:srgbClr val="111111"/>
              </a:solidFill>
              <a:effectLst/>
              <a:latin typeface="Segoe UI" panose="020B0502040204020203" pitchFamily="34" charset="0"/>
            </a:endParaRPr>
          </a:p>
          <a:p>
            <a:pPr marL="176120" indent="-176120">
              <a:buFont typeface="Arial" panose="020B0604020202020204" pitchFamily="34" charset="0"/>
              <a:buChar char="•"/>
            </a:pPr>
            <a:r>
              <a:rPr lang="en-US" b="0" i="0" u="sng">
                <a:solidFill>
                  <a:srgbClr val="111111"/>
                </a:solidFill>
                <a:effectLst/>
                <a:latin typeface="inherit"/>
              </a:rPr>
              <a:t>Cross-Training</a:t>
            </a:r>
            <a:r>
              <a:rPr lang="en-US" b="0" i="0">
                <a:solidFill>
                  <a:srgbClr val="111111"/>
                </a:solidFill>
                <a:effectLst/>
                <a:latin typeface="inherit"/>
              </a:rPr>
              <a:t>: Encourage learning across different roles (e.g., cashiers understanding merchandise processing).</a:t>
            </a:r>
            <a:endParaRPr lang="en-US" b="0" i="0">
              <a:solidFill>
                <a:srgbClr val="111111"/>
              </a:solidFill>
              <a:effectLst/>
              <a:latin typeface="Segoe UI" panose="020B0502040204020203" pitchFamily="34" charset="0"/>
            </a:endParaRPr>
          </a:p>
          <a:p>
            <a:pPr marL="176120" indent="-176120">
              <a:buFont typeface="Arial" panose="020B0604020202020204" pitchFamily="34" charset="0"/>
              <a:buChar char="•"/>
            </a:pPr>
            <a:r>
              <a:rPr lang="en-US" b="0" i="0" u="sng">
                <a:solidFill>
                  <a:srgbClr val="111111"/>
                </a:solidFill>
                <a:effectLst/>
                <a:latin typeface="inherit"/>
              </a:rPr>
              <a:t>Soft Skills</a:t>
            </a:r>
            <a:r>
              <a:rPr lang="en-US" b="0" i="0">
                <a:solidFill>
                  <a:srgbClr val="111111"/>
                </a:solidFill>
                <a:effectLst/>
                <a:latin typeface="inherit"/>
              </a:rPr>
              <a:t>: Develop communication, teamwork, and customer service skills.</a:t>
            </a:r>
            <a:endParaRPr lang="en-US" b="0" i="0">
              <a:solidFill>
                <a:srgbClr val="111111"/>
              </a:solidFill>
              <a:effectLst/>
              <a:latin typeface="Segoe UI" panose="020B0502040204020203" pitchFamily="34" charset="0"/>
            </a:endParaRPr>
          </a:p>
          <a:p>
            <a:endParaRPr lang="en-US" b="1">
              <a:solidFill>
                <a:schemeClr val="bg1"/>
              </a:solidFill>
            </a:endParaRPr>
          </a:p>
          <a:p>
            <a:r>
              <a:rPr lang="en-US" b="1">
                <a:solidFill>
                  <a:schemeClr val="bg1"/>
                </a:solidFill>
              </a:rPr>
              <a:t>Coaching/recognition</a:t>
            </a:r>
          </a:p>
          <a:p>
            <a:pPr marL="171450" indent="-171450" algn="l">
              <a:buFont typeface="Arial" panose="020B0604020202020204" pitchFamily="34" charset="0"/>
              <a:buChar char="•"/>
            </a:pPr>
            <a:r>
              <a:rPr lang="en-US" b="0" i="0" u="sng">
                <a:solidFill>
                  <a:srgbClr val="111111"/>
                </a:solidFill>
                <a:effectLst/>
                <a:latin typeface="inherit"/>
              </a:rPr>
              <a:t>Coaching</a:t>
            </a:r>
            <a:r>
              <a:rPr lang="en-US" b="0" i="0">
                <a:solidFill>
                  <a:srgbClr val="111111"/>
                </a:solidFill>
                <a:effectLst/>
                <a:latin typeface="inherit"/>
              </a:rPr>
              <a:t>: Regularly coach frontline workers on performance and growth.</a:t>
            </a:r>
            <a:endParaRPr lang="en-US" b="0" i="0">
              <a:solidFill>
                <a:srgbClr val="111111"/>
              </a:solidFill>
              <a:effectLst/>
              <a:latin typeface="Segoe UI" panose="020B0502040204020203" pitchFamily="34" charset="0"/>
            </a:endParaRPr>
          </a:p>
          <a:p>
            <a:pPr marL="171450" indent="-171450" algn="l">
              <a:buFont typeface="Arial" panose="020B0604020202020204" pitchFamily="34" charset="0"/>
              <a:buChar char="•"/>
            </a:pPr>
            <a:r>
              <a:rPr lang="en-US" b="0" i="0" u="sng">
                <a:solidFill>
                  <a:srgbClr val="111111"/>
                </a:solidFill>
                <a:effectLst/>
                <a:latin typeface="inherit"/>
              </a:rPr>
              <a:t>Recognition Programs: </a:t>
            </a:r>
            <a:r>
              <a:rPr lang="en-US" b="0" i="0">
                <a:solidFill>
                  <a:srgbClr val="111111"/>
                </a:solidFill>
                <a:effectLst/>
                <a:latin typeface="inherit"/>
              </a:rPr>
              <a:t>Implement programs to celebrate achievements.</a:t>
            </a:r>
            <a:endParaRPr lang="en-US" b="0" i="0">
              <a:solidFill>
                <a:srgbClr val="111111"/>
              </a:solidFill>
              <a:effectLst/>
              <a:latin typeface="Segoe UI" panose="020B0502040204020203" pitchFamily="34" charset="0"/>
            </a:endParaRPr>
          </a:p>
          <a:p>
            <a:pPr marL="171450" indent="-171450" algn="l">
              <a:buFont typeface="Arial" panose="020B0604020202020204" pitchFamily="34" charset="0"/>
              <a:buChar char="•"/>
            </a:pPr>
            <a:r>
              <a:rPr lang="en-US" b="0" i="0" u="sng">
                <a:solidFill>
                  <a:srgbClr val="111111"/>
                </a:solidFill>
                <a:effectLst/>
                <a:latin typeface="inherit"/>
              </a:rPr>
              <a:t>Empowerment: </a:t>
            </a:r>
            <a:r>
              <a:rPr lang="en-US" b="0" i="0">
                <a:solidFill>
                  <a:srgbClr val="111111"/>
                </a:solidFill>
                <a:effectLst/>
                <a:latin typeface="inherit"/>
              </a:rPr>
              <a:t>Encourage autonomy and decision-making.</a:t>
            </a:r>
            <a:endParaRPr lang="en-US" b="0" i="0">
              <a:solidFill>
                <a:srgbClr val="111111"/>
              </a:solidFill>
              <a:effectLst/>
              <a:latin typeface="Segoe UI" panose="020B0502040204020203" pitchFamily="34" charset="0"/>
            </a:endParaRPr>
          </a:p>
          <a:p>
            <a:endParaRPr lang="en-US" b="1">
              <a:solidFill>
                <a:schemeClr val="bg1"/>
              </a:solidFill>
            </a:endParaRPr>
          </a:p>
          <a:p>
            <a:r>
              <a:rPr lang="en-US" b="1">
                <a:solidFill>
                  <a:schemeClr val="bg1"/>
                </a:solidFill>
              </a:rPr>
              <a:t>Career pathways</a:t>
            </a:r>
          </a:p>
          <a:p>
            <a:pPr marL="176120" indent="-176120">
              <a:buFont typeface="Arial" panose="020B0604020202020204" pitchFamily="34" charset="0"/>
              <a:buChar char="•"/>
            </a:pPr>
            <a:r>
              <a:rPr lang="en-US" b="0" i="0" u="sng">
                <a:solidFill>
                  <a:srgbClr val="111111"/>
                </a:solidFill>
                <a:effectLst/>
                <a:latin typeface="inherit"/>
              </a:rPr>
              <a:t>Visibility: </a:t>
            </a:r>
            <a:r>
              <a:rPr lang="en-US" b="0" i="0">
                <a:solidFill>
                  <a:srgbClr val="111111"/>
                </a:solidFill>
                <a:effectLst/>
                <a:latin typeface="inherit"/>
              </a:rPr>
              <a:t>Share potential career paths within the organization.</a:t>
            </a:r>
            <a:endParaRPr lang="en-US" b="0" i="0">
              <a:solidFill>
                <a:srgbClr val="111111"/>
              </a:solidFill>
              <a:effectLst/>
              <a:latin typeface="Segoe UI" panose="020B0502040204020203" pitchFamily="34" charset="0"/>
            </a:endParaRPr>
          </a:p>
          <a:p>
            <a:pPr marL="176120" indent="-176120">
              <a:buFont typeface="Arial" panose="020B0604020202020204" pitchFamily="34" charset="0"/>
              <a:buChar char="•"/>
            </a:pPr>
            <a:r>
              <a:rPr lang="en-US" b="0" i="0" u="sng">
                <a:solidFill>
                  <a:srgbClr val="111111"/>
                </a:solidFill>
                <a:effectLst/>
                <a:latin typeface="inherit"/>
              </a:rPr>
              <a:t>Skill Enhancement: </a:t>
            </a:r>
            <a:r>
              <a:rPr lang="en-US" b="0" i="0">
                <a:solidFill>
                  <a:srgbClr val="111111"/>
                </a:solidFill>
                <a:effectLst/>
                <a:latin typeface="inherit"/>
              </a:rPr>
              <a:t>Offer opportunities for skill development (e.g., cashier to key holder).</a:t>
            </a:r>
            <a:endParaRPr lang="en-US" b="0" i="0">
              <a:solidFill>
                <a:srgbClr val="111111"/>
              </a:solidFill>
              <a:effectLst/>
              <a:latin typeface="Segoe UI" panose="020B0502040204020203" pitchFamily="34" charset="0"/>
            </a:endParaRPr>
          </a:p>
          <a:p>
            <a:pPr marL="176120" indent="-176120">
              <a:buFont typeface="Arial" panose="020B0604020202020204" pitchFamily="34" charset="0"/>
              <a:buChar char="•"/>
            </a:pPr>
            <a:r>
              <a:rPr lang="en-US" b="0" i="0" u="sng">
                <a:solidFill>
                  <a:srgbClr val="111111"/>
                </a:solidFill>
                <a:effectLst/>
                <a:latin typeface="inherit"/>
              </a:rPr>
              <a:t>Promote from Within</a:t>
            </a:r>
            <a:r>
              <a:rPr lang="en-US" b="0" i="0">
                <a:solidFill>
                  <a:srgbClr val="111111"/>
                </a:solidFill>
                <a:effectLst/>
                <a:latin typeface="inherit"/>
              </a:rPr>
              <a:t>: Prioritize internal promotions to motivate and retain talent.</a:t>
            </a:r>
            <a:endParaRPr lang="en-US" b="0" i="0">
              <a:solidFill>
                <a:srgbClr val="111111"/>
              </a:solidFill>
              <a:effectLst/>
              <a:latin typeface="Segoe UI" panose="020B0502040204020203" pitchFamily="34" charset="0"/>
            </a:endParaRPr>
          </a:p>
          <a:p>
            <a:r>
              <a:rPr lang="en-US" b="0">
                <a:solidFill>
                  <a:schemeClr val="bg1"/>
                </a:solidFill>
              </a:rPr>
              <a:t>11</a:t>
            </a:r>
          </a:p>
          <a:p>
            <a:endParaRPr lang="en-US" b="1">
              <a:solidFill>
                <a:schemeClr val="bg1"/>
              </a:solidFill>
            </a:endParaRPr>
          </a:p>
          <a:p>
            <a:pPr marL="293534" indent="-293534">
              <a:buFont typeface="Arial" panose="020B0604020202020204" pitchFamily="34" charset="0"/>
              <a:buChar char="•"/>
            </a:pPr>
            <a:endParaRPr lang="en-US">
              <a:solidFill>
                <a:schemeClr val="bg1"/>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D272B94-3AE4-4A88-8919-8238321E8AB3}" type="slidenum">
              <a:rPr lang="en-US" smtClean="0"/>
              <a:t>12</a:t>
            </a:fld>
            <a:endParaRPr lang="en-US"/>
          </a:p>
        </p:txBody>
      </p:sp>
    </p:spTree>
    <p:extLst>
      <p:ext uri="{BB962C8B-B14F-4D97-AF65-F5344CB8AC3E}">
        <p14:creationId xmlns:p14="http://schemas.microsoft.com/office/powerpoint/2010/main" val="1440375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defTabSz="939304">
              <a:defRPr/>
            </a:pPr>
            <a:r>
              <a:rPr lang="en-US"/>
              <a:t>Need detailed activity notes </a:t>
            </a:r>
            <a:r>
              <a:rPr lang="en-US" b="1"/>
              <a:t>(Tim and Corey lead activities)</a:t>
            </a:r>
          </a:p>
          <a:p>
            <a:endParaRPr lang="en-US"/>
          </a:p>
          <a:p>
            <a:r>
              <a:rPr lang="en-US" b="1"/>
              <a:t>Activity Notes:</a:t>
            </a:r>
          </a:p>
          <a:p>
            <a:r>
              <a:rPr lang="en-US" b="0"/>
              <a:t>10min Activity / 5 min Reflect &amp; Discuss</a:t>
            </a:r>
          </a:p>
          <a:p>
            <a:pPr marL="176120" indent="-176120">
              <a:buFont typeface="Arial" panose="020B0604020202020204" pitchFamily="34" charset="0"/>
              <a:buChar char="•"/>
            </a:pPr>
            <a:endParaRPr lang="en-US" b="0"/>
          </a:p>
          <a:p>
            <a:pPr marL="176120" indent="-176120">
              <a:buFont typeface="Arial" panose="020B0604020202020204" pitchFamily="34" charset="0"/>
              <a:buChar char="•"/>
            </a:pPr>
            <a:r>
              <a:rPr lang="en-US" b="1" i="1"/>
              <a:t>See Alex’s Character Collaboration Notes</a:t>
            </a:r>
          </a:p>
          <a:p>
            <a:r>
              <a:rPr lang="en-US"/>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ea typeface="Calibri"/>
                <a:cs typeface="Calibri"/>
              </a:rPr>
              <a:t>Why Develop Essential Leadership Skills: </a:t>
            </a:r>
            <a:r>
              <a:rPr lang="en-US" b="0">
                <a:ea typeface="Calibri"/>
                <a:cs typeface="Calibri"/>
              </a:rPr>
              <a:t> Group response</a:t>
            </a:r>
          </a:p>
          <a:p>
            <a:pPr marL="645773" lvl="1" indent="-176120">
              <a:buFont typeface="Arial" panose="020B0604020202020204" pitchFamily="34" charset="0"/>
              <a:buChar char="•"/>
            </a:pPr>
            <a:r>
              <a:rPr lang="en-US" b="0">
                <a:ea typeface="Calibri"/>
                <a:cs typeface="Calibri"/>
              </a:rPr>
              <a:t>Know Audience</a:t>
            </a:r>
          </a:p>
          <a:p>
            <a:pPr marL="645773" lvl="1" indent="-176120">
              <a:buFont typeface="Arial" panose="020B0604020202020204" pitchFamily="34" charset="0"/>
              <a:buChar char="•"/>
            </a:pPr>
            <a:r>
              <a:rPr lang="en-US" b="0">
                <a:ea typeface="Calibri"/>
                <a:cs typeface="Calibri"/>
              </a:rPr>
              <a:t>Keep it Simple</a:t>
            </a:r>
          </a:p>
          <a:p>
            <a:pPr marL="645773" lvl="1" indent="-176120">
              <a:buFont typeface="Arial" panose="020B0604020202020204" pitchFamily="34" charset="0"/>
              <a:buChar char="•"/>
            </a:pPr>
            <a:r>
              <a:rPr lang="en-US" b="0">
                <a:ea typeface="Calibri"/>
                <a:cs typeface="Calibri"/>
              </a:rPr>
              <a:t>Best Delivery Method</a:t>
            </a:r>
          </a:p>
          <a:p>
            <a:pPr marL="645773" lvl="1" indent="-176120">
              <a:buFont typeface="Arial" panose="020B0604020202020204" pitchFamily="34" charset="0"/>
              <a:buChar char="•"/>
            </a:pPr>
            <a:r>
              <a:rPr lang="en-US" b="0">
                <a:ea typeface="Calibri"/>
                <a:cs typeface="Calibri"/>
              </a:rPr>
              <a:t>Get Them Involved</a:t>
            </a:r>
          </a:p>
          <a:p>
            <a:pPr marL="176120" indent="-176120">
              <a:buFont typeface="Arial" panose="020B0604020202020204" pitchFamily="34" charset="0"/>
              <a:buChar char="•"/>
            </a:pPr>
            <a:endParaRPr lang="en-US" b="1">
              <a:ea typeface="Calibri"/>
              <a:cs typeface="Calibri"/>
            </a:endParaRPr>
          </a:p>
          <a:p>
            <a:pPr marL="0" indent="0">
              <a:buFont typeface="Arial" panose="020B0604020202020204" pitchFamily="34" charset="0"/>
              <a:buNone/>
            </a:pPr>
            <a:r>
              <a:rPr lang="en-US" b="1">
                <a:ea typeface="Calibri"/>
                <a:cs typeface="Calibri"/>
              </a:rPr>
              <a:t>Key elements of effective communication: </a:t>
            </a:r>
            <a:r>
              <a:rPr lang="en-US" b="0">
                <a:ea typeface="Calibri"/>
                <a:cs typeface="Calibri"/>
              </a:rPr>
              <a:t>Group response</a:t>
            </a:r>
          </a:p>
          <a:p>
            <a:pPr marL="645773" lvl="1" indent="-176120">
              <a:buFont typeface="Arial" panose="020B0604020202020204" pitchFamily="34" charset="0"/>
              <a:buChar char="•"/>
            </a:pPr>
            <a:r>
              <a:rPr lang="en-US" b="0">
                <a:ea typeface="Calibri"/>
                <a:cs typeface="Calibri"/>
              </a:rPr>
              <a:t>Understand Your Team</a:t>
            </a:r>
          </a:p>
          <a:p>
            <a:pPr marL="645773" lvl="1" indent="-176120">
              <a:buFont typeface="Arial" panose="020B0604020202020204" pitchFamily="34" charset="0"/>
              <a:buChar char="•"/>
            </a:pPr>
            <a:r>
              <a:rPr lang="en-US" b="0">
                <a:ea typeface="Calibri"/>
                <a:cs typeface="Calibri"/>
              </a:rPr>
              <a:t>Build Supportive Environment</a:t>
            </a:r>
          </a:p>
          <a:p>
            <a:pPr marL="645773" lvl="1" indent="-176120">
              <a:buFont typeface="Arial" panose="020B0604020202020204" pitchFamily="34" charset="0"/>
              <a:buChar char="•"/>
            </a:pPr>
            <a:r>
              <a:rPr lang="en-US" b="0">
                <a:ea typeface="Calibri"/>
                <a:cs typeface="Calibri"/>
              </a:rPr>
              <a:t>Skill Development</a:t>
            </a:r>
          </a:p>
          <a:p>
            <a:pPr marL="645773" lvl="1" indent="-176120">
              <a:buFont typeface="Arial" panose="020B0604020202020204" pitchFamily="34" charset="0"/>
              <a:buChar char="•"/>
            </a:pPr>
            <a:r>
              <a:rPr lang="en-US" b="0">
                <a:ea typeface="Calibri"/>
                <a:cs typeface="Calibri"/>
              </a:rPr>
              <a:t>Coach / Recognize</a:t>
            </a:r>
          </a:p>
          <a:p>
            <a:pPr marL="645773" lvl="1" indent="-176120">
              <a:buFont typeface="Arial" panose="020B0604020202020204" pitchFamily="34" charset="0"/>
              <a:buChar char="•"/>
            </a:pPr>
            <a:r>
              <a:rPr lang="en-US" b="0">
                <a:ea typeface="Calibri"/>
                <a:cs typeface="Calibri"/>
              </a:rPr>
              <a:t>Promote Career Pathways</a:t>
            </a:r>
          </a:p>
          <a:p>
            <a:pPr marL="176120" indent="-176120">
              <a:buFont typeface="Arial" panose="020B0604020202020204" pitchFamily="34" charset="0"/>
              <a:buChar char="•"/>
            </a:pPr>
            <a:endParaRPr lang="en-US" b="1">
              <a:ea typeface="Calibri"/>
              <a:cs typeface="Calibri"/>
            </a:endParaRPr>
          </a:p>
          <a:p>
            <a:pPr marL="0" indent="0">
              <a:buFont typeface="Arial" panose="020B0604020202020204" pitchFamily="34" charset="0"/>
              <a:buNone/>
            </a:pPr>
            <a:r>
              <a:rPr lang="en-US" b="1">
                <a:ea typeface="Calibri"/>
                <a:cs typeface="Calibri"/>
              </a:rPr>
              <a:t>Support personal and professional development @ Goodwill: </a:t>
            </a:r>
            <a:r>
              <a:rPr lang="en-US" b="0">
                <a:ea typeface="Calibri"/>
                <a:cs typeface="Calibri"/>
              </a:rPr>
              <a:t> Group response</a:t>
            </a:r>
          </a:p>
          <a:p>
            <a:pPr marL="176120" indent="-176120">
              <a:buFont typeface="Arial" panose="020B0604020202020204" pitchFamily="34" charset="0"/>
              <a:buChar char="•"/>
            </a:pPr>
            <a:r>
              <a:rPr lang="en-US" b="0">
                <a:ea typeface="Calibri"/>
                <a:cs typeface="Calibri"/>
              </a:rPr>
              <a:t>Understand, Support, Skill Develop, Coach/Recognize, Promote Career Path</a:t>
            </a:r>
            <a:endParaRPr lang="en-US" b="1">
              <a:ea typeface="Calibri"/>
              <a:cs typeface="Calibri"/>
            </a:endParaRPr>
          </a:p>
        </p:txBody>
      </p:sp>
      <p:sp>
        <p:nvSpPr>
          <p:cNvPr id="4" name="Slide Number Placeholder 3"/>
          <p:cNvSpPr>
            <a:spLocks noGrp="1"/>
          </p:cNvSpPr>
          <p:nvPr>
            <p:ph type="sldNum" sz="quarter" idx="5"/>
          </p:nvPr>
        </p:nvSpPr>
        <p:spPr/>
        <p:txBody>
          <a:bodyPr/>
          <a:lstStyle/>
          <a:p>
            <a:fld id="{916AC51E-0E53-48F8-8288-DF019B33F6FE}" type="slidenum">
              <a:rPr lang="en-US" smtClean="0"/>
              <a:t>14</a:t>
            </a:fld>
            <a:endParaRPr lang="en-US"/>
          </a:p>
        </p:txBody>
      </p:sp>
    </p:spTree>
    <p:extLst>
      <p:ext uri="{BB962C8B-B14F-4D97-AF65-F5344CB8AC3E}">
        <p14:creationId xmlns:p14="http://schemas.microsoft.com/office/powerpoint/2010/main" val="2726777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272B94-3AE4-4A88-8919-8238321E8AB3}" type="slidenum">
              <a:rPr lang="en-US" smtClean="0"/>
              <a:t>16</a:t>
            </a:fld>
            <a:endParaRPr lang="en-US"/>
          </a:p>
        </p:txBody>
      </p:sp>
    </p:spTree>
    <p:extLst>
      <p:ext uri="{BB962C8B-B14F-4D97-AF65-F5344CB8AC3E}">
        <p14:creationId xmlns:p14="http://schemas.microsoft.com/office/powerpoint/2010/main" val="1048282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272B94-3AE4-4A88-8919-8238321E8AB3}" type="slidenum">
              <a:rPr lang="en-US" smtClean="0"/>
              <a:t>17</a:t>
            </a:fld>
            <a:endParaRPr lang="en-US"/>
          </a:p>
        </p:txBody>
      </p:sp>
    </p:spTree>
    <p:extLst>
      <p:ext uri="{BB962C8B-B14F-4D97-AF65-F5344CB8AC3E}">
        <p14:creationId xmlns:p14="http://schemas.microsoft.com/office/powerpoint/2010/main" val="1171857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Jake photo</a:t>
            </a:r>
          </a:p>
        </p:txBody>
      </p:sp>
      <p:sp>
        <p:nvSpPr>
          <p:cNvPr id="4" name="Slide Number Placeholder 3"/>
          <p:cNvSpPr>
            <a:spLocks noGrp="1"/>
          </p:cNvSpPr>
          <p:nvPr>
            <p:ph type="sldNum" sz="quarter" idx="5"/>
          </p:nvPr>
        </p:nvSpPr>
        <p:spPr/>
        <p:txBody>
          <a:bodyPr/>
          <a:lstStyle/>
          <a:p>
            <a:fld id="{FD272B94-3AE4-4A88-8919-8238321E8AB3}" type="slidenum">
              <a:rPr lang="en-US" smtClean="0"/>
              <a:t>18</a:t>
            </a:fld>
            <a:endParaRPr lang="en-US"/>
          </a:p>
        </p:txBody>
      </p:sp>
    </p:spTree>
    <p:extLst>
      <p:ext uri="{BB962C8B-B14F-4D97-AF65-F5344CB8AC3E}">
        <p14:creationId xmlns:p14="http://schemas.microsoft.com/office/powerpoint/2010/main" val="3573222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16AC51E-0E53-48F8-8288-DF019B33F6FE}" type="slidenum">
              <a:rPr lang="en-US" smtClean="0"/>
              <a:t>19</a:t>
            </a:fld>
            <a:endParaRPr lang="en-US"/>
          </a:p>
        </p:txBody>
      </p:sp>
    </p:spTree>
    <p:extLst>
      <p:ext uri="{BB962C8B-B14F-4D97-AF65-F5344CB8AC3E}">
        <p14:creationId xmlns:p14="http://schemas.microsoft.com/office/powerpoint/2010/main" val="1373842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Icebreaker:</a:t>
            </a:r>
          </a:p>
          <a:p>
            <a:r>
              <a:rPr lang="en-US">
                <a:cs typeface="Calibri"/>
              </a:rPr>
              <a:t>One person relays a message to a runner using clear communication. The runner must then go to the table and use a different form of communication to relay the message.</a:t>
            </a:r>
          </a:p>
          <a:p>
            <a:r>
              <a:rPr lang="en-US">
                <a:cs typeface="Calibri"/>
              </a:rPr>
              <a:t>There will be three messages to relay. The first message the runner must convey by drawing a picture (representing written communication only), the second message they will relay using only sound effects (no words or body movement), and the third message the runner must use only their body movements to get the table to guess their message.</a:t>
            </a:r>
          </a:p>
          <a:p>
            <a:endParaRPr lang="en-US">
              <a:cs typeface="Calibri"/>
            </a:endParaRPr>
          </a:p>
          <a:p>
            <a:r>
              <a:rPr lang="en-US"/>
              <a:t>Corey to provide Charade Scenarios (Goodwill Oriented)</a:t>
            </a:r>
          </a:p>
          <a:p>
            <a:endParaRPr lang="en-US"/>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916AC51E-0E53-48F8-8288-DF019B33F6FE}" type="slidenum">
              <a:rPr lang="en-US" smtClean="0"/>
              <a:t>20</a:t>
            </a:fld>
            <a:endParaRPr lang="en-US"/>
          </a:p>
        </p:txBody>
      </p:sp>
    </p:spTree>
    <p:extLst>
      <p:ext uri="{BB962C8B-B14F-4D97-AF65-F5344CB8AC3E}">
        <p14:creationId xmlns:p14="http://schemas.microsoft.com/office/powerpoint/2010/main" val="1838459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039" indent="-176039">
              <a:buFont typeface="Arial" panose="020B0604020202020204" pitchFamily="34" charset="0"/>
              <a:buChar char="•"/>
            </a:pPr>
            <a:r>
              <a:rPr lang="en-US" b="1"/>
              <a:t>Career advancement: </a:t>
            </a:r>
            <a:r>
              <a:rPr lang="en-US" b="0" i="0">
                <a:solidFill>
                  <a:srgbClr val="111111"/>
                </a:solidFill>
                <a:effectLst/>
                <a:latin typeface="-apple-system"/>
              </a:rPr>
              <a:t>Can help managers advance in their careers by making them more effective leaders who are better equipped to handle new challenges.</a:t>
            </a:r>
            <a:endParaRPr lang="en-US" b="1">
              <a:cs typeface="Calibri" panose="020F0502020204030204"/>
            </a:endParaRPr>
          </a:p>
          <a:p>
            <a:pPr marL="176120" indent="-176120">
              <a:buFont typeface="Arial" panose="020B0604020202020204" pitchFamily="34" charset="0"/>
              <a:buChar char="•"/>
            </a:pPr>
            <a:endParaRPr lang="en-US" b="1"/>
          </a:p>
          <a:p>
            <a:pPr marL="176120" indent="-176120">
              <a:buFont typeface="Arial" panose="020B0604020202020204" pitchFamily="34" charset="0"/>
              <a:buChar char="•"/>
            </a:pPr>
            <a:r>
              <a:rPr lang="en-US" b="1"/>
              <a:t>Personal growth: </a:t>
            </a:r>
            <a:r>
              <a:rPr lang="en-US" b="0" i="0">
                <a:solidFill>
                  <a:srgbClr val="111111"/>
                </a:solidFill>
                <a:effectLst/>
                <a:latin typeface="-apple-system"/>
              </a:rPr>
              <a:t>Can more self-aware, improve their decision-making abilities, and develop a sense of purpose in their work.</a:t>
            </a:r>
            <a:endParaRPr lang="en-US" b="1"/>
          </a:p>
          <a:p>
            <a:pPr marL="176120" indent="-176120">
              <a:buFont typeface="Arial" panose="020B0604020202020204" pitchFamily="34" charset="0"/>
              <a:buChar char="•"/>
            </a:pPr>
            <a:endParaRPr lang="en-US" b="1"/>
          </a:p>
          <a:p>
            <a:pPr marL="176120" indent="-176120">
              <a:buFont typeface="Arial" panose="020B0604020202020204" pitchFamily="34" charset="0"/>
              <a:buChar char="•"/>
            </a:pPr>
            <a:r>
              <a:rPr lang="en-US" b="1"/>
              <a:t>Team effectiveness: </a:t>
            </a:r>
            <a:r>
              <a:rPr lang="en-US" b="0"/>
              <a:t> </a:t>
            </a:r>
            <a:r>
              <a:rPr lang="en-US" b="0" i="0">
                <a:solidFill>
                  <a:srgbClr val="111111"/>
                </a:solidFill>
                <a:effectLst/>
                <a:latin typeface="-apple-system"/>
              </a:rPr>
              <a:t>Can create a sense of unity within their teams, foster open communication, and inspire their team members to work together towards a common goal.</a:t>
            </a:r>
            <a:endParaRPr lang="en-US" b="1"/>
          </a:p>
          <a:p>
            <a:pPr marL="176120" indent="-176120">
              <a:buFont typeface="Arial" panose="020B0604020202020204" pitchFamily="34" charset="0"/>
              <a:buChar char="•"/>
            </a:pPr>
            <a:endParaRPr lang="en-US" b="1"/>
          </a:p>
          <a:p>
            <a:pPr marL="176120" indent="-176120">
              <a:buFont typeface="Arial" panose="020B0604020202020204" pitchFamily="34" charset="0"/>
              <a:buChar char="•"/>
            </a:pPr>
            <a:r>
              <a:rPr lang="en-US" b="1"/>
              <a:t>Organizational impact: </a:t>
            </a:r>
            <a:r>
              <a:rPr lang="en-US" b="0" i="0">
                <a:solidFill>
                  <a:srgbClr val="111111"/>
                </a:solidFill>
                <a:effectLst/>
                <a:latin typeface="-apple-system"/>
              </a:rPr>
              <a:t>Can have a significant impact on the organization as a whole. Leaders who possess strong leadership skills can drive innovation, manage change, and guide their organizations towards success.</a:t>
            </a:r>
            <a:endParaRPr lang="en-US" b="1">
              <a:cs typeface="Calibri"/>
            </a:endParaRPr>
          </a:p>
          <a:p>
            <a:endParaRPr lang="en-US"/>
          </a:p>
        </p:txBody>
      </p:sp>
      <p:sp>
        <p:nvSpPr>
          <p:cNvPr id="4" name="Slide Number Placeholder 3"/>
          <p:cNvSpPr>
            <a:spLocks noGrp="1"/>
          </p:cNvSpPr>
          <p:nvPr>
            <p:ph type="sldNum" sz="quarter" idx="5"/>
          </p:nvPr>
        </p:nvSpPr>
        <p:spPr/>
        <p:txBody>
          <a:bodyPr/>
          <a:lstStyle/>
          <a:p>
            <a:fld id="{FD272B94-3AE4-4A88-8919-8238321E8AB3}" type="slidenum">
              <a:rPr lang="en-US" smtClean="0"/>
              <a:t>21</a:t>
            </a:fld>
            <a:endParaRPr lang="en-US"/>
          </a:p>
        </p:txBody>
      </p:sp>
    </p:spTree>
    <p:extLst>
      <p:ext uri="{BB962C8B-B14F-4D97-AF65-F5344CB8AC3E}">
        <p14:creationId xmlns:p14="http://schemas.microsoft.com/office/powerpoint/2010/main" val="1551365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 people to discuss: Picture and Quote</a:t>
            </a:r>
          </a:p>
          <a:p>
            <a:endParaRPr lang="en-US"/>
          </a:p>
          <a:p>
            <a:r>
              <a:rPr lang="en-US"/>
              <a:t>Sam Robles - PG</a:t>
            </a:r>
            <a:endParaRPr lang="en-US">
              <a:cs typeface="Calibri"/>
            </a:endParaRPr>
          </a:p>
          <a:p>
            <a:r>
              <a:rPr lang="en-US"/>
              <a:t>Amy - CA</a:t>
            </a:r>
            <a:endParaRPr lang="en-US">
              <a:cs typeface="Calibri"/>
            </a:endParaRPr>
          </a:p>
          <a:p>
            <a:r>
              <a:rPr lang="en-US"/>
              <a:t>Mireya (ROC) – OI</a:t>
            </a:r>
            <a:endParaRPr lang="en-US">
              <a:cs typeface="Calibri"/>
            </a:endParaRPr>
          </a:p>
          <a:p>
            <a:r>
              <a:rPr lang="en-US"/>
              <a:t>Ivone Morales  - TE</a:t>
            </a:r>
            <a:endParaRPr lang="en-US">
              <a:cs typeface="Calibri"/>
            </a:endParaRPr>
          </a:p>
          <a:p>
            <a:endParaRPr lang="en-US"/>
          </a:p>
          <a:p>
            <a:r>
              <a:rPr lang="en-US"/>
              <a:t>Career advancement </a:t>
            </a:r>
            <a:endParaRPr lang="en-US">
              <a:cs typeface="Calibri"/>
            </a:endParaRPr>
          </a:p>
          <a:p>
            <a:r>
              <a:rPr lang="en-US"/>
              <a:t>Personal growth </a:t>
            </a:r>
            <a:endParaRPr lang="en-US">
              <a:cs typeface="Calibri"/>
            </a:endParaRPr>
          </a:p>
          <a:p>
            <a:r>
              <a:rPr lang="en-US"/>
              <a:t>Team effectiveness</a:t>
            </a:r>
            <a:endParaRPr lang="en-US">
              <a:cs typeface="Calibri"/>
            </a:endParaRPr>
          </a:p>
          <a:p>
            <a:r>
              <a:rPr lang="en-US"/>
              <a:t>Organizational impact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FD272B94-3AE4-4A88-8919-8238321E8AB3}" type="slidenum">
              <a:rPr lang="en-US" smtClean="0"/>
              <a:t>22</a:t>
            </a:fld>
            <a:endParaRPr lang="en-US"/>
          </a:p>
        </p:txBody>
      </p:sp>
    </p:spTree>
    <p:extLst>
      <p:ext uri="{BB962C8B-B14F-4D97-AF65-F5344CB8AC3E}">
        <p14:creationId xmlns:p14="http://schemas.microsoft.com/office/powerpoint/2010/main" val="296577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chemeClr val="bg1"/>
                </a:solidFill>
              </a:rPr>
              <a:t>Know your audience</a:t>
            </a:r>
          </a:p>
          <a:p>
            <a:pPr marL="352239" indent="-352239" defTabSz="939304">
              <a:buFont typeface="Arial" panose="020B0604020202020204" pitchFamily="34" charset="0"/>
              <a:buChar char="•"/>
              <a:defRPr/>
            </a:pPr>
            <a:r>
              <a:rPr lang="en-US"/>
              <a:t>Your audience will naturally be more interested and engaged when you tailor your communication to their interests. Piquing their interest by speaking directly to what matters will naturally engage their desire to underhand and interact with the information you are providing them. </a:t>
            </a:r>
          </a:p>
          <a:p>
            <a:pPr marL="352239" indent="-352239">
              <a:buFont typeface="Arial" panose="020B0604020202020204" pitchFamily="34" charset="0"/>
              <a:buChar char="•"/>
            </a:pPr>
            <a:endParaRPr lang="en-US">
              <a:solidFill>
                <a:schemeClr val="bg1"/>
              </a:solidFill>
            </a:endParaRPr>
          </a:p>
          <a:p>
            <a:r>
              <a:rPr lang="en-US" b="1">
                <a:solidFill>
                  <a:schemeClr val="bg1"/>
                </a:solidFill>
              </a:rPr>
              <a:t>Keep it Simple</a:t>
            </a:r>
          </a:p>
          <a:p>
            <a:pPr marL="352239" indent="-352239" defTabSz="939304">
              <a:buFont typeface="Arial" panose="020B0604020202020204" pitchFamily="34" charset="0"/>
              <a:buChar char="•"/>
              <a:defRPr/>
            </a:pPr>
            <a:r>
              <a:rPr lang="en-US"/>
              <a:t>Even the most engaged and committed audience will eventually get bored. Keeping your message simple and concise will make it easier to understand and retain. Remember, you already know what you’re going to say, but they may be hearing it for the first time.</a:t>
            </a:r>
          </a:p>
          <a:p>
            <a:pPr defTabSz="939304">
              <a:defRPr/>
            </a:pPr>
            <a:endParaRPr lang="en-US"/>
          </a:p>
          <a:p>
            <a:pPr defTabSz="939304">
              <a:defRPr/>
            </a:pPr>
            <a:r>
              <a:rPr lang="en-US">
                <a:solidFill>
                  <a:schemeClr val="bg1"/>
                </a:solidFill>
              </a:rPr>
              <a:t>The Graphics need to be GW team members as examples. </a:t>
            </a:r>
          </a:p>
          <a:p>
            <a:pPr defTabSz="939304">
              <a:defRPr/>
            </a:pPr>
            <a:endParaRPr lang="en-US"/>
          </a:p>
        </p:txBody>
      </p:sp>
      <p:sp>
        <p:nvSpPr>
          <p:cNvPr id="4" name="Slide Number Placeholder 3"/>
          <p:cNvSpPr>
            <a:spLocks noGrp="1"/>
          </p:cNvSpPr>
          <p:nvPr>
            <p:ph type="sldNum" sz="quarter" idx="5"/>
          </p:nvPr>
        </p:nvSpPr>
        <p:spPr/>
        <p:txBody>
          <a:bodyPr/>
          <a:lstStyle/>
          <a:p>
            <a:fld id="{FD272B94-3AE4-4A88-8919-8238321E8AB3}" type="slidenum">
              <a:rPr lang="en-US" smtClean="0"/>
              <a:t>23</a:t>
            </a:fld>
            <a:endParaRPr lang="en-US"/>
          </a:p>
        </p:txBody>
      </p:sp>
    </p:spTree>
    <p:extLst>
      <p:ext uri="{BB962C8B-B14F-4D97-AF65-F5344CB8AC3E}">
        <p14:creationId xmlns:p14="http://schemas.microsoft.com/office/powerpoint/2010/main" val="2019694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chemeClr val="bg1"/>
                </a:solidFill>
              </a:rPr>
              <a:t>Best Method to Deliver Message</a:t>
            </a:r>
          </a:p>
          <a:p>
            <a:pPr marL="352239" indent="-352239" defTabSz="939304">
              <a:buFont typeface="Arial" panose="020B0604020202020204" pitchFamily="34" charset="0"/>
              <a:buChar char="•"/>
              <a:defRPr/>
            </a:pPr>
            <a:r>
              <a:rPr lang="en-US" err="1"/>
              <a:t>xxxx</a:t>
            </a:r>
            <a:endParaRPr lang="en-US"/>
          </a:p>
          <a:p>
            <a:pPr marL="352239" indent="-352239">
              <a:buFont typeface="Arial" panose="020B0604020202020204" pitchFamily="34" charset="0"/>
              <a:buChar char="•"/>
            </a:pPr>
            <a:endParaRPr lang="en-US">
              <a:solidFill>
                <a:schemeClr val="bg1"/>
              </a:solidFill>
            </a:endParaRPr>
          </a:p>
          <a:p>
            <a:r>
              <a:rPr lang="en-US" b="1">
                <a:solidFill>
                  <a:schemeClr val="bg1"/>
                </a:solidFill>
              </a:rPr>
              <a:t>Get Them Involved</a:t>
            </a:r>
          </a:p>
          <a:p>
            <a:pPr marL="352239" indent="-352239" defTabSz="939304">
              <a:buFont typeface="Arial" panose="020B0604020202020204" pitchFamily="34" charset="0"/>
              <a:buChar char="•"/>
              <a:defRPr/>
            </a:pPr>
            <a:r>
              <a:rPr lang="en-US"/>
              <a:t>xxx</a:t>
            </a:r>
          </a:p>
          <a:p>
            <a:pPr marL="352239" indent="-352239" defTabSz="939304">
              <a:buFont typeface="Arial" panose="020B0604020202020204" pitchFamily="34" charset="0"/>
              <a:buChar char="•"/>
              <a:defRPr/>
            </a:pPr>
            <a:endParaRPr lang="en-US"/>
          </a:p>
          <a:p>
            <a:pPr marL="352239" indent="-352239">
              <a:buFont typeface="Arial" panose="020B0604020202020204" pitchFamily="34" charset="0"/>
              <a:buChar char="•"/>
            </a:pPr>
            <a:r>
              <a:rPr lang="en-US">
                <a:solidFill>
                  <a:schemeClr val="bg1"/>
                </a:solidFill>
              </a:rPr>
              <a:t>Effective communicators clearly inform others and actively listen to them at the same time. They can accept input, both verbal and non-verbal, while also expressing their thoughts and opinions in an inclusive way. </a:t>
            </a:r>
            <a:endParaRPr lang="en-US"/>
          </a:p>
          <a:p>
            <a:pPr marL="352239" indent="-352239">
              <a:buFont typeface="Arial" panose="020B0604020202020204" pitchFamily="34" charset="0"/>
              <a:buChar char="•"/>
            </a:pPr>
            <a:r>
              <a:rPr lang="en-US">
                <a:solidFill>
                  <a:schemeClr val="bg1"/>
                </a:solidFill>
              </a:rPr>
              <a:t>Regardless of the communication style, effective communication involves a connection with others. This means the most powerful skill you can leverage is being in sync with your audience. </a:t>
            </a:r>
          </a:p>
          <a:p>
            <a:pPr marL="352239" indent="-352239">
              <a:buFont typeface="Arial" panose="020B0604020202020204" pitchFamily="34" charset="0"/>
              <a:buChar char="•"/>
            </a:pPr>
            <a:r>
              <a:rPr lang="en-US">
                <a:solidFill>
                  <a:schemeClr val="bg1"/>
                </a:solidFill>
              </a:rPr>
              <a:t>It involves understanding and speaking to its needs, and then responding to real-time feedback. </a:t>
            </a:r>
          </a:p>
          <a:p>
            <a:pPr marL="352239" indent="-352239" defTabSz="939304">
              <a:buFont typeface="Arial" panose="020B0604020202020204" pitchFamily="34" charset="0"/>
              <a:buChar char="•"/>
              <a:defRPr/>
            </a:pPr>
            <a:endParaRPr lang="en-US"/>
          </a:p>
        </p:txBody>
      </p:sp>
      <p:sp>
        <p:nvSpPr>
          <p:cNvPr id="4" name="Slide Number Placeholder 3"/>
          <p:cNvSpPr>
            <a:spLocks noGrp="1"/>
          </p:cNvSpPr>
          <p:nvPr>
            <p:ph type="sldNum" sz="quarter" idx="5"/>
          </p:nvPr>
        </p:nvSpPr>
        <p:spPr/>
        <p:txBody>
          <a:bodyPr/>
          <a:lstStyle/>
          <a:p>
            <a:fld id="{FD272B94-3AE4-4A88-8919-8238321E8AB3}" type="slidenum">
              <a:rPr lang="en-US" smtClean="0"/>
              <a:t>24</a:t>
            </a:fld>
            <a:endParaRPr lang="en-US"/>
          </a:p>
        </p:txBody>
      </p:sp>
    </p:spTree>
    <p:extLst>
      <p:ext uri="{BB962C8B-B14F-4D97-AF65-F5344CB8AC3E}">
        <p14:creationId xmlns:p14="http://schemas.microsoft.com/office/powerpoint/2010/main" val="4108898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detailed activity notes… </a:t>
            </a:r>
            <a:r>
              <a:rPr lang="en-US" b="1"/>
              <a:t>(Tim provided scenarios: Tim / Corey lead activities)</a:t>
            </a:r>
          </a:p>
          <a:p>
            <a:endParaRPr lang="en-US" b="1"/>
          </a:p>
          <a:p>
            <a:r>
              <a:rPr lang="en-US" b="1"/>
              <a:t>Activity Notes</a:t>
            </a:r>
          </a:p>
          <a:p>
            <a:pPr defTabSz="921807">
              <a:defRPr/>
            </a:pPr>
            <a:r>
              <a:rPr lang="en-US" b="0"/>
              <a:t>10min Activity / 5 min Reflect &amp; Discuss</a:t>
            </a:r>
          </a:p>
          <a:p>
            <a:endParaRPr lang="en-US" b="1"/>
          </a:p>
          <a:p>
            <a:pPr defTabSz="939304"/>
            <a:r>
              <a:rPr lang="en-US" b="1" u="sng"/>
              <a:t>Purpose</a:t>
            </a:r>
            <a:r>
              <a:rPr lang="en-US" b="1"/>
              <a:t>:</a:t>
            </a:r>
          </a:p>
          <a:p>
            <a:pPr marL="176120" indent="-176120" defTabSz="939304">
              <a:buFont typeface="Arial" panose="020B0604020202020204" pitchFamily="34" charset="0"/>
              <a:buChar char="•"/>
            </a:pPr>
            <a:r>
              <a:rPr lang="en-US" b="0"/>
              <a:t>To provide participants with an opportunity to utilize the 4 elements of effective communication. </a:t>
            </a:r>
          </a:p>
          <a:p>
            <a:pPr defTabSz="939304"/>
            <a:endParaRPr lang="en-US" b="1" u="sng"/>
          </a:p>
          <a:p>
            <a:pPr defTabSz="939304"/>
            <a:r>
              <a:rPr lang="en-US" b="1" u="sng"/>
              <a:t>Set-up / Execution: </a:t>
            </a:r>
          </a:p>
          <a:p>
            <a:pPr marL="176120" indent="-176120" defTabSz="939304">
              <a:buFont typeface="Arial" panose="020B0604020202020204" pitchFamily="34" charset="0"/>
              <a:buChar char="•"/>
            </a:pPr>
            <a:r>
              <a:rPr lang="en-US" b="0"/>
              <a:t>Each table will have an envelope containing one of three scenarios – RMP, DA, and RSA</a:t>
            </a:r>
          </a:p>
          <a:p>
            <a:pPr marL="176120" indent="-176120" defTabSz="939304">
              <a:buFont typeface="Arial" panose="020B0604020202020204" pitchFamily="34" charset="0"/>
              <a:buChar char="•"/>
            </a:pPr>
            <a:r>
              <a:rPr lang="en-US" b="0"/>
              <a:t>Each table has character cards representing the individual employees (frontline and management)</a:t>
            </a:r>
          </a:p>
          <a:p>
            <a:pPr marL="176120" indent="-176120">
              <a:buFont typeface="Arial" panose="020B0604020202020204" pitchFamily="34" charset="0"/>
              <a:buChar char="•"/>
            </a:pPr>
            <a:r>
              <a:rPr lang="en-US" b="0"/>
              <a:t>One person reads the scenario to the group. As a group they should discuss the best way to approach the scenario using the 4 elements of effective communication. </a:t>
            </a:r>
          </a:p>
          <a:p>
            <a:pPr marL="176120" indent="-176120">
              <a:buFont typeface="Arial" panose="020B0604020202020204" pitchFamily="34" charset="0"/>
              <a:buChar char="•"/>
            </a:pPr>
            <a:r>
              <a:rPr lang="en-US" b="0"/>
              <a:t>Group should break out into partners and give participants an opportunity to role play the scenario from each viewpoint.</a:t>
            </a:r>
          </a:p>
          <a:p>
            <a:pPr marL="176120" indent="-176120">
              <a:buFont typeface="Arial" panose="020B0604020202020204" pitchFamily="34" charset="0"/>
              <a:buChar char="•"/>
            </a:pPr>
            <a:r>
              <a:rPr lang="en-US" b="0"/>
              <a:t>Reconvene the group/room. Ask for volunteer(s) to demonstrate each scenario. Work the room to identify usage of the 4 elements and/or where there is opportunity to improve/change.</a:t>
            </a:r>
          </a:p>
          <a:p>
            <a:pPr marL="176120" indent="-176120">
              <a:buFont typeface="Arial" panose="020B0604020202020204" pitchFamily="34" charset="0"/>
              <a:buChar char="•"/>
            </a:pPr>
            <a:endParaRPr lang="en-US" b="0"/>
          </a:p>
          <a:p>
            <a:endParaRPr lang="en-US" b="0"/>
          </a:p>
        </p:txBody>
      </p:sp>
      <p:sp>
        <p:nvSpPr>
          <p:cNvPr id="4" name="Slide Number Placeholder 3"/>
          <p:cNvSpPr>
            <a:spLocks noGrp="1"/>
          </p:cNvSpPr>
          <p:nvPr>
            <p:ph type="sldNum" sz="quarter" idx="5"/>
          </p:nvPr>
        </p:nvSpPr>
        <p:spPr/>
        <p:txBody>
          <a:bodyPr/>
          <a:lstStyle/>
          <a:p>
            <a:fld id="{916AC51E-0E53-48F8-8288-DF019B33F6FE}" type="slidenum">
              <a:rPr lang="en-US" smtClean="0"/>
              <a:t>25</a:t>
            </a:fld>
            <a:endParaRPr lang="en-US"/>
          </a:p>
        </p:txBody>
      </p:sp>
    </p:spTree>
    <p:extLst>
      <p:ext uri="{BB962C8B-B14F-4D97-AF65-F5344CB8AC3E}">
        <p14:creationId xmlns:p14="http://schemas.microsoft.com/office/powerpoint/2010/main" val="3733400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2239" indent="-352239">
              <a:buAutoNum type="arabicPeriod"/>
            </a:pPr>
            <a:r>
              <a:rPr lang="en-US" sz="1400" b="1">
                <a:solidFill>
                  <a:schemeClr val="bg1"/>
                </a:solidFill>
                <a:latin typeface="Brandon Grotesque Regular" panose="020B0503020203060202" pitchFamily="34" charset="0"/>
              </a:rPr>
              <a:t>Be approachable. </a:t>
            </a:r>
            <a:r>
              <a:rPr lang="en-US">
                <a:solidFill>
                  <a:schemeClr val="bg1"/>
                </a:solidFill>
                <a:latin typeface="Brandon Grotesque Regular" panose="020B0503020203060202" pitchFamily="34" charset="0"/>
              </a:rPr>
              <a:t>If your team feels intimidated or worried that you may not respond well, they’re less likely to come to you with information </a:t>
            </a:r>
          </a:p>
          <a:p>
            <a:pPr marL="352239" indent="-352239">
              <a:buAutoNum type="arabicPeriod"/>
            </a:pPr>
            <a:endParaRPr lang="en-US">
              <a:solidFill>
                <a:schemeClr val="bg1"/>
              </a:solidFill>
              <a:latin typeface="Brandon Grotesque Regular" panose="020B0503020203060202" pitchFamily="34" charset="0"/>
            </a:endParaRPr>
          </a:p>
          <a:p>
            <a:pPr marL="352239" indent="-352239">
              <a:buAutoNum type="arabicPeriod"/>
            </a:pPr>
            <a:r>
              <a:rPr lang="en-US" sz="1400" b="1">
                <a:solidFill>
                  <a:schemeClr val="bg1"/>
                </a:solidFill>
                <a:latin typeface="Brandon Grotesque Regular" panose="020B0503020203060202" pitchFamily="34" charset="0"/>
              </a:rPr>
              <a:t>Be patient. </a:t>
            </a:r>
            <a:r>
              <a:rPr lang="en-US">
                <a:solidFill>
                  <a:schemeClr val="bg1"/>
                </a:solidFill>
                <a:latin typeface="Brandon Grotesque Regular" panose="020B0503020203060202" pitchFamily="34" charset="0"/>
              </a:rPr>
              <a:t>Not everyone communicates the same way. Take time to be sure you’ve understood the audience and communicate clearly. </a:t>
            </a:r>
          </a:p>
          <a:p>
            <a:pPr marL="352239" indent="-352239">
              <a:buAutoNum type="arabicPeriod"/>
            </a:pPr>
            <a:endParaRPr lang="en-US">
              <a:solidFill>
                <a:schemeClr val="bg1"/>
              </a:solidFill>
              <a:latin typeface="Brandon Grotesque Regular" panose="020B0503020203060202" pitchFamily="34" charset="0"/>
            </a:endParaRPr>
          </a:p>
          <a:p>
            <a:pPr marL="352239" indent="-352239">
              <a:buAutoNum type="arabicPeriod"/>
            </a:pPr>
            <a:r>
              <a:rPr lang="en-US" sz="1400" b="1">
                <a:solidFill>
                  <a:schemeClr val="bg1"/>
                </a:solidFill>
                <a:latin typeface="Brandon Grotesque Regular" panose="020B0503020203060202" pitchFamily="34" charset="0"/>
              </a:rPr>
              <a:t>Be self-aware. </a:t>
            </a:r>
            <a:r>
              <a:rPr lang="en-US">
                <a:solidFill>
                  <a:schemeClr val="bg1"/>
                </a:solidFill>
                <a:latin typeface="Brandon Grotesque Regular" panose="020B0503020203060202" pitchFamily="34" charset="0"/>
              </a:rPr>
              <a:t>It’s okay if your nervous, having a bad day, or are still developing your communication skills. It takes time and practice to become a skilled communicator. </a:t>
            </a:r>
          </a:p>
          <a:p>
            <a:pPr marL="352239" indent="-352239">
              <a:buAutoNum type="arabicPeriod"/>
            </a:pPr>
            <a:endParaRPr lang="en-US">
              <a:solidFill>
                <a:schemeClr val="bg1"/>
              </a:solidFill>
              <a:latin typeface="Brandon Grotesque Regular" panose="020B0503020203060202" pitchFamily="34" charset="0"/>
            </a:endParaRPr>
          </a:p>
          <a:p>
            <a:pPr marL="352239" indent="-352239">
              <a:buAutoNum type="arabicPeriod"/>
            </a:pPr>
            <a:r>
              <a:rPr lang="en-US" sz="1400" b="1">
                <a:solidFill>
                  <a:schemeClr val="bg1"/>
                </a:solidFill>
                <a:latin typeface="Brandon Grotesque Regular" panose="020B0503020203060202" pitchFamily="34" charset="0"/>
              </a:rPr>
              <a:t>Check for understanding. </a:t>
            </a:r>
            <a:r>
              <a:rPr lang="en-US">
                <a:solidFill>
                  <a:schemeClr val="bg1"/>
                </a:solidFill>
                <a:latin typeface="Brandon Grotesque Regular" panose="020B0503020203060202" pitchFamily="34" charset="0"/>
              </a:rPr>
              <a:t>Don’t be afraid to invite feedback or ask questions to ensure that everyone's on the same page. </a:t>
            </a:r>
          </a:p>
          <a:p>
            <a:pPr marL="352239" indent="-352239">
              <a:buAutoNum type="arabicPeriod"/>
            </a:pPr>
            <a:endParaRPr lang="en-US">
              <a:solidFill>
                <a:schemeClr val="bg1"/>
              </a:solidFill>
              <a:latin typeface="Brandon Grotesque Regular" panose="020B0503020203060202" pitchFamily="34" charset="0"/>
            </a:endParaRPr>
          </a:p>
          <a:p>
            <a:pPr marL="352239" indent="-352239">
              <a:buAutoNum type="arabicPeriod"/>
            </a:pPr>
            <a:r>
              <a:rPr lang="en-US" sz="1400" b="1">
                <a:solidFill>
                  <a:schemeClr val="bg1"/>
                </a:solidFill>
                <a:latin typeface="Brandon Grotesque Regular" panose="020B0503020203060202" pitchFamily="34" charset="0"/>
              </a:rPr>
              <a:t>Switch out the messenger. </a:t>
            </a:r>
            <a:r>
              <a:rPr lang="en-US">
                <a:solidFill>
                  <a:schemeClr val="bg1"/>
                </a:solidFill>
                <a:latin typeface="Brandon Grotesque Regular" panose="020B0503020203060202" pitchFamily="34" charset="0"/>
              </a:rPr>
              <a:t>Allow other leaders or team members to develop their communication skills by empowering them to lead discussions and meetings. </a:t>
            </a:r>
          </a:p>
          <a:p>
            <a:endParaRPr lang="en-US"/>
          </a:p>
        </p:txBody>
      </p:sp>
      <p:sp>
        <p:nvSpPr>
          <p:cNvPr id="4" name="Slide Number Placeholder 3"/>
          <p:cNvSpPr>
            <a:spLocks noGrp="1"/>
          </p:cNvSpPr>
          <p:nvPr>
            <p:ph type="sldNum" sz="quarter" idx="5"/>
          </p:nvPr>
        </p:nvSpPr>
        <p:spPr/>
        <p:txBody>
          <a:bodyPr/>
          <a:lstStyle/>
          <a:p>
            <a:fld id="{FD272B94-3AE4-4A88-8919-8238321E8AB3}" type="slidenum">
              <a:rPr lang="en-US" smtClean="0"/>
              <a:t>26</a:t>
            </a:fld>
            <a:endParaRPr lang="en-US"/>
          </a:p>
        </p:txBody>
      </p:sp>
    </p:spTree>
    <p:extLst>
      <p:ext uri="{BB962C8B-B14F-4D97-AF65-F5344CB8AC3E}">
        <p14:creationId xmlns:p14="http://schemas.microsoft.com/office/powerpoint/2010/main" val="4119548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04">
              <a:defRPr/>
            </a:pPr>
            <a:r>
              <a:rPr lang="en-US"/>
              <a:t>Need detailed activity notes </a:t>
            </a:r>
            <a:r>
              <a:rPr lang="en-US" b="1"/>
              <a:t>(Tim and Corey lead activities)</a:t>
            </a:r>
          </a:p>
          <a:p>
            <a:endParaRPr lang="en-US"/>
          </a:p>
          <a:p>
            <a:r>
              <a:rPr lang="en-US" b="1"/>
              <a:t>Activity Notes:</a:t>
            </a:r>
          </a:p>
          <a:p>
            <a:r>
              <a:rPr lang="en-US" b="0"/>
              <a:t>10min Activity / 5 min Reflect &amp; Discuss</a:t>
            </a:r>
          </a:p>
          <a:p>
            <a:pPr marL="176120" indent="-176120">
              <a:buFont typeface="Arial" panose="020B0604020202020204" pitchFamily="34" charset="0"/>
              <a:buChar char="•"/>
            </a:pPr>
            <a:endParaRPr lang="en-US" b="0"/>
          </a:p>
          <a:p>
            <a:pPr marL="176120" indent="-176120">
              <a:buFont typeface="Arial" panose="020B0604020202020204" pitchFamily="34" charset="0"/>
              <a:buChar char="•"/>
            </a:pPr>
            <a:r>
              <a:rPr lang="en-US" b="1" i="1"/>
              <a:t>See Alex’s Character Collaboration Notes</a:t>
            </a:r>
          </a:p>
          <a:p>
            <a:endParaRPr lang="en-US"/>
          </a:p>
        </p:txBody>
      </p:sp>
      <p:sp>
        <p:nvSpPr>
          <p:cNvPr id="4" name="Slide Number Placeholder 3"/>
          <p:cNvSpPr>
            <a:spLocks noGrp="1"/>
          </p:cNvSpPr>
          <p:nvPr>
            <p:ph type="sldNum" sz="quarter" idx="5"/>
          </p:nvPr>
        </p:nvSpPr>
        <p:spPr/>
        <p:txBody>
          <a:bodyPr/>
          <a:lstStyle/>
          <a:p>
            <a:fld id="{916AC51E-0E53-48F8-8288-DF019B33F6FE}" type="slidenum">
              <a:rPr lang="en-US" smtClean="0"/>
              <a:t>27</a:t>
            </a:fld>
            <a:endParaRPr lang="en-US"/>
          </a:p>
        </p:txBody>
      </p:sp>
    </p:spTree>
    <p:extLst>
      <p:ext uri="{BB962C8B-B14F-4D97-AF65-F5344CB8AC3E}">
        <p14:creationId xmlns:p14="http://schemas.microsoft.com/office/powerpoint/2010/main" val="3624441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04">
              <a:defRPr/>
            </a:pPr>
            <a:r>
              <a:rPr lang="en-US"/>
              <a:t>Graphics need to be GW team members as examples. </a:t>
            </a:r>
          </a:p>
          <a:p>
            <a:endParaRPr lang="en-US"/>
          </a:p>
        </p:txBody>
      </p:sp>
      <p:sp>
        <p:nvSpPr>
          <p:cNvPr id="4" name="Slide Number Placeholder 3"/>
          <p:cNvSpPr>
            <a:spLocks noGrp="1"/>
          </p:cNvSpPr>
          <p:nvPr>
            <p:ph type="sldNum" sz="quarter" idx="5"/>
          </p:nvPr>
        </p:nvSpPr>
        <p:spPr/>
        <p:txBody>
          <a:bodyPr/>
          <a:lstStyle/>
          <a:p>
            <a:fld id="{FD272B94-3AE4-4A88-8919-8238321E8AB3}" type="slidenum">
              <a:rPr lang="en-US" smtClean="0"/>
              <a:t>28</a:t>
            </a:fld>
            <a:endParaRPr lang="en-US"/>
          </a:p>
        </p:txBody>
      </p:sp>
    </p:spTree>
    <p:extLst>
      <p:ext uri="{BB962C8B-B14F-4D97-AF65-F5344CB8AC3E}">
        <p14:creationId xmlns:p14="http://schemas.microsoft.com/office/powerpoint/2010/main" val="3173888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04">
              <a:defRPr/>
            </a:pPr>
            <a:r>
              <a:rPr lang="en-US"/>
              <a:t>Graphics need to be GW team members as examples. </a:t>
            </a:r>
          </a:p>
          <a:p>
            <a:endParaRPr lang="en-US"/>
          </a:p>
        </p:txBody>
      </p:sp>
      <p:sp>
        <p:nvSpPr>
          <p:cNvPr id="4" name="Slide Number Placeholder 3"/>
          <p:cNvSpPr>
            <a:spLocks noGrp="1"/>
          </p:cNvSpPr>
          <p:nvPr>
            <p:ph type="sldNum" sz="quarter" idx="5"/>
          </p:nvPr>
        </p:nvSpPr>
        <p:spPr/>
        <p:txBody>
          <a:bodyPr/>
          <a:lstStyle/>
          <a:p>
            <a:fld id="{FD272B94-3AE4-4A88-8919-8238321E8AB3}" type="slidenum">
              <a:rPr lang="en-US" smtClean="0"/>
              <a:t>29</a:t>
            </a:fld>
            <a:endParaRPr lang="en-US"/>
          </a:p>
        </p:txBody>
      </p:sp>
    </p:spTree>
    <p:extLst>
      <p:ext uri="{BB962C8B-B14F-4D97-AF65-F5344CB8AC3E}">
        <p14:creationId xmlns:p14="http://schemas.microsoft.com/office/powerpoint/2010/main" val="823829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Natalie will be main presenter</a:t>
            </a:r>
          </a:p>
          <a:p>
            <a:r>
              <a:rPr lang="en-US" dirty="0"/>
              <a:t>Justin to co present. </a:t>
            </a:r>
          </a:p>
        </p:txBody>
      </p:sp>
      <p:sp>
        <p:nvSpPr>
          <p:cNvPr id="4" name="Slide Number Placeholder 3"/>
          <p:cNvSpPr>
            <a:spLocks noGrp="1"/>
          </p:cNvSpPr>
          <p:nvPr>
            <p:ph type="sldNum" sz="quarter" idx="5"/>
          </p:nvPr>
        </p:nvSpPr>
        <p:spPr/>
        <p:txBody>
          <a:bodyPr/>
          <a:lstStyle/>
          <a:p>
            <a:fld id="{916AC51E-0E53-48F8-8288-DF019B33F6FE}" type="slidenum">
              <a:rPr lang="en-US" smtClean="0"/>
              <a:t>3</a:t>
            </a:fld>
            <a:endParaRPr lang="en-US"/>
          </a:p>
        </p:txBody>
      </p:sp>
    </p:spTree>
    <p:extLst>
      <p:ext uri="{BB962C8B-B14F-4D97-AF65-F5344CB8AC3E}">
        <p14:creationId xmlns:p14="http://schemas.microsoft.com/office/powerpoint/2010/main" val="18341409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4826" indent="-234826">
              <a:buAutoNum type="arabicPeriod"/>
            </a:pPr>
            <a:r>
              <a:rPr lang="en-US"/>
              <a:t>Verbal Communication – Thoughts are shared through speech. Examples include presentations, one-on-one meetings and calls. </a:t>
            </a:r>
          </a:p>
          <a:p>
            <a:pPr marL="234826" indent="-234826">
              <a:buAutoNum type="arabicPeriod"/>
            </a:pPr>
            <a:r>
              <a:rPr lang="en-US"/>
              <a:t>Written Communication – Thoughts and ideas are shared via the written word. This can be email, hand-written notes, or signage, </a:t>
            </a:r>
          </a:p>
          <a:p>
            <a:pPr marL="234826" indent="-234826">
              <a:buAutoNum type="arabicPeriod"/>
            </a:pPr>
            <a:r>
              <a:rPr lang="en-US"/>
              <a:t>Non-verbal Communication – Information is shared without the use of written or spoken words. Examples include facial expressions, tone of voice, body language and gestures. </a:t>
            </a:r>
          </a:p>
          <a:p>
            <a:pPr marL="234826" indent="-234826">
              <a:buAutoNum type="arabicPeriod"/>
            </a:pPr>
            <a:r>
              <a:rPr lang="en-US"/>
              <a:t>Active Listening – Active listening is about receiving information. When someone is listening actively, they might ask questions to understand the information better, but refrain from focusing on their response so much that they fail to hear the speaker. </a:t>
            </a:r>
          </a:p>
        </p:txBody>
      </p:sp>
      <p:sp>
        <p:nvSpPr>
          <p:cNvPr id="4" name="Slide Number Placeholder 3"/>
          <p:cNvSpPr>
            <a:spLocks noGrp="1"/>
          </p:cNvSpPr>
          <p:nvPr>
            <p:ph type="sldNum" sz="quarter" idx="5"/>
          </p:nvPr>
        </p:nvSpPr>
        <p:spPr/>
        <p:txBody>
          <a:bodyPr/>
          <a:lstStyle/>
          <a:p>
            <a:fld id="{FD272B94-3AE4-4A88-8919-8238321E8AB3}" type="slidenum">
              <a:rPr lang="en-US" smtClean="0"/>
              <a:t>30</a:t>
            </a:fld>
            <a:endParaRPr lang="en-US"/>
          </a:p>
        </p:txBody>
      </p:sp>
    </p:spTree>
    <p:extLst>
      <p:ext uri="{BB962C8B-B14F-4D97-AF65-F5344CB8AC3E}">
        <p14:creationId xmlns:p14="http://schemas.microsoft.com/office/powerpoint/2010/main" val="391379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4826" indent="-234826">
              <a:buAutoNum type="arabicPeriod"/>
            </a:pPr>
            <a:r>
              <a:rPr lang="en-US"/>
              <a:t>Verbal Communication – Thoughts are shared through speech. Examples include presentations, one-on-one meetings and calls. </a:t>
            </a:r>
          </a:p>
          <a:p>
            <a:pPr marL="234826" indent="-234826">
              <a:buAutoNum type="arabicPeriod"/>
            </a:pPr>
            <a:r>
              <a:rPr lang="en-US"/>
              <a:t>Written Communication – Thoughts and ideas are shared via the written word. This can be email, hand-written notes, or signage, </a:t>
            </a:r>
          </a:p>
          <a:p>
            <a:pPr marL="234826" indent="-234826">
              <a:buAutoNum type="arabicPeriod"/>
            </a:pPr>
            <a:r>
              <a:rPr lang="en-US"/>
              <a:t>Non-verbal Communication – Information is shared without the use of written or spoken words. Examples include facial expressions, tone of voice, body language and gestures. </a:t>
            </a:r>
          </a:p>
          <a:p>
            <a:pPr marL="234826" indent="-234826">
              <a:buAutoNum type="arabicPeriod"/>
            </a:pPr>
            <a:r>
              <a:rPr lang="en-US"/>
              <a:t>Active Listening – Active listening is about receiving information. When someone is listening actively, they might ask questions to understand the information better, but refrain from focusing on their response so much that they fail to hear the speaker. </a:t>
            </a:r>
          </a:p>
        </p:txBody>
      </p:sp>
      <p:sp>
        <p:nvSpPr>
          <p:cNvPr id="4" name="Slide Number Placeholder 3"/>
          <p:cNvSpPr>
            <a:spLocks noGrp="1"/>
          </p:cNvSpPr>
          <p:nvPr>
            <p:ph type="sldNum" sz="quarter" idx="5"/>
          </p:nvPr>
        </p:nvSpPr>
        <p:spPr/>
        <p:txBody>
          <a:bodyPr/>
          <a:lstStyle/>
          <a:p>
            <a:fld id="{FD272B94-3AE4-4A88-8919-8238321E8AB3}" type="slidenum">
              <a:rPr lang="en-US" smtClean="0"/>
              <a:t>31</a:t>
            </a:fld>
            <a:endParaRPr lang="en-US"/>
          </a:p>
        </p:txBody>
      </p:sp>
    </p:spTree>
    <p:extLst>
      <p:ext uri="{BB962C8B-B14F-4D97-AF65-F5344CB8AC3E}">
        <p14:creationId xmlns:p14="http://schemas.microsoft.com/office/powerpoint/2010/main" val="1079078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272B94-3AE4-4A88-8919-8238321E8AB3}" type="slidenum">
              <a:rPr lang="en-US" smtClean="0"/>
              <a:t>32</a:t>
            </a:fld>
            <a:endParaRPr lang="en-US"/>
          </a:p>
        </p:txBody>
      </p:sp>
    </p:spTree>
    <p:extLst>
      <p:ext uri="{BB962C8B-B14F-4D97-AF65-F5344CB8AC3E}">
        <p14:creationId xmlns:p14="http://schemas.microsoft.com/office/powerpoint/2010/main" val="14182189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16AC51E-0E53-48F8-8288-DF019B33F6FE}" type="slidenum">
              <a:rPr lang="en-US" smtClean="0"/>
              <a:t>33</a:t>
            </a:fld>
            <a:endParaRPr lang="en-US"/>
          </a:p>
        </p:txBody>
      </p:sp>
    </p:spTree>
    <p:extLst>
      <p:ext uri="{BB962C8B-B14F-4D97-AF65-F5344CB8AC3E}">
        <p14:creationId xmlns:p14="http://schemas.microsoft.com/office/powerpoint/2010/main" val="5835222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a:solidFill>
                  <a:schemeClr val="bg1"/>
                </a:solidFill>
              </a:rPr>
              <a:t>1. Recognize your unique team: </a:t>
            </a:r>
            <a:r>
              <a:rPr lang="en-US" sz="1400">
                <a:solidFill>
                  <a:schemeClr val="bg1"/>
                </a:solidFill>
              </a:rPr>
              <a:t>Your team is made of individuals. Find their unique strengths</a:t>
            </a:r>
          </a:p>
          <a:p>
            <a:endParaRPr lang="en-US" sz="1400" b="1">
              <a:solidFill>
                <a:schemeClr val="bg1"/>
              </a:solidFill>
            </a:endParaRPr>
          </a:p>
          <a:p>
            <a:r>
              <a:rPr lang="en-US" sz="1400" b="1">
                <a:solidFill>
                  <a:schemeClr val="bg1"/>
                </a:solidFill>
              </a:rPr>
              <a:t>2. Help them feel valued: </a:t>
            </a:r>
            <a:r>
              <a:rPr lang="en-US" sz="1400">
                <a:solidFill>
                  <a:schemeClr val="bg1"/>
                </a:solidFill>
              </a:rPr>
              <a:t>Setting clear expectations provides structure and support. Demonstrate our core values daily</a:t>
            </a:r>
            <a:endParaRPr lang="en-US" sz="1400" b="1">
              <a:solidFill>
                <a:schemeClr val="bg1"/>
              </a:solidFill>
            </a:endParaRPr>
          </a:p>
          <a:p>
            <a:pPr algn="l">
              <a:buFont typeface="Arial" panose="020B0604020202020204" pitchFamily="34" charset="0"/>
              <a:buNone/>
            </a:pPr>
            <a:endParaRPr lang="en-US" sz="1400" b="1">
              <a:solidFill>
                <a:schemeClr val="bg1"/>
              </a:solidFill>
            </a:endParaRPr>
          </a:p>
          <a:p>
            <a:pPr algn="l">
              <a:buFont typeface="Arial" panose="020B0604020202020204" pitchFamily="34" charset="0"/>
              <a:buNone/>
            </a:pPr>
            <a:r>
              <a:rPr lang="en-US" sz="1400" b="1">
                <a:solidFill>
                  <a:schemeClr val="bg1"/>
                </a:solidFill>
              </a:rPr>
              <a:t>3. Level Up: </a:t>
            </a:r>
            <a:r>
              <a:rPr lang="en-US" sz="1400">
                <a:solidFill>
                  <a:schemeClr val="bg1"/>
                </a:solidFill>
              </a:rPr>
              <a:t> Keep your team engaged by cross-training and always promoting development/improvement of skills</a:t>
            </a:r>
            <a:endParaRPr lang="en-US" sz="1400" b="1">
              <a:solidFill>
                <a:schemeClr val="bg1"/>
              </a:solidFill>
            </a:endParaRPr>
          </a:p>
          <a:p>
            <a:endParaRPr lang="en-US" sz="1400" b="1">
              <a:solidFill>
                <a:schemeClr val="bg1"/>
              </a:solidFill>
            </a:endParaRPr>
          </a:p>
          <a:p>
            <a:r>
              <a:rPr lang="en-US" sz="1400" b="1">
                <a:solidFill>
                  <a:schemeClr val="bg1"/>
                </a:solidFill>
              </a:rPr>
              <a:t>4. Coach / Celebrate Wins: </a:t>
            </a:r>
            <a:r>
              <a:rPr lang="en-US" sz="1400">
                <a:solidFill>
                  <a:schemeClr val="bg1"/>
                </a:solidFill>
              </a:rPr>
              <a:t> Drive operational excellence. Communicate quickly and often – whether you are providing developmental feedback or giving a high five!</a:t>
            </a:r>
            <a:endParaRPr lang="en-US" sz="1400" b="1">
              <a:solidFill>
                <a:schemeClr val="bg1"/>
              </a:solidFill>
            </a:endParaRPr>
          </a:p>
          <a:p>
            <a:endParaRPr lang="en-US" sz="1400" b="1">
              <a:solidFill>
                <a:schemeClr val="bg1"/>
              </a:solidFill>
            </a:endParaRPr>
          </a:p>
          <a:p>
            <a:r>
              <a:rPr lang="en-US" sz="1400" b="1">
                <a:solidFill>
                  <a:schemeClr val="bg1"/>
                </a:solidFill>
              </a:rPr>
              <a:t>5. Encourage career development: </a:t>
            </a:r>
            <a:r>
              <a:rPr lang="en-US" sz="1400">
                <a:solidFill>
                  <a:schemeClr val="bg1"/>
                </a:solidFill>
              </a:rPr>
              <a:t>Encouraging continuous learning can help transform from the common to the exceptional. Help your team find their path to success and put their experience to the test.</a:t>
            </a:r>
          </a:p>
          <a:p>
            <a:endParaRPr lang="en-US" sz="1400">
              <a:solidFill>
                <a:schemeClr val="bg1"/>
              </a:solidFill>
            </a:endParaRPr>
          </a:p>
          <a:p>
            <a:pPr marL="176120" indent="-176120">
              <a:buFont typeface="Arial" panose="020B0604020202020204" pitchFamily="34" charset="0"/>
              <a:buChar char="•"/>
            </a:pPr>
            <a:endParaRPr lang="en-US" sz="1400">
              <a:solidFill>
                <a:srgbClr val="111111"/>
              </a:solidFill>
              <a:latin typeface="Segoe UI" panose="020B0502040204020203" pitchFamily="34" charset="0"/>
            </a:endParaRPr>
          </a:p>
          <a:p>
            <a:pPr algn="l">
              <a:buFont typeface="Arial" panose="020B0604020202020204" pitchFamily="34" charset="0"/>
              <a:buNone/>
            </a:pPr>
            <a:endParaRPr lang="en-US" sz="1400">
              <a:solidFill>
                <a:srgbClr val="111111"/>
              </a:solidFill>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FD272B94-3AE4-4A88-8919-8238321E8AB3}" type="slidenum">
              <a:rPr lang="en-US" smtClean="0"/>
              <a:t>34</a:t>
            </a:fld>
            <a:endParaRPr lang="en-US"/>
          </a:p>
        </p:txBody>
      </p:sp>
    </p:spTree>
    <p:extLst>
      <p:ext uri="{BB962C8B-B14F-4D97-AF65-F5344CB8AC3E}">
        <p14:creationId xmlns:p14="http://schemas.microsoft.com/office/powerpoint/2010/main" val="3194350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272B94-3AE4-4A88-8919-8238321E8AB3}" type="slidenum">
              <a:rPr lang="en-US" smtClean="0"/>
              <a:t>35</a:t>
            </a:fld>
            <a:endParaRPr lang="en-US"/>
          </a:p>
        </p:txBody>
      </p:sp>
    </p:spTree>
    <p:extLst>
      <p:ext uri="{BB962C8B-B14F-4D97-AF65-F5344CB8AC3E}">
        <p14:creationId xmlns:p14="http://schemas.microsoft.com/office/powerpoint/2010/main" val="4199148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272B94-3AE4-4A88-8919-8238321E8AB3}" type="slidenum">
              <a:rPr lang="en-US" smtClean="0"/>
              <a:t>36</a:t>
            </a:fld>
            <a:endParaRPr lang="en-US"/>
          </a:p>
        </p:txBody>
      </p:sp>
    </p:spTree>
    <p:extLst>
      <p:ext uri="{BB962C8B-B14F-4D97-AF65-F5344CB8AC3E}">
        <p14:creationId xmlns:p14="http://schemas.microsoft.com/office/powerpoint/2010/main" val="3656571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who are our people? Do you know what to look for in an RSA? DA? RMP? </a:t>
            </a:r>
          </a:p>
          <a:p>
            <a:r>
              <a:rPr lang="en-US"/>
              <a:t>How to develop yourself? </a:t>
            </a:r>
            <a:r>
              <a:rPr lang="en-US">
                <a:sym typeface="Wingdings" panose="05000000000000000000" pitchFamily="2" charset="2"/>
              </a:rPr>
              <a:t> Notes? Talking point? Doesn’t need to be a whole slide. </a:t>
            </a:r>
          </a:p>
          <a:p>
            <a:r>
              <a:rPr lang="en-US">
                <a:sym typeface="Wingdings" panose="05000000000000000000" pitchFamily="2" charset="2"/>
              </a:rPr>
              <a:t>How to build a supportive environment</a:t>
            </a:r>
          </a:p>
          <a:p>
            <a:r>
              <a:rPr lang="en-US">
                <a:sym typeface="Wingdings" panose="05000000000000000000" pitchFamily="2" charset="2"/>
              </a:rPr>
              <a:t>Development strategies &lt;- Everyone has different needs….adaptability</a:t>
            </a:r>
          </a:p>
          <a:p>
            <a:r>
              <a:rPr lang="en-US">
                <a:sym typeface="Wingdings" panose="05000000000000000000" pitchFamily="2" charset="2"/>
              </a:rPr>
              <a:t>Career pathways &lt;- what does this mean? Are you in a dead end job? </a:t>
            </a:r>
          </a:p>
          <a:p>
            <a:r>
              <a:rPr lang="en-US">
                <a:sym typeface="Wingdings" panose="05000000000000000000" pitchFamily="2" charset="2"/>
              </a:rPr>
              <a:t>Coaching/recognition &lt; How to coach. Most important thing you can do as a leader is grow talent. TRAIN THE TRAINER. </a:t>
            </a:r>
          </a:p>
          <a:p>
            <a:r>
              <a:rPr lang="en-US">
                <a:sym typeface="Wingdings" panose="05000000000000000000" pitchFamily="2" charset="2"/>
              </a:rPr>
              <a:t>Providing high level overview for certain topics, providing concrete specific things they can take away immediately. </a:t>
            </a:r>
          </a:p>
          <a:p>
            <a:r>
              <a:rPr lang="en-US">
                <a:sym typeface="Wingdings" panose="05000000000000000000" pitchFamily="2" charset="2"/>
              </a:rPr>
              <a:t>There is always going to be turn. Adaptability. </a:t>
            </a:r>
          </a:p>
          <a:p>
            <a:endParaRPr lang="en-US">
              <a:sym typeface="Wingdings" panose="05000000000000000000" pitchFamily="2" charset="2"/>
            </a:endParaRPr>
          </a:p>
          <a:p>
            <a:endParaRPr lang="en-US"/>
          </a:p>
        </p:txBody>
      </p:sp>
      <p:sp>
        <p:nvSpPr>
          <p:cNvPr id="4" name="Slide Number Placeholder 3"/>
          <p:cNvSpPr>
            <a:spLocks noGrp="1"/>
          </p:cNvSpPr>
          <p:nvPr>
            <p:ph type="sldNum" sz="quarter" idx="5"/>
          </p:nvPr>
        </p:nvSpPr>
        <p:spPr/>
        <p:txBody>
          <a:bodyPr/>
          <a:lstStyle/>
          <a:p>
            <a:fld id="{FD272B94-3AE4-4A88-8919-8238321E8AB3}" type="slidenum">
              <a:rPr lang="en-US" smtClean="0"/>
              <a:t>37</a:t>
            </a:fld>
            <a:endParaRPr lang="en-US"/>
          </a:p>
        </p:txBody>
      </p:sp>
    </p:spTree>
    <p:extLst>
      <p:ext uri="{BB962C8B-B14F-4D97-AF65-F5344CB8AC3E}">
        <p14:creationId xmlns:p14="http://schemas.microsoft.com/office/powerpoint/2010/main" val="38191360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your team</a:t>
            </a:r>
          </a:p>
          <a:p>
            <a:r>
              <a:rPr lang="en-US"/>
              <a:t>Promote career pathways – promote from within to retain talent</a:t>
            </a:r>
          </a:p>
          <a:p>
            <a:r>
              <a:rPr lang="en-US"/>
              <a:t>Build supportive environment</a:t>
            </a:r>
          </a:p>
          <a:p>
            <a:r>
              <a:rPr lang="en-US"/>
              <a:t>Develop skills – Soft skills, cross training</a:t>
            </a:r>
          </a:p>
          <a:p>
            <a:r>
              <a:rPr lang="en-US"/>
              <a:t>Coaching/Recognition – coach on performance and recognition </a:t>
            </a:r>
          </a:p>
          <a:p>
            <a:endParaRPr lang="en-US"/>
          </a:p>
          <a:p>
            <a:endParaRPr lang="en-US"/>
          </a:p>
          <a:p>
            <a:endParaRPr lang="en-US"/>
          </a:p>
          <a:p>
            <a:endParaRPr lang="en-US"/>
          </a:p>
          <a:p>
            <a:r>
              <a:rPr lang="en-US"/>
              <a:t>Understanding who are our people? Do you know what to look for in an RSA? DA? RMP? </a:t>
            </a:r>
          </a:p>
          <a:p>
            <a:r>
              <a:rPr lang="en-US"/>
              <a:t>How to develop yourself? </a:t>
            </a:r>
            <a:r>
              <a:rPr lang="en-US">
                <a:sym typeface="Wingdings" panose="05000000000000000000" pitchFamily="2" charset="2"/>
              </a:rPr>
              <a:t> Notes? Talking point? Doesn’t need to be a whole slide. </a:t>
            </a:r>
          </a:p>
          <a:p>
            <a:r>
              <a:rPr lang="en-US">
                <a:sym typeface="Wingdings" panose="05000000000000000000" pitchFamily="2" charset="2"/>
              </a:rPr>
              <a:t>How to build a supportive environment</a:t>
            </a:r>
          </a:p>
          <a:p>
            <a:r>
              <a:rPr lang="en-US">
                <a:sym typeface="Wingdings" panose="05000000000000000000" pitchFamily="2" charset="2"/>
              </a:rPr>
              <a:t>Development strategies &lt;- Everyone has different needs….adaptability</a:t>
            </a:r>
          </a:p>
          <a:p>
            <a:r>
              <a:rPr lang="en-US">
                <a:sym typeface="Wingdings" panose="05000000000000000000" pitchFamily="2" charset="2"/>
              </a:rPr>
              <a:t>Career pathways &lt;- what does this mean? Are you in a dead end job? </a:t>
            </a:r>
          </a:p>
          <a:p>
            <a:r>
              <a:rPr lang="en-US">
                <a:sym typeface="Wingdings" panose="05000000000000000000" pitchFamily="2" charset="2"/>
              </a:rPr>
              <a:t>Coaching/recognition &lt; How to coach. Most important thing you can do as a leader is grow talent. TRAIN THE TRAINER. </a:t>
            </a:r>
          </a:p>
          <a:p>
            <a:r>
              <a:rPr lang="en-US">
                <a:sym typeface="Wingdings" panose="05000000000000000000" pitchFamily="2" charset="2"/>
              </a:rPr>
              <a:t>Providing high level overview for certain topics, providing concrete specific things they can take away immediately. </a:t>
            </a:r>
          </a:p>
          <a:p>
            <a:r>
              <a:rPr lang="en-US">
                <a:sym typeface="Wingdings" panose="05000000000000000000" pitchFamily="2" charset="2"/>
              </a:rPr>
              <a:t>There is always going to be turn. Adaptability. </a:t>
            </a:r>
          </a:p>
          <a:p>
            <a:endParaRPr lang="en-US">
              <a:sym typeface="Wingdings" panose="05000000000000000000" pitchFamily="2" charset="2"/>
            </a:endParaRPr>
          </a:p>
          <a:p>
            <a:endParaRPr lang="en-US"/>
          </a:p>
        </p:txBody>
      </p:sp>
      <p:sp>
        <p:nvSpPr>
          <p:cNvPr id="4" name="Slide Number Placeholder 3"/>
          <p:cNvSpPr>
            <a:spLocks noGrp="1"/>
          </p:cNvSpPr>
          <p:nvPr>
            <p:ph type="sldNum" sz="quarter" idx="5"/>
          </p:nvPr>
        </p:nvSpPr>
        <p:spPr/>
        <p:txBody>
          <a:bodyPr/>
          <a:lstStyle/>
          <a:p>
            <a:fld id="{FD272B94-3AE4-4A88-8919-8238321E8AB3}" type="slidenum">
              <a:rPr lang="en-US" smtClean="0"/>
              <a:t>38</a:t>
            </a:fld>
            <a:endParaRPr lang="en-US"/>
          </a:p>
        </p:txBody>
      </p:sp>
    </p:spTree>
    <p:extLst>
      <p:ext uri="{BB962C8B-B14F-4D97-AF65-F5344CB8AC3E}">
        <p14:creationId xmlns:p14="http://schemas.microsoft.com/office/powerpoint/2010/main" val="3346341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272B94-3AE4-4A88-8919-8238321E8AB3}" type="slidenum">
              <a:rPr lang="en-US" smtClean="0"/>
              <a:t>39</a:t>
            </a:fld>
            <a:endParaRPr lang="en-US"/>
          </a:p>
        </p:txBody>
      </p:sp>
    </p:spTree>
    <p:extLst>
      <p:ext uri="{BB962C8B-B14F-4D97-AF65-F5344CB8AC3E}">
        <p14:creationId xmlns:p14="http://schemas.microsoft.com/office/powerpoint/2010/main" val="3355745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cs typeface="Calibri"/>
              </a:rPr>
              <a:t>Icebreaker:</a:t>
            </a:r>
          </a:p>
          <a:p>
            <a:r>
              <a:rPr lang="en-US">
                <a:cs typeface="Calibri"/>
              </a:rPr>
              <a:t>One person relays a message to a runner using clear communication. The runner must then go to the table and use a different form of communication to relay the message.</a:t>
            </a:r>
            <a:endParaRPr lang="en-US">
              <a:ea typeface="Calibri"/>
              <a:cs typeface="Calibri"/>
            </a:endParaRPr>
          </a:p>
          <a:p>
            <a:r>
              <a:rPr lang="en-US">
                <a:cs typeface="Calibri"/>
              </a:rPr>
              <a:t>There will be three messages to relay. The first message the runner must convey by drawing a picture, {floorwork log} (representing written communication only), the second message they will relay using only sound effects {calling for product} (no words or body movement), and the third message the runner must use only their body movements to get the table to guess their message. {processor is behind on pieces and needs to hurry up/move faster}</a:t>
            </a:r>
            <a:endParaRPr lang="en-US">
              <a:ea typeface="Calibri"/>
              <a:cs typeface="Calibri"/>
            </a:endParaRPr>
          </a:p>
          <a:p>
            <a:endParaRPr lang="en-US">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a:p>
            <a:endParaRPr lang="en-US">
              <a:cs typeface="Calibri"/>
            </a:endParaRPr>
          </a:p>
          <a:p>
            <a:r>
              <a:rPr lang="en-US" b="1">
                <a:cs typeface="Calibri"/>
              </a:rPr>
              <a:t>DO NOT ADD or CHANGE CONTENT - PLEASE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6039" indent="-176039">
              <a:buFont typeface="Arial" panose="020B0604020202020204" pitchFamily="34" charset="0"/>
              <a:buChar char="•"/>
            </a:pPr>
            <a:r>
              <a:rPr lang="en-US" b="1"/>
              <a:t>Career advancement: </a:t>
            </a:r>
            <a:r>
              <a:rPr lang="en-US" b="0" i="0">
                <a:solidFill>
                  <a:srgbClr val="111111"/>
                </a:solidFill>
                <a:effectLst/>
                <a:latin typeface="-apple-system"/>
              </a:rPr>
              <a:t>Can help managers advance in their careers by making them more effective leaders who are better equipped to handle new challenges.</a:t>
            </a:r>
            <a:endParaRPr lang="en-US" b="1">
              <a:cs typeface="Calibri" panose="020F0502020204030204"/>
            </a:endParaRPr>
          </a:p>
          <a:p>
            <a:pPr marL="176120" indent="-176120">
              <a:buFont typeface="Arial" panose="020B0604020202020204" pitchFamily="34" charset="0"/>
              <a:buChar char="•"/>
            </a:pPr>
            <a:endParaRPr lang="en-US" b="1"/>
          </a:p>
          <a:p>
            <a:pPr marL="176120" indent="-176120">
              <a:buFont typeface="Arial" panose="020B0604020202020204" pitchFamily="34" charset="0"/>
              <a:buChar char="•"/>
            </a:pPr>
            <a:r>
              <a:rPr lang="en-US" b="1"/>
              <a:t>Personal growth: </a:t>
            </a:r>
            <a:r>
              <a:rPr lang="en-US" b="0" i="0">
                <a:solidFill>
                  <a:srgbClr val="111111"/>
                </a:solidFill>
                <a:effectLst/>
                <a:latin typeface="-apple-system"/>
              </a:rPr>
              <a:t>Can be self-aware, improve their decision-making abilities, and develop a sense of purpose in their work.</a:t>
            </a:r>
            <a:endParaRPr lang="en-US" b="1"/>
          </a:p>
          <a:p>
            <a:pPr marL="176120" indent="-176120">
              <a:buFont typeface="Arial" panose="020B0604020202020204" pitchFamily="34" charset="0"/>
              <a:buChar char="•"/>
            </a:pPr>
            <a:endParaRPr lang="en-US" b="1"/>
          </a:p>
          <a:p>
            <a:pPr marL="176120" indent="-176120">
              <a:buFont typeface="Arial" panose="020B0604020202020204" pitchFamily="34" charset="0"/>
              <a:buChar char="•"/>
            </a:pPr>
            <a:r>
              <a:rPr lang="en-US" b="1"/>
              <a:t>Team effectiveness: </a:t>
            </a:r>
            <a:r>
              <a:rPr lang="en-US" b="0"/>
              <a:t> </a:t>
            </a:r>
            <a:r>
              <a:rPr lang="en-US" b="0" i="0">
                <a:solidFill>
                  <a:srgbClr val="111111"/>
                </a:solidFill>
                <a:effectLst/>
                <a:latin typeface="-apple-system"/>
              </a:rPr>
              <a:t>Can create a sense of unity within their teams, foster open communication, and inspire their team members to work together towards a common goal.</a:t>
            </a:r>
            <a:endParaRPr lang="en-US" b="1"/>
          </a:p>
          <a:p>
            <a:pPr marL="176120" indent="-176120">
              <a:buFont typeface="Arial" panose="020B0604020202020204" pitchFamily="34" charset="0"/>
              <a:buChar char="•"/>
            </a:pPr>
            <a:endParaRPr lang="en-US" b="1"/>
          </a:p>
          <a:p>
            <a:pPr marL="176120" indent="-176120">
              <a:buFont typeface="Arial" panose="020B0604020202020204" pitchFamily="34" charset="0"/>
              <a:buChar char="•"/>
            </a:pPr>
            <a:r>
              <a:rPr lang="en-US" b="1"/>
              <a:t>Organizational impact: </a:t>
            </a:r>
            <a:r>
              <a:rPr lang="en-US" b="0" i="0">
                <a:solidFill>
                  <a:srgbClr val="111111"/>
                </a:solidFill>
                <a:effectLst/>
                <a:latin typeface="-apple-system"/>
              </a:rPr>
              <a:t>Can have a significant impact on the organization as a whole. Leaders who possess strong leadership skills can drive innovation, manage change, and guide their organizations towards success.</a:t>
            </a:r>
            <a:endParaRPr lang="en-US" b="1">
              <a:cs typeface="Calibri"/>
            </a:endParaRPr>
          </a:p>
          <a:p>
            <a:endParaRPr lang="en-US"/>
          </a:p>
          <a:p>
            <a:endParaRPr lang="en-US"/>
          </a:p>
          <a:p>
            <a:endParaRPr lang="en-US"/>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Sam Robles - Personal Growth</a:t>
            </a:r>
            <a:r>
              <a:rPr lang="en-US">
                <a:cs typeface="Calibri"/>
              </a:rPr>
              <a:t>                  </a:t>
            </a:r>
            <a:r>
              <a:rPr lang="en-US"/>
              <a:t>Amy Smith - Career Advancement</a:t>
            </a:r>
            <a:endParaRPr lang="en-US">
              <a:cs typeface="Calibri"/>
            </a:endParaRPr>
          </a:p>
          <a:p>
            <a:r>
              <a:rPr lang="en-US"/>
              <a:t>Mireya (ROC) – Organizational Impact</a:t>
            </a:r>
            <a:r>
              <a:rPr lang="en-US">
                <a:cs typeface="Calibri"/>
              </a:rPr>
              <a:t>      </a:t>
            </a:r>
            <a:r>
              <a:rPr lang="en-US"/>
              <a:t>Ivonne Morales  - Team Effectiveness</a:t>
            </a:r>
            <a:endParaRPr lang="en-US">
              <a:cs typeface="Calibri"/>
            </a:endParaRPr>
          </a:p>
          <a:p>
            <a:endParaRPr lang="en-US"/>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solidFill>
                  <a:schemeClr val="bg1"/>
                </a:solidFill>
              </a:rPr>
              <a:t>Know your audience</a:t>
            </a:r>
          </a:p>
          <a:p>
            <a:pPr marL="352239" indent="-352239" defTabSz="939304">
              <a:buFont typeface="Arial" panose="020B0604020202020204" pitchFamily="34" charset="0"/>
              <a:buChar char="•"/>
              <a:defRPr/>
            </a:pPr>
            <a:r>
              <a:rPr lang="en-US"/>
              <a:t>Your audience will naturally be more interested and engaged when you tailor your communication to their interests. Piquing their interest by speaking directly to what matters will naturally engage their desire to underhand and interact with the information you are providing them. </a:t>
            </a:r>
          </a:p>
          <a:p>
            <a:pPr marL="352239" indent="-352239">
              <a:buFont typeface="Arial" panose="020B0604020202020204" pitchFamily="34" charset="0"/>
              <a:buChar char="•"/>
            </a:pPr>
            <a:endParaRPr lang="en-US">
              <a:solidFill>
                <a:schemeClr val="bg1"/>
              </a:solidFill>
            </a:endParaRPr>
          </a:p>
          <a:p>
            <a:r>
              <a:rPr lang="en-US" b="1">
                <a:solidFill>
                  <a:schemeClr val="bg1"/>
                </a:solidFill>
              </a:rPr>
              <a:t>Keep it Simple</a:t>
            </a:r>
          </a:p>
          <a:p>
            <a:pPr marL="352239" indent="-352239" defTabSz="939304">
              <a:buFont typeface="Arial" panose="020B0604020202020204" pitchFamily="34" charset="0"/>
              <a:buChar char="•"/>
              <a:defRPr/>
            </a:pPr>
            <a:r>
              <a:rPr lang="en-US"/>
              <a:t>Even the most engaged and committed audience will eventually get bored. Keeping your message simple and concise will make it easier to understand and retain. Remember, you already know what you’re going to say, but they may be hearing it for the first time.</a:t>
            </a:r>
          </a:p>
          <a:p>
            <a:pPr defTabSz="939304">
              <a:defRPr/>
            </a:pPr>
            <a:endParaRPr lang="en-US"/>
          </a:p>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solidFill>
                  <a:schemeClr val="bg1"/>
                </a:solidFill>
              </a:rPr>
              <a:t>Best Method to Deliver Message</a:t>
            </a:r>
          </a:p>
          <a:p>
            <a:r>
              <a:rPr lang="en-US" b="1">
                <a:solidFill>
                  <a:schemeClr val="bg1"/>
                </a:solidFill>
              </a:rPr>
              <a:t>Get Them Involved</a:t>
            </a:r>
          </a:p>
          <a:p>
            <a:pPr marL="352239" indent="-352239" defTabSz="939304">
              <a:buFont typeface="Arial" panose="020B0604020202020204" pitchFamily="34" charset="0"/>
              <a:buChar char="•"/>
              <a:defRPr/>
            </a:pPr>
            <a:endParaRPr lang="en-US"/>
          </a:p>
          <a:p>
            <a:pPr marL="352239" indent="-352239">
              <a:buFont typeface="Arial" panose="020B0604020202020204" pitchFamily="34" charset="0"/>
              <a:buChar char="•"/>
            </a:pPr>
            <a:r>
              <a:rPr lang="en-US">
                <a:solidFill>
                  <a:schemeClr val="bg1"/>
                </a:solidFill>
              </a:rPr>
              <a:t>Effective communicators clearly inform others and actively listen to them at the same time. They can accept input, both verbal and non-verbal, while also expressing their thoughts and opinions in an inclusive way. </a:t>
            </a:r>
            <a:endParaRPr lang="en-US"/>
          </a:p>
          <a:p>
            <a:pPr marL="352239" indent="-352239">
              <a:buFont typeface="Arial" panose="020B0604020202020204" pitchFamily="34" charset="0"/>
              <a:buChar char="•"/>
            </a:pPr>
            <a:r>
              <a:rPr lang="en-US">
                <a:solidFill>
                  <a:schemeClr val="bg1"/>
                </a:solidFill>
              </a:rPr>
              <a:t>Regardless of the communication style, effective communication involves a connection with others. This means the most powerful skill you can leverage is being in sync with your audience. </a:t>
            </a:r>
          </a:p>
          <a:p>
            <a:pPr marL="352239" indent="-352239">
              <a:buFont typeface="Arial" panose="020B0604020202020204" pitchFamily="34" charset="0"/>
              <a:buChar char="•"/>
            </a:pPr>
            <a:r>
              <a:rPr lang="en-US">
                <a:solidFill>
                  <a:schemeClr val="bg1"/>
                </a:solidFill>
              </a:rPr>
              <a:t>It involves understanding and speaking to its needs, and then responding to real-time feedback. </a:t>
            </a:r>
          </a:p>
          <a:p>
            <a:pPr marL="352239" indent="-352239" defTabSz="939304">
              <a:buFont typeface="Arial" panose="020B0604020202020204" pitchFamily="34" charset="0"/>
              <a:buChar char="•"/>
              <a:defRPr/>
            </a:pPr>
            <a:endParaRPr lang="en-US"/>
          </a:p>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F3887-F3D6-445D-B3BD-0B4FD70B95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D79CB8-F670-4DF8-9632-B9B43A8566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92F2D6-5110-48E6-8A2A-A55F3CE9453B}"/>
              </a:ext>
            </a:extLst>
          </p:cNvPr>
          <p:cNvSpPr>
            <a:spLocks noGrp="1"/>
          </p:cNvSpPr>
          <p:nvPr>
            <p:ph type="dt" sz="half" idx="10"/>
          </p:nvPr>
        </p:nvSpPr>
        <p:spPr/>
        <p:txBody>
          <a:bodyPr/>
          <a:lstStyle/>
          <a:p>
            <a:fld id="{557A0C43-AA2E-4B82-A866-D84E895E4AFC}" type="datetimeFigureOut">
              <a:rPr lang="en-US" smtClean="0"/>
              <a:t>1/25/2024</a:t>
            </a:fld>
            <a:endParaRPr lang="en-US"/>
          </a:p>
        </p:txBody>
      </p:sp>
      <p:sp>
        <p:nvSpPr>
          <p:cNvPr id="5" name="Footer Placeholder 4">
            <a:extLst>
              <a:ext uri="{FF2B5EF4-FFF2-40B4-BE49-F238E27FC236}">
                <a16:creationId xmlns:a16="http://schemas.microsoft.com/office/drawing/2014/main" id="{17A8703C-057F-463B-93B0-CCA80FED4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98394-B821-4602-8724-6FB7FD7D42CB}"/>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4166832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82E14-7BA2-495B-AA4B-54E8C1D064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7C996-8FBA-4298-8CC3-413F9E3EBF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C0A3F-C112-49BD-8FA9-ED6933C6D578}"/>
              </a:ext>
            </a:extLst>
          </p:cNvPr>
          <p:cNvSpPr>
            <a:spLocks noGrp="1"/>
          </p:cNvSpPr>
          <p:nvPr>
            <p:ph type="dt" sz="half" idx="10"/>
          </p:nvPr>
        </p:nvSpPr>
        <p:spPr/>
        <p:txBody>
          <a:bodyPr/>
          <a:lstStyle/>
          <a:p>
            <a:fld id="{557A0C43-AA2E-4B82-A866-D84E895E4AFC}" type="datetimeFigureOut">
              <a:rPr lang="en-US" smtClean="0"/>
              <a:t>1/25/2024</a:t>
            </a:fld>
            <a:endParaRPr lang="en-US"/>
          </a:p>
        </p:txBody>
      </p:sp>
      <p:sp>
        <p:nvSpPr>
          <p:cNvPr id="5" name="Footer Placeholder 4">
            <a:extLst>
              <a:ext uri="{FF2B5EF4-FFF2-40B4-BE49-F238E27FC236}">
                <a16:creationId xmlns:a16="http://schemas.microsoft.com/office/drawing/2014/main" id="{3EB5FD95-72AA-4A87-A72C-476954BDF9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598A0-CA9E-42F9-8DC6-52275AAB6B7D}"/>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1806338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B17484-0F47-40FA-B17A-41CBEBF0AE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1EDABE-4D31-4EBA-AB5D-9C9FB7C348F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EDAEAE-1FF7-41A2-B659-78520AEAFBB8}"/>
              </a:ext>
            </a:extLst>
          </p:cNvPr>
          <p:cNvSpPr>
            <a:spLocks noGrp="1"/>
          </p:cNvSpPr>
          <p:nvPr>
            <p:ph type="dt" sz="half" idx="10"/>
          </p:nvPr>
        </p:nvSpPr>
        <p:spPr/>
        <p:txBody>
          <a:bodyPr/>
          <a:lstStyle/>
          <a:p>
            <a:fld id="{557A0C43-AA2E-4B82-A866-D84E895E4AFC}" type="datetimeFigureOut">
              <a:rPr lang="en-US" smtClean="0"/>
              <a:t>1/25/2024</a:t>
            </a:fld>
            <a:endParaRPr lang="en-US"/>
          </a:p>
        </p:txBody>
      </p:sp>
      <p:sp>
        <p:nvSpPr>
          <p:cNvPr id="5" name="Footer Placeholder 4">
            <a:extLst>
              <a:ext uri="{FF2B5EF4-FFF2-40B4-BE49-F238E27FC236}">
                <a16:creationId xmlns:a16="http://schemas.microsoft.com/office/drawing/2014/main" id="{A54A38EA-755E-4FF6-B18B-8E1E347467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A94DBB-0AE0-4083-A401-41EFBC3FFF24}"/>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998444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73B93-B568-4232-A188-E997CC5D8A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2E7798-BE90-4EC9-93F1-DA2C7A3E73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7EB1B-BDB4-46FE-A19B-286141DACCF7}"/>
              </a:ext>
            </a:extLst>
          </p:cNvPr>
          <p:cNvSpPr>
            <a:spLocks noGrp="1"/>
          </p:cNvSpPr>
          <p:nvPr>
            <p:ph type="dt" sz="half" idx="10"/>
          </p:nvPr>
        </p:nvSpPr>
        <p:spPr/>
        <p:txBody>
          <a:bodyPr/>
          <a:lstStyle/>
          <a:p>
            <a:fld id="{557A0C43-AA2E-4B82-A866-D84E895E4AFC}" type="datetimeFigureOut">
              <a:rPr lang="en-US" smtClean="0"/>
              <a:t>1/25/2024</a:t>
            </a:fld>
            <a:endParaRPr lang="en-US"/>
          </a:p>
        </p:txBody>
      </p:sp>
      <p:sp>
        <p:nvSpPr>
          <p:cNvPr id="5" name="Footer Placeholder 4">
            <a:extLst>
              <a:ext uri="{FF2B5EF4-FFF2-40B4-BE49-F238E27FC236}">
                <a16:creationId xmlns:a16="http://schemas.microsoft.com/office/drawing/2014/main" id="{E9F2F423-0546-48E3-8553-00FF9EBEE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A42325-4C46-471D-B76E-A83E716C754F}"/>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1422634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81941-6CF2-47DE-B628-E890F144A3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F08F4F-BBC6-480A-BFCD-B5231BE73C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AB26115-EB52-4E3C-9C71-A383F7D8D326}"/>
              </a:ext>
            </a:extLst>
          </p:cNvPr>
          <p:cNvSpPr>
            <a:spLocks noGrp="1"/>
          </p:cNvSpPr>
          <p:nvPr>
            <p:ph type="dt" sz="half" idx="10"/>
          </p:nvPr>
        </p:nvSpPr>
        <p:spPr/>
        <p:txBody>
          <a:bodyPr/>
          <a:lstStyle/>
          <a:p>
            <a:fld id="{557A0C43-AA2E-4B82-A866-D84E895E4AFC}" type="datetimeFigureOut">
              <a:rPr lang="en-US" smtClean="0"/>
              <a:t>1/25/2024</a:t>
            </a:fld>
            <a:endParaRPr lang="en-US"/>
          </a:p>
        </p:txBody>
      </p:sp>
      <p:sp>
        <p:nvSpPr>
          <p:cNvPr id="5" name="Footer Placeholder 4">
            <a:extLst>
              <a:ext uri="{FF2B5EF4-FFF2-40B4-BE49-F238E27FC236}">
                <a16:creationId xmlns:a16="http://schemas.microsoft.com/office/drawing/2014/main" id="{CD98AFE8-53B6-4585-8A36-2CF406AD50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E183E-C95A-4A71-BEE0-FF98E3C5BC7B}"/>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3125600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26E91-CDB4-4198-8D3F-CEE2C47AAF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DF1B2C-E50B-427A-9A19-36AB96F9143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11E6C9-9EA9-4C88-B211-2A7687DEBAB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74CA78-09E6-41A4-8B76-14E8F50F9091}"/>
              </a:ext>
            </a:extLst>
          </p:cNvPr>
          <p:cNvSpPr>
            <a:spLocks noGrp="1"/>
          </p:cNvSpPr>
          <p:nvPr>
            <p:ph type="dt" sz="half" idx="10"/>
          </p:nvPr>
        </p:nvSpPr>
        <p:spPr/>
        <p:txBody>
          <a:bodyPr/>
          <a:lstStyle/>
          <a:p>
            <a:fld id="{557A0C43-AA2E-4B82-A866-D84E895E4AFC}" type="datetimeFigureOut">
              <a:rPr lang="en-US" smtClean="0"/>
              <a:t>1/25/2024</a:t>
            </a:fld>
            <a:endParaRPr lang="en-US"/>
          </a:p>
        </p:txBody>
      </p:sp>
      <p:sp>
        <p:nvSpPr>
          <p:cNvPr id="6" name="Footer Placeholder 5">
            <a:extLst>
              <a:ext uri="{FF2B5EF4-FFF2-40B4-BE49-F238E27FC236}">
                <a16:creationId xmlns:a16="http://schemas.microsoft.com/office/drawing/2014/main" id="{6758DF19-1519-4606-AC88-CAAC83BA9C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C68FFC-0DCD-482D-AF86-CB94C029319F}"/>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1698398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9B830-CDBB-4145-8F80-C6904A3207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84038-2E07-46D4-BF33-B506A7174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A69038-50C1-45B0-8102-C7E623D951D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BA3804-C0B7-4C79-80D4-EB940CF647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22E325B-01CD-4DB5-B762-1A28CF7C6F5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74CCFC-6EDC-4872-8A0E-344D6781411E}"/>
              </a:ext>
            </a:extLst>
          </p:cNvPr>
          <p:cNvSpPr>
            <a:spLocks noGrp="1"/>
          </p:cNvSpPr>
          <p:nvPr>
            <p:ph type="dt" sz="half" idx="10"/>
          </p:nvPr>
        </p:nvSpPr>
        <p:spPr/>
        <p:txBody>
          <a:bodyPr/>
          <a:lstStyle/>
          <a:p>
            <a:fld id="{557A0C43-AA2E-4B82-A866-D84E895E4AFC}" type="datetimeFigureOut">
              <a:rPr lang="en-US" smtClean="0"/>
              <a:t>1/25/2024</a:t>
            </a:fld>
            <a:endParaRPr lang="en-US"/>
          </a:p>
        </p:txBody>
      </p:sp>
      <p:sp>
        <p:nvSpPr>
          <p:cNvPr id="8" name="Footer Placeholder 7">
            <a:extLst>
              <a:ext uri="{FF2B5EF4-FFF2-40B4-BE49-F238E27FC236}">
                <a16:creationId xmlns:a16="http://schemas.microsoft.com/office/drawing/2014/main" id="{2727A148-ECDC-4A25-B92E-983D90A7B7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120AC1-773A-4470-B26D-581A41E94570}"/>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2005746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DE357-A0BC-417D-8DBA-F3D6BEBDD8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5D49F9-6E50-46CE-B06B-A93DC5869C4F}"/>
              </a:ext>
            </a:extLst>
          </p:cNvPr>
          <p:cNvSpPr>
            <a:spLocks noGrp="1"/>
          </p:cNvSpPr>
          <p:nvPr>
            <p:ph type="dt" sz="half" idx="10"/>
          </p:nvPr>
        </p:nvSpPr>
        <p:spPr/>
        <p:txBody>
          <a:bodyPr/>
          <a:lstStyle/>
          <a:p>
            <a:fld id="{557A0C43-AA2E-4B82-A866-D84E895E4AFC}" type="datetimeFigureOut">
              <a:rPr lang="en-US" smtClean="0"/>
              <a:t>1/25/2024</a:t>
            </a:fld>
            <a:endParaRPr lang="en-US"/>
          </a:p>
        </p:txBody>
      </p:sp>
      <p:sp>
        <p:nvSpPr>
          <p:cNvPr id="4" name="Footer Placeholder 3">
            <a:extLst>
              <a:ext uri="{FF2B5EF4-FFF2-40B4-BE49-F238E27FC236}">
                <a16:creationId xmlns:a16="http://schemas.microsoft.com/office/drawing/2014/main" id="{07C0E9C8-FA6E-4E99-ABFE-59B9595197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54594F-49A5-45BB-96B6-CEAE712AD4EE}"/>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1800214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DC16BA-3BEB-478A-87BC-5FC93E8ACA55}"/>
              </a:ext>
            </a:extLst>
          </p:cNvPr>
          <p:cNvSpPr>
            <a:spLocks noGrp="1"/>
          </p:cNvSpPr>
          <p:nvPr>
            <p:ph type="dt" sz="half" idx="10"/>
          </p:nvPr>
        </p:nvSpPr>
        <p:spPr/>
        <p:txBody>
          <a:bodyPr/>
          <a:lstStyle/>
          <a:p>
            <a:fld id="{557A0C43-AA2E-4B82-A866-D84E895E4AFC}" type="datetimeFigureOut">
              <a:rPr lang="en-US" smtClean="0"/>
              <a:t>1/25/2024</a:t>
            </a:fld>
            <a:endParaRPr lang="en-US"/>
          </a:p>
        </p:txBody>
      </p:sp>
      <p:sp>
        <p:nvSpPr>
          <p:cNvPr id="3" name="Footer Placeholder 2">
            <a:extLst>
              <a:ext uri="{FF2B5EF4-FFF2-40B4-BE49-F238E27FC236}">
                <a16:creationId xmlns:a16="http://schemas.microsoft.com/office/drawing/2014/main" id="{3863557F-5CCE-4596-AFBE-47D1B12B9D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97B108-8E45-450F-ABAE-64AB94439E20}"/>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667015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C9FA9-7767-4A9E-A9AC-F3F235D0B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2BCBB4-9E35-44B0-B3C2-49A0394FF1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3BB66D-1900-4C96-BC5D-955E3B32A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B32A6D-7BA6-499D-844A-8215537E60A6}"/>
              </a:ext>
            </a:extLst>
          </p:cNvPr>
          <p:cNvSpPr>
            <a:spLocks noGrp="1"/>
          </p:cNvSpPr>
          <p:nvPr>
            <p:ph type="dt" sz="half" idx="10"/>
          </p:nvPr>
        </p:nvSpPr>
        <p:spPr/>
        <p:txBody>
          <a:bodyPr/>
          <a:lstStyle/>
          <a:p>
            <a:fld id="{557A0C43-AA2E-4B82-A866-D84E895E4AFC}" type="datetimeFigureOut">
              <a:rPr lang="en-US" smtClean="0"/>
              <a:t>1/25/2024</a:t>
            </a:fld>
            <a:endParaRPr lang="en-US"/>
          </a:p>
        </p:txBody>
      </p:sp>
      <p:sp>
        <p:nvSpPr>
          <p:cNvPr id="6" name="Footer Placeholder 5">
            <a:extLst>
              <a:ext uri="{FF2B5EF4-FFF2-40B4-BE49-F238E27FC236}">
                <a16:creationId xmlns:a16="http://schemas.microsoft.com/office/drawing/2014/main" id="{AF168DB9-1572-4049-AF9A-D26DB9E174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7274A8-FD7B-403D-9270-6D51A7CE14C6}"/>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1117412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87C0E-22F1-4CFE-A57B-2865925456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A3DF09-D5C5-4337-AC68-6D586DB742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C4824C-08D8-4AF5-B5F6-F1F3AE0991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99B745-75D0-43F1-8150-CB0966310F8A}"/>
              </a:ext>
            </a:extLst>
          </p:cNvPr>
          <p:cNvSpPr>
            <a:spLocks noGrp="1"/>
          </p:cNvSpPr>
          <p:nvPr>
            <p:ph type="dt" sz="half" idx="10"/>
          </p:nvPr>
        </p:nvSpPr>
        <p:spPr/>
        <p:txBody>
          <a:bodyPr/>
          <a:lstStyle/>
          <a:p>
            <a:fld id="{557A0C43-AA2E-4B82-A866-D84E895E4AFC}" type="datetimeFigureOut">
              <a:rPr lang="en-US" smtClean="0"/>
              <a:t>1/25/2024</a:t>
            </a:fld>
            <a:endParaRPr lang="en-US"/>
          </a:p>
        </p:txBody>
      </p:sp>
      <p:sp>
        <p:nvSpPr>
          <p:cNvPr id="6" name="Footer Placeholder 5">
            <a:extLst>
              <a:ext uri="{FF2B5EF4-FFF2-40B4-BE49-F238E27FC236}">
                <a16:creationId xmlns:a16="http://schemas.microsoft.com/office/drawing/2014/main" id="{86D3CF38-7B53-43FC-88EF-A0F6BBCF2E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3D2798-484D-4166-8726-C541B20E4BD7}"/>
              </a:ext>
            </a:extLst>
          </p:cNvPr>
          <p:cNvSpPr>
            <a:spLocks noGrp="1"/>
          </p:cNvSpPr>
          <p:nvPr>
            <p:ph type="sldNum" sz="quarter" idx="12"/>
          </p:nvPr>
        </p:nvSpPr>
        <p:spPr/>
        <p:txBody>
          <a:bodyPr/>
          <a:lstStyle/>
          <a:p>
            <a:fld id="{F8752A6C-B330-472C-9234-39965A55C16F}" type="slidenum">
              <a:rPr lang="en-US" smtClean="0"/>
              <a:t>‹#›</a:t>
            </a:fld>
            <a:endParaRPr lang="en-US"/>
          </a:p>
        </p:txBody>
      </p:sp>
    </p:spTree>
    <p:extLst>
      <p:ext uri="{BB962C8B-B14F-4D97-AF65-F5344CB8AC3E}">
        <p14:creationId xmlns:p14="http://schemas.microsoft.com/office/powerpoint/2010/main" val="4784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6BE925-9C90-438C-9720-D7067B752C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3F351A-12E7-4A78-8B9F-603C1AA45A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5BFEE-4E3F-460E-BF4B-38061E97B1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7A0C43-AA2E-4B82-A866-D84E895E4AFC}" type="datetimeFigureOut">
              <a:rPr lang="en-US" smtClean="0"/>
              <a:t>1/25/2024</a:t>
            </a:fld>
            <a:endParaRPr lang="en-US"/>
          </a:p>
        </p:txBody>
      </p:sp>
      <p:sp>
        <p:nvSpPr>
          <p:cNvPr id="5" name="Footer Placeholder 4">
            <a:extLst>
              <a:ext uri="{FF2B5EF4-FFF2-40B4-BE49-F238E27FC236}">
                <a16:creationId xmlns:a16="http://schemas.microsoft.com/office/drawing/2014/main" id="{90C642AC-C3EF-41F6-B263-03FE18F912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B1647-25E8-490A-8CD2-5FE87FE60C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752A6C-B330-472C-9234-39965A55C16F}" type="slidenum">
              <a:rPr lang="en-US" smtClean="0"/>
              <a:t>‹#›</a:t>
            </a:fld>
            <a:endParaRPr lang="en-US"/>
          </a:p>
        </p:txBody>
      </p:sp>
    </p:spTree>
    <p:extLst>
      <p:ext uri="{BB962C8B-B14F-4D97-AF65-F5344CB8AC3E}">
        <p14:creationId xmlns:p14="http://schemas.microsoft.com/office/powerpoint/2010/main" val="3478005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8.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4.jpeg"/><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3.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29.bin"/><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35.jpe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236FAD-41FB-4D1B-BFCC-198C60057BF2}"/>
              </a:ext>
            </a:extLst>
          </p:cNvPr>
          <p:cNvSpPr/>
          <p:nvPr/>
        </p:nvSpPr>
        <p:spPr>
          <a:xfrm>
            <a:off x="698500" y="2516174"/>
            <a:ext cx="4279900" cy="4418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2B6AA35-A3EE-42E8-9524-69E64B4AC6E8}"/>
              </a:ext>
            </a:extLst>
          </p:cNvPr>
          <p:cNvSpPr/>
          <p:nvPr/>
        </p:nvSpPr>
        <p:spPr>
          <a:xfrm>
            <a:off x="-127001" y="2516174"/>
            <a:ext cx="2755902" cy="5847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4421B04-E176-423C-8967-43E052D32EA7}"/>
              </a:ext>
            </a:extLst>
          </p:cNvPr>
          <p:cNvSpPr/>
          <p:nvPr/>
        </p:nvSpPr>
        <p:spPr>
          <a:xfrm>
            <a:off x="0" y="5655504"/>
            <a:ext cx="12192000" cy="1279258"/>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D376C"/>
              </a:solidFill>
            </a:endParaRPr>
          </a:p>
        </p:txBody>
      </p:sp>
      <p:sp>
        <p:nvSpPr>
          <p:cNvPr id="4" name="TextBox 3">
            <a:extLst>
              <a:ext uri="{FF2B5EF4-FFF2-40B4-BE49-F238E27FC236}">
                <a16:creationId xmlns:a16="http://schemas.microsoft.com/office/drawing/2014/main" id="{35391FEF-4612-4674-91FD-6332F01F8A3D}"/>
              </a:ext>
            </a:extLst>
          </p:cNvPr>
          <p:cNvSpPr txBox="1"/>
          <p:nvPr/>
        </p:nvSpPr>
        <p:spPr>
          <a:xfrm>
            <a:off x="1155700" y="768856"/>
            <a:ext cx="11036300" cy="1759456"/>
          </a:xfrm>
          <a:prstGeom prst="rect">
            <a:avLst/>
          </a:prstGeom>
          <a:noFill/>
        </p:spPr>
        <p:txBody>
          <a:bodyPr wrap="square" rtlCol="0">
            <a:spAutoFit/>
          </a:bodyPr>
          <a:lstStyle/>
          <a:p>
            <a:pPr>
              <a:lnSpc>
                <a:spcPts val="6500"/>
              </a:lnSpc>
            </a:pPr>
            <a:r>
              <a:rPr lang="en-US" sz="6000" b="1">
                <a:latin typeface="Arial" panose="020B0604020202020204" pitchFamily="34" charset="0"/>
                <a:cs typeface="Arial" panose="020B0604020202020204" pitchFamily="34" charset="0"/>
              </a:rPr>
              <a:t>Retail</a:t>
            </a:r>
          </a:p>
          <a:p>
            <a:pPr>
              <a:lnSpc>
                <a:spcPts val="6500"/>
              </a:lnSpc>
            </a:pPr>
            <a:r>
              <a:rPr lang="en-US" sz="6000" b="1">
                <a:latin typeface="Arial" panose="020B0604020202020204" pitchFamily="34" charset="0"/>
                <a:cs typeface="Arial" panose="020B0604020202020204" pitchFamily="34" charset="0"/>
              </a:rPr>
              <a:t>Culture &amp;</a:t>
            </a:r>
          </a:p>
        </p:txBody>
      </p:sp>
      <p:sp>
        <p:nvSpPr>
          <p:cNvPr id="7" name="TextBox 6">
            <a:extLst>
              <a:ext uri="{FF2B5EF4-FFF2-40B4-BE49-F238E27FC236}">
                <a16:creationId xmlns:a16="http://schemas.microsoft.com/office/drawing/2014/main" id="{1CA7C044-0A90-4BE4-9E0E-988245A6FC35}"/>
              </a:ext>
            </a:extLst>
          </p:cNvPr>
          <p:cNvSpPr txBox="1"/>
          <p:nvPr/>
        </p:nvSpPr>
        <p:spPr>
          <a:xfrm>
            <a:off x="1155700" y="2522243"/>
            <a:ext cx="10947400" cy="584775"/>
          </a:xfrm>
          <a:prstGeom prst="rect">
            <a:avLst/>
          </a:prstGeom>
          <a:noFill/>
        </p:spPr>
        <p:txBody>
          <a:bodyPr wrap="square" rtlCol="0">
            <a:spAutoFit/>
          </a:bodyPr>
          <a:lstStyle/>
          <a:p>
            <a:r>
              <a:rPr lang="en-US" sz="3200" b="1" spc="300">
                <a:solidFill>
                  <a:schemeClr val="bg1"/>
                </a:solidFill>
                <a:latin typeface="Arial" panose="020B0604020202020204" pitchFamily="34" charset="0"/>
                <a:cs typeface="Arial" panose="020B0604020202020204" pitchFamily="34" charset="0"/>
              </a:rPr>
              <a:t>C O N </a:t>
            </a:r>
            <a:r>
              <a:rPr lang="en-US" sz="3200" b="1" spc="300" err="1">
                <a:solidFill>
                  <a:schemeClr val="bg1"/>
                </a:solidFill>
                <a:latin typeface="Arial" panose="020B0604020202020204" pitchFamily="34" charset="0"/>
                <a:cs typeface="Arial" panose="020B0604020202020204" pitchFamily="34" charset="0"/>
              </a:rPr>
              <a:t>N</a:t>
            </a:r>
            <a:r>
              <a:rPr lang="en-US" sz="3200" b="1" spc="300">
                <a:solidFill>
                  <a:schemeClr val="bg1"/>
                </a:solidFill>
                <a:latin typeface="Arial" panose="020B0604020202020204" pitchFamily="34" charset="0"/>
                <a:cs typeface="Arial" panose="020B0604020202020204" pitchFamily="34" charset="0"/>
              </a:rPr>
              <a:t> E C T</a:t>
            </a:r>
          </a:p>
        </p:txBody>
      </p:sp>
      <p:sp>
        <p:nvSpPr>
          <p:cNvPr id="12" name="TextBox 11">
            <a:extLst>
              <a:ext uri="{FF2B5EF4-FFF2-40B4-BE49-F238E27FC236}">
                <a16:creationId xmlns:a16="http://schemas.microsoft.com/office/drawing/2014/main" id="{F5F7B4FC-1D2B-4FBC-82C7-FAC7412BD339}"/>
              </a:ext>
            </a:extLst>
          </p:cNvPr>
          <p:cNvSpPr txBox="1"/>
          <p:nvPr/>
        </p:nvSpPr>
        <p:spPr>
          <a:xfrm>
            <a:off x="10007600" y="6115700"/>
            <a:ext cx="2006600" cy="461665"/>
          </a:xfrm>
          <a:prstGeom prst="rect">
            <a:avLst/>
          </a:prstGeom>
          <a:noFill/>
        </p:spPr>
        <p:txBody>
          <a:bodyPr wrap="square" rtlCol="0">
            <a:spAutoFit/>
          </a:bodyPr>
          <a:lstStyle/>
          <a:p>
            <a:pPr algn="ctr"/>
            <a:r>
              <a:rPr lang="en-US" sz="2400">
                <a:solidFill>
                  <a:schemeClr val="bg1"/>
                </a:solidFill>
                <a:latin typeface="Pacifico" panose="00000500000000000000" pitchFamily="2" charset="0"/>
              </a:rPr>
              <a:t>Goodwill</a:t>
            </a:r>
          </a:p>
        </p:txBody>
      </p:sp>
      <p:sp>
        <p:nvSpPr>
          <p:cNvPr id="11" name="TextBox 10">
            <a:extLst>
              <a:ext uri="{FF2B5EF4-FFF2-40B4-BE49-F238E27FC236}">
                <a16:creationId xmlns:a16="http://schemas.microsoft.com/office/drawing/2014/main" id="{B1A91848-8703-48A7-B760-1650D1FC4153}"/>
              </a:ext>
            </a:extLst>
          </p:cNvPr>
          <p:cNvSpPr txBox="1"/>
          <p:nvPr/>
        </p:nvSpPr>
        <p:spPr>
          <a:xfrm>
            <a:off x="6533411" y="960175"/>
            <a:ext cx="4524376" cy="2593018"/>
          </a:xfrm>
          <a:prstGeom prst="rect">
            <a:avLst/>
          </a:prstGeom>
          <a:noFill/>
        </p:spPr>
        <p:txBody>
          <a:bodyPr wrap="square" rtlCol="0">
            <a:spAutoFit/>
          </a:bodyPr>
          <a:lstStyle/>
          <a:p>
            <a:pPr algn="ctr">
              <a:lnSpc>
                <a:spcPts val="6500"/>
              </a:lnSpc>
            </a:pPr>
            <a:r>
              <a:rPr lang="en-US" sz="6000" b="1">
                <a:latin typeface="Arial" panose="020B0604020202020204" pitchFamily="34" charset="0"/>
                <a:cs typeface="Arial" panose="020B0604020202020204" pitchFamily="34" charset="0"/>
              </a:rPr>
              <a:t>Essential Leadership Skills:</a:t>
            </a:r>
            <a:endParaRPr lang="en-US" sz="4400" b="1">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C340906-25FE-4FAA-A830-B066FBC0F72B}"/>
              </a:ext>
            </a:extLst>
          </p:cNvPr>
          <p:cNvSpPr/>
          <p:nvPr/>
        </p:nvSpPr>
        <p:spPr>
          <a:xfrm>
            <a:off x="5803901" y="3609021"/>
            <a:ext cx="6096000" cy="1754326"/>
          </a:xfrm>
          <a:prstGeom prst="rect">
            <a:avLst/>
          </a:prstGeom>
        </p:spPr>
        <p:txBody>
          <a:bodyPr wrap="square">
            <a:spAutoFit/>
          </a:bodyPr>
          <a:lstStyle/>
          <a:p>
            <a:pPr algn="ctr"/>
            <a:r>
              <a:rPr lang="en-US" sz="3600" b="1">
                <a:latin typeface="Arial" panose="020B0604020202020204" pitchFamily="34" charset="0"/>
                <a:cs typeface="Arial" panose="020B0604020202020204" pitchFamily="34" charset="0"/>
              </a:rPr>
              <a:t>Effective Communication </a:t>
            </a:r>
          </a:p>
          <a:p>
            <a:pPr algn="ctr"/>
            <a:r>
              <a:rPr lang="en-US" sz="3600" b="1">
                <a:latin typeface="Arial" panose="020B0604020202020204" pitchFamily="34" charset="0"/>
                <a:cs typeface="Arial" panose="020B0604020202020204" pitchFamily="34" charset="0"/>
              </a:rPr>
              <a:t>&amp; </a:t>
            </a:r>
          </a:p>
          <a:p>
            <a:pPr algn="ctr"/>
            <a:r>
              <a:rPr lang="en-US" sz="3600" b="1">
                <a:latin typeface="Arial" panose="020B0604020202020204" pitchFamily="34" charset="0"/>
                <a:cs typeface="Arial" panose="020B0604020202020204" pitchFamily="34" charset="0"/>
              </a:rPr>
              <a:t>People Development</a:t>
            </a:r>
            <a:endParaRPr lang="en-US" sz="3600"/>
          </a:p>
        </p:txBody>
      </p:sp>
    </p:spTree>
    <p:custDataLst>
      <p:tags r:id="rId1"/>
    </p:custDataLst>
    <p:extLst>
      <p:ext uri="{BB962C8B-B14F-4D97-AF65-F5344CB8AC3E}">
        <p14:creationId xmlns:p14="http://schemas.microsoft.com/office/powerpoint/2010/main" val="1706529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959323" y="393512"/>
            <a:ext cx="1330326" cy="1231900"/>
            <a:chOff x="0" y="0"/>
            <a:chExt cx="2660652" cy="2463800"/>
          </a:xfrm>
        </p:grpSpPr>
        <p:sp>
          <p:nvSpPr>
            <p:cNvPr id="3" name="Freeform 3"/>
            <p:cNvSpPr/>
            <p:nvPr/>
          </p:nvSpPr>
          <p:spPr>
            <a:xfrm>
              <a:off x="0" y="0"/>
              <a:ext cx="2660650" cy="2463800"/>
            </a:xfrm>
            <a:custGeom>
              <a:avLst/>
              <a:gdLst/>
              <a:ahLst/>
              <a:cxnLst/>
              <a:rect l="l" t="t" r="r" b="b"/>
              <a:pathLst>
                <a:path w="2660650" h="2463800">
                  <a:moveTo>
                    <a:pt x="2660650" y="0"/>
                  </a:moveTo>
                  <a:lnTo>
                    <a:pt x="2057781" y="0"/>
                  </a:lnTo>
                  <a:lnTo>
                    <a:pt x="2057781" y="1849374"/>
                  </a:lnTo>
                  <a:lnTo>
                    <a:pt x="0" y="1849374"/>
                  </a:lnTo>
                  <a:lnTo>
                    <a:pt x="0" y="2463800"/>
                  </a:lnTo>
                  <a:lnTo>
                    <a:pt x="2660650" y="2463800"/>
                  </a:lnTo>
                  <a:close/>
                </a:path>
              </a:pathLst>
            </a:custGeom>
            <a:solidFill>
              <a:srgbClr val="1D376C"/>
            </a:solidFill>
          </p:spPr>
          <p:txBody>
            <a:bodyPr/>
            <a:lstStyle/>
            <a:p>
              <a:endParaRPr lang="en-US"/>
            </a:p>
          </p:txBody>
        </p:sp>
      </p:grpSp>
      <p:sp>
        <p:nvSpPr>
          <p:cNvPr id="4" name="Freeform 4"/>
          <p:cNvSpPr/>
          <p:nvPr/>
        </p:nvSpPr>
        <p:spPr>
          <a:xfrm>
            <a:off x="0" y="0"/>
            <a:ext cx="7395856" cy="6858000"/>
          </a:xfrm>
          <a:custGeom>
            <a:avLst/>
            <a:gdLst/>
            <a:ahLst/>
            <a:cxnLst/>
            <a:rect l="l" t="t" r="r" b="b"/>
            <a:pathLst>
              <a:path w="11093784" h="10287000">
                <a:moveTo>
                  <a:pt x="0" y="0"/>
                </a:moveTo>
                <a:lnTo>
                  <a:pt x="11093784" y="0"/>
                </a:lnTo>
                <a:lnTo>
                  <a:pt x="11093784" y="10287000"/>
                </a:lnTo>
                <a:lnTo>
                  <a:pt x="0" y="10287000"/>
                </a:lnTo>
                <a:lnTo>
                  <a:pt x="0" y="0"/>
                </a:lnTo>
                <a:close/>
              </a:path>
            </a:pathLst>
          </a:custGeom>
          <a:blipFill>
            <a:blip r:embed="rId3"/>
            <a:stretch>
              <a:fillRect l="-29016" t="-9759" r="-19744"/>
            </a:stretch>
          </a:blipFill>
        </p:spPr>
        <p:txBody>
          <a:bodyPr/>
          <a:lstStyle/>
          <a:p>
            <a:endParaRPr lang="en-US"/>
          </a:p>
        </p:txBody>
      </p:sp>
      <p:grpSp>
        <p:nvGrpSpPr>
          <p:cNvPr id="5" name="Group 5"/>
          <p:cNvGrpSpPr/>
          <p:nvPr/>
        </p:nvGrpSpPr>
        <p:grpSpPr>
          <a:xfrm>
            <a:off x="7395856" y="0"/>
            <a:ext cx="4796144" cy="6858000"/>
            <a:chOff x="0" y="0"/>
            <a:chExt cx="18121651" cy="25912126"/>
          </a:xfrm>
        </p:grpSpPr>
        <p:sp>
          <p:nvSpPr>
            <p:cNvPr id="6" name="Freeform 6"/>
            <p:cNvSpPr/>
            <p:nvPr/>
          </p:nvSpPr>
          <p:spPr>
            <a:xfrm>
              <a:off x="0" y="0"/>
              <a:ext cx="18121660" cy="25912164"/>
            </a:xfrm>
            <a:custGeom>
              <a:avLst/>
              <a:gdLst/>
              <a:ahLst/>
              <a:cxnLst/>
              <a:rect l="l" t="t" r="r" b="b"/>
              <a:pathLst>
                <a:path w="18121660" h="25912164">
                  <a:moveTo>
                    <a:pt x="0" y="0"/>
                  </a:moveTo>
                  <a:lnTo>
                    <a:pt x="18121660" y="0"/>
                  </a:lnTo>
                  <a:lnTo>
                    <a:pt x="18121660" y="25912164"/>
                  </a:lnTo>
                  <a:lnTo>
                    <a:pt x="0" y="25912164"/>
                  </a:lnTo>
                  <a:close/>
                </a:path>
              </a:pathLst>
            </a:custGeom>
            <a:solidFill>
              <a:srgbClr val="002D74"/>
            </a:solidFill>
          </p:spPr>
          <p:txBody>
            <a:bodyPr/>
            <a:lstStyle/>
            <a:p>
              <a:endParaRPr lang="en-US"/>
            </a:p>
          </p:txBody>
        </p:sp>
      </p:grpSp>
      <p:sp>
        <p:nvSpPr>
          <p:cNvPr id="7" name="TextBox 7"/>
          <p:cNvSpPr txBox="1"/>
          <p:nvPr/>
        </p:nvSpPr>
        <p:spPr>
          <a:xfrm>
            <a:off x="685800" y="6165851"/>
            <a:ext cx="1309146" cy="371897"/>
          </a:xfrm>
          <a:prstGeom prst="rect">
            <a:avLst/>
          </a:prstGeom>
        </p:spPr>
        <p:txBody>
          <a:bodyPr lIns="0" tIns="0" rIns="0" bIns="0" rtlCol="0" anchor="t">
            <a:spAutoFit/>
          </a:bodyPr>
          <a:lstStyle/>
          <a:p>
            <a:pPr algn="ctr">
              <a:lnSpc>
                <a:spcPts val="2880"/>
              </a:lnSpc>
            </a:pPr>
            <a:r>
              <a:rPr lang="en-US" sz="2400">
                <a:solidFill>
                  <a:srgbClr val="FFFFFF"/>
                </a:solidFill>
                <a:latin typeface="Pacifico"/>
              </a:rPr>
              <a:t>Goodwill</a:t>
            </a:r>
          </a:p>
        </p:txBody>
      </p:sp>
      <p:sp>
        <p:nvSpPr>
          <p:cNvPr id="8" name="TextBox 8"/>
          <p:cNvSpPr txBox="1"/>
          <p:nvPr/>
        </p:nvSpPr>
        <p:spPr>
          <a:xfrm>
            <a:off x="7395856" y="3423466"/>
            <a:ext cx="4796144" cy="861774"/>
          </a:xfrm>
          <a:prstGeom prst="rect">
            <a:avLst/>
          </a:prstGeom>
        </p:spPr>
        <p:txBody>
          <a:bodyPr lIns="0" tIns="0" rIns="0" bIns="0" rtlCol="0" anchor="t">
            <a:spAutoFit/>
          </a:bodyPr>
          <a:lstStyle/>
          <a:p>
            <a:pPr algn="ctr">
              <a:lnSpc>
                <a:spcPts val="4950"/>
              </a:lnSpc>
            </a:pPr>
            <a:r>
              <a:rPr lang="en-US" sz="9900">
                <a:solidFill>
                  <a:srgbClr val="FFFFFF"/>
                </a:solidFill>
                <a:latin typeface="Pacifico"/>
              </a:rPr>
              <a:t>Activity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DD9506-B58A-485F-8ABF-87459FD5E0BE}"/>
              </a:ext>
            </a:extLst>
          </p:cNvPr>
          <p:cNvSpPr txBox="1"/>
          <p:nvPr/>
        </p:nvSpPr>
        <p:spPr>
          <a:xfrm>
            <a:off x="2102696" y="300531"/>
            <a:ext cx="9335970" cy="1759456"/>
          </a:xfrm>
          <a:prstGeom prst="rect">
            <a:avLst/>
          </a:prstGeom>
          <a:noFill/>
        </p:spPr>
        <p:txBody>
          <a:bodyPr wrap="square" rtlCol="0">
            <a:spAutoFit/>
          </a:bodyPr>
          <a:lstStyle/>
          <a:p>
            <a:pPr algn="ctr">
              <a:lnSpc>
                <a:spcPts val="6500"/>
              </a:lnSpc>
            </a:pPr>
            <a:r>
              <a:rPr lang="en-US" sz="6000" b="1">
                <a:latin typeface="Arial" panose="020B0604020202020204" pitchFamily="34" charset="0"/>
                <a:cs typeface="Arial" panose="020B0604020202020204" pitchFamily="34" charset="0"/>
              </a:rPr>
              <a:t>5 Elements </a:t>
            </a:r>
            <a:r>
              <a:rPr lang="en-US" sz="4000">
                <a:latin typeface="Pacifico" panose="00000500000000000000" pitchFamily="2" charset="0"/>
                <a:cs typeface="Arial" panose="020B0604020202020204" pitchFamily="34" charset="0"/>
              </a:rPr>
              <a:t>of</a:t>
            </a:r>
            <a:r>
              <a:rPr lang="en-US" sz="6000" b="1">
                <a:latin typeface="Arial" panose="020B0604020202020204" pitchFamily="34" charset="0"/>
                <a:cs typeface="Arial" panose="020B0604020202020204" pitchFamily="34" charset="0"/>
              </a:rPr>
              <a:t> </a:t>
            </a:r>
          </a:p>
          <a:p>
            <a:pPr algn="ctr">
              <a:lnSpc>
                <a:spcPts val="6500"/>
              </a:lnSpc>
            </a:pPr>
            <a:r>
              <a:rPr lang="en-US" sz="6000" b="1">
                <a:latin typeface="Arial" panose="020B0604020202020204" pitchFamily="34" charset="0"/>
                <a:cs typeface="Arial" panose="020B0604020202020204" pitchFamily="34" charset="0"/>
              </a:rPr>
              <a:t>People Development</a:t>
            </a:r>
          </a:p>
        </p:txBody>
      </p:sp>
      <p:sp>
        <p:nvSpPr>
          <p:cNvPr id="7" name="Rectangle 6">
            <a:extLst>
              <a:ext uri="{FF2B5EF4-FFF2-40B4-BE49-F238E27FC236}">
                <a16:creationId xmlns:a16="http://schemas.microsoft.com/office/drawing/2014/main" id="{488386A0-A8AA-4A84-8D33-F3179DF7D291}"/>
              </a:ext>
            </a:extLst>
          </p:cNvPr>
          <p:cNvSpPr/>
          <p:nvPr/>
        </p:nvSpPr>
        <p:spPr>
          <a:xfrm>
            <a:off x="753334" y="1180259"/>
            <a:ext cx="581980" cy="5677741"/>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621803"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3839371-07A7-43DF-A30B-2B0CFE02AF58}"/>
              </a:ext>
            </a:extLst>
          </p:cNvPr>
          <p:cNvSpPr txBox="1"/>
          <p:nvPr/>
        </p:nvSpPr>
        <p:spPr>
          <a:xfrm>
            <a:off x="4183539" y="5029991"/>
            <a:ext cx="7493666" cy="646331"/>
          </a:xfrm>
          <a:prstGeom prst="rect">
            <a:avLst/>
          </a:prstGeom>
          <a:noFill/>
        </p:spPr>
        <p:txBody>
          <a:bodyPr wrap="square" rtlCol="0">
            <a:spAutoFit/>
          </a:bodyPr>
          <a:lstStyle/>
          <a:p>
            <a:r>
              <a:rPr lang="en-US" sz="3600" b="1">
                <a:latin typeface="Brandon Grotesque Regular" panose="020B0503020203060202" pitchFamily="34" charset="0"/>
              </a:rPr>
              <a:t>     Building a supportive environment</a:t>
            </a:r>
          </a:p>
        </p:txBody>
      </p:sp>
      <p:sp>
        <p:nvSpPr>
          <p:cNvPr id="3" name="TextBox 2">
            <a:extLst>
              <a:ext uri="{FF2B5EF4-FFF2-40B4-BE49-F238E27FC236}">
                <a16:creationId xmlns:a16="http://schemas.microsoft.com/office/drawing/2014/main" id="{E433EBA1-2B7A-4B8A-ACC5-9F77FECE478F}"/>
              </a:ext>
            </a:extLst>
          </p:cNvPr>
          <p:cNvSpPr txBox="1"/>
          <p:nvPr/>
        </p:nvSpPr>
        <p:spPr>
          <a:xfrm>
            <a:off x="1712074" y="2673220"/>
            <a:ext cx="5632063" cy="646331"/>
          </a:xfrm>
          <a:prstGeom prst="rect">
            <a:avLst/>
          </a:prstGeom>
          <a:noFill/>
        </p:spPr>
        <p:txBody>
          <a:bodyPr wrap="square" rtlCol="0">
            <a:spAutoFit/>
          </a:bodyPr>
          <a:lstStyle/>
          <a:p>
            <a:r>
              <a:rPr lang="en-US" sz="3600" b="1">
                <a:latin typeface="Brandon Grotesque Regular" panose="020B0503020203060202" pitchFamily="34" charset="0"/>
              </a:rPr>
              <a:t>    Understanding your team</a:t>
            </a:r>
          </a:p>
        </p:txBody>
      </p:sp>
      <p:sp>
        <p:nvSpPr>
          <p:cNvPr id="15" name="TextBox 14">
            <a:extLst>
              <a:ext uri="{FF2B5EF4-FFF2-40B4-BE49-F238E27FC236}">
                <a16:creationId xmlns:a16="http://schemas.microsoft.com/office/drawing/2014/main" id="{01F56663-A327-43B6-8854-B113D8E91AFA}"/>
              </a:ext>
            </a:extLst>
          </p:cNvPr>
          <p:cNvSpPr txBox="1"/>
          <p:nvPr/>
        </p:nvSpPr>
        <p:spPr>
          <a:xfrm>
            <a:off x="10295367" y="6115700"/>
            <a:ext cx="1431066" cy="461665"/>
          </a:xfrm>
          <a:prstGeom prst="rect">
            <a:avLst/>
          </a:prstGeom>
          <a:noFill/>
        </p:spPr>
        <p:txBody>
          <a:bodyPr wrap="square" rtlCol="0">
            <a:spAutoFit/>
          </a:bodyPr>
          <a:lstStyle/>
          <a:p>
            <a:pPr algn="ctr"/>
            <a:r>
              <a:rPr lang="en-US" sz="2400">
                <a:solidFill>
                  <a:srgbClr val="1D376C"/>
                </a:solidFill>
                <a:latin typeface="Pacifico" panose="00000500000000000000" pitchFamily="2" charset="0"/>
              </a:rPr>
              <a:t>Goodwill</a:t>
            </a:r>
          </a:p>
        </p:txBody>
      </p:sp>
      <p:pic>
        <p:nvPicPr>
          <p:cNvPr id="11" name="Picture 10">
            <a:extLst>
              <a:ext uri="{FF2B5EF4-FFF2-40B4-BE49-F238E27FC236}">
                <a16:creationId xmlns:a16="http://schemas.microsoft.com/office/drawing/2014/main" id="{FABA08E7-8E3B-430F-9561-E0E8186F3872}"/>
              </a:ext>
            </a:extLst>
          </p:cNvPr>
          <p:cNvPicPr>
            <a:picLocks noChangeAspect="1"/>
          </p:cNvPicPr>
          <p:nvPr/>
        </p:nvPicPr>
        <p:blipFill rotWithShape="1">
          <a:blip r:embed="rId4">
            <a:extLst>
              <a:ext uri="{28A0092B-C50C-407E-A947-70E740481C1C}">
                <a14:useLocalDpi xmlns:a14="http://schemas.microsoft.com/office/drawing/2010/main" val="0"/>
              </a:ext>
            </a:extLst>
          </a:blip>
          <a:srcRect l="7558" t="5288" r="57080" b="51453"/>
          <a:stretch/>
        </p:blipFill>
        <p:spPr>
          <a:xfrm>
            <a:off x="1631573" y="2673220"/>
            <a:ext cx="498597" cy="609939"/>
          </a:xfrm>
          <a:prstGeom prst="rect">
            <a:avLst/>
          </a:prstGeom>
        </p:spPr>
      </p:pic>
      <p:pic>
        <p:nvPicPr>
          <p:cNvPr id="13" name="Picture 12">
            <a:extLst>
              <a:ext uri="{FF2B5EF4-FFF2-40B4-BE49-F238E27FC236}">
                <a16:creationId xmlns:a16="http://schemas.microsoft.com/office/drawing/2014/main" id="{B60A8FC0-5D8D-4CE1-8877-0F4624E9DAF9}"/>
              </a:ext>
            </a:extLst>
          </p:cNvPr>
          <p:cNvPicPr>
            <a:picLocks noChangeAspect="1"/>
          </p:cNvPicPr>
          <p:nvPr/>
        </p:nvPicPr>
        <p:blipFill rotWithShape="1">
          <a:blip r:embed="rId4">
            <a:extLst>
              <a:ext uri="{28A0092B-C50C-407E-A947-70E740481C1C}">
                <a14:useLocalDpi xmlns:a14="http://schemas.microsoft.com/office/drawing/2010/main" val="0"/>
              </a:ext>
            </a:extLst>
          </a:blip>
          <a:srcRect l="55925" t="6739" r="2409" b="53478"/>
          <a:stretch/>
        </p:blipFill>
        <p:spPr>
          <a:xfrm>
            <a:off x="4161067" y="5069687"/>
            <a:ext cx="593787" cy="566937"/>
          </a:xfrm>
          <a:prstGeom prst="rect">
            <a:avLst/>
          </a:prstGeom>
        </p:spPr>
      </p:pic>
      <p:pic>
        <p:nvPicPr>
          <p:cNvPr id="21" name="Picture 20">
            <a:extLst>
              <a:ext uri="{FF2B5EF4-FFF2-40B4-BE49-F238E27FC236}">
                <a16:creationId xmlns:a16="http://schemas.microsoft.com/office/drawing/2014/main" id="{D0A8E79D-5516-4253-9F09-3EEF79BB5E87}"/>
              </a:ext>
            </a:extLst>
          </p:cNvPr>
          <p:cNvPicPr>
            <a:picLocks noChangeAspect="1"/>
          </p:cNvPicPr>
          <p:nvPr/>
        </p:nvPicPr>
        <p:blipFill rotWithShape="1">
          <a:blip r:embed="rId5">
            <a:extLst>
              <a:ext uri="{28A0092B-C50C-407E-A947-70E740481C1C}">
                <a14:useLocalDpi xmlns:a14="http://schemas.microsoft.com/office/drawing/2010/main" val="0"/>
              </a:ext>
            </a:extLst>
          </a:blip>
          <a:srcRect l="7669" r="11248"/>
          <a:stretch/>
        </p:blipFill>
        <p:spPr>
          <a:xfrm>
            <a:off x="1575139" y="3514681"/>
            <a:ext cx="2408288" cy="2970136"/>
          </a:xfrm>
          <a:prstGeom prst="rect">
            <a:avLst/>
          </a:prstGeom>
          <a:ln w="38100">
            <a:solidFill>
              <a:schemeClr val="tx1"/>
            </a:solidFill>
          </a:ln>
        </p:spPr>
      </p:pic>
      <p:pic>
        <p:nvPicPr>
          <p:cNvPr id="10" name="Picture 9">
            <a:extLst>
              <a:ext uri="{FF2B5EF4-FFF2-40B4-BE49-F238E27FC236}">
                <a16:creationId xmlns:a16="http://schemas.microsoft.com/office/drawing/2014/main" id="{C5E1125E-5A83-419A-9FAE-D3B7C26FA6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1550" y="1940817"/>
            <a:ext cx="3058932" cy="3058932"/>
          </a:xfrm>
          <a:prstGeom prst="roundRect">
            <a:avLst>
              <a:gd name="adj" fmla="val 16667"/>
            </a:avLst>
          </a:prstGeom>
          <a:ln w="38100">
            <a:solidFill>
              <a:srgbClr val="00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200747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8386A0-A8AA-4A84-8D33-F3179DF7D291}"/>
              </a:ext>
            </a:extLst>
          </p:cNvPr>
          <p:cNvSpPr/>
          <p:nvPr/>
        </p:nvSpPr>
        <p:spPr>
          <a:xfrm>
            <a:off x="753334" y="1180259"/>
            <a:ext cx="581980" cy="5677741"/>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621803"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EFB18AF-4FC2-4E7A-A02F-4123145042FC}"/>
              </a:ext>
            </a:extLst>
          </p:cNvPr>
          <p:cNvSpPr txBox="1"/>
          <p:nvPr/>
        </p:nvSpPr>
        <p:spPr>
          <a:xfrm>
            <a:off x="10295367" y="6115700"/>
            <a:ext cx="1431066" cy="461665"/>
          </a:xfrm>
          <a:prstGeom prst="rect">
            <a:avLst/>
          </a:prstGeom>
          <a:noFill/>
        </p:spPr>
        <p:txBody>
          <a:bodyPr wrap="square" rtlCol="0">
            <a:spAutoFit/>
          </a:bodyPr>
          <a:lstStyle/>
          <a:p>
            <a:pPr algn="ctr"/>
            <a:r>
              <a:rPr lang="en-US" sz="2400">
                <a:solidFill>
                  <a:srgbClr val="1D376C"/>
                </a:solidFill>
                <a:latin typeface="Pacifico" panose="00000500000000000000" pitchFamily="2" charset="0"/>
              </a:rPr>
              <a:t>Goodwill</a:t>
            </a:r>
          </a:p>
        </p:txBody>
      </p:sp>
      <p:sp>
        <p:nvSpPr>
          <p:cNvPr id="12" name="TextBox 11">
            <a:extLst>
              <a:ext uri="{FF2B5EF4-FFF2-40B4-BE49-F238E27FC236}">
                <a16:creationId xmlns:a16="http://schemas.microsoft.com/office/drawing/2014/main" id="{37AAD54D-C142-47B3-B9DB-E5332763E234}"/>
              </a:ext>
            </a:extLst>
          </p:cNvPr>
          <p:cNvSpPr txBox="1"/>
          <p:nvPr/>
        </p:nvSpPr>
        <p:spPr>
          <a:xfrm>
            <a:off x="2143548" y="300531"/>
            <a:ext cx="7904904" cy="1759456"/>
          </a:xfrm>
          <a:prstGeom prst="rect">
            <a:avLst/>
          </a:prstGeom>
          <a:noFill/>
        </p:spPr>
        <p:txBody>
          <a:bodyPr wrap="square" rtlCol="0">
            <a:spAutoFit/>
          </a:bodyPr>
          <a:lstStyle/>
          <a:p>
            <a:pPr algn="ctr">
              <a:lnSpc>
                <a:spcPts val="6500"/>
              </a:lnSpc>
            </a:pPr>
            <a:r>
              <a:rPr lang="en-US" sz="6000" b="1">
                <a:latin typeface="Arial" panose="020B0604020202020204" pitchFamily="34" charset="0"/>
                <a:cs typeface="Arial" panose="020B0604020202020204" pitchFamily="34" charset="0"/>
              </a:rPr>
              <a:t>5 Elements </a:t>
            </a:r>
            <a:r>
              <a:rPr lang="en-US" sz="4000">
                <a:latin typeface="Pacifico" panose="00000500000000000000" pitchFamily="2" charset="0"/>
                <a:cs typeface="Arial" panose="020B0604020202020204" pitchFamily="34" charset="0"/>
              </a:rPr>
              <a:t>of</a:t>
            </a:r>
            <a:r>
              <a:rPr lang="en-US" sz="6000" b="1">
                <a:latin typeface="Arial" panose="020B0604020202020204" pitchFamily="34" charset="0"/>
                <a:cs typeface="Arial" panose="020B0604020202020204" pitchFamily="34" charset="0"/>
              </a:rPr>
              <a:t> </a:t>
            </a:r>
          </a:p>
          <a:p>
            <a:pPr algn="ctr">
              <a:lnSpc>
                <a:spcPts val="6500"/>
              </a:lnSpc>
            </a:pPr>
            <a:r>
              <a:rPr lang="en-US" sz="6000" b="1">
                <a:latin typeface="Arial" panose="020B0604020202020204" pitchFamily="34" charset="0"/>
                <a:cs typeface="Arial" panose="020B0604020202020204" pitchFamily="34" charset="0"/>
              </a:rPr>
              <a:t>People Development</a:t>
            </a:r>
          </a:p>
        </p:txBody>
      </p:sp>
      <p:sp>
        <p:nvSpPr>
          <p:cNvPr id="17" name="TextBox 16">
            <a:extLst>
              <a:ext uri="{FF2B5EF4-FFF2-40B4-BE49-F238E27FC236}">
                <a16:creationId xmlns:a16="http://schemas.microsoft.com/office/drawing/2014/main" id="{90922EDD-88E3-4045-928E-D07F59C17481}"/>
              </a:ext>
            </a:extLst>
          </p:cNvPr>
          <p:cNvSpPr txBox="1"/>
          <p:nvPr/>
        </p:nvSpPr>
        <p:spPr>
          <a:xfrm>
            <a:off x="1563532" y="2604729"/>
            <a:ext cx="4532468" cy="646331"/>
          </a:xfrm>
          <a:prstGeom prst="rect">
            <a:avLst/>
          </a:prstGeom>
          <a:noFill/>
        </p:spPr>
        <p:txBody>
          <a:bodyPr wrap="square" rtlCol="0">
            <a:spAutoFit/>
          </a:bodyPr>
          <a:lstStyle/>
          <a:p>
            <a:r>
              <a:rPr lang="en-US" sz="3600" b="1">
                <a:latin typeface="Brandon Grotesque Regular" panose="020B0503020203060202" pitchFamily="34" charset="0"/>
              </a:rPr>
              <a:t>3.</a:t>
            </a:r>
            <a:r>
              <a:rPr lang="en-US" sz="3600">
                <a:latin typeface="Brandon Grotesque Regular" panose="020B0503020203060202" pitchFamily="34" charset="0"/>
              </a:rPr>
              <a:t> </a:t>
            </a:r>
            <a:r>
              <a:rPr lang="en-US" sz="3600" b="1">
                <a:latin typeface="Brandon Grotesque Regular" panose="020B0503020203060202" pitchFamily="34" charset="0"/>
              </a:rPr>
              <a:t>Skill development</a:t>
            </a:r>
          </a:p>
        </p:txBody>
      </p:sp>
      <p:sp>
        <p:nvSpPr>
          <p:cNvPr id="18" name="TextBox 17">
            <a:extLst>
              <a:ext uri="{FF2B5EF4-FFF2-40B4-BE49-F238E27FC236}">
                <a16:creationId xmlns:a16="http://schemas.microsoft.com/office/drawing/2014/main" id="{22E285CC-7053-4A8C-A6F9-BB6096C9E0AA}"/>
              </a:ext>
            </a:extLst>
          </p:cNvPr>
          <p:cNvSpPr txBox="1"/>
          <p:nvPr/>
        </p:nvSpPr>
        <p:spPr>
          <a:xfrm>
            <a:off x="1563532" y="3848909"/>
            <a:ext cx="5741772" cy="646331"/>
          </a:xfrm>
          <a:prstGeom prst="rect">
            <a:avLst/>
          </a:prstGeom>
          <a:noFill/>
        </p:spPr>
        <p:txBody>
          <a:bodyPr wrap="square" rtlCol="0">
            <a:spAutoFit/>
          </a:bodyPr>
          <a:lstStyle/>
          <a:p>
            <a:r>
              <a:rPr lang="en-US" sz="3600" b="1">
                <a:latin typeface="Brandon Grotesque Regular" panose="020B0503020203060202" pitchFamily="34" charset="0"/>
              </a:rPr>
              <a:t>4. Coaching and recognition</a:t>
            </a:r>
          </a:p>
        </p:txBody>
      </p:sp>
      <p:sp>
        <p:nvSpPr>
          <p:cNvPr id="19" name="TextBox 18">
            <a:extLst>
              <a:ext uri="{FF2B5EF4-FFF2-40B4-BE49-F238E27FC236}">
                <a16:creationId xmlns:a16="http://schemas.microsoft.com/office/drawing/2014/main" id="{78A84106-E6D2-4971-A5B9-431A5147F858}"/>
              </a:ext>
            </a:extLst>
          </p:cNvPr>
          <p:cNvSpPr txBox="1"/>
          <p:nvPr/>
        </p:nvSpPr>
        <p:spPr>
          <a:xfrm>
            <a:off x="1565563" y="5095587"/>
            <a:ext cx="5741773" cy="646331"/>
          </a:xfrm>
          <a:prstGeom prst="rect">
            <a:avLst/>
          </a:prstGeom>
          <a:noFill/>
        </p:spPr>
        <p:txBody>
          <a:bodyPr wrap="square" rtlCol="0">
            <a:spAutoFit/>
          </a:bodyPr>
          <a:lstStyle/>
          <a:p>
            <a:r>
              <a:rPr lang="en-US" sz="3600" b="1">
                <a:latin typeface="Brandon Grotesque Regular" panose="020B0503020203060202" pitchFamily="34" charset="0"/>
              </a:rPr>
              <a:t>5. Promote career pathways</a:t>
            </a:r>
          </a:p>
        </p:txBody>
      </p:sp>
      <p:pic>
        <p:nvPicPr>
          <p:cNvPr id="11" name="Picture 10">
            <a:extLst>
              <a:ext uri="{FF2B5EF4-FFF2-40B4-BE49-F238E27FC236}">
                <a16:creationId xmlns:a16="http://schemas.microsoft.com/office/drawing/2014/main" id="{5C158BD2-6873-4490-A748-FD0376A33D01}"/>
              </a:ext>
            </a:extLst>
          </p:cNvPr>
          <p:cNvPicPr>
            <a:picLocks noChangeAspect="1"/>
          </p:cNvPicPr>
          <p:nvPr/>
        </p:nvPicPr>
        <p:blipFill rotWithShape="1">
          <a:blip r:embed="rId4"/>
          <a:srcRect l="53400" t="14401" r="35270" b="59672"/>
          <a:stretch/>
        </p:blipFill>
        <p:spPr>
          <a:xfrm>
            <a:off x="7305304" y="2425298"/>
            <a:ext cx="4651626" cy="2993454"/>
          </a:xfrm>
          <a:prstGeom prst="ellipse">
            <a:avLst/>
          </a:prstGeom>
          <a:ln w="38100">
            <a:solidFill>
              <a:srgbClr val="000000"/>
            </a:solidFill>
          </a:ln>
          <a:effectLst>
            <a:softEdge rad="112500"/>
          </a:effectLst>
        </p:spPr>
      </p:pic>
      <p:pic>
        <p:nvPicPr>
          <p:cNvPr id="16" name="Picture 15">
            <a:extLst>
              <a:ext uri="{FF2B5EF4-FFF2-40B4-BE49-F238E27FC236}">
                <a16:creationId xmlns:a16="http://schemas.microsoft.com/office/drawing/2014/main" id="{B2B3709C-45B7-4322-809A-89E6375C46A0}"/>
              </a:ext>
            </a:extLst>
          </p:cNvPr>
          <p:cNvPicPr>
            <a:picLocks noChangeAspect="1"/>
          </p:cNvPicPr>
          <p:nvPr/>
        </p:nvPicPr>
        <p:blipFill rotWithShape="1">
          <a:blip r:embed="rId5">
            <a:extLst>
              <a:ext uri="{28A0092B-C50C-407E-A947-70E740481C1C}">
                <a14:useLocalDpi xmlns:a14="http://schemas.microsoft.com/office/drawing/2010/main" val="0"/>
              </a:ext>
            </a:extLst>
          </a:blip>
          <a:srcRect l="5431" t="52703" r="54251" b="3529"/>
          <a:stretch/>
        </p:blipFill>
        <p:spPr>
          <a:xfrm>
            <a:off x="1548167" y="3784891"/>
            <a:ext cx="595381" cy="646332"/>
          </a:xfrm>
          <a:prstGeom prst="rect">
            <a:avLst/>
          </a:prstGeom>
        </p:spPr>
      </p:pic>
      <p:pic>
        <p:nvPicPr>
          <p:cNvPr id="20" name="Picture 19">
            <a:extLst>
              <a:ext uri="{FF2B5EF4-FFF2-40B4-BE49-F238E27FC236}">
                <a16:creationId xmlns:a16="http://schemas.microsoft.com/office/drawing/2014/main" id="{D18C8B3E-174C-4AED-A144-B6263984B921}"/>
              </a:ext>
            </a:extLst>
          </p:cNvPr>
          <p:cNvPicPr>
            <a:picLocks noChangeAspect="1"/>
          </p:cNvPicPr>
          <p:nvPr/>
        </p:nvPicPr>
        <p:blipFill rotWithShape="1">
          <a:blip r:embed="rId5">
            <a:extLst>
              <a:ext uri="{28A0092B-C50C-407E-A947-70E740481C1C}">
                <a14:useLocalDpi xmlns:a14="http://schemas.microsoft.com/office/drawing/2010/main" val="0"/>
              </a:ext>
            </a:extLst>
          </a:blip>
          <a:srcRect l="57612" t="52697" r="4489" b="2882"/>
          <a:stretch/>
        </p:blipFill>
        <p:spPr>
          <a:xfrm>
            <a:off x="1517099" y="5066791"/>
            <a:ext cx="559655" cy="655963"/>
          </a:xfrm>
          <a:prstGeom prst="rect">
            <a:avLst/>
          </a:prstGeom>
        </p:spPr>
      </p:pic>
      <p:pic>
        <p:nvPicPr>
          <p:cNvPr id="21" name="Picture 20">
            <a:extLst>
              <a:ext uri="{FF2B5EF4-FFF2-40B4-BE49-F238E27FC236}">
                <a16:creationId xmlns:a16="http://schemas.microsoft.com/office/drawing/2014/main" id="{19DE00D7-8795-4B4E-B492-A6876537F1F2}"/>
              </a:ext>
            </a:extLst>
          </p:cNvPr>
          <p:cNvPicPr>
            <a:picLocks noChangeAspect="1"/>
          </p:cNvPicPr>
          <p:nvPr/>
        </p:nvPicPr>
        <p:blipFill rotWithShape="1">
          <a:blip r:embed="rId6">
            <a:extLst>
              <a:ext uri="{28A0092B-C50C-407E-A947-70E740481C1C}">
                <a14:useLocalDpi xmlns:a14="http://schemas.microsoft.com/office/drawing/2010/main" val="0"/>
              </a:ext>
            </a:extLst>
          </a:blip>
          <a:srcRect l="31194" t="30943" r="30907" b="29598"/>
          <a:stretch/>
        </p:blipFill>
        <p:spPr>
          <a:xfrm>
            <a:off x="1517099" y="2585619"/>
            <a:ext cx="626449" cy="652246"/>
          </a:xfrm>
          <a:prstGeom prst="rect">
            <a:avLst/>
          </a:prstGeom>
        </p:spPr>
      </p:pic>
    </p:spTree>
    <p:custDataLst>
      <p:tags r:id="rId1"/>
    </p:custDataLst>
    <p:extLst>
      <p:ext uri="{BB962C8B-B14F-4D97-AF65-F5344CB8AC3E}">
        <p14:creationId xmlns:p14="http://schemas.microsoft.com/office/powerpoint/2010/main" val="396458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2" presetClass="entr" presetSubtype="2"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1+#ppt_w/2"/>
                                          </p:val>
                                        </p:tav>
                                        <p:tav tm="100000">
                                          <p:val>
                                            <p:strVal val="#ppt_x"/>
                                          </p:val>
                                        </p:tav>
                                      </p:tavLst>
                                    </p:anim>
                                    <p:anim calcmode="lin" valueType="num">
                                      <p:cBhvr additive="base">
                                        <p:cTn id="15"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1+#ppt_w/2"/>
                                          </p:val>
                                        </p:tav>
                                        <p:tav tm="100000">
                                          <p:val>
                                            <p:strVal val="#ppt_x"/>
                                          </p:val>
                                        </p:tav>
                                      </p:tavLst>
                                    </p:anim>
                                    <p:anim calcmode="lin" valueType="num">
                                      <p:cBhvr additive="base">
                                        <p:cTn id="21" dur="500" fill="hold"/>
                                        <p:tgtEl>
                                          <p:spTgt spid="18"/>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1+#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1+#ppt_w/2"/>
                                          </p:val>
                                        </p:tav>
                                        <p:tav tm="100000">
                                          <p:val>
                                            <p:strVal val="#ppt_x"/>
                                          </p:val>
                                        </p:tav>
                                      </p:tavLst>
                                    </p:anim>
                                    <p:anim calcmode="lin" valueType="num">
                                      <p:cBhvr additive="base">
                                        <p:cTn id="31" dur="500" fill="hold"/>
                                        <p:tgtEl>
                                          <p:spTgt spid="19"/>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1+#ppt_w/2"/>
                                          </p:val>
                                        </p:tav>
                                        <p:tav tm="100000">
                                          <p:val>
                                            <p:strVal val="#ppt_x"/>
                                          </p:val>
                                        </p:tav>
                                      </p:tavLst>
                                    </p:anim>
                                    <p:anim calcmode="lin" valueType="num">
                                      <p:cBhvr additive="base">
                                        <p:cTn id="35"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334000" cy="6858000"/>
            <a:chOff x="0" y="0"/>
            <a:chExt cx="20153876" cy="25912126"/>
          </a:xfrm>
        </p:grpSpPr>
        <p:sp>
          <p:nvSpPr>
            <p:cNvPr id="3" name="Freeform 3"/>
            <p:cNvSpPr/>
            <p:nvPr/>
          </p:nvSpPr>
          <p:spPr>
            <a:xfrm>
              <a:off x="0" y="0"/>
              <a:ext cx="20153885" cy="25912164"/>
            </a:xfrm>
            <a:custGeom>
              <a:avLst/>
              <a:gdLst/>
              <a:ahLst/>
              <a:cxnLst/>
              <a:rect l="l" t="t" r="r" b="b"/>
              <a:pathLst>
                <a:path w="20153885" h="25912164">
                  <a:moveTo>
                    <a:pt x="0" y="0"/>
                  </a:moveTo>
                  <a:lnTo>
                    <a:pt x="20153885" y="0"/>
                  </a:lnTo>
                  <a:lnTo>
                    <a:pt x="20153885" y="25912164"/>
                  </a:lnTo>
                  <a:lnTo>
                    <a:pt x="0" y="25912164"/>
                  </a:lnTo>
                  <a:close/>
                </a:path>
              </a:pathLst>
            </a:custGeom>
            <a:solidFill>
              <a:srgbClr val="002D74"/>
            </a:solidFill>
          </p:spPr>
          <p:txBody>
            <a:bodyPr/>
            <a:lstStyle/>
            <a:p>
              <a:endParaRPr lang="en-US"/>
            </a:p>
          </p:txBody>
        </p:sp>
      </p:grpSp>
      <p:sp>
        <p:nvSpPr>
          <p:cNvPr id="4" name="Freeform 4"/>
          <p:cNvSpPr/>
          <p:nvPr/>
        </p:nvSpPr>
        <p:spPr>
          <a:xfrm>
            <a:off x="533400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0" y="3332484"/>
            <a:ext cx="5334000" cy="914353"/>
          </a:xfrm>
          <a:prstGeom prst="rect">
            <a:avLst/>
          </a:prstGeom>
        </p:spPr>
        <p:txBody>
          <a:bodyPr lIns="0" tIns="0" rIns="0" bIns="0" rtlCol="0" anchor="t">
            <a:spAutoFit/>
          </a:bodyPr>
          <a:lstStyle/>
          <a:p>
            <a:pPr algn="ctr">
              <a:lnSpc>
                <a:spcPts val="5258"/>
              </a:lnSpc>
            </a:pPr>
            <a:r>
              <a:rPr lang="en-US" sz="10517">
                <a:solidFill>
                  <a:srgbClr val="FFFFFF"/>
                </a:solidFill>
                <a:latin typeface="Pacifico"/>
              </a:rPr>
              <a:t>Activity</a:t>
            </a:r>
          </a:p>
        </p:txBody>
      </p:sp>
      <p:sp>
        <p:nvSpPr>
          <p:cNvPr id="6" name="TextBox 6"/>
          <p:cNvSpPr txBox="1"/>
          <p:nvPr/>
        </p:nvSpPr>
        <p:spPr>
          <a:xfrm>
            <a:off x="10356327" y="6139831"/>
            <a:ext cx="1309146" cy="371897"/>
          </a:xfrm>
          <a:prstGeom prst="rect">
            <a:avLst/>
          </a:prstGeom>
        </p:spPr>
        <p:txBody>
          <a:bodyPr lIns="0" tIns="0" rIns="0" bIns="0" rtlCol="0" anchor="t">
            <a:spAutoFit/>
          </a:bodyPr>
          <a:lstStyle/>
          <a:p>
            <a:pPr algn="ctr">
              <a:lnSpc>
                <a:spcPts val="2880"/>
              </a:lnSpc>
            </a:pPr>
            <a:r>
              <a:rPr lang="en-US" sz="2400">
                <a:solidFill>
                  <a:srgbClr val="FFFFFF"/>
                </a:solidFill>
                <a:latin typeface="Pacifico"/>
              </a:rPr>
              <a:t>Goodwill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3BDAFF-297E-43CC-AECD-7EEC5A2F0297}"/>
              </a:ext>
            </a:extLst>
          </p:cNvPr>
          <p:cNvSpPr txBox="1"/>
          <p:nvPr/>
        </p:nvSpPr>
        <p:spPr>
          <a:xfrm>
            <a:off x="10007600" y="6115700"/>
            <a:ext cx="2006600" cy="461665"/>
          </a:xfrm>
          <a:prstGeom prst="rect">
            <a:avLst/>
          </a:prstGeom>
          <a:noFill/>
        </p:spPr>
        <p:txBody>
          <a:bodyPr wrap="square" rtlCol="0">
            <a:spAutoFit/>
          </a:bodyPr>
          <a:lstStyle/>
          <a:p>
            <a:pPr algn="ctr"/>
            <a:r>
              <a:rPr lang="en-US" sz="2400">
                <a:solidFill>
                  <a:srgbClr val="1D376C"/>
                </a:solidFill>
                <a:latin typeface="Pacifico" panose="00000500000000000000" pitchFamily="2" charset="0"/>
              </a:rPr>
              <a:t>Goodwill</a:t>
            </a:r>
          </a:p>
        </p:txBody>
      </p:sp>
      <p:sp>
        <p:nvSpPr>
          <p:cNvPr id="6" name="TextBox 5">
            <a:extLst>
              <a:ext uri="{FF2B5EF4-FFF2-40B4-BE49-F238E27FC236}">
                <a16:creationId xmlns:a16="http://schemas.microsoft.com/office/drawing/2014/main" id="{A5DD9506-B58A-485F-8ABF-87459FD5E0BE}"/>
              </a:ext>
            </a:extLst>
          </p:cNvPr>
          <p:cNvSpPr txBox="1"/>
          <p:nvPr/>
        </p:nvSpPr>
        <p:spPr>
          <a:xfrm>
            <a:off x="696686" y="280635"/>
            <a:ext cx="10798628" cy="925894"/>
          </a:xfrm>
          <a:prstGeom prst="rect">
            <a:avLst/>
          </a:prstGeom>
          <a:noFill/>
        </p:spPr>
        <p:txBody>
          <a:bodyPr wrap="square" rtlCol="0">
            <a:spAutoFit/>
          </a:bodyPr>
          <a:lstStyle/>
          <a:p>
            <a:pPr>
              <a:lnSpc>
                <a:spcPts val="6500"/>
              </a:lnSpc>
            </a:pPr>
            <a:r>
              <a:rPr lang="en-US" sz="6000" b="1">
                <a:solidFill>
                  <a:srgbClr val="1D376C"/>
                </a:solidFill>
                <a:latin typeface="Arial" panose="020B0604020202020204" pitchFamily="34" charset="0"/>
                <a:cs typeface="Arial" panose="020B0604020202020204" pitchFamily="34" charset="0"/>
              </a:rPr>
              <a:t>Review</a:t>
            </a:r>
          </a:p>
        </p:txBody>
      </p:sp>
      <p:sp>
        <p:nvSpPr>
          <p:cNvPr id="7" name="Rectangle 6">
            <a:extLst>
              <a:ext uri="{FF2B5EF4-FFF2-40B4-BE49-F238E27FC236}">
                <a16:creationId xmlns:a16="http://schemas.microsoft.com/office/drawing/2014/main" id="{488386A0-A8AA-4A84-8D33-F3179DF7D291}"/>
              </a:ext>
            </a:extLst>
          </p:cNvPr>
          <p:cNvSpPr/>
          <p:nvPr/>
        </p:nvSpPr>
        <p:spPr>
          <a:xfrm>
            <a:off x="-11080" y="0"/>
            <a:ext cx="660252" cy="6858000"/>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380057"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9988AA9-9D6E-4B9F-92BB-F0CDA632E91A}"/>
              </a:ext>
            </a:extLst>
          </p:cNvPr>
          <p:cNvGrpSpPr>
            <a:grpSpLocks noChangeAspect="1"/>
          </p:cNvGrpSpPr>
          <p:nvPr/>
        </p:nvGrpSpPr>
        <p:grpSpPr>
          <a:xfrm>
            <a:off x="1167859" y="1668781"/>
            <a:ext cx="10549583" cy="4202060"/>
            <a:chOff x="1805352" y="1621911"/>
            <a:chExt cx="9521763" cy="3358778"/>
          </a:xfrm>
        </p:grpSpPr>
        <p:sp>
          <p:nvSpPr>
            <p:cNvPr id="9" name="Rectangle 8">
              <a:extLst>
                <a:ext uri="{FF2B5EF4-FFF2-40B4-BE49-F238E27FC236}">
                  <a16:creationId xmlns:a16="http://schemas.microsoft.com/office/drawing/2014/main" id="{669AD3AC-71EB-4A7E-9B78-E9FE74A3F245}"/>
                </a:ext>
              </a:extLst>
            </p:cNvPr>
            <p:cNvSpPr/>
            <p:nvPr/>
          </p:nvSpPr>
          <p:spPr>
            <a:xfrm>
              <a:off x="1805353" y="2003396"/>
              <a:ext cx="9521762" cy="568129"/>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A28BD54C-B56F-4CBD-8D15-009F9362E7A1}"/>
                </a:ext>
              </a:extLst>
            </p:cNvPr>
            <p:cNvSpPr/>
            <p:nvPr/>
          </p:nvSpPr>
          <p:spPr>
            <a:xfrm>
              <a:off x="2050055" y="1621911"/>
              <a:ext cx="8902085" cy="785714"/>
            </a:xfrm>
            <a:custGeom>
              <a:avLst/>
              <a:gdLst>
                <a:gd name="connsiteX0" fmla="*/ 0 w 8902085"/>
                <a:gd name="connsiteY0" fmla="*/ 147603 h 885600"/>
                <a:gd name="connsiteX1" fmla="*/ 147603 w 8902085"/>
                <a:gd name="connsiteY1" fmla="*/ 0 h 885600"/>
                <a:gd name="connsiteX2" fmla="*/ 8754482 w 8902085"/>
                <a:gd name="connsiteY2" fmla="*/ 0 h 885600"/>
                <a:gd name="connsiteX3" fmla="*/ 8902085 w 8902085"/>
                <a:gd name="connsiteY3" fmla="*/ 147603 h 885600"/>
                <a:gd name="connsiteX4" fmla="*/ 8902085 w 8902085"/>
                <a:gd name="connsiteY4" fmla="*/ 737997 h 885600"/>
                <a:gd name="connsiteX5" fmla="*/ 8754482 w 8902085"/>
                <a:gd name="connsiteY5" fmla="*/ 885600 h 885600"/>
                <a:gd name="connsiteX6" fmla="*/ 147603 w 8902085"/>
                <a:gd name="connsiteY6" fmla="*/ 885600 h 885600"/>
                <a:gd name="connsiteX7" fmla="*/ 0 w 8902085"/>
                <a:gd name="connsiteY7" fmla="*/ 737997 h 885600"/>
                <a:gd name="connsiteX8" fmla="*/ 0 w 8902085"/>
                <a:gd name="connsiteY8" fmla="*/ 147603 h 8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2085" h="885600">
                  <a:moveTo>
                    <a:pt x="0" y="147603"/>
                  </a:moveTo>
                  <a:cubicBezTo>
                    <a:pt x="0" y="66084"/>
                    <a:pt x="66084" y="0"/>
                    <a:pt x="147603" y="0"/>
                  </a:cubicBezTo>
                  <a:lnTo>
                    <a:pt x="8754482" y="0"/>
                  </a:lnTo>
                  <a:cubicBezTo>
                    <a:pt x="8836001" y="0"/>
                    <a:pt x="8902085" y="66084"/>
                    <a:pt x="8902085" y="147603"/>
                  </a:cubicBezTo>
                  <a:lnTo>
                    <a:pt x="8902085" y="737997"/>
                  </a:lnTo>
                  <a:cubicBezTo>
                    <a:pt x="8902085" y="819516"/>
                    <a:pt x="8836001" y="885600"/>
                    <a:pt x="8754482" y="885600"/>
                  </a:cubicBezTo>
                  <a:lnTo>
                    <a:pt x="147603" y="885600"/>
                  </a:lnTo>
                  <a:cubicBezTo>
                    <a:pt x="66084" y="885600"/>
                    <a:pt x="0" y="819516"/>
                    <a:pt x="0" y="737997"/>
                  </a:cubicBezTo>
                  <a:lnTo>
                    <a:pt x="0" y="147603"/>
                  </a:lnTo>
                  <a:close/>
                </a:path>
              </a:pathLst>
            </a:custGeom>
            <a:solidFill>
              <a:srgbClr val="1D376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95161" tIns="43231" rIns="295161" bIns="43231" numCol="1" spcCol="1270" anchor="ctr" anchorCtr="0">
              <a:noAutofit/>
            </a:bodyPr>
            <a:lstStyle/>
            <a:p>
              <a:pPr marL="0" lvl="0" indent="0" algn="l" defTabSz="1066800" rtl="0">
                <a:lnSpc>
                  <a:spcPct val="90000"/>
                </a:lnSpc>
                <a:spcBef>
                  <a:spcPct val="0"/>
                </a:spcBef>
                <a:spcAft>
                  <a:spcPct val="35000"/>
                </a:spcAft>
                <a:buNone/>
              </a:pPr>
              <a:r>
                <a:rPr lang="en-US" sz="2200">
                  <a:latin typeface="Brandon Grotesque Regular"/>
                  <a:cs typeface="Arial"/>
                </a:rPr>
                <a:t>Why develop essential leadership skills?</a:t>
              </a:r>
              <a:endParaRPr lang="en-US" sz="2200" kern="1200">
                <a:latin typeface="Brandon Grotesque Regular"/>
                <a:cs typeface="Arial"/>
              </a:endParaRPr>
            </a:p>
          </p:txBody>
        </p:sp>
        <p:sp>
          <p:nvSpPr>
            <p:cNvPr id="11" name="Rectangle 10">
              <a:extLst>
                <a:ext uri="{FF2B5EF4-FFF2-40B4-BE49-F238E27FC236}">
                  <a16:creationId xmlns:a16="http://schemas.microsoft.com/office/drawing/2014/main" id="{07CF06A0-3B28-45B7-8C3E-670674862DEE}"/>
                </a:ext>
              </a:extLst>
            </p:cNvPr>
            <p:cNvSpPr/>
            <p:nvPr/>
          </p:nvSpPr>
          <p:spPr>
            <a:xfrm>
              <a:off x="1805353" y="3207978"/>
              <a:ext cx="9521762" cy="568129"/>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E8993093-9375-4B10-B1C0-9D53871814D6}"/>
                </a:ext>
              </a:extLst>
            </p:cNvPr>
            <p:cNvSpPr/>
            <p:nvPr/>
          </p:nvSpPr>
          <p:spPr>
            <a:xfrm>
              <a:off x="2050055" y="2826495"/>
              <a:ext cx="8927746" cy="785714"/>
            </a:xfrm>
            <a:custGeom>
              <a:avLst/>
              <a:gdLst>
                <a:gd name="connsiteX0" fmla="*/ 0 w 8927746"/>
                <a:gd name="connsiteY0" fmla="*/ 147603 h 885600"/>
                <a:gd name="connsiteX1" fmla="*/ 147603 w 8927746"/>
                <a:gd name="connsiteY1" fmla="*/ 0 h 885600"/>
                <a:gd name="connsiteX2" fmla="*/ 8780143 w 8927746"/>
                <a:gd name="connsiteY2" fmla="*/ 0 h 885600"/>
                <a:gd name="connsiteX3" fmla="*/ 8927746 w 8927746"/>
                <a:gd name="connsiteY3" fmla="*/ 147603 h 885600"/>
                <a:gd name="connsiteX4" fmla="*/ 8927746 w 8927746"/>
                <a:gd name="connsiteY4" fmla="*/ 737997 h 885600"/>
                <a:gd name="connsiteX5" fmla="*/ 8780143 w 8927746"/>
                <a:gd name="connsiteY5" fmla="*/ 885600 h 885600"/>
                <a:gd name="connsiteX6" fmla="*/ 147603 w 8927746"/>
                <a:gd name="connsiteY6" fmla="*/ 885600 h 885600"/>
                <a:gd name="connsiteX7" fmla="*/ 0 w 8927746"/>
                <a:gd name="connsiteY7" fmla="*/ 737997 h 885600"/>
                <a:gd name="connsiteX8" fmla="*/ 0 w 8927746"/>
                <a:gd name="connsiteY8" fmla="*/ 147603 h 8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7746" h="885600">
                  <a:moveTo>
                    <a:pt x="0" y="147603"/>
                  </a:moveTo>
                  <a:cubicBezTo>
                    <a:pt x="0" y="66084"/>
                    <a:pt x="66084" y="0"/>
                    <a:pt x="147603" y="0"/>
                  </a:cubicBezTo>
                  <a:lnTo>
                    <a:pt x="8780143" y="0"/>
                  </a:lnTo>
                  <a:cubicBezTo>
                    <a:pt x="8861662" y="0"/>
                    <a:pt x="8927746" y="66084"/>
                    <a:pt x="8927746" y="147603"/>
                  </a:cubicBezTo>
                  <a:lnTo>
                    <a:pt x="8927746" y="737997"/>
                  </a:lnTo>
                  <a:cubicBezTo>
                    <a:pt x="8927746" y="819516"/>
                    <a:pt x="8861662" y="885600"/>
                    <a:pt x="8780143" y="885600"/>
                  </a:cubicBezTo>
                  <a:lnTo>
                    <a:pt x="147603" y="885600"/>
                  </a:lnTo>
                  <a:cubicBezTo>
                    <a:pt x="66084" y="885600"/>
                    <a:pt x="0" y="819516"/>
                    <a:pt x="0" y="737997"/>
                  </a:cubicBezTo>
                  <a:lnTo>
                    <a:pt x="0" y="147603"/>
                  </a:lnTo>
                  <a:close/>
                </a:path>
              </a:pathLst>
            </a:custGeom>
            <a:solidFill>
              <a:srgbClr val="B5ADA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95161" tIns="43231" rIns="295161" bIns="43231" numCol="1" spcCol="1270" anchor="ctr" anchorCtr="0">
              <a:noAutofit/>
            </a:bodyPr>
            <a:lstStyle/>
            <a:p>
              <a:pPr marL="0" lvl="0" indent="0" algn="l" defTabSz="1066800" rtl="0">
                <a:lnSpc>
                  <a:spcPct val="90000"/>
                </a:lnSpc>
                <a:spcBef>
                  <a:spcPct val="0"/>
                </a:spcBef>
                <a:spcAft>
                  <a:spcPct val="35000"/>
                </a:spcAft>
                <a:buNone/>
              </a:pPr>
              <a:r>
                <a:rPr lang="en-US" sz="2200" kern="1200">
                  <a:latin typeface="Brandon Grotesque Regular"/>
                  <a:cs typeface="Arial"/>
                </a:rPr>
                <a:t>Key elements of effective communication</a:t>
              </a:r>
              <a:r>
                <a:rPr lang="en-US" sz="2200">
                  <a:latin typeface="Brandon Grotesque Regular"/>
                  <a:cs typeface="Arial"/>
                </a:rPr>
                <a:t>.</a:t>
              </a:r>
              <a:endParaRPr lang="en-US" sz="2200" kern="1200">
                <a:latin typeface="Brandon Grotesque Regular"/>
                <a:cs typeface="Arial"/>
              </a:endParaRPr>
            </a:p>
          </p:txBody>
        </p:sp>
        <p:sp>
          <p:nvSpPr>
            <p:cNvPr id="13" name="Rectangle 12">
              <a:extLst>
                <a:ext uri="{FF2B5EF4-FFF2-40B4-BE49-F238E27FC236}">
                  <a16:creationId xmlns:a16="http://schemas.microsoft.com/office/drawing/2014/main" id="{FE621729-7E81-4D15-B2AB-4B2E4AF6FF96}"/>
                </a:ext>
              </a:extLst>
            </p:cNvPr>
            <p:cNvSpPr/>
            <p:nvPr/>
          </p:nvSpPr>
          <p:spPr>
            <a:xfrm>
              <a:off x="1805352" y="4412560"/>
              <a:ext cx="9521761" cy="568129"/>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Freeform: Shape 13">
              <a:extLst>
                <a:ext uri="{FF2B5EF4-FFF2-40B4-BE49-F238E27FC236}">
                  <a16:creationId xmlns:a16="http://schemas.microsoft.com/office/drawing/2014/main" id="{F42024EF-10EA-40B5-B8D7-4CABE53C36CB}"/>
                </a:ext>
              </a:extLst>
            </p:cNvPr>
            <p:cNvSpPr/>
            <p:nvPr/>
          </p:nvSpPr>
          <p:spPr>
            <a:xfrm>
              <a:off x="2050055" y="4031075"/>
              <a:ext cx="8936211" cy="785714"/>
            </a:xfrm>
            <a:custGeom>
              <a:avLst/>
              <a:gdLst>
                <a:gd name="connsiteX0" fmla="*/ 0 w 8936211"/>
                <a:gd name="connsiteY0" fmla="*/ 147603 h 885600"/>
                <a:gd name="connsiteX1" fmla="*/ 147603 w 8936211"/>
                <a:gd name="connsiteY1" fmla="*/ 0 h 885600"/>
                <a:gd name="connsiteX2" fmla="*/ 8788608 w 8936211"/>
                <a:gd name="connsiteY2" fmla="*/ 0 h 885600"/>
                <a:gd name="connsiteX3" fmla="*/ 8936211 w 8936211"/>
                <a:gd name="connsiteY3" fmla="*/ 147603 h 885600"/>
                <a:gd name="connsiteX4" fmla="*/ 8936211 w 8936211"/>
                <a:gd name="connsiteY4" fmla="*/ 737997 h 885600"/>
                <a:gd name="connsiteX5" fmla="*/ 8788608 w 8936211"/>
                <a:gd name="connsiteY5" fmla="*/ 885600 h 885600"/>
                <a:gd name="connsiteX6" fmla="*/ 147603 w 8936211"/>
                <a:gd name="connsiteY6" fmla="*/ 885600 h 885600"/>
                <a:gd name="connsiteX7" fmla="*/ 0 w 8936211"/>
                <a:gd name="connsiteY7" fmla="*/ 737997 h 885600"/>
                <a:gd name="connsiteX8" fmla="*/ 0 w 8936211"/>
                <a:gd name="connsiteY8" fmla="*/ 147603 h 8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6211" h="885600">
                  <a:moveTo>
                    <a:pt x="0" y="147603"/>
                  </a:moveTo>
                  <a:cubicBezTo>
                    <a:pt x="0" y="66084"/>
                    <a:pt x="66084" y="0"/>
                    <a:pt x="147603" y="0"/>
                  </a:cubicBezTo>
                  <a:lnTo>
                    <a:pt x="8788608" y="0"/>
                  </a:lnTo>
                  <a:cubicBezTo>
                    <a:pt x="8870127" y="0"/>
                    <a:pt x="8936211" y="66084"/>
                    <a:pt x="8936211" y="147603"/>
                  </a:cubicBezTo>
                  <a:lnTo>
                    <a:pt x="8936211" y="737997"/>
                  </a:lnTo>
                  <a:cubicBezTo>
                    <a:pt x="8936211" y="819516"/>
                    <a:pt x="8870127" y="885600"/>
                    <a:pt x="8788608" y="885600"/>
                  </a:cubicBezTo>
                  <a:lnTo>
                    <a:pt x="147603" y="885600"/>
                  </a:lnTo>
                  <a:cubicBezTo>
                    <a:pt x="66084" y="885600"/>
                    <a:pt x="0" y="819516"/>
                    <a:pt x="0" y="737997"/>
                  </a:cubicBezTo>
                  <a:lnTo>
                    <a:pt x="0" y="14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5161" tIns="43231" rIns="295161" bIns="43231" numCol="1" spcCol="1270" anchor="ctr" anchorCtr="0">
              <a:noAutofit/>
            </a:bodyPr>
            <a:lstStyle/>
            <a:p>
              <a:pPr marL="0" lvl="0" indent="0" algn="l" defTabSz="1066800" rtl="0">
                <a:lnSpc>
                  <a:spcPct val="90000"/>
                </a:lnSpc>
                <a:spcBef>
                  <a:spcPct val="0"/>
                </a:spcBef>
                <a:spcAft>
                  <a:spcPct val="35000"/>
                </a:spcAft>
                <a:buNone/>
              </a:pPr>
              <a:r>
                <a:rPr lang="en-US" sz="2200" kern="1200">
                  <a:latin typeface="Brandon Grotesque Regular"/>
                  <a:cs typeface="Arial"/>
                </a:rPr>
                <a:t>Support personal and professional development at Goodwill.</a:t>
              </a:r>
            </a:p>
          </p:txBody>
        </p:sp>
      </p:grpSp>
    </p:spTree>
    <p:custDataLst>
      <p:tags r:id="rId1"/>
    </p:custDataLst>
    <p:extLst>
      <p:ext uri="{BB962C8B-B14F-4D97-AF65-F5344CB8AC3E}">
        <p14:creationId xmlns:p14="http://schemas.microsoft.com/office/powerpoint/2010/main" val="3445863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0" y="0"/>
            <a:ext cx="5334000" cy="6858000"/>
            <a:chOff x="0" y="0"/>
            <a:chExt cx="10668000" cy="13716000"/>
          </a:xfrm>
        </p:grpSpPr>
        <p:sp>
          <p:nvSpPr>
            <p:cNvPr id="3" name="Freeform 3"/>
            <p:cNvSpPr/>
            <p:nvPr/>
          </p:nvSpPr>
          <p:spPr>
            <a:xfrm>
              <a:off x="0" y="0"/>
              <a:ext cx="10668009" cy="13716039"/>
            </a:xfrm>
            <a:custGeom>
              <a:avLst/>
              <a:gdLst/>
              <a:ahLst/>
              <a:cxnLst/>
              <a:rect l="l" t="t" r="r" b="b"/>
              <a:pathLst>
                <a:path w="10668009" h="13716039">
                  <a:moveTo>
                    <a:pt x="0" y="0"/>
                  </a:moveTo>
                  <a:lnTo>
                    <a:pt x="10668009" y="0"/>
                  </a:lnTo>
                  <a:lnTo>
                    <a:pt x="10668009" y="13716039"/>
                  </a:lnTo>
                  <a:lnTo>
                    <a:pt x="0" y="13716039"/>
                  </a:lnTo>
                  <a:close/>
                </a:path>
              </a:pathLst>
            </a:custGeom>
            <a:solidFill>
              <a:srgbClr val="1D376C"/>
            </a:solidFill>
          </p:spPr>
          <p:txBody>
            <a:bodyPr/>
            <a:lstStyle/>
            <a:p>
              <a:endParaRPr lang="en-US"/>
            </a:p>
          </p:txBody>
        </p:sp>
      </p:grpSp>
      <p:grpSp>
        <p:nvGrpSpPr>
          <p:cNvPr id="4" name="Group 4"/>
          <p:cNvGrpSpPr/>
          <p:nvPr/>
        </p:nvGrpSpPr>
        <p:grpSpPr>
          <a:xfrm rot="-10800000">
            <a:off x="959323" y="393512"/>
            <a:ext cx="1330326" cy="1231900"/>
            <a:chOff x="0" y="0"/>
            <a:chExt cx="2660652" cy="2463800"/>
          </a:xfrm>
        </p:grpSpPr>
        <p:sp>
          <p:nvSpPr>
            <p:cNvPr id="5" name="Freeform 5"/>
            <p:cNvSpPr/>
            <p:nvPr/>
          </p:nvSpPr>
          <p:spPr>
            <a:xfrm>
              <a:off x="0" y="0"/>
              <a:ext cx="2660650" cy="2463800"/>
            </a:xfrm>
            <a:custGeom>
              <a:avLst/>
              <a:gdLst/>
              <a:ahLst/>
              <a:cxnLst/>
              <a:rect l="l" t="t" r="r" b="b"/>
              <a:pathLst>
                <a:path w="2660650" h="2463800">
                  <a:moveTo>
                    <a:pt x="2660650" y="0"/>
                  </a:moveTo>
                  <a:lnTo>
                    <a:pt x="2057781" y="0"/>
                  </a:lnTo>
                  <a:lnTo>
                    <a:pt x="2057781" y="1849374"/>
                  </a:lnTo>
                  <a:lnTo>
                    <a:pt x="0" y="1849374"/>
                  </a:lnTo>
                  <a:lnTo>
                    <a:pt x="0" y="2463800"/>
                  </a:lnTo>
                  <a:lnTo>
                    <a:pt x="2660650" y="2463800"/>
                  </a:lnTo>
                  <a:close/>
                </a:path>
              </a:pathLst>
            </a:custGeom>
            <a:solidFill>
              <a:srgbClr val="4472C4"/>
            </a:solidFill>
          </p:spPr>
          <p:txBody>
            <a:bodyPr/>
            <a:lstStyle/>
            <a:p>
              <a:endParaRPr lang="en-US"/>
            </a:p>
          </p:txBody>
        </p:sp>
      </p:grpSp>
      <p:sp>
        <p:nvSpPr>
          <p:cNvPr id="6" name="TextBox 6"/>
          <p:cNvSpPr txBox="1"/>
          <p:nvPr/>
        </p:nvSpPr>
        <p:spPr>
          <a:xfrm>
            <a:off x="6858000" y="3204544"/>
            <a:ext cx="5334000" cy="692497"/>
          </a:xfrm>
          <a:prstGeom prst="rect">
            <a:avLst/>
          </a:prstGeom>
        </p:spPr>
        <p:txBody>
          <a:bodyPr lIns="0" tIns="0" rIns="0" bIns="0" rtlCol="0" anchor="t">
            <a:spAutoFit/>
          </a:bodyPr>
          <a:lstStyle/>
          <a:p>
            <a:pPr algn="ctr">
              <a:lnSpc>
                <a:spcPts val="4000"/>
              </a:lnSpc>
            </a:pPr>
            <a:r>
              <a:rPr lang="en-US" sz="8000">
                <a:solidFill>
                  <a:srgbClr val="FFFFFF"/>
                </a:solidFill>
                <a:latin typeface="Pacifico"/>
              </a:rPr>
              <a:t>Questions ?</a:t>
            </a:r>
          </a:p>
        </p:txBody>
      </p:sp>
      <p:sp>
        <p:nvSpPr>
          <p:cNvPr id="7" name="TextBox 7"/>
          <p:cNvSpPr txBox="1"/>
          <p:nvPr/>
        </p:nvSpPr>
        <p:spPr>
          <a:xfrm>
            <a:off x="10356327" y="6139831"/>
            <a:ext cx="1309146" cy="371897"/>
          </a:xfrm>
          <a:prstGeom prst="rect">
            <a:avLst/>
          </a:prstGeom>
        </p:spPr>
        <p:txBody>
          <a:bodyPr lIns="0" tIns="0" rIns="0" bIns="0" rtlCol="0" anchor="t">
            <a:spAutoFit/>
          </a:bodyPr>
          <a:lstStyle/>
          <a:p>
            <a:pPr algn="ctr">
              <a:lnSpc>
                <a:spcPts val="2880"/>
              </a:lnSpc>
            </a:pPr>
            <a:r>
              <a:rPr lang="en-US" sz="2400">
                <a:solidFill>
                  <a:srgbClr val="FFFFFF"/>
                </a:solidFill>
                <a:latin typeface="Pacifico"/>
              </a:rPr>
              <a:t>Goodwill</a:t>
            </a:r>
          </a:p>
        </p:txBody>
      </p:sp>
      <p:sp>
        <p:nvSpPr>
          <p:cNvPr id="8" name="Freeform 8"/>
          <p:cNvSpPr/>
          <p:nvPr/>
        </p:nvSpPr>
        <p:spPr>
          <a:xfrm>
            <a:off x="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AFDAB40-5688-44BF-B8F0-2A1694A7A5C2}"/>
              </a:ext>
            </a:extLst>
          </p:cNvPr>
          <p:cNvSpPr/>
          <p:nvPr/>
        </p:nvSpPr>
        <p:spPr>
          <a:xfrm>
            <a:off x="1231900" y="3538648"/>
            <a:ext cx="590550" cy="600075"/>
          </a:xfrm>
          <a:custGeom>
            <a:avLst/>
            <a:gdLst>
              <a:gd name="connsiteX0" fmla="*/ 7144 w 590550"/>
              <a:gd name="connsiteY0" fmla="*/ 7144 h 600075"/>
              <a:gd name="connsiteX1" fmla="*/ 586931 w 590550"/>
              <a:gd name="connsiteY1" fmla="*/ 7144 h 600075"/>
              <a:gd name="connsiteX2" fmla="*/ 586931 w 590550"/>
              <a:gd name="connsiteY2" fmla="*/ 594932 h 600075"/>
              <a:gd name="connsiteX3" fmla="*/ 7144 w 590550"/>
              <a:gd name="connsiteY3" fmla="*/ 594932 h 600075"/>
            </a:gdLst>
            <a:ahLst/>
            <a:cxnLst>
              <a:cxn ang="0">
                <a:pos x="connsiteX0" y="connsiteY0"/>
              </a:cxn>
              <a:cxn ang="0">
                <a:pos x="connsiteX1" y="connsiteY1"/>
              </a:cxn>
              <a:cxn ang="0">
                <a:pos x="connsiteX2" y="connsiteY2"/>
              </a:cxn>
              <a:cxn ang="0">
                <a:pos x="connsiteX3" y="connsiteY3"/>
              </a:cxn>
            </a:cxnLst>
            <a:rect l="l" t="t" r="r" b="b"/>
            <a:pathLst>
              <a:path w="590550" h="600075">
                <a:moveTo>
                  <a:pt x="7144" y="7144"/>
                </a:moveTo>
                <a:lnTo>
                  <a:pt x="586931" y="7144"/>
                </a:lnTo>
                <a:lnTo>
                  <a:pt x="586931" y="594932"/>
                </a:lnTo>
                <a:lnTo>
                  <a:pt x="7144" y="594932"/>
                </a:lnTo>
                <a:close/>
              </a:path>
            </a:pathLst>
          </a:custGeom>
          <a:solidFill>
            <a:srgbClr val="00ADBB"/>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CEF95F3C-6571-414F-8C3A-D08DC4E651D8}"/>
              </a:ext>
            </a:extLst>
          </p:cNvPr>
          <p:cNvSpPr/>
          <p:nvPr/>
        </p:nvSpPr>
        <p:spPr>
          <a:xfrm>
            <a:off x="1231900" y="4216923"/>
            <a:ext cx="590550" cy="600075"/>
          </a:xfrm>
          <a:custGeom>
            <a:avLst/>
            <a:gdLst>
              <a:gd name="connsiteX0" fmla="*/ 7144 w 590550"/>
              <a:gd name="connsiteY0" fmla="*/ 7144 h 600075"/>
              <a:gd name="connsiteX1" fmla="*/ 586931 w 590550"/>
              <a:gd name="connsiteY1" fmla="*/ 7144 h 600075"/>
              <a:gd name="connsiteX2" fmla="*/ 586931 w 590550"/>
              <a:gd name="connsiteY2" fmla="*/ 594932 h 600075"/>
              <a:gd name="connsiteX3" fmla="*/ 7144 w 590550"/>
              <a:gd name="connsiteY3" fmla="*/ 594932 h 600075"/>
            </a:gdLst>
            <a:ahLst/>
            <a:cxnLst>
              <a:cxn ang="0">
                <a:pos x="connsiteX0" y="connsiteY0"/>
              </a:cxn>
              <a:cxn ang="0">
                <a:pos x="connsiteX1" y="connsiteY1"/>
              </a:cxn>
              <a:cxn ang="0">
                <a:pos x="connsiteX2" y="connsiteY2"/>
              </a:cxn>
              <a:cxn ang="0">
                <a:pos x="connsiteX3" y="connsiteY3"/>
              </a:cxn>
            </a:cxnLst>
            <a:rect l="l" t="t" r="r" b="b"/>
            <a:pathLst>
              <a:path w="590550" h="600075">
                <a:moveTo>
                  <a:pt x="7144" y="7144"/>
                </a:moveTo>
                <a:lnTo>
                  <a:pt x="586931" y="7144"/>
                </a:lnTo>
                <a:lnTo>
                  <a:pt x="586931" y="594932"/>
                </a:lnTo>
                <a:lnTo>
                  <a:pt x="7144" y="594932"/>
                </a:lnTo>
                <a:close/>
              </a:path>
            </a:pathLst>
          </a:custGeom>
          <a:solidFill>
            <a:srgbClr val="1D376C"/>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7B5FC2F-E10F-446E-BDD6-4376BF8EA18C}"/>
              </a:ext>
            </a:extLst>
          </p:cNvPr>
          <p:cNvSpPr/>
          <p:nvPr/>
        </p:nvSpPr>
        <p:spPr>
          <a:xfrm>
            <a:off x="1231900" y="4917772"/>
            <a:ext cx="590550" cy="600075"/>
          </a:xfrm>
          <a:custGeom>
            <a:avLst/>
            <a:gdLst>
              <a:gd name="connsiteX0" fmla="*/ 7144 w 590550"/>
              <a:gd name="connsiteY0" fmla="*/ 7144 h 600075"/>
              <a:gd name="connsiteX1" fmla="*/ 586931 w 590550"/>
              <a:gd name="connsiteY1" fmla="*/ 7144 h 600075"/>
              <a:gd name="connsiteX2" fmla="*/ 586931 w 590550"/>
              <a:gd name="connsiteY2" fmla="*/ 594931 h 600075"/>
              <a:gd name="connsiteX3" fmla="*/ 7144 w 590550"/>
              <a:gd name="connsiteY3" fmla="*/ 594931 h 600075"/>
            </a:gdLst>
            <a:ahLst/>
            <a:cxnLst>
              <a:cxn ang="0">
                <a:pos x="connsiteX0" y="connsiteY0"/>
              </a:cxn>
              <a:cxn ang="0">
                <a:pos x="connsiteX1" y="connsiteY1"/>
              </a:cxn>
              <a:cxn ang="0">
                <a:pos x="connsiteX2" y="connsiteY2"/>
              </a:cxn>
              <a:cxn ang="0">
                <a:pos x="connsiteX3" y="connsiteY3"/>
              </a:cxn>
            </a:cxnLst>
            <a:rect l="l" t="t" r="r" b="b"/>
            <a:pathLst>
              <a:path w="590550" h="600075">
                <a:moveTo>
                  <a:pt x="7144" y="7144"/>
                </a:moveTo>
                <a:lnTo>
                  <a:pt x="586931" y="7144"/>
                </a:lnTo>
                <a:lnTo>
                  <a:pt x="586931" y="594931"/>
                </a:lnTo>
                <a:lnTo>
                  <a:pt x="7144" y="594931"/>
                </a:lnTo>
                <a:close/>
              </a:path>
            </a:pathLst>
          </a:custGeom>
          <a:solidFill>
            <a:srgbClr val="B5ADA5"/>
          </a:solidFill>
          <a:ln w="9525" cap="flat">
            <a:noFill/>
            <a:prstDash val="solid"/>
            <a:miter/>
          </a:ln>
        </p:spPr>
        <p:txBody>
          <a:bodyPr rtlCol="0" anchor="ctr"/>
          <a:lstStyle/>
          <a:p>
            <a:endParaRPr lang="en-US"/>
          </a:p>
        </p:txBody>
      </p:sp>
      <p:sp>
        <p:nvSpPr>
          <p:cNvPr id="11" name="TextBox 10">
            <a:extLst>
              <a:ext uri="{FF2B5EF4-FFF2-40B4-BE49-F238E27FC236}">
                <a16:creationId xmlns:a16="http://schemas.microsoft.com/office/drawing/2014/main" id="{788D79CA-4B6E-475C-97F0-116BEEE28B10}"/>
              </a:ext>
            </a:extLst>
          </p:cNvPr>
          <p:cNvSpPr txBox="1"/>
          <p:nvPr/>
        </p:nvSpPr>
        <p:spPr>
          <a:xfrm>
            <a:off x="2218976" y="3538648"/>
            <a:ext cx="4381500" cy="369332"/>
          </a:xfrm>
          <a:prstGeom prst="rect">
            <a:avLst/>
          </a:prstGeom>
          <a:noFill/>
        </p:spPr>
        <p:txBody>
          <a:bodyPr wrap="square" rtlCol="0">
            <a:spAutoFit/>
          </a:bodyPr>
          <a:lstStyle/>
          <a:p>
            <a:r>
              <a:rPr lang="en-US"/>
              <a:t>RGB = 0 173 187</a:t>
            </a:r>
          </a:p>
        </p:txBody>
      </p:sp>
      <p:sp>
        <p:nvSpPr>
          <p:cNvPr id="12" name="TextBox 11">
            <a:extLst>
              <a:ext uri="{FF2B5EF4-FFF2-40B4-BE49-F238E27FC236}">
                <a16:creationId xmlns:a16="http://schemas.microsoft.com/office/drawing/2014/main" id="{14C04ADE-7D08-4EB6-930F-497C2A4BDE10}"/>
              </a:ext>
            </a:extLst>
          </p:cNvPr>
          <p:cNvSpPr txBox="1"/>
          <p:nvPr/>
        </p:nvSpPr>
        <p:spPr>
          <a:xfrm>
            <a:off x="2218976" y="4300648"/>
            <a:ext cx="4381500" cy="369332"/>
          </a:xfrm>
          <a:prstGeom prst="rect">
            <a:avLst/>
          </a:prstGeom>
          <a:noFill/>
        </p:spPr>
        <p:txBody>
          <a:bodyPr wrap="square" rtlCol="0">
            <a:spAutoFit/>
          </a:bodyPr>
          <a:lstStyle/>
          <a:p>
            <a:r>
              <a:rPr lang="en-US"/>
              <a:t>RGB = 29 55 108</a:t>
            </a:r>
          </a:p>
        </p:txBody>
      </p:sp>
      <p:sp>
        <p:nvSpPr>
          <p:cNvPr id="13" name="TextBox 12">
            <a:extLst>
              <a:ext uri="{FF2B5EF4-FFF2-40B4-BE49-F238E27FC236}">
                <a16:creationId xmlns:a16="http://schemas.microsoft.com/office/drawing/2014/main" id="{0146E0EC-EAAE-45E2-9C46-F921FB7403E9}"/>
              </a:ext>
            </a:extLst>
          </p:cNvPr>
          <p:cNvSpPr txBox="1"/>
          <p:nvPr/>
        </p:nvSpPr>
        <p:spPr>
          <a:xfrm>
            <a:off x="2218976" y="4986448"/>
            <a:ext cx="4381500" cy="369332"/>
          </a:xfrm>
          <a:prstGeom prst="rect">
            <a:avLst/>
          </a:prstGeom>
          <a:noFill/>
        </p:spPr>
        <p:txBody>
          <a:bodyPr wrap="square" rtlCol="0">
            <a:spAutoFit/>
          </a:bodyPr>
          <a:lstStyle/>
          <a:p>
            <a:r>
              <a:rPr lang="en-US"/>
              <a:t>RGB = 181 173 165</a:t>
            </a:r>
          </a:p>
        </p:txBody>
      </p:sp>
      <p:sp>
        <p:nvSpPr>
          <p:cNvPr id="14" name="TextBox 13">
            <a:extLst>
              <a:ext uri="{FF2B5EF4-FFF2-40B4-BE49-F238E27FC236}">
                <a16:creationId xmlns:a16="http://schemas.microsoft.com/office/drawing/2014/main" id="{AFB6E25F-8DCA-4CA0-BFD2-238FDA89FB3E}"/>
              </a:ext>
            </a:extLst>
          </p:cNvPr>
          <p:cNvSpPr txBox="1"/>
          <p:nvPr/>
        </p:nvSpPr>
        <p:spPr>
          <a:xfrm>
            <a:off x="1231900" y="715646"/>
            <a:ext cx="4381500" cy="1015663"/>
          </a:xfrm>
          <a:prstGeom prst="rect">
            <a:avLst/>
          </a:prstGeom>
          <a:noFill/>
        </p:spPr>
        <p:txBody>
          <a:bodyPr wrap="square" rtlCol="0">
            <a:spAutoFit/>
          </a:bodyPr>
          <a:lstStyle/>
          <a:p>
            <a:r>
              <a:rPr lang="en-US" sz="6000" b="1">
                <a:latin typeface="Arial" panose="020B0604020202020204" pitchFamily="34" charset="0"/>
                <a:cs typeface="Arial" panose="020B0604020202020204" pitchFamily="34" charset="0"/>
              </a:rPr>
              <a:t>Headline</a:t>
            </a:r>
          </a:p>
        </p:txBody>
      </p:sp>
      <p:sp>
        <p:nvSpPr>
          <p:cNvPr id="16" name="TextBox 15">
            <a:extLst>
              <a:ext uri="{FF2B5EF4-FFF2-40B4-BE49-F238E27FC236}">
                <a16:creationId xmlns:a16="http://schemas.microsoft.com/office/drawing/2014/main" id="{7CC55FAA-7972-4B6C-9513-300719A38DAA}"/>
              </a:ext>
            </a:extLst>
          </p:cNvPr>
          <p:cNvSpPr txBox="1"/>
          <p:nvPr/>
        </p:nvSpPr>
        <p:spPr>
          <a:xfrm>
            <a:off x="5613400" y="1218741"/>
            <a:ext cx="4381500" cy="369332"/>
          </a:xfrm>
          <a:prstGeom prst="rect">
            <a:avLst/>
          </a:prstGeom>
          <a:noFill/>
        </p:spPr>
        <p:txBody>
          <a:bodyPr wrap="square" rtlCol="0">
            <a:spAutoFit/>
          </a:bodyPr>
          <a:lstStyle/>
          <a:p>
            <a:r>
              <a:rPr lang="en-US"/>
              <a:t>Arial Bold 60 </a:t>
            </a:r>
            <a:r>
              <a:rPr lang="en-US" err="1"/>
              <a:t>pt</a:t>
            </a:r>
            <a:endParaRPr lang="en-US"/>
          </a:p>
        </p:txBody>
      </p:sp>
      <p:sp>
        <p:nvSpPr>
          <p:cNvPr id="17" name="TextBox 16">
            <a:extLst>
              <a:ext uri="{FF2B5EF4-FFF2-40B4-BE49-F238E27FC236}">
                <a16:creationId xmlns:a16="http://schemas.microsoft.com/office/drawing/2014/main" id="{3936FC28-FB7F-4098-B909-ECF4C14BBE98}"/>
              </a:ext>
            </a:extLst>
          </p:cNvPr>
          <p:cNvSpPr txBox="1"/>
          <p:nvPr/>
        </p:nvSpPr>
        <p:spPr>
          <a:xfrm>
            <a:off x="1231900" y="1871346"/>
            <a:ext cx="4381500" cy="461665"/>
          </a:xfrm>
          <a:prstGeom prst="rect">
            <a:avLst/>
          </a:prstGeom>
          <a:noFill/>
        </p:spPr>
        <p:txBody>
          <a:bodyPr wrap="square" rtlCol="0">
            <a:spAutoFit/>
          </a:bodyPr>
          <a:lstStyle/>
          <a:p>
            <a:r>
              <a:rPr lang="en-US" sz="2400">
                <a:latin typeface="Pacifico" panose="00000500000000000000" pitchFamily="2" charset="0"/>
              </a:rPr>
              <a:t>Goodwill</a:t>
            </a:r>
          </a:p>
        </p:txBody>
      </p:sp>
      <p:sp>
        <p:nvSpPr>
          <p:cNvPr id="18" name="TextBox 17">
            <a:extLst>
              <a:ext uri="{FF2B5EF4-FFF2-40B4-BE49-F238E27FC236}">
                <a16:creationId xmlns:a16="http://schemas.microsoft.com/office/drawing/2014/main" id="{7826F295-28A8-4A16-9A7C-161891B8FA2B}"/>
              </a:ext>
            </a:extLst>
          </p:cNvPr>
          <p:cNvSpPr txBox="1"/>
          <p:nvPr/>
        </p:nvSpPr>
        <p:spPr>
          <a:xfrm>
            <a:off x="5613400" y="1883014"/>
            <a:ext cx="4381500" cy="369332"/>
          </a:xfrm>
          <a:prstGeom prst="rect">
            <a:avLst/>
          </a:prstGeom>
          <a:noFill/>
        </p:spPr>
        <p:txBody>
          <a:bodyPr wrap="square" rtlCol="0">
            <a:spAutoFit/>
          </a:bodyPr>
          <a:lstStyle/>
          <a:p>
            <a:r>
              <a:rPr lang="en-US"/>
              <a:t>Logo </a:t>
            </a:r>
            <a:r>
              <a:rPr lang="en-US" err="1"/>
              <a:t>Pacifico</a:t>
            </a:r>
            <a:r>
              <a:rPr lang="en-US"/>
              <a:t> 24 </a:t>
            </a:r>
            <a:r>
              <a:rPr lang="en-US" err="1"/>
              <a:t>pt</a:t>
            </a:r>
            <a:endParaRPr lang="en-US"/>
          </a:p>
        </p:txBody>
      </p:sp>
      <p:sp>
        <p:nvSpPr>
          <p:cNvPr id="15" name="TextBox 14">
            <a:extLst>
              <a:ext uri="{FF2B5EF4-FFF2-40B4-BE49-F238E27FC236}">
                <a16:creationId xmlns:a16="http://schemas.microsoft.com/office/drawing/2014/main" id="{B65D6541-DE80-466C-8A35-18E97CF50372}"/>
              </a:ext>
            </a:extLst>
          </p:cNvPr>
          <p:cNvSpPr txBox="1"/>
          <p:nvPr/>
        </p:nvSpPr>
        <p:spPr>
          <a:xfrm>
            <a:off x="4654956" y="2655702"/>
            <a:ext cx="6988029" cy="1200329"/>
          </a:xfrm>
          <a:prstGeom prst="rect">
            <a:avLst/>
          </a:prstGeom>
          <a:noFill/>
          <a:ln w="38100">
            <a:solidFill>
              <a:srgbClr val="C00000"/>
            </a:solidFill>
          </a:ln>
        </p:spPr>
        <p:txBody>
          <a:bodyPr wrap="square" rtlCol="0">
            <a:spAutoFit/>
          </a:bodyPr>
          <a:lstStyle/>
          <a:p>
            <a:r>
              <a:rPr lang="en-US"/>
              <a:t>Red boxes provide directions for what to include on each slide. Once you include the content, be sure to delete the red boxes. </a:t>
            </a:r>
          </a:p>
          <a:p>
            <a:endParaRPr lang="en-US"/>
          </a:p>
          <a:p>
            <a:r>
              <a:rPr lang="en-US"/>
              <a:t>Also, please review the next slide for facilitation tips and tricks!</a:t>
            </a:r>
          </a:p>
        </p:txBody>
      </p:sp>
      <p:sp>
        <p:nvSpPr>
          <p:cNvPr id="19" name="TextBox 18">
            <a:extLst>
              <a:ext uri="{FF2B5EF4-FFF2-40B4-BE49-F238E27FC236}">
                <a16:creationId xmlns:a16="http://schemas.microsoft.com/office/drawing/2014/main" id="{792C5CA3-D18E-44F9-921D-164CC33EC962}"/>
              </a:ext>
            </a:extLst>
          </p:cNvPr>
          <p:cNvSpPr txBox="1"/>
          <p:nvPr/>
        </p:nvSpPr>
        <p:spPr>
          <a:xfrm>
            <a:off x="1231900" y="279433"/>
            <a:ext cx="6988029" cy="369332"/>
          </a:xfrm>
          <a:prstGeom prst="rect">
            <a:avLst/>
          </a:prstGeom>
          <a:noFill/>
          <a:ln w="38100">
            <a:solidFill>
              <a:srgbClr val="C00000"/>
            </a:solidFill>
          </a:ln>
        </p:spPr>
        <p:txBody>
          <a:bodyPr wrap="square" rtlCol="0">
            <a:spAutoFit/>
          </a:bodyPr>
          <a:lstStyle/>
          <a:p>
            <a:r>
              <a:rPr lang="en-US"/>
              <a:t>This slide shows the required PowerPoint branding for RCC slide decks.</a:t>
            </a:r>
          </a:p>
        </p:txBody>
      </p:sp>
    </p:spTree>
    <p:custDataLst>
      <p:tags r:id="rId1"/>
    </p:custDataLst>
    <p:extLst>
      <p:ext uri="{BB962C8B-B14F-4D97-AF65-F5344CB8AC3E}">
        <p14:creationId xmlns:p14="http://schemas.microsoft.com/office/powerpoint/2010/main" val="3877973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65D6541-DE80-466C-8A35-18E97CF50372}"/>
              </a:ext>
            </a:extLst>
          </p:cNvPr>
          <p:cNvSpPr txBox="1"/>
          <p:nvPr/>
        </p:nvSpPr>
        <p:spPr>
          <a:xfrm>
            <a:off x="183623" y="350939"/>
            <a:ext cx="11779077" cy="2062103"/>
          </a:xfrm>
          <a:prstGeom prst="rect">
            <a:avLst/>
          </a:prstGeom>
          <a:noFill/>
          <a:ln w="38100">
            <a:solidFill>
              <a:srgbClr val="C00000"/>
            </a:solidFill>
          </a:ln>
        </p:spPr>
        <p:txBody>
          <a:bodyPr wrap="square" rtlCol="0">
            <a:spAutoFit/>
          </a:bodyPr>
          <a:lstStyle/>
          <a:p>
            <a:pPr>
              <a:spcBef>
                <a:spcPts val="600"/>
              </a:spcBef>
            </a:pPr>
            <a:r>
              <a:rPr lang="en-US" b="1" u="sng"/>
              <a:t>Facilitation:</a:t>
            </a:r>
            <a:endParaRPr lang="en-US"/>
          </a:p>
          <a:p>
            <a:pPr marL="285750" lvl="0" indent="-285750">
              <a:spcBef>
                <a:spcPts val="600"/>
              </a:spcBef>
              <a:buFont typeface="Arial" panose="020B0604020202020204" pitchFamily="34" charset="0"/>
              <a:buChar char="•"/>
            </a:pPr>
            <a:r>
              <a:rPr lang="en-US"/>
              <a:t>Let your audience know whether you prefer questions either in the moment or at the end of the session.</a:t>
            </a:r>
          </a:p>
          <a:p>
            <a:pPr marL="285750" lvl="0" indent="-285750">
              <a:spcBef>
                <a:spcPts val="600"/>
              </a:spcBef>
              <a:buFont typeface="Arial" panose="020B0604020202020204" pitchFamily="34" charset="0"/>
              <a:buChar char="•"/>
            </a:pPr>
            <a:r>
              <a:rPr lang="en-US"/>
              <a:t>Designate one person to facilitate and another to circulate the mic for questions. </a:t>
            </a:r>
            <a:r>
              <a:rPr lang="en-US" b="1" i="1"/>
              <a:t>Or: </a:t>
            </a:r>
            <a:r>
              <a:rPr lang="en-US"/>
              <a:t>Keep your mic, take questions from the audience, and recite the questions into your mic before answering them so the entire audience can hear. </a:t>
            </a:r>
          </a:p>
          <a:p>
            <a:pPr marL="285750" lvl="0" indent="-285750">
              <a:spcBef>
                <a:spcPts val="600"/>
              </a:spcBef>
              <a:buFont typeface="Arial" panose="020B0604020202020204" pitchFamily="34" charset="0"/>
              <a:buChar char="•"/>
            </a:pPr>
            <a:r>
              <a:rPr lang="en-US"/>
              <a:t>Assign sections to facilitators so everyone has a piece to own and lead. </a:t>
            </a:r>
          </a:p>
          <a:p>
            <a:pPr marL="285750" lvl="0" indent="-285750">
              <a:spcBef>
                <a:spcPts val="600"/>
              </a:spcBef>
              <a:buFont typeface="Arial" panose="020B0604020202020204" pitchFamily="34" charset="0"/>
              <a:buChar char="•"/>
            </a:pPr>
            <a:r>
              <a:rPr lang="en-US"/>
              <a:t>Arrive early and do a ‘dry un’ to check connections/cords/speakers/slideshow before workshop.</a:t>
            </a:r>
          </a:p>
        </p:txBody>
      </p:sp>
      <p:sp>
        <p:nvSpPr>
          <p:cNvPr id="20" name="TextBox 19">
            <a:extLst>
              <a:ext uri="{FF2B5EF4-FFF2-40B4-BE49-F238E27FC236}">
                <a16:creationId xmlns:a16="http://schemas.microsoft.com/office/drawing/2014/main" id="{21DBF345-C026-418A-B679-74CF94618E10}"/>
              </a:ext>
            </a:extLst>
          </p:cNvPr>
          <p:cNvSpPr txBox="1"/>
          <p:nvPr/>
        </p:nvSpPr>
        <p:spPr>
          <a:xfrm>
            <a:off x="183623" y="2952242"/>
            <a:ext cx="11779077" cy="3554819"/>
          </a:xfrm>
          <a:prstGeom prst="rect">
            <a:avLst/>
          </a:prstGeom>
          <a:noFill/>
          <a:ln w="38100">
            <a:solidFill>
              <a:srgbClr val="C00000"/>
            </a:solidFill>
          </a:ln>
        </p:spPr>
        <p:txBody>
          <a:bodyPr wrap="square" rtlCol="0">
            <a:spAutoFit/>
          </a:bodyPr>
          <a:lstStyle/>
          <a:p>
            <a:r>
              <a:rPr lang="en-US" b="1" u="sng"/>
              <a:t>Supply planning:</a:t>
            </a:r>
            <a:endParaRPr lang="en-US"/>
          </a:p>
          <a:p>
            <a:pPr marL="285750" lvl="0" indent="-285750">
              <a:spcBef>
                <a:spcPts val="600"/>
              </a:spcBef>
              <a:buFont typeface="Arial" panose="020B0604020202020204" pitchFamily="34" charset="0"/>
              <a:buChar char="•"/>
            </a:pPr>
            <a:r>
              <a:rPr lang="en-US"/>
              <a:t>Candy/manipulatives for tables?</a:t>
            </a:r>
          </a:p>
          <a:p>
            <a:pPr marL="285750" lvl="0" indent="-285750">
              <a:spcBef>
                <a:spcPts val="600"/>
              </a:spcBef>
              <a:buFont typeface="Arial" panose="020B0604020202020204" pitchFamily="34" charset="0"/>
              <a:buChar char="•"/>
            </a:pPr>
            <a:r>
              <a:rPr lang="en-US"/>
              <a:t>Bluetooth speaker for music between sessions/upon entry</a:t>
            </a:r>
          </a:p>
          <a:p>
            <a:pPr marL="285750" lvl="0" indent="-285750">
              <a:spcBef>
                <a:spcPts val="600"/>
              </a:spcBef>
              <a:buFont typeface="Arial" panose="020B0604020202020204" pitchFamily="34" charset="0"/>
              <a:buChar char="•"/>
            </a:pPr>
            <a:r>
              <a:rPr lang="en-US"/>
              <a:t>Props to support your workshop</a:t>
            </a:r>
          </a:p>
          <a:p>
            <a:pPr marL="285750" lvl="0" indent="-285750">
              <a:spcBef>
                <a:spcPts val="600"/>
              </a:spcBef>
              <a:buFont typeface="Arial" panose="020B0604020202020204" pitchFamily="34" charset="0"/>
              <a:buChar char="•"/>
            </a:pPr>
            <a:r>
              <a:rPr lang="en-US"/>
              <a:t>Supplies for workshop activities</a:t>
            </a:r>
          </a:p>
          <a:p>
            <a:pPr marL="285750" lvl="0" indent="-285750">
              <a:spcBef>
                <a:spcPts val="600"/>
              </a:spcBef>
              <a:buFont typeface="Arial" panose="020B0604020202020204" pitchFamily="34" charset="0"/>
              <a:buChar char="•"/>
            </a:pPr>
            <a:r>
              <a:rPr lang="en-US" err="1"/>
              <a:t>Wifi</a:t>
            </a:r>
            <a:r>
              <a:rPr lang="en-US"/>
              <a:t>/digital/AV needs</a:t>
            </a:r>
          </a:p>
          <a:p>
            <a:pPr marL="285750" lvl="0" indent="-285750">
              <a:spcBef>
                <a:spcPts val="600"/>
              </a:spcBef>
              <a:buFont typeface="Arial" panose="020B0604020202020204" pitchFamily="34" charset="0"/>
              <a:buChar char="•"/>
            </a:pPr>
            <a:r>
              <a:rPr lang="en-US"/>
              <a:t>Handouts: how many? </a:t>
            </a:r>
          </a:p>
          <a:p>
            <a:pPr marL="285750" lvl="0" indent="-285750">
              <a:spcBef>
                <a:spcPts val="600"/>
              </a:spcBef>
              <a:buFont typeface="Arial" panose="020B0604020202020204" pitchFamily="34" charset="0"/>
              <a:buChar char="•"/>
            </a:pPr>
            <a:r>
              <a:rPr lang="en-US"/>
              <a:t>Gift cards/</a:t>
            </a:r>
            <a:r>
              <a:rPr lang="en-US" err="1"/>
              <a:t>WorkTango</a:t>
            </a:r>
            <a:r>
              <a:rPr lang="en-US"/>
              <a:t> points for drawings/competitions/participation?</a:t>
            </a:r>
          </a:p>
          <a:p>
            <a:pPr marL="285750" lvl="0" indent="-285750">
              <a:spcBef>
                <a:spcPts val="600"/>
              </a:spcBef>
              <a:buFont typeface="Arial" panose="020B0604020202020204" pitchFamily="34" charset="0"/>
              <a:buChar char="•"/>
            </a:pPr>
            <a:r>
              <a:rPr lang="en-US"/>
              <a:t>People: will you need additional hands (training administrators) to complete this workshop?</a:t>
            </a:r>
          </a:p>
          <a:p>
            <a:pPr marL="285750" lvl="0" indent="-285750">
              <a:spcBef>
                <a:spcPts val="600"/>
              </a:spcBef>
              <a:buFont typeface="Arial" panose="020B0604020202020204" pitchFamily="34" charset="0"/>
              <a:buChar char="•"/>
            </a:pPr>
            <a:r>
              <a:rPr lang="en-US"/>
              <a:t>Copies of the </a:t>
            </a:r>
            <a:r>
              <a:rPr lang="en-US" err="1"/>
              <a:t>Powerpoint</a:t>
            </a:r>
            <a:r>
              <a:rPr lang="en-US"/>
              <a:t> deck with speakers’ notes for reference</a:t>
            </a:r>
          </a:p>
        </p:txBody>
      </p:sp>
    </p:spTree>
    <p:custDataLst>
      <p:tags r:id="rId1"/>
    </p:custDataLst>
    <p:extLst>
      <p:ext uri="{BB962C8B-B14F-4D97-AF65-F5344CB8AC3E}">
        <p14:creationId xmlns:p14="http://schemas.microsoft.com/office/powerpoint/2010/main" val="1607722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descr="A person in a suit&#10;&#10;Description automatically generated">
            <a:extLst>
              <a:ext uri="{FF2B5EF4-FFF2-40B4-BE49-F238E27FC236}">
                <a16:creationId xmlns:a16="http://schemas.microsoft.com/office/drawing/2014/main" id="{D683E958-9A9E-F043-E1E5-9121B268BC66}"/>
              </a:ext>
            </a:extLst>
          </p:cNvPr>
          <p:cNvPicPr>
            <a:picLocks noChangeAspect="1"/>
          </p:cNvPicPr>
          <p:nvPr/>
        </p:nvPicPr>
        <p:blipFill>
          <a:blip r:embed="rId4"/>
          <a:stretch>
            <a:fillRect/>
          </a:stretch>
        </p:blipFill>
        <p:spPr>
          <a:xfrm>
            <a:off x="2112235" y="2257593"/>
            <a:ext cx="3079873" cy="3133732"/>
          </a:xfrm>
          <a:prstGeom prst="rect">
            <a:avLst/>
          </a:prstGeom>
        </p:spPr>
      </p:pic>
      <p:sp>
        <p:nvSpPr>
          <p:cNvPr id="4" name="Rectangle 3">
            <a:extLst>
              <a:ext uri="{FF2B5EF4-FFF2-40B4-BE49-F238E27FC236}">
                <a16:creationId xmlns:a16="http://schemas.microsoft.com/office/drawing/2014/main" id="{CFC9BBE6-43B5-4023-BE36-497C7A2B05D6}"/>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C4EBC5-C024-4460-8936-EF0B9310CC1D}"/>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A4240E-4E75-4DBF-B4FD-F67550F3722D}"/>
              </a:ext>
            </a:extLst>
          </p:cNvPr>
          <p:cNvSpPr txBox="1"/>
          <p:nvPr/>
        </p:nvSpPr>
        <p:spPr>
          <a:xfrm>
            <a:off x="1" y="296608"/>
            <a:ext cx="12192000" cy="941150"/>
          </a:xfrm>
          <a:prstGeom prst="rect">
            <a:avLst/>
          </a:prstGeom>
          <a:noFill/>
        </p:spPr>
        <p:txBody>
          <a:bodyPr wrap="square" rtlCol="0">
            <a:spAutoFit/>
          </a:bodyPr>
          <a:lstStyle/>
          <a:p>
            <a:pPr algn="ctr">
              <a:lnSpc>
                <a:spcPts val="6500"/>
              </a:lnSpc>
            </a:pPr>
            <a:r>
              <a:rPr lang="en-US" sz="6000" b="1">
                <a:solidFill>
                  <a:schemeClr val="bg1"/>
                </a:solidFill>
                <a:latin typeface="Arial" panose="020B0604020202020204" pitchFamily="34" charset="0"/>
                <a:cs typeface="Arial" panose="020B0604020202020204" pitchFamily="34" charset="0"/>
              </a:rPr>
              <a:t>Facilitator(s)</a:t>
            </a:r>
          </a:p>
        </p:txBody>
      </p:sp>
      <p:sp>
        <p:nvSpPr>
          <p:cNvPr id="9" name="TextBox 8">
            <a:extLst>
              <a:ext uri="{FF2B5EF4-FFF2-40B4-BE49-F238E27FC236}">
                <a16:creationId xmlns:a16="http://schemas.microsoft.com/office/drawing/2014/main" id="{D9055B3D-E619-418D-917F-E9AC4682B56C}"/>
              </a:ext>
            </a:extLst>
          </p:cNvPr>
          <p:cNvSpPr txBox="1"/>
          <p:nvPr/>
        </p:nvSpPr>
        <p:spPr>
          <a:xfrm>
            <a:off x="10007600" y="6115700"/>
            <a:ext cx="2006600" cy="461665"/>
          </a:xfrm>
          <a:prstGeom prst="rect">
            <a:avLst/>
          </a:prstGeom>
          <a:noFill/>
        </p:spPr>
        <p:txBody>
          <a:bodyPr wrap="square" rtlCol="0">
            <a:spAutoFit/>
          </a:bodyPr>
          <a:lstStyle/>
          <a:p>
            <a:pPr algn="ctr"/>
            <a:r>
              <a:rPr lang="en-US" sz="2400">
                <a:solidFill>
                  <a:srgbClr val="1D376C"/>
                </a:solidFill>
                <a:latin typeface="Pacifico" panose="00000500000000000000" pitchFamily="2" charset="0"/>
              </a:rPr>
              <a:t>Goodwill</a:t>
            </a:r>
          </a:p>
        </p:txBody>
      </p:sp>
      <p:graphicFrame>
        <p:nvGraphicFramePr>
          <p:cNvPr id="10" name="Diagram 9">
            <a:extLst>
              <a:ext uri="{FF2B5EF4-FFF2-40B4-BE49-F238E27FC236}">
                <a16:creationId xmlns:a16="http://schemas.microsoft.com/office/drawing/2014/main" id="{CE03874C-2487-4AF9-A6CE-EF65C489CA92}"/>
              </a:ext>
            </a:extLst>
          </p:cNvPr>
          <p:cNvGraphicFramePr/>
          <p:nvPr>
            <p:extLst>
              <p:ext uri="{D42A27DB-BD31-4B8C-83A1-F6EECF244321}">
                <p14:modId xmlns:p14="http://schemas.microsoft.com/office/powerpoint/2010/main" val="981189288"/>
              </p:ext>
            </p:extLst>
          </p:nvPr>
        </p:nvGraphicFramePr>
        <p:xfrm>
          <a:off x="5784864" y="2251222"/>
          <a:ext cx="4390902" cy="42657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6" name="Group 15">
            <a:extLst>
              <a:ext uri="{FF2B5EF4-FFF2-40B4-BE49-F238E27FC236}">
                <a16:creationId xmlns:a16="http://schemas.microsoft.com/office/drawing/2014/main" id="{54A06E2A-C8EF-4DBC-8207-4DC22F1A96DE}"/>
              </a:ext>
            </a:extLst>
          </p:cNvPr>
          <p:cNvGrpSpPr/>
          <p:nvPr/>
        </p:nvGrpSpPr>
        <p:grpSpPr>
          <a:xfrm>
            <a:off x="1831783" y="5172768"/>
            <a:ext cx="3556630" cy="854717"/>
            <a:chOff x="348131" y="2891766"/>
            <a:chExt cx="3556630" cy="854717"/>
          </a:xfrm>
        </p:grpSpPr>
        <p:sp>
          <p:nvSpPr>
            <p:cNvPr id="17" name="Rectangle 16">
              <a:extLst>
                <a:ext uri="{FF2B5EF4-FFF2-40B4-BE49-F238E27FC236}">
                  <a16:creationId xmlns:a16="http://schemas.microsoft.com/office/drawing/2014/main" id="{558FC901-54B1-40D9-9702-6A6AAB433496}"/>
                </a:ext>
              </a:extLst>
            </p:cNvPr>
            <p:cNvSpPr/>
            <p:nvPr/>
          </p:nvSpPr>
          <p:spPr>
            <a:xfrm>
              <a:off x="348131" y="2891766"/>
              <a:ext cx="3556630" cy="85471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8" name="TextBox 17">
              <a:extLst>
                <a:ext uri="{FF2B5EF4-FFF2-40B4-BE49-F238E27FC236}">
                  <a16:creationId xmlns:a16="http://schemas.microsoft.com/office/drawing/2014/main" id="{E02B6293-C24D-45AC-B852-77320CFDCC6F}"/>
                </a:ext>
              </a:extLst>
            </p:cNvPr>
            <p:cNvSpPr txBox="1"/>
            <p:nvPr/>
          </p:nvSpPr>
          <p:spPr>
            <a:xfrm>
              <a:off x="348131" y="2891766"/>
              <a:ext cx="3556630" cy="8547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5000"/>
                </a:spcAft>
                <a:buNone/>
              </a:pPr>
              <a:r>
                <a:rPr lang="en-US" sz="2200" kern="1200">
                  <a:solidFill>
                    <a:prstClr val="white"/>
                  </a:solidFill>
                  <a:latin typeface="Brandon Grotesque Regular" panose="020B0503020203060202" pitchFamily="34" charset="0"/>
                  <a:ea typeface="+mn-ea"/>
                  <a:cs typeface="+mn-cs"/>
                </a:rPr>
                <a:t>Rusty Rubert,</a:t>
              </a:r>
            </a:p>
            <a:p>
              <a:pPr marL="0" lvl="0" indent="0" algn="ctr" defTabSz="977900">
                <a:lnSpc>
                  <a:spcPct val="90000"/>
                </a:lnSpc>
                <a:spcBef>
                  <a:spcPct val="0"/>
                </a:spcBef>
                <a:spcAft>
                  <a:spcPct val="5000"/>
                </a:spcAft>
                <a:buNone/>
              </a:pPr>
              <a:r>
                <a:rPr lang="en-US" sz="2200" kern="1200">
                  <a:solidFill>
                    <a:prstClr val="white"/>
                  </a:solidFill>
                  <a:latin typeface="Brandon Grotesque Regular" panose="020B0503020203060202" pitchFamily="34" charset="0"/>
                  <a:ea typeface="+mn-ea"/>
                  <a:cs typeface="+mn-cs"/>
                </a:rPr>
                <a:t>Sr. District Manager</a:t>
              </a:r>
            </a:p>
          </p:txBody>
        </p:sp>
      </p:grpSp>
    </p:spTree>
    <p:custDataLst>
      <p:tags r:id="rId1"/>
    </p:custDataLst>
    <p:extLst>
      <p:ext uri="{BB962C8B-B14F-4D97-AF65-F5344CB8AC3E}">
        <p14:creationId xmlns:p14="http://schemas.microsoft.com/office/powerpoint/2010/main" val="2343126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3BDAFF-297E-43CC-AECD-7EEC5A2F0297}"/>
              </a:ext>
            </a:extLst>
          </p:cNvPr>
          <p:cNvSpPr txBox="1"/>
          <p:nvPr/>
        </p:nvSpPr>
        <p:spPr>
          <a:xfrm>
            <a:off x="10007600" y="6115700"/>
            <a:ext cx="2006600" cy="461665"/>
          </a:xfrm>
          <a:prstGeom prst="rect">
            <a:avLst/>
          </a:prstGeom>
          <a:noFill/>
        </p:spPr>
        <p:txBody>
          <a:bodyPr wrap="square" rtlCol="0">
            <a:spAutoFit/>
          </a:bodyPr>
          <a:lstStyle/>
          <a:p>
            <a:pPr algn="ctr"/>
            <a:r>
              <a:rPr lang="en-US" sz="2400">
                <a:solidFill>
                  <a:srgbClr val="1D376C"/>
                </a:solidFill>
                <a:latin typeface="Pacifico" panose="00000500000000000000" pitchFamily="2" charset="0"/>
              </a:rPr>
              <a:t>Goodwill</a:t>
            </a:r>
          </a:p>
        </p:txBody>
      </p:sp>
      <p:sp>
        <p:nvSpPr>
          <p:cNvPr id="6" name="TextBox 5">
            <a:extLst>
              <a:ext uri="{FF2B5EF4-FFF2-40B4-BE49-F238E27FC236}">
                <a16:creationId xmlns:a16="http://schemas.microsoft.com/office/drawing/2014/main" id="{A5DD9506-B58A-485F-8ABF-87459FD5E0BE}"/>
              </a:ext>
            </a:extLst>
          </p:cNvPr>
          <p:cNvSpPr txBox="1"/>
          <p:nvPr/>
        </p:nvSpPr>
        <p:spPr>
          <a:xfrm>
            <a:off x="4044771" y="280635"/>
            <a:ext cx="4106981" cy="925894"/>
          </a:xfrm>
          <a:prstGeom prst="rect">
            <a:avLst/>
          </a:prstGeom>
          <a:noFill/>
        </p:spPr>
        <p:txBody>
          <a:bodyPr wrap="square" rtlCol="0">
            <a:spAutoFit/>
          </a:bodyPr>
          <a:lstStyle/>
          <a:p>
            <a:pPr>
              <a:lnSpc>
                <a:spcPts val="6500"/>
              </a:lnSpc>
            </a:pPr>
            <a:r>
              <a:rPr lang="en-US" sz="6000" b="1">
                <a:solidFill>
                  <a:srgbClr val="1D376C"/>
                </a:solidFill>
                <a:latin typeface="Arial" panose="020B0604020202020204" pitchFamily="34" charset="0"/>
                <a:cs typeface="Arial" panose="020B0604020202020204" pitchFamily="34" charset="0"/>
              </a:rPr>
              <a:t>Objectives</a:t>
            </a:r>
          </a:p>
        </p:txBody>
      </p:sp>
      <p:sp>
        <p:nvSpPr>
          <p:cNvPr id="7" name="Rectangle 6">
            <a:extLst>
              <a:ext uri="{FF2B5EF4-FFF2-40B4-BE49-F238E27FC236}">
                <a16:creationId xmlns:a16="http://schemas.microsoft.com/office/drawing/2014/main" id="{488386A0-A8AA-4A84-8D33-F3179DF7D291}"/>
              </a:ext>
            </a:extLst>
          </p:cNvPr>
          <p:cNvSpPr/>
          <p:nvPr/>
        </p:nvSpPr>
        <p:spPr>
          <a:xfrm>
            <a:off x="-11080" y="0"/>
            <a:ext cx="660252" cy="6858000"/>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380057"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9988AA9-9D6E-4B9F-92BB-F0CDA632E91A}"/>
              </a:ext>
            </a:extLst>
          </p:cNvPr>
          <p:cNvGrpSpPr>
            <a:grpSpLocks noChangeAspect="1"/>
          </p:cNvGrpSpPr>
          <p:nvPr/>
        </p:nvGrpSpPr>
        <p:grpSpPr>
          <a:xfrm>
            <a:off x="807458" y="1560086"/>
            <a:ext cx="11035025" cy="4202057"/>
            <a:chOff x="1819010" y="1621911"/>
            <a:chExt cx="9362415" cy="3358778"/>
          </a:xfrm>
        </p:grpSpPr>
        <p:sp>
          <p:nvSpPr>
            <p:cNvPr id="9" name="Rectangle 8">
              <a:extLst>
                <a:ext uri="{FF2B5EF4-FFF2-40B4-BE49-F238E27FC236}">
                  <a16:creationId xmlns:a16="http://schemas.microsoft.com/office/drawing/2014/main" id="{669AD3AC-71EB-4A7E-9B78-E9FE74A3F245}"/>
                </a:ext>
              </a:extLst>
            </p:cNvPr>
            <p:cNvSpPr/>
            <p:nvPr/>
          </p:nvSpPr>
          <p:spPr>
            <a:xfrm>
              <a:off x="1819011" y="2003396"/>
              <a:ext cx="9362414" cy="568129"/>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A28BD54C-B56F-4CBD-8D15-009F9362E7A1}"/>
                </a:ext>
              </a:extLst>
            </p:cNvPr>
            <p:cNvSpPr/>
            <p:nvPr/>
          </p:nvSpPr>
          <p:spPr>
            <a:xfrm>
              <a:off x="2050055" y="1621911"/>
              <a:ext cx="8902085" cy="785714"/>
            </a:xfrm>
            <a:custGeom>
              <a:avLst/>
              <a:gdLst>
                <a:gd name="connsiteX0" fmla="*/ 0 w 8902085"/>
                <a:gd name="connsiteY0" fmla="*/ 147603 h 885600"/>
                <a:gd name="connsiteX1" fmla="*/ 147603 w 8902085"/>
                <a:gd name="connsiteY1" fmla="*/ 0 h 885600"/>
                <a:gd name="connsiteX2" fmla="*/ 8754482 w 8902085"/>
                <a:gd name="connsiteY2" fmla="*/ 0 h 885600"/>
                <a:gd name="connsiteX3" fmla="*/ 8902085 w 8902085"/>
                <a:gd name="connsiteY3" fmla="*/ 147603 h 885600"/>
                <a:gd name="connsiteX4" fmla="*/ 8902085 w 8902085"/>
                <a:gd name="connsiteY4" fmla="*/ 737997 h 885600"/>
                <a:gd name="connsiteX5" fmla="*/ 8754482 w 8902085"/>
                <a:gd name="connsiteY5" fmla="*/ 885600 h 885600"/>
                <a:gd name="connsiteX6" fmla="*/ 147603 w 8902085"/>
                <a:gd name="connsiteY6" fmla="*/ 885600 h 885600"/>
                <a:gd name="connsiteX7" fmla="*/ 0 w 8902085"/>
                <a:gd name="connsiteY7" fmla="*/ 737997 h 885600"/>
                <a:gd name="connsiteX8" fmla="*/ 0 w 8902085"/>
                <a:gd name="connsiteY8" fmla="*/ 147603 h 8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2085" h="885600">
                  <a:moveTo>
                    <a:pt x="0" y="147603"/>
                  </a:moveTo>
                  <a:cubicBezTo>
                    <a:pt x="0" y="66084"/>
                    <a:pt x="66084" y="0"/>
                    <a:pt x="147603" y="0"/>
                  </a:cubicBezTo>
                  <a:lnTo>
                    <a:pt x="8754482" y="0"/>
                  </a:lnTo>
                  <a:cubicBezTo>
                    <a:pt x="8836001" y="0"/>
                    <a:pt x="8902085" y="66084"/>
                    <a:pt x="8902085" y="147603"/>
                  </a:cubicBezTo>
                  <a:lnTo>
                    <a:pt x="8902085" y="737997"/>
                  </a:lnTo>
                  <a:cubicBezTo>
                    <a:pt x="8902085" y="819516"/>
                    <a:pt x="8836001" y="885600"/>
                    <a:pt x="8754482" y="885600"/>
                  </a:cubicBezTo>
                  <a:lnTo>
                    <a:pt x="147603" y="885600"/>
                  </a:lnTo>
                  <a:cubicBezTo>
                    <a:pt x="66084" y="885600"/>
                    <a:pt x="0" y="819516"/>
                    <a:pt x="0" y="737997"/>
                  </a:cubicBezTo>
                  <a:lnTo>
                    <a:pt x="0" y="147603"/>
                  </a:lnTo>
                  <a:close/>
                </a:path>
              </a:pathLst>
            </a:custGeom>
            <a:solidFill>
              <a:srgbClr val="1D376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95161" tIns="43231" rIns="295161" bIns="43231" numCol="1" spcCol="1270" anchor="ctr" anchorCtr="0">
              <a:noAutofit/>
            </a:bodyPr>
            <a:lstStyle/>
            <a:p>
              <a:pPr defTabSz="1066800">
                <a:lnSpc>
                  <a:spcPct val="90000"/>
                </a:lnSpc>
                <a:spcBef>
                  <a:spcPct val="0"/>
                </a:spcBef>
                <a:spcAft>
                  <a:spcPct val="35000"/>
                </a:spcAft>
              </a:pPr>
              <a:r>
                <a:rPr lang="en-US" sz="2400">
                  <a:ea typeface="+mn-lt"/>
                  <a:cs typeface="+mn-lt"/>
                </a:rPr>
                <a:t>Describe the importance of effective communication and people development.</a:t>
              </a:r>
              <a:endParaRPr lang="en-US"/>
            </a:p>
          </p:txBody>
        </p:sp>
        <p:sp>
          <p:nvSpPr>
            <p:cNvPr id="11" name="Rectangle 10">
              <a:extLst>
                <a:ext uri="{FF2B5EF4-FFF2-40B4-BE49-F238E27FC236}">
                  <a16:creationId xmlns:a16="http://schemas.microsoft.com/office/drawing/2014/main" id="{07CF06A0-3B28-45B7-8C3E-670674862DEE}"/>
                </a:ext>
              </a:extLst>
            </p:cNvPr>
            <p:cNvSpPr/>
            <p:nvPr/>
          </p:nvSpPr>
          <p:spPr>
            <a:xfrm>
              <a:off x="1819011" y="3207978"/>
              <a:ext cx="9362414" cy="568129"/>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E8993093-9375-4B10-B1C0-9D53871814D6}"/>
                </a:ext>
              </a:extLst>
            </p:cNvPr>
            <p:cNvSpPr/>
            <p:nvPr/>
          </p:nvSpPr>
          <p:spPr>
            <a:xfrm>
              <a:off x="2050055" y="2826495"/>
              <a:ext cx="8927746" cy="785714"/>
            </a:xfrm>
            <a:custGeom>
              <a:avLst/>
              <a:gdLst>
                <a:gd name="connsiteX0" fmla="*/ 0 w 8927746"/>
                <a:gd name="connsiteY0" fmla="*/ 147603 h 885600"/>
                <a:gd name="connsiteX1" fmla="*/ 147603 w 8927746"/>
                <a:gd name="connsiteY1" fmla="*/ 0 h 885600"/>
                <a:gd name="connsiteX2" fmla="*/ 8780143 w 8927746"/>
                <a:gd name="connsiteY2" fmla="*/ 0 h 885600"/>
                <a:gd name="connsiteX3" fmla="*/ 8927746 w 8927746"/>
                <a:gd name="connsiteY3" fmla="*/ 147603 h 885600"/>
                <a:gd name="connsiteX4" fmla="*/ 8927746 w 8927746"/>
                <a:gd name="connsiteY4" fmla="*/ 737997 h 885600"/>
                <a:gd name="connsiteX5" fmla="*/ 8780143 w 8927746"/>
                <a:gd name="connsiteY5" fmla="*/ 885600 h 885600"/>
                <a:gd name="connsiteX6" fmla="*/ 147603 w 8927746"/>
                <a:gd name="connsiteY6" fmla="*/ 885600 h 885600"/>
                <a:gd name="connsiteX7" fmla="*/ 0 w 8927746"/>
                <a:gd name="connsiteY7" fmla="*/ 737997 h 885600"/>
                <a:gd name="connsiteX8" fmla="*/ 0 w 8927746"/>
                <a:gd name="connsiteY8" fmla="*/ 147603 h 8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7746" h="885600">
                  <a:moveTo>
                    <a:pt x="0" y="147603"/>
                  </a:moveTo>
                  <a:cubicBezTo>
                    <a:pt x="0" y="66084"/>
                    <a:pt x="66084" y="0"/>
                    <a:pt x="147603" y="0"/>
                  </a:cubicBezTo>
                  <a:lnTo>
                    <a:pt x="8780143" y="0"/>
                  </a:lnTo>
                  <a:cubicBezTo>
                    <a:pt x="8861662" y="0"/>
                    <a:pt x="8927746" y="66084"/>
                    <a:pt x="8927746" y="147603"/>
                  </a:cubicBezTo>
                  <a:lnTo>
                    <a:pt x="8927746" y="737997"/>
                  </a:lnTo>
                  <a:cubicBezTo>
                    <a:pt x="8927746" y="819516"/>
                    <a:pt x="8861662" y="885600"/>
                    <a:pt x="8780143" y="885600"/>
                  </a:cubicBezTo>
                  <a:lnTo>
                    <a:pt x="147603" y="885600"/>
                  </a:lnTo>
                  <a:cubicBezTo>
                    <a:pt x="66084" y="885600"/>
                    <a:pt x="0" y="819516"/>
                    <a:pt x="0" y="737997"/>
                  </a:cubicBezTo>
                  <a:lnTo>
                    <a:pt x="0" y="147603"/>
                  </a:lnTo>
                  <a:close/>
                </a:path>
              </a:pathLst>
            </a:custGeom>
            <a:solidFill>
              <a:srgbClr val="B5ADA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95161" tIns="43231" rIns="295161" bIns="43231" numCol="1" spcCol="1270" anchor="ctr" anchorCtr="0">
              <a:noAutofit/>
            </a:bodyPr>
            <a:lstStyle/>
            <a:p>
              <a:pPr defTabSz="1066800">
                <a:lnSpc>
                  <a:spcPct val="90000"/>
                </a:lnSpc>
                <a:spcBef>
                  <a:spcPct val="0"/>
                </a:spcBef>
                <a:spcAft>
                  <a:spcPct val="35000"/>
                </a:spcAft>
              </a:pPr>
              <a:r>
                <a:rPr lang="en-US" sz="2400" kern="1200">
                  <a:latin typeface="Brandon Grotesque Regular"/>
                  <a:cs typeface="Arial"/>
                </a:rPr>
                <a:t>Discuss and demonstrate the</a:t>
              </a:r>
              <a:r>
                <a:rPr lang="en-US" sz="2400">
                  <a:latin typeface="Brandon Grotesque Regular"/>
                  <a:cs typeface="Arial"/>
                </a:rPr>
                <a:t> key elements of</a:t>
              </a:r>
              <a:r>
                <a:rPr lang="en-US" sz="2400" kern="1200">
                  <a:latin typeface="Brandon Grotesque Regular"/>
                  <a:cs typeface="Arial"/>
                </a:rPr>
                <a:t> effective communication</a:t>
              </a:r>
            </a:p>
          </p:txBody>
        </p:sp>
        <p:sp>
          <p:nvSpPr>
            <p:cNvPr id="13" name="Rectangle 12">
              <a:extLst>
                <a:ext uri="{FF2B5EF4-FFF2-40B4-BE49-F238E27FC236}">
                  <a16:creationId xmlns:a16="http://schemas.microsoft.com/office/drawing/2014/main" id="{FE621729-7E81-4D15-B2AB-4B2E4AF6FF96}"/>
                </a:ext>
              </a:extLst>
            </p:cNvPr>
            <p:cNvSpPr/>
            <p:nvPr/>
          </p:nvSpPr>
          <p:spPr>
            <a:xfrm>
              <a:off x="1819010" y="4412560"/>
              <a:ext cx="9362413" cy="568129"/>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Freeform: Shape 13">
              <a:extLst>
                <a:ext uri="{FF2B5EF4-FFF2-40B4-BE49-F238E27FC236}">
                  <a16:creationId xmlns:a16="http://schemas.microsoft.com/office/drawing/2014/main" id="{F42024EF-10EA-40B5-B8D7-4CABE53C36CB}"/>
                </a:ext>
              </a:extLst>
            </p:cNvPr>
            <p:cNvSpPr/>
            <p:nvPr/>
          </p:nvSpPr>
          <p:spPr>
            <a:xfrm>
              <a:off x="2050055" y="4031075"/>
              <a:ext cx="8936211" cy="785714"/>
            </a:xfrm>
            <a:custGeom>
              <a:avLst/>
              <a:gdLst>
                <a:gd name="connsiteX0" fmla="*/ 0 w 8936211"/>
                <a:gd name="connsiteY0" fmla="*/ 147603 h 885600"/>
                <a:gd name="connsiteX1" fmla="*/ 147603 w 8936211"/>
                <a:gd name="connsiteY1" fmla="*/ 0 h 885600"/>
                <a:gd name="connsiteX2" fmla="*/ 8788608 w 8936211"/>
                <a:gd name="connsiteY2" fmla="*/ 0 h 885600"/>
                <a:gd name="connsiteX3" fmla="*/ 8936211 w 8936211"/>
                <a:gd name="connsiteY3" fmla="*/ 147603 h 885600"/>
                <a:gd name="connsiteX4" fmla="*/ 8936211 w 8936211"/>
                <a:gd name="connsiteY4" fmla="*/ 737997 h 885600"/>
                <a:gd name="connsiteX5" fmla="*/ 8788608 w 8936211"/>
                <a:gd name="connsiteY5" fmla="*/ 885600 h 885600"/>
                <a:gd name="connsiteX6" fmla="*/ 147603 w 8936211"/>
                <a:gd name="connsiteY6" fmla="*/ 885600 h 885600"/>
                <a:gd name="connsiteX7" fmla="*/ 0 w 8936211"/>
                <a:gd name="connsiteY7" fmla="*/ 737997 h 885600"/>
                <a:gd name="connsiteX8" fmla="*/ 0 w 8936211"/>
                <a:gd name="connsiteY8" fmla="*/ 147603 h 8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6211" h="885600">
                  <a:moveTo>
                    <a:pt x="0" y="147603"/>
                  </a:moveTo>
                  <a:cubicBezTo>
                    <a:pt x="0" y="66084"/>
                    <a:pt x="66084" y="0"/>
                    <a:pt x="147603" y="0"/>
                  </a:cubicBezTo>
                  <a:lnTo>
                    <a:pt x="8788608" y="0"/>
                  </a:lnTo>
                  <a:cubicBezTo>
                    <a:pt x="8870127" y="0"/>
                    <a:pt x="8936211" y="66084"/>
                    <a:pt x="8936211" y="147603"/>
                  </a:cubicBezTo>
                  <a:lnTo>
                    <a:pt x="8936211" y="737997"/>
                  </a:lnTo>
                  <a:cubicBezTo>
                    <a:pt x="8936211" y="819516"/>
                    <a:pt x="8870127" y="885600"/>
                    <a:pt x="8788608" y="885600"/>
                  </a:cubicBezTo>
                  <a:lnTo>
                    <a:pt x="147603" y="885600"/>
                  </a:lnTo>
                  <a:cubicBezTo>
                    <a:pt x="66084" y="885600"/>
                    <a:pt x="0" y="819516"/>
                    <a:pt x="0" y="737997"/>
                  </a:cubicBezTo>
                  <a:lnTo>
                    <a:pt x="0" y="14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5161" tIns="43231" rIns="295161" bIns="43231" numCol="1" spcCol="1270" anchor="ctr" anchorCtr="0">
              <a:noAutofit/>
            </a:bodyPr>
            <a:lstStyle/>
            <a:p>
              <a:pPr defTabSz="1066800">
                <a:lnSpc>
                  <a:spcPct val="90000"/>
                </a:lnSpc>
                <a:spcBef>
                  <a:spcPct val="0"/>
                </a:spcBef>
                <a:spcAft>
                  <a:spcPct val="35000"/>
                </a:spcAft>
              </a:pPr>
              <a:r>
                <a:rPr lang="en-US" sz="2400" kern="1200">
                  <a:latin typeface="Brandon Grotesque Regular"/>
                  <a:cs typeface="Arial"/>
                </a:rPr>
                <a:t>Discuss and demonstrate the key </a:t>
              </a:r>
              <a:r>
                <a:rPr lang="en-US" sz="2400">
                  <a:latin typeface="Brandon Grotesque Regular"/>
                  <a:cs typeface="Arial"/>
                </a:rPr>
                <a:t>e</a:t>
              </a:r>
              <a:r>
                <a:rPr lang="en-US" sz="2400" kern="1200">
                  <a:latin typeface="Brandon Grotesque Regular"/>
                  <a:cs typeface="Arial"/>
                </a:rPr>
                <a:t>lements of people </a:t>
              </a:r>
              <a:r>
                <a:rPr lang="en-US" sz="2400">
                  <a:latin typeface="Brandon Grotesque Regular"/>
                  <a:cs typeface="Arial"/>
                </a:rPr>
                <a:t>d</a:t>
              </a:r>
              <a:r>
                <a:rPr lang="en-US" sz="2400" kern="1200">
                  <a:latin typeface="Brandon Grotesque Regular"/>
                  <a:cs typeface="Arial"/>
                </a:rPr>
                <a:t>evelopment</a:t>
              </a:r>
            </a:p>
          </p:txBody>
        </p:sp>
      </p:grpSp>
    </p:spTree>
    <p:custDataLst>
      <p:tags r:id="rId1"/>
    </p:custDataLst>
    <p:extLst>
      <p:ext uri="{BB962C8B-B14F-4D97-AF65-F5344CB8AC3E}">
        <p14:creationId xmlns:p14="http://schemas.microsoft.com/office/powerpoint/2010/main" val="503382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1117600"/>
            <a:chOff x="0" y="0"/>
            <a:chExt cx="24384000" cy="2235200"/>
          </a:xfrm>
        </p:grpSpPr>
        <p:sp>
          <p:nvSpPr>
            <p:cNvPr id="3" name="Freeform 3"/>
            <p:cNvSpPr/>
            <p:nvPr/>
          </p:nvSpPr>
          <p:spPr>
            <a:xfrm>
              <a:off x="0" y="0"/>
              <a:ext cx="24383952" cy="2235202"/>
            </a:xfrm>
            <a:custGeom>
              <a:avLst/>
              <a:gdLst/>
              <a:ahLst/>
              <a:cxnLst/>
              <a:rect l="l" t="t" r="r" b="b"/>
              <a:pathLst>
                <a:path w="24383952" h="2235202">
                  <a:moveTo>
                    <a:pt x="0" y="0"/>
                  </a:moveTo>
                  <a:lnTo>
                    <a:pt x="24383952" y="0"/>
                  </a:lnTo>
                  <a:lnTo>
                    <a:pt x="24383952" y="2235202"/>
                  </a:lnTo>
                  <a:lnTo>
                    <a:pt x="0" y="2235202"/>
                  </a:lnTo>
                  <a:close/>
                </a:path>
              </a:pathLst>
            </a:custGeom>
            <a:solidFill>
              <a:srgbClr val="002D74"/>
            </a:solidFill>
          </p:spPr>
          <p:txBody>
            <a:bodyPr/>
            <a:lstStyle/>
            <a:p>
              <a:endParaRPr lang="en-US"/>
            </a:p>
          </p:txBody>
        </p:sp>
      </p:grpSp>
      <p:grpSp>
        <p:nvGrpSpPr>
          <p:cNvPr id="4" name="Group 4"/>
          <p:cNvGrpSpPr/>
          <p:nvPr/>
        </p:nvGrpSpPr>
        <p:grpSpPr>
          <a:xfrm>
            <a:off x="1092577" y="1212950"/>
            <a:ext cx="4054068" cy="1115911"/>
            <a:chOff x="0" y="0"/>
            <a:chExt cx="8108135" cy="2231822"/>
          </a:xfrm>
        </p:grpSpPr>
        <p:sp>
          <p:nvSpPr>
            <p:cNvPr id="5" name="Freeform 5"/>
            <p:cNvSpPr/>
            <p:nvPr/>
          </p:nvSpPr>
          <p:spPr>
            <a:xfrm>
              <a:off x="0" y="0"/>
              <a:ext cx="8108135" cy="2231822"/>
            </a:xfrm>
            <a:custGeom>
              <a:avLst/>
              <a:gdLst/>
              <a:ahLst/>
              <a:cxnLst/>
              <a:rect l="l" t="t" r="r" b="b"/>
              <a:pathLst>
                <a:path w="8108135" h="2231822">
                  <a:moveTo>
                    <a:pt x="0" y="0"/>
                  </a:moveTo>
                  <a:lnTo>
                    <a:pt x="8108135" y="0"/>
                  </a:lnTo>
                  <a:lnTo>
                    <a:pt x="8108135" y="2231822"/>
                  </a:lnTo>
                  <a:lnTo>
                    <a:pt x="0" y="2231822"/>
                  </a:lnTo>
                  <a:close/>
                </a:path>
              </a:pathLst>
            </a:custGeom>
            <a:solidFill>
              <a:srgbClr val="00ADBC"/>
            </a:solidFill>
          </p:spPr>
          <p:txBody>
            <a:bodyPr/>
            <a:lstStyle/>
            <a:p>
              <a:endParaRPr lang="en-US"/>
            </a:p>
          </p:txBody>
        </p:sp>
      </p:grpSp>
      <p:sp>
        <p:nvSpPr>
          <p:cNvPr id="6" name="Freeform 6"/>
          <p:cNvSpPr/>
          <p:nvPr/>
        </p:nvSpPr>
        <p:spPr>
          <a:xfrm>
            <a:off x="7045356" y="2294901"/>
            <a:ext cx="4054068" cy="4563099"/>
          </a:xfrm>
          <a:custGeom>
            <a:avLst/>
            <a:gdLst/>
            <a:ahLst/>
            <a:cxnLst/>
            <a:rect l="l" t="t" r="r" b="b"/>
            <a:pathLst>
              <a:path w="6081102" h="6844648">
                <a:moveTo>
                  <a:pt x="0" y="0"/>
                </a:moveTo>
                <a:lnTo>
                  <a:pt x="6081101" y="0"/>
                </a:lnTo>
                <a:lnTo>
                  <a:pt x="6081101" y="6844648"/>
                </a:lnTo>
                <a:lnTo>
                  <a:pt x="0" y="6844648"/>
                </a:lnTo>
                <a:lnTo>
                  <a:pt x="0" y="0"/>
                </a:lnTo>
                <a:close/>
              </a:path>
            </a:pathLst>
          </a:custGeom>
          <a:blipFill>
            <a:blip r:embed="rId3"/>
            <a:stretch>
              <a:fillRect l="-5989" t="-556" r="-7193"/>
            </a:stretch>
          </a:blipFill>
        </p:spPr>
        <p:txBody>
          <a:bodyPr/>
          <a:lstStyle/>
          <a:p>
            <a:endParaRPr lang="en-US"/>
          </a:p>
        </p:txBody>
      </p:sp>
      <p:sp>
        <p:nvSpPr>
          <p:cNvPr id="7" name="Freeform 7"/>
          <p:cNvSpPr/>
          <p:nvPr/>
        </p:nvSpPr>
        <p:spPr>
          <a:xfrm>
            <a:off x="1092577" y="2294902"/>
            <a:ext cx="4054068" cy="4580078"/>
          </a:xfrm>
          <a:custGeom>
            <a:avLst/>
            <a:gdLst/>
            <a:ahLst/>
            <a:cxnLst/>
            <a:rect l="l" t="t" r="r" b="b"/>
            <a:pathLst>
              <a:path w="6081102" h="6870117">
                <a:moveTo>
                  <a:pt x="0" y="0"/>
                </a:moveTo>
                <a:lnTo>
                  <a:pt x="6081101" y="0"/>
                </a:lnTo>
                <a:lnTo>
                  <a:pt x="6081101" y="6870117"/>
                </a:lnTo>
                <a:lnTo>
                  <a:pt x="0" y="6870117"/>
                </a:lnTo>
                <a:lnTo>
                  <a:pt x="0" y="0"/>
                </a:lnTo>
                <a:close/>
              </a:path>
            </a:pathLst>
          </a:custGeom>
          <a:blipFill>
            <a:blip r:embed="rId4"/>
            <a:stretch>
              <a:fillRect t="-8038" r="-32395" b="-9151"/>
            </a:stretch>
          </a:blipFill>
        </p:spPr>
        <p:txBody>
          <a:bodyPr/>
          <a:lstStyle/>
          <a:p>
            <a:endParaRPr lang="en-US"/>
          </a:p>
        </p:txBody>
      </p:sp>
      <p:sp>
        <p:nvSpPr>
          <p:cNvPr id="8" name="Freeform 8"/>
          <p:cNvSpPr/>
          <p:nvPr/>
        </p:nvSpPr>
        <p:spPr>
          <a:xfrm>
            <a:off x="1204558" y="2449511"/>
            <a:ext cx="3830104" cy="4311014"/>
          </a:xfrm>
          <a:custGeom>
            <a:avLst/>
            <a:gdLst/>
            <a:ahLst/>
            <a:cxnLst/>
            <a:rect l="l" t="t" r="r" b="b"/>
            <a:pathLst>
              <a:path w="5745156" h="6466521">
                <a:moveTo>
                  <a:pt x="0" y="0"/>
                </a:moveTo>
                <a:lnTo>
                  <a:pt x="5745156" y="0"/>
                </a:lnTo>
                <a:lnTo>
                  <a:pt x="5745156" y="6466521"/>
                </a:lnTo>
                <a:lnTo>
                  <a:pt x="0" y="6466521"/>
                </a:lnTo>
                <a:lnTo>
                  <a:pt x="0" y="0"/>
                </a:lnTo>
                <a:close/>
              </a:path>
            </a:pathLst>
          </a:custGeom>
          <a:blipFill>
            <a:blip r:embed="rId5"/>
            <a:stretch>
              <a:fillRect l="-10545" t="-2098" r="-17825" b="-11952"/>
            </a:stretch>
          </a:blipFill>
        </p:spPr>
        <p:txBody>
          <a:bodyPr/>
          <a:lstStyle/>
          <a:p>
            <a:endParaRPr lang="en-US"/>
          </a:p>
        </p:txBody>
      </p:sp>
      <p:grpSp>
        <p:nvGrpSpPr>
          <p:cNvPr id="9" name="Group 9"/>
          <p:cNvGrpSpPr/>
          <p:nvPr/>
        </p:nvGrpSpPr>
        <p:grpSpPr>
          <a:xfrm>
            <a:off x="7045356" y="1212950"/>
            <a:ext cx="4054068" cy="1115911"/>
            <a:chOff x="0" y="0"/>
            <a:chExt cx="8108135" cy="2231822"/>
          </a:xfrm>
        </p:grpSpPr>
        <p:sp>
          <p:nvSpPr>
            <p:cNvPr id="10" name="Freeform 10"/>
            <p:cNvSpPr/>
            <p:nvPr/>
          </p:nvSpPr>
          <p:spPr>
            <a:xfrm>
              <a:off x="0" y="0"/>
              <a:ext cx="8108135" cy="2231822"/>
            </a:xfrm>
            <a:custGeom>
              <a:avLst/>
              <a:gdLst/>
              <a:ahLst/>
              <a:cxnLst/>
              <a:rect l="l" t="t" r="r" b="b"/>
              <a:pathLst>
                <a:path w="8108135" h="2231822">
                  <a:moveTo>
                    <a:pt x="0" y="0"/>
                  </a:moveTo>
                  <a:lnTo>
                    <a:pt x="8108135" y="0"/>
                  </a:lnTo>
                  <a:lnTo>
                    <a:pt x="8108135" y="2231822"/>
                  </a:lnTo>
                  <a:lnTo>
                    <a:pt x="0" y="2231822"/>
                  </a:lnTo>
                  <a:close/>
                </a:path>
              </a:pathLst>
            </a:custGeom>
            <a:solidFill>
              <a:srgbClr val="00ADBC"/>
            </a:solidFill>
          </p:spPr>
          <p:txBody>
            <a:bodyPr/>
            <a:lstStyle/>
            <a:p>
              <a:endParaRPr lang="en-US"/>
            </a:p>
          </p:txBody>
        </p:sp>
      </p:grpSp>
      <p:sp>
        <p:nvSpPr>
          <p:cNvPr id="12" name="TextBox 12"/>
          <p:cNvSpPr txBox="1"/>
          <p:nvPr/>
        </p:nvSpPr>
        <p:spPr>
          <a:xfrm>
            <a:off x="0" y="97072"/>
            <a:ext cx="12192000" cy="842667"/>
          </a:xfrm>
          <a:prstGeom prst="rect">
            <a:avLst/>
          </a:prstGeom>
        </p:spPr>
        <p:txBody>
          <a:bodyPr lIns="0" tIns="0" rIns="0" bIns="0" rtlCol="0" anchor="t">
            <a:spAutoFit/>
          </a:bodyPr>
          <a:lstStyle/>
          <a:p>
            <a:pPr algn="ctr">
              <a:lnSpc>
                <a:spcPts val="7201"/>
              </a:lnSpc>
            </a:pPr>
            <a:r>
              <a:rPr lang="en-US" sz="5144">
                <a:solidFill>
                  <a:srgbClr val="FFFFFF"/>
                </a:solidFill>
                <a:latin typeface="Arial Bold"/>
              </a:rPr>
              <a:t>Facilitators</a:t>
            </a:r>
          </a:p>
        </p:txBody>
      </p:sp>
      <p:sp>
        <p:nvSpPr>
          <p:cNvPr id="13" name="TextBox 13"/>
          <p:cNvSpPr txBox="1"/>
          <p:nvPr/>
        </p:nvSpPr>
        <p:spPr>
          <a:xfrm>
            <a:off x="10293284" y="6165851"/>
            <a:ext cx="1212917" cy="371897"/>
          </a:xfrm>
          <a:prstGeom prst="rect">
            <a:avLst/>
          </a:prstGeom>
        </p:spPr>
        <p:txBody>
          <a:bodyPr lIns="0" tIns="0" rIns="0" bIns="0" rtlCol="0" anchor="t">
            <a:spAutoFit/>
          </a:bodyPr>
          <a:lstStyle/>
          <a:p>
            <a:pPr algn="ctr">
              <a:lnSpc>
                <a:spcPts val="2880"/>
              </a:lnSpc>
            </a:pPr>
            <a:r>
              <a:rPr lang="en-US" sz="2400">
                <a:solidFill>
                  <a:srgbClr val="002D74"/>
                </a:solidFill>
                <a:latin typeface="Pacifico"/>
              </a:rPr>
              <a:t>Goodwill</a:t>
            </a:r>
          </a:p>
        </p:txBody>
      </p:sp>
      <p:sp>
        <p:nvSpPr>
          <p:cNvPr id="14" name="TextBox 14"/>
          <p:cNvSpPr txBox="1"/>
          <p:nvPr/>
        </p:nvSpPr>
        <p:spPr>
          <a:xfrm>
            <a:off x="1092577" y="1128624"/>
            <a:ext cx="4054068" cy="1149545"/>
          </a:xfrm>
          <a:prstGeom prst="rect">
            <a:avLst/>
          </a:prstGeom>
        </p:spPr>
        <p:txBody>
          <a:bodyPr lIns="0" tIns="0" rIns="0" bIns="0" rtlCol="0" anchor="t">
            <a:spAutoFit/>
          </a:bodyPr>
          <a:lstStyle/>
          <a:p>
            <a:pPr algn="ctr">
              <a:lnSpc>
                <a:spcPts val="4667"/>
              </a:lnSpc>
            </a:pPr>
            <a:r>
              <a:rPr lang="en-US" sz="2800">
                <a:solidFill>
                  <a:srgbClr val="FFFFFF"/>
                </a:solidFill>
                <a:latin typeface="Brandon Grotesque"/>
              </a:rPr>
              <a:t>Rusty Rubert</a:t>
            </a:r>
          </a:p>
          <a:p>
            <a:pPr algn="ctr">
              <a:lnSpc>
                <a:spcPts val="4667"/>
              </a:lnSpc>
            </a:pPr>
            <a:r>
              <a:rPr lang="en-US" sz="2600">
                <a:solidFill>
                  <a:srgbClr val="FFFFFF"/>
                </a:solidFill>
                <a:latin typeface="Brandon Grotesque"/>
              </a:rPr>
              <a:t>Retail, Sr. District Manager</a:t>
            </a:r>
          </a:p>
        </p:txBody>
      </p:sp>
      <p:sp>
        <p:nvSpPr>
          <p:cNvPr id="15" name="TextBox 15"/>
          <p:cNvSpPr txBox="1"/>
          <p:nvPr/>
        </p:nvSpPr>
        <p:spPr>
          <a:xfrm>
            <a:off x="7045356" y="1143100"/>
            <a:ext cx="4054068" cy="1152175"/>
          </a:xfrm>
          <a:prstGeom prst="rect">
            <a:avLst/>
          </a:prstGeom>
        </p:spPr>
        <p:txBody>
          <a:bodyPr lIns="0" tIns="0" rIns="0" bIns="0" rtlCol="0" anchor="t">
            <a:spAutoFit/>
          </a:bodyPr>
          <a:lstStyle/>
          <a:p>
            <a:pPr algn="ctr">
              <a:lnSpc>
                <a:spcPts val="4667"/>
              </a:lnSpc>
            </a:pPr>
            <a:r>
              <a:rPr lang="en-US" sz="2800">
                <a:solidFill>
                  <a:srgbClr val="FFFFFF"/>
                </a:solidFill>
                <a:latin typeface="Brandon Grotesque"/>
              </a:rPr>
              <a:t>Jake Meyer</a:t>
            </a:r>
          </a:p>
          <a:p>
            <a:pPr algn="ctr">
              <a:lnSpc>
                <a:spcPts val="4667"/>
              </a:lnSpc>
            </a:pPr>
            <a:r>
              <a:rPr lang="en-US" sz="2600">
                <a:solidFill>
                  <a:srgbClr val="FFFFFF"/>
                </a:solidFill>
                <a:latin typeface="Brandon Grotesque"/>
              </a:rPr>
              <a:t>HR Business Partner</a:t>
            </a:r>
          </a:p>
        </p:txBody>
      </p:sp>
      <p:pic>
        <p:nvPicPr>
          <p:cNvPr id="16" name="Picture 15" descr="A cartoon of a unicorn&#10;&#10;Description automatically generated">
            <a:extLst>
              <a:ext uri="{FF2B5EF4-FFF2-40B4-BE49-F238E27FC236}">
                <a16:creationId xmlns:a16="http://schemas.microsoft.com/office/drawing/2014/main" id="{874EB5C9-8E71-3B5C-9952-BD098541E138}"/>
              </a:ext>
            </a:extLst>
          </p:cNvPr>
          <p:cNvPicPr>
            <a:picLocks noChangeAspect="1"/>
          </p:cNvPicPr>
          <p:nvPr/>
        </p:nvPicPr>
        <p:blipFill>
          <a:blip r:embed="rId6"/>
          <a:stretch>
            <a:fillRect/>
          </a:stretch>
        </p:blipFill>
        <p:spPr>
          <a:xfrm>
            <a:off x="6638579" y="2449511"/>
            <a:ext cx="4460845" cy="4460845"/>
          </a:xfrm>
          <a:prstGeom prst="rect">
            <a:avLst/>
          </a:prstGeom>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57531" y="517417"/>
            <a:ext cx="10076938" cy="51785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EC1039C-EBEC-4C7A-A918-0718C681170B}"/>
              </a:ext>
            </a:extLst>
          </p:cNvPr>
          <p:cNvSpPr txBox="1"/>
          <p:nvPr/>
        </p:nvSpPr>
        <p:spPr>
          <a:xfrm>
            <a:off x="10007600" y="6115700"/>
            <a:ext cx="2006600" cy="461665"/>
          </a:xfrm>
          <a:prstGeom prst="rect">
            <a:avLst/>
          </a:prstGeom>
          <a:noFill/>
        </p:spPr>
        <p:txBody>
          <a:bodyPr wrap="square" rtlCol="0">
            <a:spAutoFit/>
          </a:bodyPr>
          <a:lstStyle/>
          <a:p>
            <a:pPr algn="ctr"/>
            <a:r>
              <a:rPr lang="en-US" sz="2400">
                <a:solidFill>
                  <a:srgbClr val="1D376C"/>
                </a:solidFill>
                <a:latin typeface="Pacifico" panose="00000500000000000000" pitchFamily="2" charset="0"/>
              </a:rPr>
              <a:t>Goodwill</a:t>
            </a:r>
          </a:p>
        </p:txBody>
      </p:sp>
      <p:sp>
        <p:nvSpPr>
          <p:cNvPr id="8" name="TextBox 7">
            <a:extLst>
              <a:ext uri="{FF2B5EF4-FFF2-40B4-BE49-F238E27FC236}">
                <a16:creationId xmlns:a16="http://schemas.microsoft.com/office/drawing/2014/main" id="{AAD38760-A22B-43AD-8F45-9D7096AAEFE8}"/>
              </a:ext>
            </a:extLst>
          </p:cNvPr>
          <p:cNvSpPr txBox="1"/>
          <p:nvPr/>
        </p:nvSpPr>
        <p:spPr>
          <a:xfrm>
            <a:off x="2568390" y="3324713"/>
            <a:ext cx="7055219" cy="842538"/>
          </a:xfrm>
          <a:prstGeom prst="rect">
            <a:avLst/>
          </a:prstGeom>
          <a:noFill/>
        </p:spPr>
        <p:txBody>
          <a:bodyPr wrap="square" lIns="91440" tIns="45720" rIns="91440" bIns="45720" rtlCol="0" anchor="t">
            <a:spAutoFit/>
          </a:bodyPr>
          <a:lstStyle/>
          <a:p>
            <a:pPr algn="ctr">
              <a:lnSpc>
                <a:spcPts val="3200"/>
              </a:lnSpc>
            </a:pPr>
            <a:r>
              <a:rPr lang="en-US" sz="9600">
                <a:solidFill>
                  <a:schemeClr val="bg1"/>
                </a:solidFill>
                <a:latin typeface="Pacifico"/>
                <a:cs typeface="Arial"/>
              </a:rPr>
              <a:t>I</a:t>
            </a:r>
            <a:r>
              <a:rPr lang="en-US" sz="11500">
                <a:solidFill>
                  <a:schemeClr val="bg1"/>
                </a:solidFill>
                <a:latin typeface="Pacifico"/>
                <a:cs typeface="Arial"/>
              </a:rPr>
              <a:t>cebreaker</a:t>
            </a:r>
            <a:endParaRPr lang="en-US" sz="11500">
              <a:solidFill>
                <a:schemeClr val="bg1"/>
              </a:solidFill>
              <a:latin typeface="Pacifico" panose="00000500000000000000" pitchFamily="2" charset="0"/>
              <a:cs typeface="Arial" panose="020B0604020202020204" pitchFamily="34" charset="0"/>
            </a:endParaRPr>
          </a:p>
        </p:txBody>
      </p:sp>
      <p:sp>
        <p:nvSpPr>
          <p:cNvPr id="10" name="L-Shape 9">
            <a:extLst>
              <a:ext uri="{FF2B5EF4-FFF2-40B4-BE49-F238E27FC236}">
                <a16:creationId xmlns:a16="http://schemas.microsoft.com/office/drawing/2014/main" id="{C5FAFC57-8B9D-4D74-B17D-C58BE7B9A241}"/>
              </a:ext>
            </a:extLst>
          </p:cNvPr>
          <p:cNvSpPr/>
          <p:nvPr/>
        </p:nvSpPr>
        <p:spPr>
          <a:xfrm rot="10800000" flipH="1">
            <a:off x="959323" y="393512"/>
            <a:ext cx="1330326" cy="1231900"/>
          </a:xfrm>
          <a:prstGeom prst="corner">
            <a:avLst>
              <a:gd name="adj1" fmla="val 24939"/>
              <a:gd name="adj2" fmla="val 24467"/>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15520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C9BBE6-43B5-4023-BE36-497C7A2B05D6}"/>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C4EBC5-C024-4460-8936-EF0B9310CC1D}"/>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A4240E-4E75-4DBF-B4FD-F67550F3722D}"/>
              </a:ext>
            </a:extLst>
          </p:cNvPr>
          <p:cNvSpPr txBox="1"/>
          <p:nvPr/>
        </p:nvSpPr>
        <p:spPr>
          <a:xfrm>
            <a:off x="1200150" y="280635"/>
            <a:ext cx="9791699" cy="925894"/>
          </a:xfrm>
          <a:prstGeom prst="rect">
            <a:avLst/>
          </a:prstGeom>
          <a:noFill/>
        </p:spPr>
        <p:txBody>
          <a:bodyPr wrap="square" rtlCol="0">
            <a:spAutoFit/>
          </a:bodyPr>
          <a:lstStyle/>
          <a:p>
            <a:pPr algn="ctr">
              <a:lnSpc>
                <a:spcPts val="6500"/>
              </a:lnSpc>
            </a:pPr>
            <a:r>
              <a:rPr lang="en-US" sz="6000" b="1">
                <a:solidFill>
                  <a:schemeClr val="bg1"/>
                </a:solidFill>
                <a:latin typeface="Arial" panose="020B0604020202020204" pitchFamily="34" charset="0"/>
                <a:cs typeface="Arial" panose="020B0604020202020204" pitchFamily="34" charset="0"/>
              </a:rPr>
              <a:t>Why Essential Leadership</a:t>
            </a:r>
          </a:p>
        </p:txBody>
      </p:sp>
      <p:sp>
        <p:nvSpPr>
          <p:cNvPr id="9" name="TextBox 8">
            <a:extLst>
              <a:ext uri="{FF2B5EF4-FFF2-40B4-BE49-F238E27FC236}">
                <a16:creationId xmlns:a16="http://schemas.microsoft.com/office/drawing/2014/main" id="{D9055B3D-E619-418D-917F-E9AC4682B56C}"/>
              </a:ext>
            </a:extLst>
          </p:cNvPr>
          <p:cNvSpPr txBox="1"/>
          <p:nvPr/>
        </p:nvSpPr>
        <p:spPr>
          <a:xfrm>
            <a:off x="10007600" y="6115700"/>
            <a:ext cx="2006600" cy="461665"/>
          </a:xfrm>
          <a:prstGeom prst="rect">
            <a:avLst/>
          </a:prstGeom>
          <a:noFill/>
        </p:spPr>
        <p:txBody>
          <a:bodyPr wrap="square" rtlCol="0">
            <a:spAutoFit/>
          </a:bodyPr>
          <a:lstStyle/>
          <a:p>
            <a:pPr algn="ctr"/>
            <a:r>
              <a:rPr lang="en-US" sz="2400">
                <a:solidFill>
                  <a:srgbClr val="1D376C"/>
                </a:solidFill>
                <a:latin typeface="Pacifico" panose="00000500000000000000" pitchFamily="2" charset="0"/>
              </a:rPr>
              <a:t>Goodwill</a:t>
            </a:r>
          </a:p>
        </p:txBody>
      </p:sp>
      <p:sp>
        <p:nvSpPr>
          <p:cNvPr id="10" name="TextBox 9">
            <a:extLst>
              <a:ext uri="{FF2B5EF4-FFF2-40B4-BE49-F238E27FC236}">
                <a16:creationId xmlns:a16="http://schemas.microsoft.com/office/drawing/2014/main" id="{AECF039B-E2D7-1A66-9237-E28DA5197365}"/>
              </a:ext>
            </a:extLst>
          </p:cNvPr>
          <p:cNvSpPr txBox="1"/>
          <p:nvPr/>
        </p:nvSpPr>
        <p:spPr>
          <a:xfrm>
            <a:off x="1044614" y="2446591"/>
            <a:ext cx="8110271" cy="3970318"/>
          </a:xfrm>
          <a:prstGeom prst="rect">
            <a:avLst/>
          </a:prstGeom>
          <a:noFill/>
        </p:spPr>
        <p:txBody>
          <a:bodyPr wrap="square">
            <a:spAutoFit/>
          </a:bodyPr>
          <a:lstStyle/>
          <a:p>
            <a:r>
              <a:rPr lang="en-US" sz="3600">
                <a:latin typeface="Brandon Grotesque Regular"/>
              </a:rPr>
              <a:t>Career advancement </a:t>
            </a:r>
            <a:endParaRPr lang="en-US" sz="3600">
              <a:latin typeface="Brandon Grotesque Regular"/>
              <a:cs typeface="Calibri"/>
            </a:endParaRPr>
          </a:p>
          <a:p>
            <a:endParaRPr lang="en-US" sz="3600">
              <a:latin typeface="Brandon Grotesque Regular"/>
            </a:endParaRPr>
          </a:p>
          <a:p>
            <a:r>
              <a:rPr lang="en-US" sz="3600">
                <a:latin typeface="Brandon Grotesque Regular"/>
              </a:rPr>
              <a:t>Personal growth </a:t>
            </a:r>
            <a:endParaRPr lang="en-US" sz="3600">
              <a:latin typeface="Brandon Grotesque Regular"/>
              <a:cs typeface="Calibri"/>
            </a:endParaRPr>
          </a:p>
          <a:p>
            <a:pPr marL="0" indent="0">
              <a:buNone/>
            </a:pPr>
            <a:endParaRPr lang="en-US" sz="3600">
              <a:latin typeface="Brandon Grotesque Regular"/>
            </a:endParaRPr>
          </a:p>
          <a:p>
            <a:pPr marL="0" indent="0">
              <a:buNone/>
            </a:pPr>
            <a:r>
              <a:rPr lang="en-US" sz="3600">
                <a:latin typeface="Brandon Grotesque Regular"/>
              </a:rPr>
              <a:t>Team effectiveness</a:t>
            </a:r>
          </a:p>
          <a:p>
            <a:pPr marL="0" indent="0">
              <a:buNone/>
            </a:pPr>
            <a:endParaRPr lang="en-US" sz="3600">
              <a:latin typeface="Brandon Grotesque Regular"/>
            </a:endParaRPr>
          </a:p>
          <a:p>
            <a:pPr marL="0" indent="0">
              <a:buNone/>
            </a:pPr>
            <a:r>
              <a:rPr lang="en-US" sz="3600">
                <a:latin typeface="Brandon Grotesque Regular"/>
              </a:rPr>
              <a:t>Organizational impact </a:t>
            </a:r>
            <a:endParaRPr lang="en-US" sz="3600">
              <a:latin typeface="Brandon Grotesque Regular"/>
              <a:cs typeface="Calibri"/>
            </a:endParaRPr>
          </a:p>
        </p:txBody>
      </p:sp>
      <p:pic>
        <p:nvPicPr>
          <p:cNvPr id="19" name="Picture 18">
            <a:extLst>
              <a:ext uri="{FF2B5EF4-FFF2-40B4-BE49-F238E27FC236}">
                <a16:creationId xmlns:a16="http://schemas.microsoft.com/office/drawing/2014/main" id="{962CA671-E042-8BEB-A8C2-355AB381502A}"/>
              </a:ext>
            </a:extLst>
          </p:cNvPr>
          <p:cNvPicPr>
            <a:picLocks noChangeAspect="1"/>
          </p:cNvPicPr>
          <p:nvPr/>
        </p:nvPicPr>
        <p:blipFill>
          <a:blip r:embed="rId4"/>
          <a:stretch>
            <a:fillRect/>
          </a:stretch>
        </p:blipFill>
        <p:spPr>
          <a:xfrm>
            <a:off x="6096000" y="2644588"/>
            <a:ext cx="4838369" cy="2882588"/>
          </a:xfrm>
          <a:prstGeom prst="rect">
            <a:avLst/>
          </a:prstGeom>
        </p:spPr>
      </p:pic>
    </p:spTree>
    <p:custDataLst>
      <p:tags r:id="rId1"/>
    </p:custDataLst>
    <p:extLst>
      <p:ext uri="{BB962C8B-B14F-4D97-AF65-F5344CB8AC3E}">
        <p14:creationId xmlns:p14="http://schemas.microsoft.com/office/powerpoint/2010/main" val="2176103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id="{F1AB607B-30D7-4DED-AC86-8CDB7B8BFC7E}"/>
              </a:ext>
            </a:extLst>
          </p:cNvPr>
          <p:cNvSpPr/>
          <p:nvPr/>
        </p:nvSpPr>
        <p:spPr>
          <a:xfrm>
            <a:off x="6160024" y="1903644"/>
            <a:ext cx="5757831" cy="225932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181F9097-C070-4CE5-919F-0BDE0D734E94}"/>
              </a:ext>
            </a:extLst>
          </p:cNvPr>
          <p:cNvSpPr/>
          <p:nvPr/>
        </p:nvSpPr>
        <p:spPr>
          <a:xfrm>
            <a:off x="206046" y="4283163"/>
            <a:ext cx="5599300" cy="2259329"/>
          </a:xfrm>
          <a:prstGeom prst="rect">
            <a:avLst/>
          </a:prstGeom>
          <a:solidFill>
            <a:srgbClr val="1D37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FC9BBE6-43B5-4023-BE36-497C7A2B05D6}"/>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C4EBC5-C024-4460-8936-EF0B9310CC1D}"/>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A4240E-4E75-4DBF-B4FD-F67550F3722D}"/>
              </a:ext>
            </a:extLst>
          </p:cNvPr>
          <p:cNvSpPr txBox="1"/>
          <p:nvPr/>
        </p:nvSpPr>
        <p:spPr>
          <a:xfrm>
            <a:off x="1044615" y="296608"/>
            <a:ext cx="10102771" cy="941150"/>
          </a:xfrm>
          <a:prstGeom prst="rect">
            <a:avLst/>
          </a:prstGeom>
          <a:noFill/>
        </p:spPr>
        <p:txBody>
          <a:bodyPr wrap="square" rtlCol="0">
            <a:spAutoFit/>
          </a:bodyPr>
          <a:lstStyle/>
          <a:p>
            <a:pPr algn="ctr">
              <a:lnSpc>
                <a:spcPts val="6500"/>
              </a:lnSpc>
            </a:pPr>
            <a:r>
              <a:rPr lang="en-US" sz="6000" b="1">
                <a:solidFill>
                  <a:schemeClr val="bg1"/>
                </a:solidFill>
                <a:latin typeface="Arial" panose="020B0604020202020204" pitchFamily="34" charset="0"/>
                <a:cs typeface="Arial" panose="020B0604020202020204" pitchFamily="34" charset="0"/>
              </a:rPr>
              <a:t>Essential Leadership Skills</a:t>
            </a:r>
          </a:p>
        </p:txBody>
      </p:sp>
      <p:sp>
        <p:nvSpPr>
          <p:cNvPr id="5" name="Rectangle: Diagonal Corners Rounded 4">
            <a:extLst>
              <a:ext uri="{FF2B5EF4-FFF2-40B4-BE49-F238E27FC236}">
                <a16:creationId xmlns:a16="http://schemas.microsoft.com/office/drawing/2014/main" id="{8B5DB5E6-B64A-09C1-C2D1-657754D117E2}"/>
              </a:ext>
            </a:extLst>
          </p:cNvPr>
          <p:cNvSpPr/>
          <p:nvPr/>
        </p:nvSpPr>
        <p:spPr>
          <a:xfrm>
            <a:off x="13027607" y="1750507"/>
            <a:ext cx="4235265" cy="2794786"/>
          </a:xfrm>
          <a:prstGeom prst="round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Holding for Sam, Amy, Mireya, and </a:t>
            </a:r>
            <a:r>
              <a:rPr lang="en-US" err="1"/>
              <a:t>Ivone</a:t>
            </a:r>
            <a:endParaRPr lang="en-US"/>
          </a:p>
          <a:p>
            <a:pPr algn="ctr"/>
            <a:r>
              <a:rPr lang="en-US"/>
              <a:t>4 profiles / 1 slide</a:t>
            </a:r>
          </a:p>
          <a:p>
            <a:pPr algn="ctr"/>
            <a:r>
              <a:rPr lang="en-US"/>
              <a:t>Each profile can fill a quarter of the screen and fade in one at a time </a:t>
            </a:r>
          </a:p>
        </p:txBody>
      </p:sp>
      <p:grpSp>
        <p:nvGrpSpPr>
          <p:cNvPr id="34" name="Group 33">
            <a:extLst>
              <a:ext uri="{FF2B5EF4-FFF2-40B4-BE49-F238E27FC236}">
                <a16:creationId xmlns:a16="http://schemas.microsoft.com/office/drawing/2014/main" id="{061B5412-BE2B-4756-90A4-723400ED68AF}"/>
              </a:ext>
            </a:extLst>
          </p:cNvPr>
          <p:cNvGrpSpPr/>
          <p:nvPr/>
        </p:nvGrpSpPr>
        <p:grpSpPr>
          <a:xfrm>
            <a:off x="8509313" y="4473111"/>
            <a:ext cx="3591638" cy="2153079"/>
            <a:chOff x="5257832" y="2663784"/>
            <a:chExt cx="6424802" cy="3202794"/>
          </a:xfrm>
        </p:grpSpPr>
        <p:sp>
          <p:nvSpPr>
            <p:cNvPr id="35" name="TextBox 34">
              <a:extLst>
                <a:ext uri="{FF2B5EF4-FFF2-40B4-BE49-F238E27FC236}">
                  <a16:creationId xmlns:a16="http://schemas.microsoft.com/office/drawing/2014/main" id="{80EBA38A-8972-4DE1-82BF-5CA39EC3D49B}"/>
                </a:ext>
              </a:extLst>
            </p:cNvPr>
            <p:cNvSpPr txBox="1"/>
            <p:nvPr/>
          </p:nvSpPr>
          <p:spPr>
            <a:xfrm>
              <a:off x="5257832" y="2663784"/>
              <a:ext cx="4532468" cy="549397"/>
            </a:xfrm>
            <a:prstGeom prst="rect">
              <a:avLst/>
            </a:prstGeom>
            <a:noFill/>
          </p:spPr>
          <p:txBody>
            <a:bodyPr wrap="square" rtlCol="0">
              <a:spAutoFit/>
            </a:bodyPr>
            <a:lstStyle/>
            <a:p>
              <a:r>
                <a:rPr lang="en-US">
                  <a:solidFill>
                    <a:schemeClr val="bg1"/>
                  </a:solidFill>
                  <a:latin typeface="Brandon Grotesque Regular" panose="020B0503020203060202" pitchFamily="34" charset="0"/>
                </a:rPr>
                <a:t>Name: Rusty Rubert </a:t>
              </a:r>
            </a:p>
          </p:txBody>
        </p:sp>
        <p:sp>
          <p:nvSpPr>
            <p:cNvPr id="36" name="TextBox 35">
              <a:extLst>
                <a:ext uri="{FF2B5EF4-FFF2-40B4-BE49-F238E27FC236}">
                  <a16:creationId xmlns:a16="http://schemas.microsoft.com/office/drawing/2014/main" id="{35E5B78D-716B-40E4-BD3C-EF33AFCA63B9}"/>
                </a:ext>
              </a:extLst>
            </p:cNvPr>
            <p:cNvSpPr txBox="1"/>
            <p:nvPr/>
          </p:nvSpPr>
          <p:spPr>
            <a:xfrm>
              <a:off x="5257832" y="3548251"/>
              <a:ext cx="4532468" cy="549397"/>
            </a:xfrm>
            <a:prstGeom prst="rect">
              <a:avLst/>
            </a:prstGeom>
            <a:noFill/>
          </p:spPr>
          <p:txBody>
            <a:bodyPr wrap="square" rtlCol="0">
              <a:spAutoFit/>
            </a:bodyPr>
            <a:lstStyle/>
            <a:p>
              <a:r>
                <a:rPr lang="en-US">
                  <a:solidFill>
                    <a:schemeClr val="bg1"/>
                  </a:solidFill>
                  <a:latin typeface="Brandon Grotesque Regular" panose="020B0503020203060202" pitchFamily="34" charset="0"/>
                </a:rPr>
                <a:t>Role: District Manager</a:t>
              </a:r>
            </a:p>
          </p:txBody>
        </p:sp>
        <p:sp>
          <p:nvSpPr>
            <p:cNvPr id="37" name="TextBox 36">
              <a:extLst>
                <a:ext uri="{FF2B5EF4-FFF2-40B4-BE49-F238E27FC236}">
                  <a16:creationId xmlns:a16="http://schemas.microsoft.com/office/drawing/2014/main" id="{261224F0-8012-4EB6-A6C6-E43EEB06E4EE}"/>
                </a:ext>
              </a:extLst>
            </p:cNvPr>
            <p:cNvSpPr txBox="1"/>
            <p:nvPr/>
          </p:nvSpPr>
          <p:spPr>
            <a:xfrm>
              <a:off x="5257832" y="4432716"/>
              <a:ext cx="6284441" cy="549397"/>
            </a:xfrm>
            <a:prstGeom prst="rect">
              <a:avLst/>
            </a:prstGeom>
            <a:noFill/>
          </p:spPr>
          <p:txBody>
            <a:bodyPr wrap="square" rtlCol="0">
              <a:spAutoFit/>
            </a:bodyPr>
            <a:lstStyle/>
            <a:p>
              <a:r>
                <a:rPr lang="en-US">
                  <a:solidFill>
                    <a:schemeClr val="bg1"/>
                  </a:solidFill>
                  <a:latin typeface="Brandon Grotesque Regular" panose="020B0503020203060202" pitchFamily="34" charset="0"/>
                </a:rPr>
                <a:t>Exemplifies: Career Advancement </a:t>
              </a:r>
            </a:p>
          </p:txBody>
        </p:sp>
        <p:sp>
          <p:nvSpPr>
            <p:cNvPr id="38" name="TextBox 37">
              <a:extLst>
                <a:ext uri="{FF2B5EF4-FFF2-40B4-BE49-F238E27FC236}">
                  <a16:creationId xmlns:a16="http://schemas.microsoft.com/office/drawing/2014/main" id="{5A6227B3-D4F1-4D37-AC1A-1375E88908EB}"/>
                </a:ext>
              </a:extLst>
            </p:cNvPr>
            <p:cNvSpPr txBox="1"/>
            <p:nvPr/>
          </p:nvSpPr>
          <p:spPr>
            <a:xfrm>
              <a:off x="5257832" y="5317181"/>
              <a:ext cx="6424802" cy="549397"/>
            </a:xfrm>
            <a:prstGeom prst="rect">
              <a:avLst/>
            </a:prstGeom>
            <a:noFill/>
          </p:spPr>
          <p:txBody>
            <a:bodyPr wrap="square" rtlCol="0">
              <a:spAutoFit/>
            </a:bodyPr>
            <a:lstStyle/>
            <a:p>
              <a:r>
                <a:rPr lang="en-US">
                  <a:solidFill>
                    <a:schemeClr val="bg1"/>
                  </a:solidFill>
                  <a:latin typeface="Brandon Grotesque Regular" panose="020B0503020203060202" pitchFamily="34" charset="0"/>
                </a:rPr>
                <a:t>Time with Goodwill: Two years </a:t>
              </a:r>
            </a:p>
          </p:txBody>
        </p:sp>
      </p:grpSp>
      <p:grpSp>
        <p:nvGrpSpPr>
          <p:cNvPr id="65" name="Group 64">
            <a:extLst>
              <a:ext uri="{FF2B5EF4-FFF2-40B4-BE49-F238E27FC236}">
                <a16:creationId xmlns:a16="http://schemas.microsoft.com/office/drawing/2014/main" id="{E79E573D-6D6B-49DA-86A0-25ED00D9581A}"/>
              </a:ext>
            </a:extLst>
          </p:cNvPr>
          <p:cNvGrpSpPr/>
          <p:nvPr/>
        </p:nvGrpSpPr>
        <p:grpSpPr>
          <a:xfrm>
            <a:off x="206047" y="4346169"/>
            <a:ext cx="3351189" cy="2195447"/>
            <a:chOff x="8510270" y="1952048"/>
            <a:chExt cx="3745703" cy="2195447"/>
          </a:xfrm>
          <a:noFill/>
        </p:grpSpPr>
        <p:sp>
          <p:nvSpPr>
            <p:cNvPr id="66" name="Rectangle 65">
              <a:extLst>
                <a:ext uri="{FF2B5EF4-FFF2-40B4-BE49-F238E27FC236}">
                  <a16:creationId xmlns:a16="http://schemas.microsoft.com/office/drawing/2014/main" id="{0963A150-4BFD-4E07-B42D-FBF66E49C329}"/>
                </a:ext>
              </a:extLst>
            </p:cNvPr>
            <p:cNvSpPr/>
            <p:nvPr/>
          </p:nvSpPr>
          <p:spPr>
            <a:xfrm>
              <a:off x="8555992" y="1952048"/>
              <a:ext cx="3663873" cy="21954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grpSp>
          <p:nvGrpSpPr>
            <p:cNvPr id="67" name="Group 66">
              <a:extLst>
                <a:ext uri="{FF2B5EF4-FFF2-40B4-BE49-F238E27FC236}">
                  <a16:creationId xmlns:a16="http://schemas.microsoft.com/office/drawing/2014/main" id="{DD5791A5-7BC8-479D-9E6D-FEE82061D3AD}"/>
                </a:ext>
              </a:extLst>
            </p:cNvPr>
            <p:cNvGrpSpPr/>
            <p:nvPr/>
          </p:nvGrpSpPr>
          <p:grpSpPr>
            <a:xfrm>
              <a:off x="8510270" y="1968732"/>
              <a:ext cx="3745703" cy="2153079"/>
              <a:chOff x="5257832" y="2663784"/>
              <a:chExt cx="6424802" cy="3202794"/>
            </a:xfrm>
            <a:grpFill/>
          </p:grpSpPr>
          <p:sp>
            <p:nvSpPr>
              <p:cNvPr id="68" name="TextBox 67">
                <a:extLst>
                  <a:ext uri="{FF2B5EF4-FFF2-40B4-BE49-F238E27FC236}">
                    <a16:creationId xmlns:a16="http://schemas.microsoft.com/office/drawing/2014/main" id="{E1CC14AB-334D-41BD-B0E6-71DC9B16F373}"/>
                  </a:ext>
                </a:extLst>
              </p:cNvPr>
              <p:cNvSpPr txBox="1"/>
              <p:nvPr/>
            </p:nvSpPr>
            <p:spPr>
              <a:xfrm>
                <a:off x="5257832" y="2663784"/>
                <a:ext cx="5796635" cy="549397"/>
              </a:xfrm>
              <a:prstGeom prst="rect">
                <a:avLst/>
              </a:prstGeom>
              <a:grpFill/>
            </p:spPr>
            <p:txBody>
              <a:bodyPr wrap="square" rtlCol="0">
                <a:spAutoFit/>
              </a:bodyPr>
              <a:lstStyle/>
              <a:p>
                <a:r>
                  <a:rPr lang="en-US">
                    <a:solidFill>
                      <a:schemeClr val="bg1"/>
                    </a:solidFill>
                    <a:latin typeface="Brandon Grotesque Regular" panose="020B0503020203060202" pitchFamily="34" charset="0"/>
                  </a:rPr>
                  <a:t>Name: Mireya Orozco-Davila</a:t>
                </a:r>
              </a:p>
            </p:txBody>
          </p:sp>
          <p:sp>
            <p:nvSpPr>
              <p:cNvPr id="69" name="TextBox 68">
                <a:extLst>
                  <a:ext uri="{FF2B5EF4-FFF2-40B4-BE49-F238E27FC236}">
                    <a16:creationId xmlns:a16="http://schemas.microsoft.com/office/drawing/2014/main" id="{1FC5CFD6-8263-4079-BB42-CA55C3D67906}"/>
                  </a:ext>
                </a:extLst>
              </p:cNvPr>
              <p:cNvSpPr txBox="1"/>
              <p:nvPr/>
            </p:nvSpPr>
            <p:spPr>
              <a:xfrm>
                <a:off x="5257832" y="3389081"/>
                <a:ext cx="4532466" cy="961444"/>
              </a:xfrm>
              <a:prstGeom prst="rect">
                <a:avLst/>
              </a:prstGeom>
              <a:grpFill/>
            </p:spPr>
            <p:txBody>
              <a:bodyPr wrap="square" rtlCol="0">
                <a:spAutoFit/>
              </a:bodyPr>
              <a:lstStyle/>
              <a:p>
                <a:r>
                  <a:rPr lang="en-US">
                    <a:solidFill>
                      <a:schemeClr val="bg1"/>
                    </a:solidFill>
                    <a:latin typeface="Brandon Grotesque Regular" panose="020B0503020203060202" pitchFamily="34" charset="0"/>
                  </a:rPr>
                  <a:t>Role: Sr. Director, Warehouse &amp; Logistics</a:t>
                </a:r>
              </a:p>
            </p:txBody>
          </p:sp>
          <p:sp>
            <p:nvSpPr>
              <p:cNvPr id="70" name="TextBox 69">
                <a:extLst>
                  <a:ext uri="{FF2B5EF4-FFF2-40B4-BE49-F238E27FC236}">
                    <a16:creationId xmlns:a16="http://schemas.microsoft.com/office/drawing/2014/main" id="{CFD375AD-2FD5-40A6-A065-B6BE0C13EC5B}"/>
                  </a:ext>
                </a:extLst>
              </p:cNvPr>
              <p:cNvSpPr txBox="1"/>
              <p:nvPr/>
            </p:nvSpPr>
            <p:spPr>
              <a:xfrm>
                <a:off x="5257832" y="4403774"/>
                <a:ext cx="6366779" cy="549397"/>
              </a:xfrm>
              <a:prstGeom prst="rect">
                <a:avLst/>
              </a:prstGeom>
              <a:grpFill/>
            </p:spPr>
            <p:txBody>
              <a:bodyPr wrap="square" rtlCol="0">
                <a:spAutoFit/>
              </a:bodyPr>
              <a:lstStyle/>
              <a:p>
                <a:r>
                  <a:rPr lang="en-US">
                    <a:solidFill>
                      <a:schemeClr val="bg1"/>
                    </a:solidFill>
                    <a:latin typeface="Brandon Grotesque Regular" panose="020B0503020203060202" pitchFamily="34" charset="0"/>
                  </a:rPr>
                  <a:t>Exemplifies: Organizational Impact</a:t>
                </a:r>
              </a:p>
            </p:txBody>
          </p:sp>
          <p:sp>
            <p:nvSpPr>
              <p:cNvPr id="71" name="TextBox 70">
                <a:extLst>
                  <a:ext uri="{FF2B5EF4-FFF2-40B4-BE49-F238E27FC236}">
                    <a16:creationId xmlns:a16="http://schemas.microsoft.com/office/drawing/2014/main" id="{E333AD3D-CBC6-48C3-B2FF-46C4BA47B35A}"/>
                  </a:ext>
                </a:extLst>
              </p:cNvPr>
              <p:cNvSpPr txBox="1"/>
              <p:nvPr/>
            </p:nvSpPr>
            <p:spPr>
              <a:xfrm>
                <a:off x="5257832" y="5317181"/>
                <a:ext cx="6424802" cy="549397"/>
              </a:xfrm>
              <a:prstGeom prst="rect">
                <a:avLst/>
              </a:prstGeom>
              <a:grpFill/>
            </p:spPr>
            <p:txBody>
              <a:bodyPr wrap="square" rtlCol="0">
                <a:spAutoFit/>
              </a:bodyPr>
              <a:lstStyle/>
              <a:p>
                <a:r>
                  <a:rPr lang="en-US">
                    <a:solidFill>
                      <a:schemeClr val="bg1"/>
                    </a:solidFill>
                    <a:latin typeface="Brandon Grotesque Regular" panose="020B0503020203060202" pitchFamily="34" charset="0"/>
                  </a:rPr>
                  <a:t>Time with Goodwill: XX years </a:t>
                </a:r>
              </a:p>
            </p:txBody>
          </p:sp>
        </p:grpSp>
      </p:grpSp>
      <p:sp>
        <p:nvSpPr>
          <p:cNvPr id="73" name="Rectangle 72">
            <a:extLst>
              <a:ext uri="{FF2B5EF4-FFF2-40B4-BE49-F238E27FC236}">
                <a16:creationId xmlns:a16="http://schemas.microsoft.com/office/drawing/2014/main" id="{BC5E1544-551C-4665-B168-209FB3358C5B}"/>
              </a:ext>
            </a:extLst>
          </p:cNvPr>
          <p:cNvSpPr>
            <a:spLocks noChangeAspect="1"/>
          </p:cNvSpPr>
          <p:nvPr/>
        </p:nvSpPr>
        <p:spPr>
          <a:xfrm>
            <a:off x="3551057" y="1921104"/>
            <a:ext cx="2257722" cy="2239945"/>
          </a:xfrm>
          <a:prstGeom prst="rect">
            <a:avLst/>
          </a:prstGeom>
          <a:blipFill>
            <a:blip r:embed="rId4"/>
            <a:stretch>
              <a:fillRect/>
            </a:stretch>
          </a:blipFill>
          <a:ln w="25400" cap="sq">
            <a:noFill/>
            <a:beve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DC4F5130-B95F-418E-AC04-3C816E94FC33}"/>
              </a:ext>
            </a:extLst>
          </p:cNvPr>
          <p:cNvGrpSpPr/>
          <p:nvPr/>
        </p:nvGrpSpPr>
        <p:grpSpPr>
          <a:xfrm>
            <a:off x="8480956" y="1971097"/>
            <a:ext cx="3546817" cy="2195447"/>
            <a:chOff x="8510270" y="1952048"/>
            <a:chExt cx="3745703" cy="2195447"/>
          </a:xfrm>
          <a:noFill/>
        </p:grpSpPr>
        <p:sp>
          <p:nvSpPr>
            <p:cNvPr id="75" name="Rectangle 74">
              <a:extLst>
                <a:ext uri="{FF2B5EF4-FFF2-40B4-BE49-F238E27FC236}">
                  <a16:creationId xmlns:a16="http://schemas.microsoft.com/office/drawing/2014/main" id="{23DFCC69-3AA5-4BA3-99CF-CABFE5EE557A}"/>
                </a:ext>
              </a:extLst>
            </p:cNvPr>
            <p:cNvSpPr/>
            <p:nvPr/>
          </p:nvSpPr>
          <p:spPr>
            <a:xfrm>
              <a:off x="8555992" y="1952048"/>
              <a:ext cx="3618149" cy="21954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grpSp>
          <p:nvGrpSpPr>
            <p:cNvPr id="76" name="Group 75">
              <a:extLst>
                <a:ext uri="{FF2B5EF4-FFF2-40B4-BE49-F238E27FC236}">
                  <a16:creationId xmlns:a16="http://schemas.microsoft.com/office/drawing/2014/main" id="{58B81BD1-053A-45A4-A07A-B216E56066FB}"/>
                </a:ext>
              </a:extLst>
            </p:cNvPr>
            <p:cNvGrpSpPr/>
            <p:nvPr/>
          </p:nvGrpSpPr>
          <p:grpSpPr>
            <a:xfrm>
              <a:off x="8510270" y="1968732"/>
              <a:ext cx="3745703" cy="2153079"/>
              <a:chOff x="5257832" y="2663784"/>
              <a:chExt cx="6424802" cy="3202794"/>
            </a:xfrm>
            <a:grpFill/>
          </p:grpSpPr>
          <p:sp>
            <p:nvSpPr>
              <p:cNvPr id="77" name="TextBox 76">
                <a:extLst>
                  <a:ext uri="{FF2B5EF4-FFF2-40B4-BE49-F238E27FC236}">
                    <a16:creationId xmlns:a16="http://schemas.microsoft.com/office/drawing/2014/main" id="{0614EE84-F36D-4BF2-A5C6-5D67440FF30F}"/>
                  </a:ext>
                </a:extLst>
              </p:cNvPr>
              <p:cNvSpPr txBox="1"/>
              <p:nvPr/>
            </p:nvSpPr>
            <p:spPr>
              <a:xfrm>
                <a:off x="5257832" y="2663784"/>
                <a:ext cx="4532467" cy="549397"/>
              </a:xfrm>
              <a:prstGeom prst="rect">
                <a:avLst/>
              </a:prstGeom>
              <a:grpFill/>
            </p:spPr>
            <p:txBody>
              <a:bodyPr wrap="square" rtlCol="0">
                <a:spAutoFit/>
              </a:bodyPr>
              <a:lstStyle/>
              <a:p>
                <a:r>
                  <a:rPr lang="en-US">
                    <a:solidFill>
                      <a:schemeClr val="bg1"/>
                    </a:solidFill>
                    <a:latin typeface="Brandon Grotesque Regular" panose="020B0503020203060202" pitchFamily="34" charset="0"/>
                  </a:rPr>
                  <a:t>Name: Amy Smith</a:t>
                </a:r>
              </a:p>
            </p:txBody>
          </p:sp>
          <p:sp>
            <p:nvSpPr>
              <p:cNvPr id="78" name="TextBox 77">
                <a:extLst>
                  <a:ext uri="{FF2B5EF4-FFF2-40B4-BE49-F238E27FC236}">
                    <a16:creationId xmlns:a16="http://schemas.microsoft.com/office/drawing/2014/main" id="{E0524540-9482-42E2-9341-8358AC2CEEA3}"/>
                  </a:ext>
                </a:extLst>
              </p:cNvPr>
              <p:cNvSpPr txBox="1"/>
              <p:nvPr/>
            </p:nvSpPr>
            <p:spPr>
              <a:xfrm>
                <a:off x="5257832" y="3548251"/>
                <a:ext cx="4532467" cy="549397"/>
              </a:xfrm>
              <a:prstGeom prst="rect">
                <a:avLst/>
              </a:prstGeom>
              <a:grpFill/>
            </p:spPr>
            <p:txBody>
              <a:bodyPr wrap="square" rtlCol="0">
                <a:spAutoFit/>
              </a:bodyPr>
              <a:lstStyle/>
              <a:p>
                <a:r>
                  <a:rPr lang="en-US">
                    <a:solidFill>
                      <a:schemeClr val="bg1"/>
                    </a:solidFill>
                    <a:latin typeface="Brandon Grotesque Regular" panose="020B0503020203060202" pitchFamily="34" charset="0"/>
                  </a:rPr>
                  <a:t>Role: Area Manager</a:t>
                </a:r>
              </a:p>
            </p:txBody>
          </p:sp>
          <p:sp>
            <p:nvSpPr>
              <p:cNvPr id="79" name="TextBox 78">
                <a:extLst>
                  <a:ext uri="{FF2B5EF4-FFF2-40B4-BE49-F238E27FC236}">
                    <a16:creationId xmlns:a16="http://schemas.microsoft.com/office/drawing/2014/main" id="{2CF3B18C-B6A0-4934-8BFA-DEE2EE0FD043}"/>
                  </a:ext>
                </a:extLst>
              </p:cNvPr>
              <p:cNvSpPr txBox="1"/>
              <p:nvPr/>
            </p:nvSpPr>
            <p:spPr>
              <a:xfrm>
                <a:off x="5257832" y="4432716"/>
                <a:ext cx="6284441" cy="549397"/>
              </a:xfrm>
              <a:prstGeom prst="rect">
                <a:avLst/>
              </a:prstGeom>
              <a:grpFill/>
            </p:spPr>
            <p:txBody>
              <a:bodyPr wrap="square" rtlCol="0">
                <a:spAutoFit/>
              </a:bodyPr>
              <a:lstStyle/>
              <a:p>
                <a:r>
                  <a:rPr lang="en-US">
                    <a:solidFill>
                      <a:schemeClr val="bg1"/>
                    </a:solidFill>
                    <a:latin typeface="Brandon Grotesque Regular" panose="020B0503020203060202" pitchFamily="34" charset="0"/>
                  </a:rPr>
                  <a:t>Exemplifies: Career Advancement </a:t>
                </a:r>
              </a:p>
            </p:txBody>
          </p:sp>
          <p:sp>
            <p:nvSpPr>
              <p:cNvPr id="80" name="TextBox 79">
                <a:extLst>
                  <a:ext uri="{FF2B5EF4-FFF2-40B4-BE49-F238E27FC236}">
                    <a16:creationId xmlns:a16="http://schemas.microsoft.com/office/drawing/2014/main" id="{00367448-7E1F-492B-88A6-FFBFEB0936B3}"/>
                  </a:ext>
                </a:extLst>
              </p:cNvPr>
              <p:cNvSpPr txBox="1"/>
              <p:nvPr/>
            </p:nvSpPr>
            <p:spPr>
              <a:xfrm>
                <a:off x="5257832" y="5317181"/>
                <a:ext cx="6424802" cy="549397"/>
              </a:xfrm>
              <a:prstGeom prst="rect">
                <a:avLst/>
              </a:prstGeom>
              <a:grpFill/>
            </p:spPr>
            <p:txBody>
              <a:bodyPr wrap="square" rtlCol="0">
                <a:spAutoFit/>
              </a:bodyPr>
              <a:lstStyle/>
              <a:p>
                <a:r>
                  <a:rPr lang="en-US">
                    <a:solidFill>
                      <a:schemeClr val="bg1"/>
                    </a:solidFill>
                    <a:latin typeface="Brandon Grotesque Regular" panose="020B0503020203060202" pitchFamily="34" charset="0"/>
                  </a:rPr>
                  <a:t>Time with Goodwill: XX Years</a:t>
                </a:r>
              </a:p>
            </p:txBody>
          </p:sp>
        </p:grpSp>
      </p:grpSp>
      <p:grpSp>
        <p:nvGrpSpPr>
          <p:cNvPr id="81" name="Group 80">
            <a:extLst>
              <a:ext uri="{FF2B5EF4-FFF2-40B4-BE49-F238E27FC236}">
                <a16:creationId xmlns:a16="http://schemas.microsoft.com/office/drawing/2014/main" id="{1CB471F8-B0A5-4930-90AD-CC0FE79C2D29}"/>
              </a:ext>
            </a:extLst>
          </p:cNvPr>
          <p:cNvGrpSpPr/>
          <p:nvPr/>
        </p:nvGrpSpPr>
        <p:grpSpPr>
          <a:xfrm>
            <a:off x="232320" y="1971097"/>
            <a:ext cx="3426036" cy="2195447"/>
            <a:chOff x="8510270" y="1952048"/>
            <a:chExt cx="3745703" cy="2195447"/>
          </a:xfrm>
          <a:noFill/>
        </p:grpSpPr>
        <p:sp>
          <p:nvSpPr>
            <p:cNvPr id="82" name="Rectangle 81">
              <a:extLst>
                <a:ext uri="{FF2B5EF4-FFF2-40B4-BE49-F238E27FC236}">
                  <a16:creationId xmlns:a16="http://schemas.microsoft.com/office/drawing/2014/main" id="{C83FCE1A-AE1D-4FDE-9525-9D0C3AA3A2AC}"/>
                </a:ext>
              </a:extLst>
            </p:cNvPr>
            <p:cNvSpPr/>
            <p:nvPr/>
          </p:nvSpPr>
          <p:spPr>
            <a:xfrm>
              <a:off x="8555992" y="1952048"/>
              <a:ext cx="3663873" cy="21954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nvGrpSpPr>
            <p:cNvPr id="83" name="Group 82">
              <a:extLst>
                <a:ext uri="{FF2B5EF4-FFF2-40B4-BE49-F238E27FC236}">
                  <a16:creationId xmlns:a16="http://schemas.microsoft.com/office/drawing/2014/main" id="{A0A3CC03-E1C7-46CF-905D-922F3A8D88CF}"/>
                </a:ext>
              </a:extLst>
            </p:cNvPr>
            <p:cNvGrpSpPr/>
            <p:nvPr/>
          </p:nvGrpSpPr>
          <p:grpSpPr>
            <a:xfrm>
              <a:off x="8510270" y="1968732"/>
              <a:ext cx="3745703" cy="2153079"/>
              <a:chOff x="5257832" y="2663784"/>
              <a:chExt cx="6424802" cy="3202794"/>
            </a:xfrm>
            <a:grpFill/>
          </p:grpSpPr>
          <p:sp>
            <p:nvSpPr>
              <p:cNvPr id="84" name="TextBox 83">
                <a:extLst>
                  <a:ext uri="{FF2B5EF4-FFF2-40B4-BE49-F238E27FC236}">
                    <a16:creationId xmlns:a16="http://schemas.microsoft.com/office/drawing/2014/main" id="{A2C26E63-B298-44DE-8076-91ECB2040197}"/>
                  </a:ext>
                </a:extLst>
              </p:cNvPr>
              <p:cNvSpPr txBox="1"/>
              <p:nvPr/>
            </p:nvSpPr>
            <p:spPr>
              <a:xfrm>
                <a:off x="5257832" y="2663784"/>
                <a:ext cx="4532467" cy="549397"/>
              </a:xfrm>
              <a:prstGeom prst="rect">
                <a:avLst/>
              </a:prstGeom>
              <a:grpFill/>
            </p:spPr>
            <p:txBody>
              <a:bodyPr wrap="square" rtlCol="0">
                <a:spAutoFit/>
              </a:bodyPr>
              <a:lstStyle/>
              <a:p>
                <a:r>
                  <a:rPr lang="en-US">
                    <a:latin typeface="Brandon Grotesque Regular" panose="020B0503020203060202" pitchFamily="34" charset="0"/>
                  </a:rPr>
                  <a:t>Name: Sam Robles</a:t>
                </a:r>
              </a:p>
            </p:txBody>
          </p:sp>
          <p:sp>
            <p:nvSpPr>
              <p:cNvPr id="85" name="TextBox 84">
                <a:extLst>
                  <a:ext uri="{FF2B5EF4-FFF2-40B4-BE49-F238E27FC236}">
                    <a16:creationId xmlns:a16="http://schemas.microsoft.com/office/drawing/2014/main" id="{ED8E4B76-13AB-4952-A6F3-BB88D11530A7}"/>
                  </a:ext>
                </a:extLst>
              </p:cNvPr>
              <p:cNvSpPr txBox="1"/>
              <p:nvPr/>
            </p:nvSpPr>
            <p:spPr>
              <a:xfrm>
                <a:off x="5257832" y="3548251"/>
                <a:ext cx="4532467" cy="549397"/>
              </a:xfrm>
              <a:prstGeom prst="rect">
                <a:avLst/>
              </a:prstGeom>
              <a:grpFill/>
            </p:spPr>
            <p:txBody>
              <a:bodyPr wrap="square" rtlCol="0">
                <a:spAutoFit/>
              </a:bodyPr>
              <a:lstStyle/>
              <a:p>
                <a:r>
                  <a:rPr lang="en-US">
                    <a:latin typeface="Brandon Grotesque Regular" panose="020B0503020203060202" pitchFamily="34" charset="0"/>
                  </a:rPr>
                  <a:t>Role: Store Manager </a:t>
                </a:r>
              </a:p>
            </p:txBody>
          </p:sp>
          <p:sp>
            <p:nvSpPr>
              <p:cNvPr id="86" name="TextBox 85">
                <a:extLst>
                  <a:ext uri="{FF2B5EF4-FFF2-40B4-BE49-F238E27FC236}">
                    <a16:creationId xmlns:a16="http://schemas.microsoft.com/office/drawing/2014/main" id="{8FA654A9-C803-4574-9EDB-560F9CA292F6}"/>
                  </a:ext>
                </a:extLst>
              </p:cNvPr>
              <p:cNvSpPr txBox="1"/>
              <p:nvPr/>
            </p:nvSpPr>
            <p:spPr>
              <a:xfrm>
                <a:off x="5257832" y="4432716"/>
                <a:ext cx="6284443" cy="549397"/>
              </a:xfrm>
              <a:prstGeom prst="rect">
                <a:avLst/>
              </a:prstGeom>
              <a:grpFill/>
            </p:spPr>
            <p:txBody>
              <a:bodyPr wrap="square" rtlCol="0">
                <a:spAutoFit/>
              </a:bodyPr>
              <a:lstStyle/>
              <a:p>
                <a:r>
                  <a:rPr lang="en-US">
                    <a:latin typeface="Brandon Grotesque Regular" panose="020B0503020203060202" pitchFamily="34" charset="0"/>
                  </a:rPr>
                  <a:t>Exemplifies: Personal Growth</a:t>
                </a:r>
              </a:p>
            </p:txBody>
          </p:sp>
          <p:sp>
            <p:nvSpPr>
              <p:cNvPr id="87" name="TextBox 86">
                <a:extLst>
                  <a:ext uri="{FF2B5EF4-FFF2-40B4-BE49-F238E27FC236}">
                    <a16:creationId xmlns:a16="http://schemas.microsoft.com/office/drawing/2014/main" id="{74C755FD-5642-4842-B753-71FDB2434737}"/>
                  </a:ext>
                </a:extLst>
              </p:cNvPr>
              <p:cNvSpPr txBox="1"/>
              <p:nvPr/>
            </p:nvSpPr>
            <p:spPr>
              <a:xfrm>
                <a:off x="5257832" y="5317181"/>
                <a:ext cx="6424802" cy="549397"/>
              </a:xfrm>
              <a:prstGeom prst="rect">
                <a:avLst/>
              </a:prstGeom>
              <a:grpFill/>
            </p:spPr>
            <p:txBody>
              <a:bodyPr wrap="square" rtlCol="0">
                <a:spAutoFit/>
              </a:bodyPr>
              <a:lstStyle/>
              <a:p>
                <a:r>
                  <a:rPr lang="en-US">
                    <a:latin typeface="Brandon Grotesque Regular" panose="020B0503020203060202" pitchFamily="34" charset="0"/>
                  </a:rPr>
                  <a:t>Time with Goodwill: XX Years</a:t>
                </a:r>
              </a:p>
            </p:txBody>
          </p:sp>
        </p:grpSp>
      </p:grpSp>
      <p:cxnSp>
        <p:nvCxnSpPr>
          <p:cNvPr id="88" name="Straight Connector 87">
            <a:extLst>
              <a:ext uri="{FF2B5EF4-FFF2-40B4-BE49-F238E27FC236}">
                <a16:creationId xmlns:a16="http://schemas.microsoft.com/office/drawing/2014/main" id="{F09C7450-A4D6-4AD5-BCC5-C0B301AD54EE}"/>
              </a:ext>
            </a:extLst>
          </p:cNvPr>
          <p:cNvCxnSpPr>
            <a:cxnSpLocks/>
          </p:cNvCxnSpPr>
          <p:nvPr/>
        </p:nvCxnSpPr>
        <p:spPr>
          <a:xfrm flipH="1">
            <a:off x="1850571" y="4233996"/>
            <a:ext cx="8490858" cy="0"/>
          </a:xfrm>
          <a:prstGeom prst="line">
            <a:avLst/>
          </a:prstGeom>
          <a:ln w="31750" cmpd="sng">
            <a:solidFill>
              <a:srgbClr val="1D376C"/>
            </a:solidFill>
            <a:prstDash val="solid"/>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D4CB7B0B-5185-4AFC-BC24-513038A00493}"/>
              </a:ext>
            </a:extLst>
          </p:cNvPr>
          <p:cNvGrpSpPr/>
          <p:nvPr/>
        </p:nvGrpSpPr>
        <p:grpSpPr>
          <a:xfrm>
            <a:off x="8454830" y="4343943"/>
            <a:ext cx="3546817" cy="2195447"/>
            <a:chOff x="8510270" y="1952048"/>
            <a:chExt cx="3745703" cy="2195447"/>
          </a:xfrm>
          <a:noFill/>
        </p:grpSpPr>
        <p:sp>
          <p:nvSpPr>
            <p:cNvPr id="95" name="Rectangle 94">
              <a:extLst>
                <a:ext uri="{FF2B5EF4-FFF2-40B4-BE49-F238E27FC236}">
                  <a16:creationId xmlns:a16="http://schemas.microsoft.com/office/drawing/2014/main" id="{3A102DBC-63F8-4A1F-B711-0CC6A3E3E69B}"/>
                </a:ext>
              </a:extLst>
            </p:cNvPr>
            <p:cNvSpPr/>
            <p:nvPr/>
          </p:nvSpPr>
          <p:spPr>
            <a:xfrm>
              <a:off x="8555992" y="1952048"/>
              <a:ext cx="3618149" cy="21954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nvGrpSpPr>
            <p:cNvPr id="96" name="Group 95">
              <a:extLst>
                <a:ext uri="{FF2B5EF4-FFF2-40B4-BE49-F238E27FC236}">
                  <a16:creationId xmlns:a16="http://schemas.microsoft.com/office/drawing/2014/main" id="{474DD6FE-65C7-4B89-AAF3-4C488136369F}"/>
                </a:ext>
              </a:extLst>
            </p:cNvPr>
            <p:cNvGrpSpPr/>
            <p:nvPr/>
          </p:nvGrpSpPr>
          <p:grpSpPr>
            <a:xfrm>
              <a:off x="8510270" y="1968732"/>
              <a:ext cx="3745703" cy="2153079"/>
              <a:chOff x="5257832" y="2663784"/>
              <a:chExt cx="6424802" cy="3202794"/>
            </a:xfrm>
            <a:grpFill/>
          </p:grpSpPr>
          <p:sp>
            <p:nvSpPr>
              <p:cNvPr id="97" name="TextBox 96">
                <a:extLst>
                  <a:ext uri="{FF2B5EF4-FFF2-40B4-BE49-F238E27FC236}">
                    <a16:creationId xmlns:a16="http://schemas.microsoft.com/office/drawing/2014/main" id="{BF8ECB8F-2E12-46D1-8C37-7F5A9ACDEE5D}"/>
                  </a:ext>
                </a:extLst>
              </p:cNvPr>
              <p:cNvSpPr txBox="1"/>
              <p:nvPr/>
            </p:nvSpPr>
            <p:spPr>
              <a:xfrm>
                <a:off x="5257832" y="2663784"/>
                <a:ext cx="4532467" cy="549397"/>
              </a:xfrm>
              <a:prstGeom prst="rect">
                <a:avLst/>
              </a:prstGeom>
              <a:grpFill/>
            </p:spPr>
            <p:txBody>
              <a:bodyPr wrap="square" rtlCol="0">
                <a:spAutoFit/>
              </a:bodyPr>
              <a:lstStyle/>
              <a:p>
                <a:r>
                  <a:rPr lang="en-US">
                    <a:latin typeface="Brandon Grotesque Regular" panose="020B0503020203060202" pitchFamily="34" charset="0"/>
                  </a:rPr>
                  <a:t>Name: Ivonne Morales</a:t>
                </a:r>
              </a:p>
            </p:txBody>
          </p:sp>
          <p:sp>
            <p:nvSpPr>
              <p:cNvPr id="98" name="TextBox 97">
                <a:extLst>
                  <a:ext uri="{FF2B5EF4-FFF2-40B4-BE49-F238E27FC236}">
                    <a16:creationId xmlns:a16="http://schemas.microsoft.com/office/drawing/2014/main" id="{81C3EC04-7E71-4933-B57C-CAC2A5926626}"/>
                  </a:ext>
                </a:extLst>
              </p:cNvPr>
              <p:cNvSpPr txBox="1"/>
              <p:nvPr/>
            </p:nvSpPr>
            <p:spPr>
              <a:xfrm>
                <a:off x="5257832" y="3548251"/>
                <a:ext cx="4532467" cy="549397"/>
              </a:xfrm>
              <a:prstGeom prst="rect">
                <a:avLst/>
              </a:prstGeom>
              <a:grpFill/>
            </p:spPr>
            <p:txBody>
              <a:bodyPr wrap="square" rtlCol="0">
                <a:spAutoFit/>
              </a:bodyPr>
              <a:lstStyle/>
              <a:p>
                <a:r>
                  <a:rPr lang="en-US">
                    <a:latin typeface="Brandon Grotesque Regular" panose="020B0503020203060202" pitchFamily="34" charset="0"/>
                  </a:rPr>
                  <a:t>Role: Store Manager</a:t>
                </a:r>
              </a:p>
            </p:txBody>
          </p:sp>
          <p:sp>
            <p:nvSpPr>
              <p:cNvPr id="99" name="TextBox 98">
                <a:extLst>
                  <a:ext uri="{FF2B5EF4-FFF2-40B4-BE49-F238E27FC236}">
                    <a16:creationId xmlns:a16="http://schemas.microsoft.com/office/drawing/2014/main" id="{7104FA18-9080-4083-A31B-3FD8C3A09FA2}"/>
                  </a:ext>
                </a:extLst>
              </p:cNvPr>
              <p:cNvSpPr txBox="1"/>
              <p:nvPr/>
            </p:nvSpPr>
            <p:spPr>
              <a:xfrm>
                <a:off x="5257832" y="4432716"/>
                <a:ext cx="6284441" cy="549397"/>
              </a:xfrm>
              <a:prstGeom prst="rect">
                <a:avLst/>
              </a:prstGeom>
              <a:grpFill/>
            </p:spPr>
            <p:txBody>
              <a:bodyPr wrap="square" rtlCol="0">
                <a:spAutoFit/>
              </a:bodyPr>
              <a:lstStyle/>
              <a:p>
                <a:r>
                  <a:rPr lang="en-US">
                    <a:latin typeface="Brandon Grotesque Regular" panose="020B0503020203060202" pitchFamily="34" charset="0"/>
                  </a:rPr>
                  <a:t>Exemplifies: Team Effectiveness</a:t>
                </a:r>
              </a:p>
            </p:txBody>
          </p:sp>
          <p:sp>
            <p:nvSpPr>
              <p:cNvPr id="100" name="TextBox 99">
                <a:extLst>
                  <a:ext uri="{FF2B5EF4-FFF2-40B4-BE49-F238E27FC236}">
                    <a16:creationId xmlns:a16="http://schemas.microsoft.com/office/drawing/2014/main" id="{DA00E403-2C7A-43BA-8E4D-0B3225C7F138}"/>
                  </a:ext>
                </a:extLst>
              </p:cNvPr>
              <p:cNvSpPr txBox="1"/>
              <p:nvPr/>
            </p:nvSpPr>
            <p:spPr>
              <a:xfrm>
                <a:off x="5257832" y="5317181"/>
                <a:ext cx="6424802" cy="549397"/>
              </a:xfrm>
              <a:prstGeom prst="rect">
                <a:avLst/>
              </a:prstGeom>
              <a:grpFill/>
            </p:spPr>
            <p:txBody>
              <a:bodyPr wrap="square" rtlCol="0">
                <a:spAutoFit/>
              </a:bodyPr>
              <a:lstStyle/>
              <a:p>
                <a:r>
                  <a:rPr lang="en-US">
                    <a:latin typeface="Brandon Grotesque Regular" panose="020B0503020203060202" pitchFamily="34" charset="0"/>
                  </a:rPr>
                  <a:t>Time with Goodwill: XX years </a:t>
                </a:r>
              </a:p>
            </p:txBody>
          </p:sp>
        </p:grpSp>
      </p:grpSp>
      <p:sp>
        <p:nvSpPr>
          <p:cNvPr id="101" name="Rectangle 100">
            <a:extLst>
              <a:ext uri="{FF2B5EF4-FFF2-40B4-BE49-F238E27FC236}">
                <a16:creationId xmlns:a16="http://schemas.microsoft.com/office/drawing/2014/main" id="{4EA09032-6ABB-4CC3-AB39-FF478A7D5F39}"/>
              </a:ext>
            </a:extLst>
          </p:cNvPr>
          <p:cNvSpPr>
            <a:spLocks noChangeAspect="1"/>
          </p:cNvSpPr>
          <p:nvPr/>
        </p:nvSpPr>
        <p:spPr>
          <a:xfrm>
            <a:off x="6163458" y="1923000"/>
            <a:ext cx="2253898" cy="2236151"/>
          </a:xfrm>
          <a:prstGeom prst="rect">
            <a:avLst/>
          </a:prstGeom>
          <a:blipFill>
            <a:blip r:embed="rId4"/>
            <a:stretch>
              <a:fillRect/>
            </a:stretch>
          </a:blipFill>
          <a:ln w="25400" cap="sq">
            <a:noFill/>
            <a:beve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D1DD9C25-5E91-4B2F-9C6B-5B8D7D6D655D}"/>
              </a:ext>
            </a:extLst>
          </p:cNvPr>
          <p:cNvSpPr>
            <a:spLocks noChangeAspect="1"/>
          </p:cNvSpPr>
          <p:nvPr/>
        </p:nvSpPr>
        <p:spPr>
          <a:xfrm>
            <a:off x="3547624" y="4306945"/>
            <a:ext cx="2257722" cy="2239945"/>
          </a:xfrm>
          <a:prstGeom prst="rect">
            <a:avLst/>
          </a:prstGeom>
          <a:blipFill>
            <a:blip r:embed="rId4"/>
            <a:stretch>
              <a:fillRect/>
            </a:stretch>
          </a:blipFill>
          <a:ln w="25400" cap="sq">
            <a:noFill/>
            <a:beve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24CBA898-70C5-4CC3-AF44-C58E2A26F2B2}"/>
              </a:ext>
            </a:extLst>
          </p:cNvPr>
          <p:cNvSpPr>
            <a:spLocks noChangeAspect="1"/>
          </p:cNvSpPr>
          <p:nvPr/>
        </p:nvSpPr>
        <p:spPr>
          <a:xfrm>
            <a:off x="6160025" y="4308841"/>
            <a:ext cx="2253898" cy="2236151"/>
          </a:xfrm>
          <a:prstGeom prst="rect">
            <a:avLst/>
          </a:prstGeom>
          <a:blipFill>
            <a:blip r:embed="rId4"/>
            <a:stretch>
              <a:fillRect/>
            </a:stretch>
          </a:blipFill>
          <a:ln w="25400" cap="sq">
            <a:noFill/>
            <a:beve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a:extLst>
              <a:ext uri="{FF2B5EF4-FFF2-40B4-BE49-F238E27FC236}">
                <a16:creationId xmlns:a16="http://schemas.microsoft.com/office/drawing/2014/main" id="{EBAA31DD-C7FE-4A19-AC78-892A13D85650}"/>
              </a:ext>
            </a:extLst>
          </p:cNvPr>
          <p:cNvCxnSpPr>
            <a:cxnSpLocks/>
          </p:cNvCxnSpPr>
          <p:nvPr/>
        </p:nvCxnSpPr>
        <p:spPr>
          <a:xfrm rot="5400000" flipH="1">
            <a:off x="3669835" y="4252824"/>
            <a:ext cx="4663440" cy="0"/>
          </a:xfrm>
          <a:prstGeom prst="line">
            <a:avLst/>
          </a:prstGeom>
          <a:ln w="31750" cmpd="sng">
            <a:solidFill>
              <a:srgbClr val="1D376C"/>
            </a:solidFill>
            <a:prstDash val="solid"/>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3A6000C-DA81-E64F-074D-64A00837CF9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606563" y="2085239"/>
            <a:ext cx="1841439" cy="1805856"/>
          </a:xfrm>
          <a:prstGeom prst="rect">
            <a:avLst/>
          </a:prstGeom>
        </p:spPr>
      </p:pic>
      <p:pic>
        <p:nvPicPr>
          <p:cNvPr id="16" name="Picture 15">
            <a:extLst>
              <a:ext uri="{FF2B5EF4-FFF2-40B4-BE49-F238E27FC236}">
                <a16:creationId xmlns:a16="http://schemas.microsoft.com/office/drawing/2014/main" id="{DF145D84-F536-09CA-EA6E-AADB98940A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595623" y="4405657"/>
            <a:ext cx="1841439" cy="1805856"/>
          </a:xfrm>
          <a:prstGeom prst="rect">
            <a:avLst/>
          </a:prstGeom>
        </p:spPr>
      </p:pic>
      <p:pic>
        <p:nvPicPr>
          <p:cNvPr id="21" name="Picture 20">
            <a:extLst>
              <a:ext uri="{FF2B5EF4-FFF2-40B4-BE49-F238E27FC236}">
                <a16:creationId xmlns:a16="http://schemas.microsoft.com/office/drawing/2014/main" id="{5D5A5F50-324D-482F-F52A-9112E4782D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6176999" y="4405657"/>
            <a:ext cx="1876103" cy="1805856"/>
          </a:xfrm>
          <a:prstGeom prst="rect">
            <a:avLst/>
          </a:prstGeom>
        </p:spPr>
      </p:pic>
      <p:pic>
        <p:nvPicPr>
          <p:cNvPr id="22" name="Picture 21">
            <a:extLst>
              <a:ext uri="{FF2B5EF4-FFF2-40B4-BE49-F238E27FC236}">
                <a16:creationId xmlns:a16="http://schemas.microsoft.com/office/drawing/2014/main" id="{6B4C7A01-61A2-1F91-0F53-22BBFB77E1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6163334" y="2094661"/>
            <a:ext cx="1876103" cy="1805856"/>
          </a:xfrm>
          <a:prstGeom prst="rect">
            <a:avLst/>
          </a:prstGeom>
        </p:spPr>
      </p:pic>
    </p:spTree>
    <p:custDataLst>
      <p:tags r:id="rId1"/>
    </p:custDataLst>
    <p:extLst>
      <p:ext uri="{BB962C8B-B14F-4D97-AF65-F5344CB8AC3E}">
        <p14:creationId xmlns:p14="http://schemas.microsoft.com/office/powerpoint/2010/main" val="2766581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DD9506-B58A-485F-8ABF-87459FD5E0BE}"/>
              </a:ext>
            </a:extLst>
          </p:cNvPr>
          <p:cNvSpPr txBox="1"/>
          <p:nvPr/>
        </p:nvSpPr>
        <p:spPr>
          <a:xfrm>
            <a:off x="2102696" y="300531"/>
            <a:ext cx="9335970" cy="1759456"/>
          </a:xfrm>
          <a:prstGeom prst="rect">
            <a:avLst/>
          </a:prstGeom>
          <a:noFill/>
        </p:spPr>
        <p:txBody>
          <a:bodyPr wrap="square" rtlCol="0">
            <a:spAutoFit/>
          </a:bodyPr>
          <a:lstStyle/>
          <a:p>
            <a:pPr algn="ctr">
              <a:lnSpc>
                <a:spcPts val="6500"/>
              </a:lnSpc>
            </a:pPr>
            <a:r>
              <a:rPr lang="en-US" sz="6000" b="1">
                <a:latin typeface="Arial" panose="020B0604020202020204" pitchFamily="34" charset="0"/>
                <a:cs typeface="Arial" panose="020B0604020202020204" pitchFamily="34" charset="0"/>
              </a:rPr>
              <a:t>4 Elements </a:t>
            </a:r>
            <a:r>
              <a:rPr lang="en-US" sz="4000">
                <a:latin typeface="Pacifico" panose="00000500000000000000" pitchFamily="2" charset="0"/>
                <a:cs typeface="Arial" panose="020B0604020202020204" pitchFamily="34" charset="0"/>
              </a:rPr>
              <a:t>of</a:t>
            </a:r>
            <a:r>
              <a:rPr lang="en-US" sz="6000" b="1">
                <a:latin typeface="Arial" panose="020B0604020202020204" pitchFamily="34" charset="0"/>
                <a:cs typeface="Arial" panose="020B0604020202020204" pitchFamily="34" charset="0"/>
              </a:rPr>
              <a:t> </a:t>
            </a:r>
          </a:p>
          <a:p>
            <a:pPr algn="ctr">
              <a:lnSpc>
                <a:spcPts val="6500"/>
              </a:lnSpc>
            </a:pPr>
            <a:r>
              <a:rPr lang="en-US" sz="6000" b="1">
                <a:latin typeface="Arial" panose="020B0604020202020204" pitchFamily="34" charset="0"/>
                <a:cs typeface="Arial" panose="020B0604020202020204" pitchFamily="34" charset="0"/>
              </a:rPr>
              <a:t>Effective Communication</a:t>
            </a:r>
          </a:p>
        </p:txBody>
      </p:sp>
      <p:sp>
        <p:nvSpPr>
          <p:cNvPr id="7" name="Rectangle 6">
            <a:extLst>
              <a:ext uri="{FF2B5EF4-FFF2-40B4-BE49-F238E27FC236}">
                <a16:creationId xmlns:a16="http://schemas.microsoft.com/office/drawing/2014/main" id="{488386A0-A8AA-4A84-8D33-F3179DF7D291}"/>
              </a:ext>
            </a:extLst>
          </p:cNvPr>
          <p:cNvSpPr/>
          <p:nvPr/>
        </p:nvSpPr>
        <p:spPr>
          <a:xfrm>
            <a:off x="753334" y="1180259"/>
            <a:ext cx="581980" cy="5677741"/>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621803"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3839371-07A7-43DF-A30B-2B0CFE02AF58}"/>
              </a:ext>
            </a:extLst>
          </p:cNvPr>
          <p:cNvSpPr txBox="1"/>
          <p:nvPr/>
        </p:nvSpPr>
        <p:spPr>
          <a:xfrm>
            <a:off x="5930836" y="5481197"/>
            <a:ext cx="3500221" cy="646331"/>
          </a:xfrm>
          <a:prstGeom prst="rect">
            <a:avLst/>
          </a:prstGeom>
          <a:noFill/>
        </p:spPr>
        <p:txBody>
          <a:bodyPr wrap="square" rtlCol="0">
            <a:spAutoFit/>
          </a:bodyPr>
          <a:lstStyle/>
          <a:p>
            <a:r>
              <a:rPr lang="en-US" sz="3600" b="1">
                <a:latin typeface="Brandon Grotesque Regular" panose="020B0503020203060202" pitchFamily="34" charset="0"/>
              </a:rPr>
              <a:t>2. Keep it simple</a:t>
            </a:r>
          </a:p>
        </p:txBody>
      </p:sp>
      <p:sp>
        <p:nvSpPr>
          <p:cNvPr id="3" name="TextBox 2">
            <a:extLst>
              <a:ext uri="{FF2B5EF4-FFF2-40B4-BE49-F238E27FC236}">
                <a16:creationId xmlns:a16="http://schemas.microsoft.com/office/drawing/2014/main" id="{E433EBA1-2B7A-4B8A-ACC5-9F77FECE478F}"/>
              </a:ext>
            </a:extLst>
          </p:cNvPr>
          <p:cNvSpPr txBox="1"/>
          <p:nvPr/>
        </p:nvSpPr>
        <p:spPr>
          <a:xfrm>
            <a:off x="1712074" y="2586124"/>
            <a:ext cx="4532468" cy="646331"/>
          </a:xfrm>
          <a:prstGeom prst="rect">
            <a:avLst/>
          </a:prstGeom>
          <a:noFill/>
        </p:spPr>
        <p:txBody>
          <a:bodyPr wrap="square" rtlCol="0">
            <a:spAutoFit/>
          </a:bodyPr>
          <a:lstStyle/>
          <a:p>
            <a:r>
              <a:rPr lang="en-US" sz="3600" b="1">
                <a:latin typeface="Brandon Grotesque Regular" panose="020B0503020203060202" pitchFamily="34" charset="0"/>
              </a:rPr>
              <a:t>1. Know your audience</a:t>
            </a:r>
          </a:p>
        </p:txBody>
      </p:sp>
      <p:pic>
        <p:nvPicPr>
          <p:cNvPr id="12" name="Picture 11">
            <a:extLst>
              <a:ext uri="{FF2B5EF4-FFF2-40B4-BE49-F238E27FC236}">
                <a16:creationId xmlns:a16="http://schemas.microsoft.com/office/drawing/2014/main" id="{D0A29329-A134-402E-9865-BE5DBB2EF2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80625">
            <a:off x="7183594" y="2566403"/>
            <a:ext cx="4152792" cy="19552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8608D058-D04B-4E07-8EA4-CC78A52DD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9394" y="3974984"/>
            <a:ext cx="3227132" cy="2152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a:extLst>
              <a:ext uri="{FF2B5EF4-FFF2-40B4-BE49-F238E27FC236}">
                <a16:creationId xmlns:a16="http://schemas.microsoft.com/office/drawing/2014/main" id="{01F56663-A327-43B6-8854-B113D8E91AFA}"/>
              </a:ext>
            </a:extLst>
          </p:cNvPr>
          <p:cNvSpPr txBox="1"/>
          <p:nvPr/>
        </p:nvSpPr>
        <p:spPr>
          <a:xfrm>
            <a:off x="10295367" y="6115700"/>
            <a:ext cx="1431066" cy="461665"/>
          </a:xfrm>
          <a:prstGeom prst="rect">
            <a:avLst/>
          </a:prstGeom>
          <a:noFill/>
        </p:spPr>
        <p:txBody>
          <a:bodyPr wrap="square" rtlCol="0">
            <a:spAutoFit/>
          </a:bodyPr>
          <a:lstStyle/>
          <a:p>
            <a:pPr algn="ctr"/>
            <a:r>
              <a:rPr lang="en-US" sz="2400">
                <a:solidFill>
                  <a:srgbClr val="1D376C"/>
                </a:solidFill>
                <a:latin typeface="Pacifico" panose="00000500000000000000" pitchFamily="2" charset="0"/>
              </a:rPr>
              <a:t>Goodwill</a:t>
            </a:r>
          </a:p>
        </p:txBody>
      </p:sp>
    </p:spTree>
    <p:custDataLst>
      <p:tags r:id="rId1"/>
    </p:custDataLst>
    <p:extLst>
      <p:ext uri="{BB962C8B-B14F-4D97-AF65-F5344CB8AC3E}">
        <p14:creationId xmlns:p14="http://schemas.microsoft.com/office/powerpoint/2010/main" val="421526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DD9506-B58A-485F-8ABF-87459FD5E0BE}"/>
              </a:ext>
            </a:extLst>
          </p:cNvPr>
          <p:cNvSpPr txBox="1"/>
          <p:nvPr/>
        </p:nvSpPr>
        <p:spPr>
          <a:xfrm>
            <a:off x="1839394" y="300531"/>
            <a:ext cx="9335970" cy="1759456"/>
          </a:xfrm>
          <a:prstGeom prst="rect">
            <a:avLst/>
          </a:prstGeom>
          <a:noFill/>
        </p:spPr>
        <p:txBody>
          <a:bodyPr wrap="square" rtlCol="0">
            <a:spAutoFit/>
          </a:bodyPr>
          <a:lstStyle/>
          <a:p>
            <a:pPr algn="ctr">
              <a:lnSpc>
                <a:spcPts val="6500"/>
              </a:lnSpc>
            </a:pPr>
            <a:r>
              <a:rPr lang="en-US" sz="6000" b="1">
                <a:latin typeface="Arial" panose="020B0604020202020204" pitchFamily="34" charset="0"/>
                <a:cs typeface="Arial" panose="020B0604020202020204" pitchFamily="34" charset="0"/>
              </a:rPr>
              <a:t>4 Elements </a:t>
            </a:r>
            <a:r>
              <a:rPr lang="en-US" sz="4000">
                <a:latin typeface="Pacifico" panose="00000500000000000000" pitchFamily="2" charset="0"/>
                <a:cs typeface="Arial" panose="020B0604020202020204" pitchFamily="34" charset="0"/>
              </a:rPr>
              <a:t>of</a:t>
            </a:r>
            <a:r>
              <a:rPr lang="en-US" sz="6000" b="1">
                <a:latin typeface="Arial" panose="020B0604020202020204" pitchFamily="34" charset="0"/>
                <a:cs typeface="Arial" panose="020B0604020202020204" pitchFamily="34" charset="0"/>
              </a:rPr>
              <a:t> </a:t>
            </a:r>
          </a:p>
          <a:p>
            <a:pPr algn="ctr">
              <a:lnSpc>
                <a:spcPts val="6500"/>
              </a:lnSpc>
            </a:pPr>
            <a:r>
              <a:rPr lang="en-US" sz="6000" b="1">
                <a:latin typeface="Arial" panose="020B0604020202020204" pitchFamily="34" charset="0"/>
                <a:cs typeface="Arial" panose="020B0604020202020204" pitchFamily="34" charset="0"/>
              </a:rPr>
              <a:t>Effective Communication</a:t>
            </a:r>
          </a:p>
        </p:txBody>
      </p:sp>
      <p:sp>
        <p:nvSpPr>
          <p:cNvPr id="7" name="Rectangle 6">
            <a:extLst>
              <a:ext uri="{FF2B5EF4-FFF2-40B4-BE49-F238E27FC236}">
                <a16:creationId xmlns:a16="http://schemas.microsoft.com/office/drawing/2014/main" id="{488386A0-A8AA-4A84-8D33-F3179DF7D291}"/>
              </a:ext>
            </a:extLst>
          </p:cNvPr>
          <p:cNvSpPr/>
          <p:nvPr/>
        </p:nvSpPr>
        <p:spPr>
          <a:xfrm>
            <a:off x="753334" y="1180259"/>
            <a:ext cx="581980" cy="5677741"/>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621803"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E623305-E8BF-4886-B1E5-E10438F1F5A1}"/>
              </a:ext>
            </a:extLst>
          </p:cNvPr>
          <p:cNvSpPr txBox="1"/>
          <p:nvPr/>
        </p:nvSpPr>
        <p:spPr>
          <a:xfrm>
            <a:off x="6735884" y="4350911"/>
            <a:ext cx="4275016" cy="646331"/>
          </a:xfrm>
          <a:prstGeom prst="rect">
            <a:avLst/>
          </a:prstGeom>
          <a:noFill/>
        </p:spPr>
        <p:txBody>
          <a:bodyPr wrap="square" rtlCol="0">
            <a:spAutoFit/>
          </a:bodyPr>
          <a:lstStyle/>
          <a:p>
            <a:r>
              <a:rPr lang="en-US" sz="3600" b="1">
                <a:latin typeface="Brandon Grotesque Regular" panose="020B0503020203060202" pitchFamily="34" charset="0"/>
              </a:rPr>
              <a:t>4. Get them involved</a:t>
            </a:r>
          </a:p>
        </p:txBody>
      </p:sp>
      <p:pic>
        <p:nvPicPr>
          <p:cNvPr id="13" name="Picture 12">
            <a:extLst>
              <a:ext uri="{FF2B5EF4-FFF2-40B4-BE49-F238E27FC236}">
                <a16:creationId xmlns:a16="http://schemas.microsoft.com/office/drawing/2014/main" id="{5E3313EF-2C8A-41E1-A67F-CFA21CD58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3311" y="3625547"/>
            <a:ext cx="3584575" cy="2763407"/>
          </a:xfrm>
          <a:prstGeom prst="rect">
            <a:avLst/>
          </a:prstGeom>
        </p:spPr>
      </p:pic>
      <p:sp>
        <p:nvSpPr>
          <p:cNvPr id="17" name="TextBox 16">
            <a:extLst>
              <a:ext uri="{FF2B5EF4-FFF2-40B4-BE49-F238E27FC236}">
                <a16:creationId xmlns:a16="http://schemas.microsoft.com/office/drawing/2014/main" id="{81633E16-A2BC-4C58-AC71-5711C4CC7F0D}"/>
              </a:ext>
            </a:extLst>
          </p:cNvPr>
          <p:cNvSpPr txBox="1"/>
          <p:nvPr/>
        </p:nvSpPr>
        <p:spPr>
          <a:xfrm>
            <a:off x="10295367" y="6115700"/>
            <a:ext cx="1431066" cy="461665"/>
          </a:xfrm>
          <a:prstGeom prst="rect">
            <a:avLst/>
          </a:prstGeom>
          <a:noFill/>
        </p:spPr>
        <p:txBody>
          <a:bodyPr wrap="square" rtlCol="0">
            <a:spAutoFit/>
          </a:bodyPr>
          <a:lstStyle/>
          <a:p>
            <a:pPr algn="ctr"/>
            <a:r>
              <a:rPr lang="en-US" sz="2400">
                <a:solidFill>
                  <a:srgbClr val="1D376C"/>
                </a:solidFill>
                <a:latin typeface="Pacifico" panose="00000500000000000000" pitchFamily="2" charset="0"/>
              </a:rPr>
              <a:t>Goodwill</a:t>
            </a:r>
          </a:p>
        </p:txBody>
      </p:sp>
      <p:sp>
        <p:nvSpPr>
          <p:cNvPr id="20" name="TextBox 19">
            <a:extLst>
              <a:ext uri="{FF2B5EF4-FFF2-40B4-BE49-F238E27FC236}">
                <a16:creationId xmlns:a16="http://schemas.microsoft.com/office/drawing/2014/main" id="{1F517824-3F5B-4972-8E4D-BC902B3F6913}"/>
              </a:ext>
            </a:extLst>
          </p:cNvPr>
          <p:cNvSpPr txBox="1"/>
          <p:nvPr/>
        </p:nvSpPr>
        <p:spPr>
          <a:xfrm>
            <a:off x="1712074" y="2586123"/>
            <a:ext cx="10185400" cy="646331"/>
          </a:xfrm>
          <a:prstGeom prst="rect">
            <a:avLst/>
          </a:prstGeom>
          <a:noFill/>
        </p:spPr>
        <p:txBody>
          <a:bodyPr wrap="square" rtlCol="0">
            <a:spAutoFit/>
          </a:bodyPr>
          <a:lstStyle/>
          <a:p>
            <a:r>
              <a:rPr lang="en-US" sz="3600" b="1">
                <a:latin typeface="Brandon Grotesque Regular" panose="020B0503020203060202" pitchFamily="34" charset="0"/>
              </a:rPr>
              <a:t>3. Consider the best method to deliver your message</a:t>
            </a:r>
          </a:p>
        </p:txBody>
      </p:sp>
    </p:spTree>
    <p:custDataLst>
      <p:tags r:id="rId1"/>
    </p:custDataLst>
    <p:extLst>
      <p:ext uri="{BB962C8B-B14F-4D97-AF65-F5344CB8AC3E}">
        <p14:creationId xmlns:p14="http://schemas.microsoft.com/office/powerpoint/2010/main" val="98855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57531" y="517417"/>
            <a:ext cx="10076938" cy="51785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AD38760-A22B-43AD-8F45-9D7096AAEFE8}"/>
              </a:ext>
            </a:extLst>
          </p:cNvPr>
          <p:cNvSpPr txBox="1"/>
          <p:nvPr/>
        </p:nvSpPr>
        <p:spPr>
          <a:xfrm>
            <a:off x="2568390" y="3324713"/>
            <a:ext cx="7055219" cy="842538"/>
          </a:xfrm>
          <a:prstGeom prst="rect">
            <a:avLst/>
          </a:prstGeom>
          <a:noFill/>
        </p:spPr>
        <p:txBody>
          <a:bodyPr wrap="square" rtlCol="0">
            <a:spAutoFit/>
          </a:bodyPr>
          <a:lstStyle/>
          <a:p>
            <a:pPr algn="ctr">
              <a:lnSpc>
                <a:spcPts val="3200"/>
              </a:lnSpc>
            </a:pPr>
            <a:r>
              <a:rPr lang="en-US" sz="11500">
                <a:solidFill>
                  <a:schemeClr val="bg1"/>
                </a:solidFill>
                <a:latin typeface="Pacifico" panose="00000500000000000000" pitchFamily="2" charset="0"/>
                <a:cs typeface="Arial" panose="020B0604020202020204" pitchFamily="34" charset="0"/>
              </a:rPr>
              <a:t>Activity</a:t>
            </a:r>
          </a:p>
        </p:txBody>
      </p:sp>
      <p:sp>
        <p:nvSpPr>
          <p:cNvPr id="10" name="L-Shape 9">
            <a:extLst>
              <a:ext uri="{FF2B5EF4-FFF2-40B4-BE49-F238E27FC236}">
                <a16:creationId xmlns:a16="http://schemas.microsoft.com/office/drawing/2014/main" id="{C5FAFC57-8B9D-4D74-B17D-C58BE7B9A241}"/>
              </a:ext>
            </a:extLst>
          </p:cNvPr>
          <p:cNvSpPr/>
          <p:nvPr/>
        </p:nvSpPr>
        <p:spPr>
          <a:xfrm rot="10800000" flipH="1">
            <a:off x="959323" y="393512"/>
            <a:ext cx="1330326" cy="1231900"/>
          </a:xfrm>
          <a:prstGeom prst="corner">
            <a:avLst>
              <a:gd name="adj1" fmla="val 24939"/>
              <a:gd name="adj2" fmla="val 24467"/>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876AB25-5DAF-4660-8BCC-F5C46D0BBF4C}"/>
              </a:ext>
            </a:extLst>
          </p:cNvPr>
          <p:cNvSpPr txBox="1"/>
          <p:nvPr/>
        </p:nvSpPr>
        <p:spPr>
          <a:xfrm>
            <a:off x="10295367" y="6115700"/>
            <a:ext cx="1431066" cy="461665"/>
          </a:xfrm>
          <a:prstGeom prst="rect">
            <a:avLst/>
          </a:prstGeom>
          <a:noFill/>
        </p:spPr>
        <p:txBody>
          <a:bodyPr wrap="square" rtlCol="0">
            <a:spAutoFit/>
          </a:bodyPr>
          <a:lstStyle/>
          <a:p>
            <a:pPr algn="ctr"/>
            <a:r>
              <a:rPr lang="en-US" sz="2400">
                <a:solidFill>
                  <a:srgbClr val="1D376C"/>
                </a:solidFill>
                <a:latin typeface="Pacifico" panose="00000500000000000000" pitchFamily="2" charset="0"/>
              </a:rPr>
              <a:t>Goodwill</a:t>
            </a:r>
          </a:p>
        </p:txBody>
      </p:sp>
    </p:spTree>
    <p:custDataLst>
      <p:tags r:id="rId1"/>
    </p:custDataLst>
    <p:extLst>
      <p:ext uri="{BB962C8B-B14F-4D97-AF65-F5344CB8AC3E}">
        <p14:creationId xmlns:p14="http://schemas.microsoft.com/office/powerpoint/2010/main" val="792428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57530" y="1465643"/>
            <a:ext cx="11134469" cy="5450114"/>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DAC877-3838-4539-B0C1-EFAD3A81E54C}"/>
              </a:ext>
            </a:extLst>
          </p:cNvPr>
          <p:cNvSpPr/>
          <p:nvPr/>
        </p:nvSpPr>
        <p:spPr>
          <a:xfrm>
            <a:off x="877907" y="1268786"/>
            <a:ext cx="515464" cy="5833768"/>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B5B569-A21F-4D77-9E0D-A98F36301CB5}"/>
              </a:ext>
            </a:extLst>
          </p:cNvPr>
          <p:cNvSpPr/>
          <p:nvPr/>
        </p:nvSpPr>
        <p:spPr>
          <a:xfrm>
            <a:off x="1712073" y="1758521"/>
            <a:ext cx="3959384" cy="646331"/>
          </a:xfrm>
          <a:prstGeom prst="rect">
            <a:avLst/>
          </a:prstGeom>
        </p:spPr>
        <p:txBody>
          <a:bodyPr wrap="square">
            <a:spAutoFit/>
          </a:bodyPr>
          <a:lstStyle/>
          <a:p>
            <a:r>
              <a:rPr lang="en-US" sz="3600">
                <a:solidFill>
                  <a:schemeClr val="bg1"/>
                </a:solidFill>
                <a:latin typeface="Brandon Grotesque Regular" panose="020B0503020203060202" pitchFamily="34" charset="0"/>
              </a:rPr>
              <a:t>1. Be approachable </a:t>
            </a:r>
            <a:endParaRPr lang="en-US" sz="3600"/>
          </a:p>
        </p:txBody>
      </p:sp>
      <p:sp>
        <p:nvSpPr>
          <p:cNvPr id="15" name="Rectangle 14">
            <a:extLst>
              <a:ext uri="{FF2B5EF4-FFF2-40B4-BE49-F238E27FC236}">
                <a16:creationId xmlns:a16="http://schemas.microsoft.com/office/drawing/2014/main" id="{913DA1D6-7072-475B-8941-6D73AD23CF46}"/>
              </a:ext>
            </a:extLst>
          </p:cNvPr>
          <p:cNvSpPr/>
          <p:nvPr/>
        </p:nvSpPr>
        <p:spPr>
          <a:xfrm>
            <a:off x="1712073" y="2696431"/>
            <a:ext cx="4155327" cy="646331"/>
          </a:xfrm>
          <a:prstGeom prst="rect">
            <a:avLst/>
          </a:prstGeom>
        </p:spPr>
        <p:txBody>
          <a:bodyPr wrap="square">
            <a:spAutoFit/>
          </a:bodyPr>
          <a:lstStyle/>
          <a:p>
            <a:r>
              <a:rPr lang="en-US" sz="3600">
                <a:solidFill>
                  <a:schemeClr val="bg1"/>
                </a:solidFill>
                <a:latin typeface="Brandon Grotesque Regular" panose="020B0503020203060202" pitchFamily="34" charset="0"/>
              </a:rPr>
              <a:t>2. Be patient</a:t>
            </a:r>
            <a:endParaRPr lang="en-US" sz="3600"/>
          </a:p>
        </p:txBody>
      </p:sp>
      <p:sp>
        <p:nvSpPr>
          <p:cNvPr id="16" name="Rectangle 15">
            <a:extLst>
              <a:ext uri="{FF2B5EF4-FFF2-40B4-BE49-F238E27FC236}">
                <a16:creationId xmlns:a16="http://schemas.microsoft.com/office/drawing/2014/main" id="{F31E5A8F-54D5-4F1E-BC0E-D42F9E042C75}"/>
              </a:ext>
            </a:extLst>
          </p:cNvPr>
          <p:cNvSpPr/>
          <p:nvPr/>
        </p:nvSpPr>
        <p:spPr>
          <a:xfrm>
            <a:off x="1712073" y="3634341"/>
            <a:ext cx="4253298" cy="646331"/>
          </a:xfrm>
          <a:prstGeom prst="rect">
            <a:avLst/>
          </a:prstGeom>
        </p:spPr>
        <p:txBody>
          <a:bodyPr wrap="square">
            <a:spAutoFit/>
          </a:bodyPr>
          <a:lstStyle/>
          <a:p>
            <a:r>
              <a:rPr lang="en-US" sz="3600">
                <a:solidFill>
                  <a:schemeClr val="bg1"/>
                </a:solidFill>
                <a:latin typeface="Brandon Grotesque Regular" panose="020B0503020203060202" pitchFamily="34" charset="0"/>
              </a:rPr>
              <a:t>3. Be self-aware</a:t>
            </a:r>
            <a:endParaRPr lang="en-US" sz="3600"/>
          </a:p>
        </p:txBody>
      </p:sp>
      <p:sp>
        <p:nvSpPr>
          <p:cNvPr id="17" name="Rectangle 16">
            <a:extLst>
              <a:ext uri="{FF2B5EF4-FFF2-40B4-BE49-F238E27FC236}">
                <a16:creationId xmlns:a16="http://schemas.microsoft.com/office/drawing/2014/main" id="{F570DCAB-4350-4755-A063-B026FF1F8656}"/>
              </a:ext>
            </a:extLst>
          </p:cNvPr>
          <p:cNvSpPr/>
          <p:nvPr/>
        </p:nvSpPr>
        <p:spPr>
          <a:xfrm>
            <a:off x="1712073" y="4572251"/>
            <a:ext cx="5635784" cy="646331"/>
          </a:xfrm>
          <a:prstGeom prst="rect">
            <a:avLst/>
          </a:prstGeom>
        </p:spPr>
        <p:txBody>
          <a:bodyPr wrap="square">
            <a:spAutoFit/>
          </a:bodyPr>
          <a:lstStyle/>
          <a:p>
            <a:r>
              <a:rPr lang="en-US" sz="3600">
                <a:solidFill>
                  <a:schemeClr val="bg1"/>
                </a:solidFill>
                <a:latin typeface="Brandon Grotesque Regular" panose="020B0503020203060202" pitchFamily="34" charset="0"/>
              </a:rPr>
              <a:t>4. Check for understanding</a:t>
            </a:r>
            <a:endParaRPr lang="en-US" sz="3600"/>
          </a:p>
        </p:txBody>
      </p:sp>
      <p:sp>
        <p:nvSpPr>
          <p:cNvPr id="18" name="Rectangle 17">
            <a:extLst>
              <a:ext uri="{FF2B5EF4-FFF2-40B4-BE49-F238E27FC236}">
                <a16:creationId xmlns:a16="http://schemas.microsoft.com/office/drawing/2014/main" id="{34210EBC-79D2-4791-9167-5AD0BBF349E7}"/>
              </a:ext>
            </a:extLst>
          </p:cNvPr>
          <p:cNvSpPr/>
          <p:nvPr/>
        </p:nvSpPr>
        <p:spPr>
          <a:xfrm>
            <a:off x="1712073" y="5510161"/>
            <a:ext cx="6005898" cy="646331"/>
          </a:xfrm>
          <a:prstGeom prst="rect">
            <a:avLst/>
          </a:prstGeom>
        </p:spPr>
        <p:txBody>
          <a:bodyPr wrap="square">
            <a:spAutoFit/>
          </a:bodyPr>
          <a:lstStyle/>
          <a:p>
            <a:r>
              <a:rPr lang="en-US" sz="3600">
                <a:solidFill>
                  <a:schemeClr val="bg1"/>
                </a:solidFill>
                <a:latin typeface="Brandon Grotesque Regular" panose="020B0503020203060202" pitchFamily="34" charset="0"/>
              </a:rPr>
              <a:t>5. Switch out the messenger. </a:t>
            </a:r>
            <a:endParaRPr lang="en-US" sz="3600"/>
          </a:p>
        </p:txBody>
      </p:sp>
      <p:sp>
        <p:nvSpPr>
          <p:cNvPr id="19" name="Oval 18">
            <a:extLst>
              <a:ext uri="{FF2B5EF4-FFF2-40B4-BE49-F238E27FC236}">
                <a16:creationId xmlns:a16="http://schemas.microsoft.com/office/drawing/2014/main" id="{5B9E9341-72B5-4711-9389-6CC04B303547}"/>
              </a:ext>
            </a:extLst>
          </p:cNvPr>
          <p:cNvSpPr>
            <a:spLocks noChangeAspect="1"/>
          </p:cNvSpPr>
          <p:nvPr/>
        </p:nvSpPr>
        <p:spPr>
          <a:xfrm>
            <a:off x="7129855" y="1321469"/>
            <a:ext cx="4690242" cy="4643699"/>
          </a:xfrm>
          <a:prstGeom prst="ellipse">
            <a:avLst/>
          </a:prstGeom>
          <a:solidFill>
            <a:schemeClr val="bg1"/>
          </a:solidFill>
          <a:ln w="8794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C6EE15C-A67D-47C3-9FC0-54787C994048}"/>
              </a:ext>
            </a:extLst>
          </p:cNvPr>
          <p:cNvPicPr>
            <a:picLocks noChangeAspect="1"/>
          </p:cNvPicPr>
          <p:nvPr/>
        </p:nvPicPr>
        <p:blipFill rotWithShape="1">
          <a:blip r:embed="rId4"/>
          <a:srcRect l="-6983" t="-11222" r="-7484" b="-9646"/>
          <a:stretch/>
        </p:blipFill>
        <p:spPr>
          <a:xfrm>
            <a:off x="7488582" y="2559911"/>
            <a:ext cx="3897892" cy="3368992"/>
          </a:xfrm>
          <a:prstGeom prst="rect">
            <a:avLst/>
          </a:prstGeom>
          <a:ln w="12700">
            <a:solidFill>
              <a:schemeClr val="tx1"/>
            </a:solidFill>
          </a:ln>
          <a:effectLst>
            <a:softEdge rad="12700"/>
          </a:effectLst>
        </p:spPr>
      </p:pic>
      <p:sp>
        <p:nvSpPr>
          <p:cNvPr id="9" name="TextBox 8">
            <a:extLst>
              <a:ext uri="{FF2B5EF4-FFF2-40B4-BE49-F238E27FC236}">
                <a16:creationId xmlns:a16="http://schemas.microsoft.com/office/drawing/2014/main" id="{D53CAA1B-C3D8-47B6-A1E9-764779D1A0F9}"/>
              </a:ext>
            </a:extLst>
          </p:cNvPr>
          <p:cNvSpPr txBox="1"/>
          <p:nvPr/>
        </p:nvSpPr>
        <p:spPr>
          <a:xfrm>
            <a:off x="0" y="362120"/>
            <a:ext cx="12191999" cy="925894"/>
          </a:xfrm>
          <a:prstGeom prst="rect">
            <a:avLst/>
          </a:prstGeom>
          <a:noFill/>
        </p:spPr>
        <p:txBody>
          <a:bodyPr wrap="square" rtlCol="0">
            <a:spAutoFit/>
          </a:bodyPr>
          <a:lstStyle/>
          <a:p>
            <a:pPr algn="ctr">
              <a:lnSpc>
                <a:spcPts val="6500"/>
              </a:lnSpc>
            </a:pPr>
            <a:r>
              <a:rPr lang="en-US" sz="6000" b="1">
                <a:latin typeface="Arial" panose="020B0604020202020204" pitchFamily="34" charset="0"/>
                <a:cs typeface="Arial" panose="020B0604020202020204" pitchFamily="34" charset="0"/>
              </a:rPr>
              <a:t>Reminder…</a:t>
            </a:r>
          </a:p>
        </p:txBody>
      </p:sp>
      <p:sp>
        <p:nvSpPr>
          <p:cNvPr id="21" name="Chord 20">
            <a:extLst>
              <a:ext uri="{FF2B5EF4-FFF2-40B4-BE49-F238E27FC236}">
                <a16:creationId xmlns:a16="http://schemas.microsoft.com/office/drawing/2014/main" id="{726AE7CB-D2BB-4224-AA07-7903D40FD67D}"/>
              </a:ext>
            </a:extLst>
          </p:cNvPr>
          <p:cNvSpPr/>
          <p:nvPr/>
        </p:nvSpPr>
        <p:spPr>
          <a:xfrm rot="13729826">
            <a:off x="8224738" y="2393896"/>
            <a:ext cx="3052870" cy="3626838"/>
          </a:xfrm>
          <a:prstGeom prst="chord">
            <a:avLst>
              <a:gd name="adj1" fmla="val 11296915"/>
              <a:gd name="adj2" fmla="val 16023368"/>
            </a:avLst>
          </a:prstGeom>
          <a:solidFill>
            <a:srgbClr val="D5D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DE00AEA-B6AA-4581-8241-346F53B28669}"/>
              </a:ext>
            </a:extLst>
          </p:cNvPr>
          <p:cNvSpPr>
            <a:spLocks noChangeAspect="1"/>
          </p:cNvSpPr>
          <p:nvPr/>
        </p:nvSpPr>
        <p:spPr>
          <a:xfrm>
            <a:off x="7212375" y="1535510"/>
            <a:ext cx="4572000" cy="4572000"/>
          </a:xfrm>
          <a:prstGeom prst="ellipse">
            <a:avLst/>
          </a:prstGeom>
          <a:noFill/>
          <a:ln w="631825">
            <a:solidFill>
              <a:srgbClr val="1D3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6BB27A-3C44-4EF3-B7E7-2E0B90BC04CD}"/>
              </a:ext>
            </a:extLst>
          </p:cNvPr>
          <p:cNvSpPr/>
          <p:nvPr/>
        </p:nvSpPr>
        <p:spPr>
          <a:xfrm>
            <a:off x="8051799" y="546778"/>
            <a:ext cx="3262293"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85FDAAD-45D8-4AA3-9DC0-804716841452}"/>
              </a:ext>
            </a:extLst>
          </p:cNvPr>
          <p:cNvSpPr txBox="1"/>
          <p:nvPr/>
        </p:nvSpPr>
        <p:spPr>
          <a:xfrm>
            <a:off x="10295367" y="6115700"/>
            <a:ext cx="1431066" cy="461665"/>
          </a:xfrm>
          <a:prstGeom prst="rect">
            <a:avLst/>
          </a:prstGeom>
          <a:noFill/>
        </p:spPr>
        <p:txBody>
          <a:bodyPr wrap="square" rtlCol="0">
            <a:spAutoFit/>
          </a:bodyPr>
          <a:lstStyle/>
          <a:p>
            <a:pPr algn="ctr"/>
            <a:r>
              <a:rPr lang="en-US" sz="2400">
                <a:solidFill>
                  <a:schemeClr val="bg1"/>
                </a:solidFill>
                <a:latin typeface="Pacifico" panose="00000500000000000000" pitchFamily="2" charset="0"/>
              </a:rPr>
              <a:t>Goodwill</a:t>
            </a:r>
          </a:p>
        </p:txBody>
      </p:sp>
    </p:spTree>
    <p:custDataLst>
      <p:tags r:id="rId1"/>
    </p:custDataLst>
    <p:extLst>
      <p:ext uri="{BB962C8B-B14F-4D97-AF65-F5344CB8AC3E}">
        <p14:creationId xmlns:p14="http://schemas.microsoft.com/office/powerpoint/2010/main" val="131748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57531" y="517417"/>
            <a:ext cx="10076938" cy="51785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AD38760-A22B-43AD-8F45-9D7096AAEFE8}"/>
              </a:ext>
            </a:extLst>
          </p:cNvPr>
          <p:cNvSpPr txBox="1"/>
          <p:nvPr/>
        </p:nvSpPr>
        <p:spPr>
          <a:xfrm>
            <a:off x="2568390" y="3324713"/>
            <a:ext cx="7055219" cy="842538"/>
          </a:xfrm>
          <a:prstGeom prst="rect">
            <a:avLst/>
          </a:prstGeom>
          <a:noFill/>
        </p:spPr>
        <p:txBody>
          <a:bodyPr wrap="square" rtlCol="0">
            <a:spAutoFit/>
          </a:bodyPr>
          <a:lstStyle/>
          <a:p>
            <a:pPr algn="ctr">
              <a:lnSpc>
                <a:spcPts val="3200"/>
              </a:lnSpc>
            </a:pPr>
            <a:r>
              <a:rPr lang="en-US" sz="11500">
                <a:solidFill>
                  <a:schemeClr val="bg1"/>
                </a:solidFill>
                <a:latin typeface="Pacifico" panose="00000500000000000000" pitchFamily="2" charset="0"/>
                <a:cs typeface="Arial" panose="020B0604020202020204" pitchFamily="34" charset="0"/>
              </a:rPr>
              <a:t>Activity</a:t>
            </a:r>
          </a:p>
        </p:txBody>
      </p:sp>
      <p:sp>
        <p:nvSpPr>
          <p:cNvPr id="10" name="L-Shape 9">
            <a:extLst>
              <a:ext uri="{FF2B5EF4-FFF2-40B4-BE49-F238E27FC236}">
                <a16:creationId xmlns:a16="http://schemas.microsoft.com/office/drawing/2014/main" id="{C5FAFC57-8B9D-4D74-B17D-C58BE7B9A241}"/>
              </a:ext>
            </a:extLst>
          </p:cNvPr>
          <p:cNvSpPr/>
          <p:nvPr/>
        </p:nvSpPr>
        <p:spPr>
          <a:xfrm rot="10800000" flipH="1">
            <a:off x="959323" y="393512"/>
            <a:ext cx="1330326" cy="1231900"/>
          </a:xfrm>
          <a:prstGeom prst="corner">
            <a:avLst>
              <a:gd name="adj1" fmla="val 24939"/>
              <a:gd name="adj2" fmla="val 24467"/>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E503032-EA67-4396-ADD4-466283EB78B1}"/>
              </a:ext>
            </a:extLst>
          </p:cNvPr>
          <p:cNvSpPr txBox="1"/>
          <p:nvPr/>
        </p:nvSpPr>
        <p:spPr>
          <a:xfrm>
            <a:off x="10295367" y="6115700"/>
            <a:ext cx="1431066" cy="461665"/>
          </a:xfrm>
          <a:prstGeom prst="rect">
            <a:avLst/>
          </a:prstGeom>
          <a:noFill/>
        </p:spPr>
        <p:txBody>
          <a:bodyPr wrap="square" rtlCol="0">
            <a:spAutoFit/>
          </a:bodyPr>
          <a:lstStyle/>
          <a:p>
            <a:pPr algn="ctr"/>
            <a:r>
              <a:rPr lang="en-US" sz="2400">
                <a:solidFill>
                  <a:srgbClr val="1D376C"/>
                </a:solidFill>
                <a:latin typeface="Pacifico" panose="00000500000000000000" pitchFamily="2" charset="0"/>
              </a:rPr>
              <a:t>Goodwill</a:t>
            </a:r>
          </a:p>
        </p:txBody>
      </p:sp>
    </p:spTree>
    <p:custDataLst>
      <p:tags r:id="rId1"/>
    </p:custDataLst>
    <p:extLst>
      <p:ext uri="{BB962C8B-B14F-4D97-AF65-F5344CB8AC3E}">
        <p14:creationId xmlns:p14="http://schemas.microsoft.com/office/powerpoint/2010/main" val="2751833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3BDAFF-297E-43CC-AECD-7EEC5A2F0297}"/>
              </a:ext>
            </a:extLst>
          </p:cNvPr>
          <p:cNvSpPr txBox="1"/>
          <p:nvPr/>
        </p:nvSpPr>
        <p:spPr>
          <a:xfrm>
            <a:off x="10007600" y="6115700"/>
            <a:ext cx="2006600" cy="461665"/>
          </a:xfrm>
          <a:prstGeom prst="rect">
            <a:avLst/>
          </a:prstGeom>
          <a:noFill/>
        </p:spPr>
        <p:txBody>
          <a:bodyPr wrap="square" rtlCol="0">
            <a:spAutoFit/>
          </a:bodyPr>
          <a:lstStyle/>
          <a:p>
            <a:pPr algn="ctr"/>
            <a:r>
              <a:rPr lang="en-US" sz="2400">
                <a:solidFill>
                  <a:srgbClr val="1D376C"/>
                </a:solidFill>
                <a:latin typeface="Pacifico" panose="00000500000000000000" pitchFamily="2" charset="0"/>
              </a:rPr>
              <a:t>Goodwill</a:t>
            </a:r>
          </a:p>
        </p:txBody>
      </p:sp>
      <p:sp>
        <p:nvSpPr>
          <p:cNvPr id="6" name="TextBox 5">
            <a:extLst>
              <a:ext uri="{FF2B5EF4-FFF2-40B4-BE49-F238E27FC236}">
                <a16:creationId xmlns:a16="http://schemas.microsoft.com/office/drawing/2014/main" id="{A5DD9506-B58A-485F-8ABF-87459FD5E0BE}"/>
              </a:ext>
            </a:extLst>
          </p:cNvPr>
          <p:cNvSpPr txBox="1"/>
          <p:nvPr/>
        </p:nvSpPr>
        <p:spPr>
          <a:xfrm>
            <a:off x="1393371" y="362120"/>
            <a:ext cx="10798628" cy="845937"/>
          </a:xfrm>
          <a:prstGeom prst="rect">
            <a:avLst/>
          </a:prstGeom>
          <a:noFill/>
        </p:spPr>
        <p:txBody>
          <a:bodyPr wrap="square" rtlCol="0">
            <a:spAutoFit/>
          </a:bodyPr>
          <a:lstStyle/>
          <a:p>
            <a:pPr>
              <a:lnSpc>
                <a:spcPts val="6500"/>
              </a:lnSpc>
            </a:pPr>
            <a:r>
              <a:rPr lang="en-US" sz="4400" b="1">
                <a:latin typeface="Arial" panose="020B0604020202020204" pitchFamily="34" charset="0"/>
                <a:cs typeface="Arial" panose="020B0604020202020204" pitchFamily="34" charset="0"/>
              </a:rPr>
              <a:t>Face-to-face Communication</a:t>
            </a:r>
          </a:p>
        </p:txBody>
      </p:sp>
      <p:sp>
        <p:nvSpPr>
          <p:cNvPr id="7" name="Rectangle 6">
            <a:extLst>
              <a:ext uri="{FF2B5EF4-FFF2-40B4-BE49-F238E27FC236}">
                <a16:creationId xmlns:a16="http://schemas.microsoft.com/office/drawing/2014/main" id="{488386A0-A8AA-4A84-8D33-F3179DF7D291}"/>
              </a:ext>
            </a:extLst>
          </p:cNvPr>
          <p:cNvSpPr/>
          <p:nvPr/>
        </p:nvSpPr>
        <p:spPr>
          <a:xfrm>
            <a:off x="753334" y="1180259"/>
            <a:ext cx="581980" cy="5677741"/>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621803"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390003D-9CBE-4E34-A295-399BEF7E9A6D}"/>
              </a:ext>
            </a:extLst>
          </p:cNvPr>
          <p:cNvSpPr txBox="1"/>
          <p:nvPr/>
        </p:nvSpPr>
        <p:spPr>
          <a:xfrm>
            <a:off x="1393371" y="1180259"/>
            <a:ext cx="10287000" cy="923330"/>
          </a:xfrm>
          <a:prstGeom prst="rect">
            <a:avLst/>
          </a:prstGeom>
          <a:noFill/>
        </p:spPr>
        <p:txBody>
          <a:bodyPr wrap="square" rtlCol="0">
            <a:spAutoFit/>
          </a:bodyPr>
          <a:lstStyle/>
          <a:p>
            <a:pPr algn="ctr"/>
            <a:r>
              <a:rPr lang="en-US"/>
              <a:t>Communicating face-to-face adds multiple layers of information to an exchange, whether between two people or two hundred people. Often, there’s a synergy created with in-person communication that’s difficult to replicate elsewhere. </a:t>
            </a:r>
          </a:p>
        </p:txBody>
      </p:sp>
      <p:sp>
        <p:nvSpPr>
          <p:cNvPr id="2" name="TextBox 1">
            <a:extLst>
              <a:ext uri="{FF2B5EF4-FFF2-40B4-BE49-F238E27FC236}">
                <a16:creationId xmlns:a16="http://schemas.microsoft.com/office/drawing/2014/main" id="{50C26BEA-335C-487F-B115-AD804C33FECF}"/>
              </a:ext>
            </a:extLst>
          </p:cNvPr>
          <p:cNvSpPr txBox="1"/>
          <p:nvPr/>
        </p:nvSpPr>
        <p:spPr>
          <a:xfrm>
            <a:off x="1714500" y="3807376"/>
            <a:ext cx="4129314" cy="2308324"/>
          </a:xfrm>
          <a:prstGeom prst="rect">
            <a:avLst/>
          </a:prstGeom>
          <a:noFill/>
          <a:ln>
            <a:solidFill>
              <a:schemeClr val="bg1"/>
            </a:solidFill>
          </a:ln>
        </p:spPr>
        <p:txBody>
          <a:bodyPr wrap="square" rtlCol="0">
            <a:spAutoFit/>
          </a:bodyPr>
          <a:lstStyle/>
          <a:p>
            <a:pPr algn="ctr"/>
            <a:r>
              <a:rPr lang="en-US" b="1" u="sng"/>
              <a:t>Make eye contact</a:t>
            </a:r>
          </a:p>
          <a:p>
            <a:r>
              <a:rPr lang="en-US"/>
              <a:t>If your wondering whether or not your message is getting across, few metrics provide as much feedback as eye contact. You can easily tell if the person you’re speaking to is understanding you, is distracted, worried, or confused – much of which is lost in digital communication. </a:t>
            </a:r>
          </a:p>
        </p:txBody>
      </p:sp>
      <p:sp>
        <p:nvSpPr>
          <p:cNvPr id="11" name="TextBox 10">
            <a:extLst>
              <a:ext uri="{FF2B5EF4-FFF2-40B4-BE49-F238E27FC236}">
                <a16:creationId xmlns:a16="http://schemas.microsoft.com/office/drawing/2014/main" id="{BFD425A1-627E-47AD-BD54-FA5989637120}"/>
              </a:ext>
            </a:extLst>
          </p:cNvPr>
          <p:cNvSpPr txBox="1"/>
          <p:nvPr/>
        </p:nvSpPr>
        <p:spPr>
          <a:xfrm>
            <a:off x="6536871" y="3807376"/>
            <a:ext cx="4129314" cy="2585323"/>
          </a:xfrm>
          <a:prstGeom prst="rect">
            <a:avLst/>
          </a:prstGeom>
          <a:noFill/>
        </p:spPr>
        <p:txBody>
          <a:bodyPr wrap="square" rtlCol="0">
            <a:spAutoFit/>
          </a:bodyPr>
          <a:lstStyle/>
          <a:p>
            <a:pPr algn="ctr"/>
            <a:r>
              <a:rPr lang="en-US" b="1" u="sng"/>
              <a:t>Ask for feedback</a:t>
            </a:r>
          </a:p>
          <a:p>
            <a:r>
              <a:rPr lang="en-US"/>
              <a:t>Not sure if they got it? ASK! A powerful technique is to ask people to repeat back their version of what you just said. Often, this can improve retention, immediate understanding, and minimize misunderstandings later on. You can also ask them to reach out to you with helpful ways that you can improve. </a:t>
            </a:r>
          </a:p>
        </p:txBody>
      </p:sp>
      <p:pic>
        <p:nvPicPr>
          <p:cNvPr id="13" name="Picture 12">
            <a:extLst>
              <a:ext uri="{FF2B5EF4-FFF2-40B4-BE49-F238E27FC236}">
                <a16:creationId xmlns:a16="http://schemas.microsoft.com/office/drawing/2014/main" id="{ABD11F66-1498-4C26-B2F7-903935E36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8357" y="2219529"/>
            <a:ext cx="2641600" cy="1587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077EF6CF-22AE-4AC3-8345-F64DB169F7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3347" y="2138256"/>
            <a:ext cx="4472475" cy="16771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629223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3BDAFF-297E-43CC-AECD-7EEC5A2F0297}"/>
              </a:ext>
            </a:extLst>
          </p:cNvPr>
          <p:cNvSpPr txBox="1"/>
          <p:nvPr/>
        </p:nvSpPr>
        <p:spPr>
          <a:xfrm>
            <a:off x="10007600" y="6115700"/>
            <a:ext cx="2006600" cy="461665"/>
          </a:xfrm>
          <a:prstGeom prst="rect">
            <a:avLst/>
          </a:prstGeom>
          <a:noFill/>
        </p:spPr>
        <p:txBody>
          <a:bodyPr wrap="square" rtlCol="0">
            <a:spAutoFit/>
          </a:bodyPr>
          <a:lstStyle/>
          <a:p>
            <a:pPr algn="ctr"/>
            <a:r>
              <a:rPr lang="en-US" sz="2400">
                <a:solidFill>
                  <a:srgbClr val="1D376C"/>
                </a:solidFill>
                <a:latin typeface="Pacifico" panose="00000500000000000000" pitchFamily="2" charset="0"/>
              </a:rPr>
              <a:t>Goodwill</a:t>
            </a:r>
          </a:p>
        </p:txBody>
      </p:sp>
      <p:sp>
        <p:nvSpPr>
          <p:cNvPr id="6" name="TextBox 5">
            <a:extLst>
              <a:ext uri="{FF2B5EF4-FFF2-40B4-BE49-F238E27FC236}">
                <a16:creationId xmlns:a16="http://schemas.microsoft.com/office/drawing/2014/main" id="{A5DD9506-B58A-485F-8ABF-87459FD5E0BE}"/>
              </a:ext>
            </a:extLst>
          </p:cNvPr>
          <p:cNvSpPr txBox="1"/>
          <p:nvPr/>
        </p:nvSpPr>
        <p:spPr>
          <a:xfrm>
            <a:off x="1393371" y="362120"/>
            <a:ext cx="10798628" cy="845937"/>
          </a:xfrm>
          <a:prstGeom prst="rect">
            <a:avLst/>
          </a:prstGeom>
          <a:noFill/>
        </p:spPr>
        <p:txBody>
          <a:bodyPr wrap="square" rtlCol="0">
            <a:spAutoFit/>
          </a:bodyPr>
          <a:lstStyle/>
          <a:p>
            <a:pPr>
              <a:lnSpc>
                <a:spcPts val="6500"/>
              </a:lnSpc>
            </a:pPr>
            <a:r>
              <a:rPr lang="en-US" sz="4400" b="1">
                <a:latin typeface="Arial" panose="020B0604020202020204" pitchFamily="34" charset="0"/>
                <a:cs typeface="Arial" panose="020B0604020202020204" pitchFamily="34" charset="0"/>
              </a:rPr>
              <a:t>Face-to-face Communication</a:t>
            </a:r>
          </a:p>
        </p:txBody>
      </p:sp>
      <p:sp>
        <p:nvSpPr>
          <p:cNvPr id="7" name="Rectangle 6">
            <a:extLst>
              <a:ext uri="{FF2B5EF4-FFF2-40B4-BE49-F238E27FC236}">
                <a16:creationId xmlns:a16="http://schemas.microsoft.com/office/drawing/2014/main" id="{488386A0-A8AA-4A84-8D33-F3179DF7D291}"/>
              </a:ext>
            </a:extLst>
          </p:cNvPr>
          <p:cNvSpPr/>
          <p:nvPr/>
        </p:nvSpPr>
        <p:spPr>
          <a:xfrm>
            <a:off x="753334" y="1180259"/>
            <a:ext cx="581980" cy="5677741"/>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621803"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0C26BEA-335C-487F-B115-AD804C33FECF}"/>
              </a:ext>
            </a:extLst>
          </p:cNvPr>
          <p:cNvSpPr txBox="1"/>
          <p:nvPr/>
        </p:nvSpPr>
        <p:spPr>
          <a:xfrm>
            <a:off x="1739900" y="3594912"/>
            <a:ext cx="4129314" cy="2862322"/>
          </a:xfrm>
          <a:prstGeom prst="rect">
            <a:avLst/>
          </a:prstGeom>
          <a:noFill/>
          <a:ln>
            <a:solidFill>
              <a:schemeClr val="bg1"/>
            </a:solidFill>
          </a:ln>
        </p:spPr>
        <p:txBody>
          <a:bodyPr wrap="square" rtlCol="0">
            <a:spAutoFit/>
          </a:bodyPr>
          <a:lstStyle/>
          <a:p>
            <a:pPr algn="ctr"/>
            <a:r>
              <a:rPr lang="en-US" b="1" u="sng"/>
              <a:t>Read non-verbal cues</a:t>
            </a:r>
          </a:p>
          <a:p>
            <a:r>
              <a:rPr lang="en-US"/>
              <a:t>There are various types of non-verbal cues. Yawns, fidgeting and looking around the room are usually clear signs that your audience is thinking about something other than what you’re trying to convey. If you notice this, don’t take it personally. Try asking them to share what’s on their mind, recap previous points they may have missed, or adjourn for a later time. </a:t>
            </a:r>
          </a:p>
        </p:txBody>
      </p:sp>
      <p:sp>
        <p:nvSpPr>
          <p:cNvPr id="11" name="TextBox 10">
            <a:extLst>
              <a:ext uri="{FF2B5EF4-FFF2-40B4-BE49-F238E27FC236}">
                <a16:creationId xmlns:a16="http://schemas.microsoft.com/office/drawing/2014/main" id="{BFD425A1-627E-47AD-BD54-FA5989637120}"/>
              </a:ext>
            </a:extLst>
          </p:cNvPr>
          <p:cNvSpPr txBox="1"/>
          <p:nvPr/>
        </p:nvSpPr>
        <p:spPr>
          <a:xfrm>
            <a:off x="6536871" y="3594912"/>
            <a:ext cx="4129314" cy="2862322"/>
          </a:xfrm>
          <a:prstGeom prst="rect">
            <a:avLst/>
          </a:prstGeom>
          <a:noFill/>
        </p:spPr>
        <p:txBody>
          <a:bodyPr wrap="square" rtlCol="0">
            <a:spAutoFit/>
          </a:bodyPr>
          <a:lstStyle/>
          <a:p>
            <a:pPr algn="ctr"/>
            <a:r>
              <a:rPr lang="en-US" b="1" u="sng"/>
              <a:t>Minimize distractions</a:t>
            </a:r>
          </a:p>
          <a:p>
            <a:r>
              <a:rPr lang="en-US"/>
              <a:t>If you’re chatting with someone (or a group) face-to-face, keep distractions at bay by leaving unnecessary electronic devices out of the space. Keep attendance limited to just those who need to be there, and avoid scheduling at a time when people are likely to focus on something else (like just before the end of the day or right before lunch). </a:t>
            </a:r>
          </a:p>
        </p:txBody>
      </p:sp>
      <p:pic>
        <p:nvPicPr>
          <p:cNvPr id="9" name="Picture 8">
            <a:extLst>
              <a:ext uri="{FF2B5EF4-FFF2-40B4-BE49-F238E27FC236}">
                <a16:creationId xmlns:a16="http://schemas.microsoft.com/office/drawing/2014/main" id="{E6080EB1-03C4-4886-B43B-6EBEB45FE8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6193" y="1277534"/>
            <a:ext cx="3336727" cy="2247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7A0208FD-7C9F-4F9C-86A0-ED455B75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9307" y="1277534"/>
            <a:ext cx="3185415" cy="2317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702305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C9BBE6-43B5-4023-BE36-497C7A2B05D6}"/>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C4EBC5-C024-4460-8936-EF0B9310CC1D}"/>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A4240E-4E75-4DBF-B4FD-F67550F3722D}"/>
              </a:ext>
            </a:extLst>
          </p:cNvPr>
          <p:cNvSpPr txBox="1"/>
          <p:nvPr/>
        </p:nvSpPr>
        <p:spPr>
          <a:xfrm>
            <a:off x="1" y="296608"/>
            <a:ext cx="12192000" cy="941150"/>
          </a:xfrm>
          <a:prstGeom prst="rect">
            <a:avLst/>
          </a:prstGeom>
          <a:noFill/>
        </p:spPr>
        <p:txBody>
          <a:bodyPr wrap="square" rtlCol="0">
            <a:spAutoFit/>
          </a:bodyPr>
          <a:lstStyle/>
          <a:p>
            <a:pPr algn="ctr">
              <a:lnSpc>
                <a:spcPts val="6500"/>
              </a:lnSpc>
            </a:pPr>
            <a:r>
              <a:rPr lang="en-US" sz="6000" b="1">
                <a:solidFill>
                  <a:schemeClr val="bg1"/>
                </a:solidFill>
                <a:latin typeface="Arial" panose="020B0604020202020204" pitchFamily="34" charset="0"/>
                <a:cs typeface="Arial" panose="020B0604020202020204" pitchFamily="34" charset="0"/>
              </a:rPr>
              <a:t>Facilitator</a:t>
            </a:r>
            <a:endParaRPr lang="en-US" sz="60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13CE13D-715D-4CD8-B878-12EC340CDC97}"/>
              </a:ext>
            </a:extLst>
          </p:cNvPr>
          <p:cNvSpPr>
            <a:spLocks noChangeAspect="1"/>
          </p:cNvSpPr>
          <p:nvPr/>
        </p:nvSpPr>
        <p:spPr>
          <a:xfrm>
            <a:off x="4396780" y="1978024"/>
            <a:ext cx="3398439" cy="4088332"/>
          </a:xfrm>
          <a:prstGeom prst="rect">
            <a:avLst/>
          </a:prstGeom>
          <a:blipFill>
            <a:blip r:embed="rId4">
              <a:extLst>
                <a:ext uri="{28A0092B-C50C-407E-A947-70E740481C1C}">
                  <a14:useLocalDpi xmlns:a14="http://schemas.microsoft.com/office/drawing/2010/main" val="0"/>
                </a:ext>
              </a:extLst>
            </a:blip>
            <a:srcRect/>
            <a:stretch>
              <a:fillRect l="-50710" t="-14715" r="-60910" b="2"/>
            </a:stretch>
          </a:blipFill>
          <a:ln>
            <a:no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Freeform: Shape 4">
            <a:extLst>
              <a:ext uri="{FF2B5EF4-FFF2-40B4-BE49-F238E27FC236}">
                <a16:creationId xmlns:a16="http://schemas.microsoft.com/office/drawing/2014/main" id="{E871061A-F714-412E-94F5-4F87BED7ED05}"/>
              </a:ext>
            </a:extLst>
          </p:cNvPr>
          <p:cNvSpPr>
            <a:spLocks noChangeAspect="1"/>
          </p:cNvSpPr>
          <p:nvPr/>
        </p:nvSpPr>
        <p:spPr>
          <a:xfrm>
            <a:off x="4347113" y="5587864"/>
            <a:ext cx="3497772" cy="840573"/>
          </a:xfrm>
          <a:custGeom>
            <a:avLst/>
            <a:gdLst>
              <a:gd name="connsiteX0" fmla="*/ 0 w 3176983"/>
              <a:gd name="connsiteY0" fmla="*/ 0 h 763482"/>
              <a:gd name="connsiteX1" fmla="*/ 3176983 w 3176983"/>
              <a:gd name="connsiteY1" fmla="*/ 0 h 763482"/>
              <a:gd name="connsiteX2" fmla="*/ 3176983 w 3176983"/>
              <a:gd name="connsiteY2" fmla="*/ 763482 h 763482"/>
              <a:gd name="connsiteX3" fmla="*/ 0 w 3176983"/>
              <a:gd name="connsiteY3" fmla="*/ 763482 h 763482"/>
              <a:gd name="connsiteX4" fmla="*/ 0 w 3176983"/>
              <a:gd name="connsiteY4" fmla="*/ 0 h 76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6983" h="763482">
                <a:moveTo>
                  <a:pt x="0" y="0"/>
                </a:moveTo>
                <a:lnTo>
                  <a:pt x="3176983" y="0"/>
                </a:lnTo>
                <a:lnTo>
                  <a:pt x="3176983" y="763482"/>
                </a:lnTo>
                <a:lnTo>
                  <a:pt x="0" y="763482"/>
                </a:lnTo>
                <a:lnTo>
                  <a:pt x="0" y="0"/>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5000"/>
              </a:spcAft>
              <a:buNone/>
            </a:pPr>
            <a:r>
              <a:rPr lang="en-US" sz="2200" kern="1200" dirty="0">
                <a:solidFill>
                  <a:prstClr val="white"/>
                </a:solidFill>
                <a:latin typeface="Brandon Grotesque Regular" panose="020B0503020203060202" pitchFamily="34" charset="0"/>
                <a:ea typeface="+mn-ea"/>
                <a:cs typeface="+mn-cs"/>
              </a:rPr>
              <a:t>Breanna James, </a:t>
            </a:r>
          </a:p>
          <a:p>
            <a:pPr marL="0" lvl="0" indent="0" algn="ctr" defTabSz="977900">
              <a:lnSpc>
                <a:spcPct val="90000"/>
              </a:lnSpc>
              <a:spcBef>
                <a:spcPct val="0"/>
              </a:spcBef>
              <a:spcAft>
                <a:spcPct val="5000"/>
              </a:spcAft>
              <a:buNone/>
            </a:pPr>
            <a:r>
              <a:rPr lang="en-US" sz="2200" kern="1200" dirty="0">
                <a:solidFill>
                  <a:prstClr val="white"/>
                </a:solidFill>
                <a:latin typeface="Brandon Grotesque Regular" panose="020B0503020203060202" pitchFamily="34" charset="0"/>
                <a:ea typeface="+mn-ea"/>
                <a:cs typeface="+mn-cs"/>
              </a:rPr>
              <a:t>Retail District Manager</a:t>
            </a:r>
          </a:p>
        </p:txBody>
      </p:sp>
      <p:sp>
        <p:nvSpPr>
          <p:cNvPr id="9" name="TextBox 8">
            <a:extLst>
              <a:ext uri="{FF2B5EF4-FFF2-40B4-BE49-F238E27FC236}">
                <a16:creationId xmlns:a16="http://schemas.microsoft.com/office/drawing/2014/main" id="{1112D7D9-2B7F-47A6-8118-2437617B435E}"/>
              </a:ext>
            </a:extLst>
          </p:cNvPr>
          <p:cNvSpPr txBox="1"/>
          <p:nvPr/>
        </p:nvSpPr>
        <p:spPr>
          <a:xfrm>
            <a:off x="10007600" y="6115700"/>
            <a:ext cx="2006600" cy="461665"/>
          </a:xfrm>
          <a:prstGeom prst="rect">
            <a:avLst/>
          </a:prstGeom>
          <a:noFill/>
        </p:spPr>
        <p:txBody>
          <a:bodyPr wrap="square" rtlCol="0">
            <a:spAutoFit/>
          </a:bodyPr>
          <a:lstStyle/>
          <a:p>
            <a:pPr algn="ctr"/>
            <a:r>
              <a:rPr lang="en-US" sz="2400" dirty="0">
                <a:solidFill>
                  <a:srgbClr val="1D376C"/>
                </a:solidFill>
                <a:latin typeface="Pacifico" panose="00000500000000000000" pitchFamily="2" charset="0"/>
              </a:rPr>
              <a:t>Goodwill</a:t>
            </a:r>
          </a:p>
        </p:txBody>
      </p:sp>
    </p:spTree>
    <p:custDataLst>
      <p:tags r:id="rId1"/>
    </p:custDataLst>
    <p:extLst>
      <p:ext uri="{BB962C8B-B14F-4D97-AF65-F5344CB8AC3E}">
        <p14:creationId xmlns:p14="http://schemas.microsoft.com/office/powerpoint/2010/main" val="4020930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C9BBE6-43B5-4023-BE36-497C7A2B05D6}"/>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C4EBC5-C024-4460-8936-EF0B9310CC1D}"/>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A4240E-4E75-4DBF-B4FD-F67550F3722D}"/>
              </a:ext>
            </a:extLst>
          </p:cNvPr>
          <p:cNvSpPr txBox="1"/>
          <p:nvPr/>
        </p:nvSpPr>
        <p:spPr>
          <a:xfrm>
            <a:off x="1" y="296608"/>
            <a:ext cx="12192000" cy="941150"/>
          </a:xfrm>
          <a:prstGeom prst="rect">
            <a:avLst/>
          </a:prstGeom>
          <a:noFill/>
        </p:spPr>
        <p:txBody>
          <a:bodyPr wrap="square" rtlCol="0">
            <a:spAutoFit/>
          </a:bodyPr>
          <a:lstStyle/>
          <a:p>
            <a:pPr algn="ctr">
              <a:lnSpc>
                <a:spcPts val="6500"/>
              </a:lnSpc>
            </a:pPr>
            <a:r>
              <a:rPr lang="en-US" sz="6000" b="1">
                <a:solidFill>
                  <a:schemeClr val="bg1"/>
                </a:solidFill>
                <a:latin typeface="Arial" panose="020B0604020202020204" pitchFamily="34" charset="0"/>
                <a:cs typeface="Arial" panose="020B0604020202020204" pitchFamily="34" charset="0"/>
              </a:rPr>
              <a:t>Communication Types </a:t>
            </a:r>
          </a:p>
        </p:txBody>
      </p:sp>
      <p:sp>
        <p:nvSpPr>
          <p:cNvPr id="9" name="TextBox 8">
            <a:extLst>
              <a:ext uri="{FF2B5EF4-FFF2-40B4-BE49-F238E27FC236}">
                <a16:creationId xmlns:a16="http://schemas.microsoft.com/office/drawing/2014/main" id="{D9055B3D-E619-418D-917F-E9AC4682B56C}"/>
              </a:ext>
            </a:extLst>
          </p:cNvPr>
          <p:cNvSpPr txBox="1"/>
          <p:nvPr/>
        </p:nvSpPr>
        <p:spPr>
          <a:xfrm>
            <a:off x="10007600" y="6115700"/>
            <a:ext cx="2006600" cy="461665"/>
          </a:xfrm>
          <a:prstGeom prst="rect">
            <a:avLst/>
          </a:prstGeom>
          <a:noFill/>
        </p:spPr>
        <p:txBody>
          <a:bodyPr wrap="square" rtlCol="0">
            <a:spAutoFit/>
          </a:bodyPr>
          <a:lstStyle/>
          <a:p>
            <a:pPr algn="ctr"/>
            <a:r>
              <a:rPr lang="en-US" sz="2400">
                <a:solidFill>
                  <a:srgbClr val="1D376C"/>
                </a:solidFill>
                <a:latin typeface="Pacifico" panose="00000500000000000000" pitchFamily="2" charset="0"/>
              </a:rPr>
              <a:t>Goodwill</a:t>
            </a:r>
          </a:p>
        </p:txBody>
      </p:sp>
      <p:pic>
        <p:nvPicPr>
          <p:cNvPr id="3" name="Picture 2">
            <a:extLst>
              <a:ext uri="{FF2B5EF4-FFF2-40B4-BE49-F238E27FC236}">
                <a16:creationId xmlns:a16="http://schemas.microsoft.com/office/drawing/2014/main" id="{3A1C4629-0E5B-496E-AB78-65F52FDB50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77" y="1968501"/>
            <a:ext cx="3737924" cy="2483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45820F37-AC5E-4623-B8FA-A7585F70FF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3277" y="1968501"/>
            <a:ext cx="5102574" cy="2870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183B445F-954A-4149-9526-C804AC3341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700" y="3166977"/>
            <a:ext cx="5714999" cy="2986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B5395480-0D9D-4AFE-8A71-82F96823AB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1495" y="2785485"/>
            <a:ext cx="4347909" cy="2853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832334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C9BBE6-43B5-4023-BE36-497C7A2B05D6}"/>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C4EBC5-C024-4460-8936-EF0B9310CC1D}"/>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A4240E-4E75-4DBF-B4FD-F67550F3722D}"/>
              </a:ext>
            </a:extLst>
          </p:cNvPr>
          <p:cNvSpPr txBox="1"/>
          <p:nvPr/>
        </p:nvSpPr>
        <p:spPr>
          <a:xfrm>
            <a:off x="1" y="296608"/>
            <a:ext cx="12192000" cy="941150"/>
          </a:xfrm>
          <a:prstGeom prst="rect">
            <a:avLst/>
          </a:prstGeom>
          <a:noFill/>
        </p:spPr>
        <p:txBody>
          <a:bodyPr wrap="square" rtlCol="0">
            <a:spAutoFit/>
          </a:bodyPr>
          <a:lstStyle/>
          <a:p>
            <a:pPr algn="ctr">
              <a:lnSpc>
                <a:spcPts val="6500"/>
              </a:lnSpc>
            </a:pPr>
            <a:r>
              <a:rPr lang="en-US" sz="6000" b="1">
                <a:solidFill>
                  <a:schemeClr val="bg1"/>
                </a:solidFill>
                <a:latin typeface="Arial" panose="020B0604020202020204" pitchFamily="34" charset="0"/>
                <a:cs typeface="Arial" panose="020B0604020202020204" pitchFamily="34" charset="0"/>
              </a:rPr>
              <a:t>Why is this happening?</a:t>
            </a:r>
          </a:p>
        </p:txBody>
      </p:sp>
      <p:sp>
        <p:nvSpPr>
          <p:cNvPr id="9" name="TextBox 8">
            <a:extLst>
              <a:ext uri="{FF2B5EF4-FFF2-40B4-BE49-F238E27FC236}">
                <a16:creationId xmlns:a16="http://schemas.microsoft.com/office/drawing/2014/main" id="{D9055B3D-E619-418D-917F-E9AC4682B56C}"/>
              </a:ext>
            </a:extLst>
          </p:cNvPr>
          <p:cNvSpPr txBox="1"/>
          <p:nvPr/>
        </p:nvSpPr>
        <p:spPr>
          <a:xfrm>
            <a:off x="10007600" y="6115700"/>
            <a:ext cx="2006600" cy="461665"/>
          </a:xfrm>
          <a:prstGeom prst="rect">
            <a:avLst/>
          </a:prstGeom>
          <a:noFill/>
        </p:spPr>
        <p:txBody>
          <a:bodyPr wrap="square" rtlCol="0">
            <a:spAutoFit/>
          </a:bodyPr>
          <a:lstStyle/>
          <a:p>
            <a:pPr algn="ctr"/>
            <a:r>
              <a:rPr lang="en-US" sz="2400">
                <a:solidFill>
                  <a:srgbClr val="1D376C"/>
                </a:solidFill>
                <a:latin typeface="Pacifico" panose="00000500000000000000" pitchFamily="2" charset="0"/>
              </a:rPr>
              <a:t>Goodwill</a:t>
            </a:r>
          </a:p>
        </p:txBody>
      </p:sp>
      <p:pic>
        <p:nvPicPr>
          <p:cNvPr id="3" name="Picture 2">
            <a:extLst>
              <a:ext uri="{FF2B5EF4-FFF2-40B4-BE49-F238E27FC236}">
                <a16:creationId xmlns:a16="http://schemas.microsoft.com/office/drawing/2014/main" id="{3A1C4629-0E5B-496E-AB78-65F52FDB50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77" y="1968501"/>
            <a:ext cx="3737924" cy="2483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45820F37-AC5E-4623-B8FA-A7585F70FF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3277" y="1968501"/>
            <a:ext cx="5102574" cy="2870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183B445F-954A-4149-9526-C804AC3341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700" y="3166977"/>
            <a:ext cx="5714999" cy="2986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B5395480-0D9D-4AFE-8A71-82F96823AB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1495" y="2785485"/>
            <a:ext cx="4347909" cy="2853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628077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57531" y="517417"/>
            <a:ext cx="10076938" cy="51785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A80344-5E33-4896-ACEB-E5F431F7A9F8}"/>
              </a:ext>
            </a:extLst>
          </p:cNvPr>
          <p:cNvSpPr txBox="1"/>
          <p:nvPr/>
        </p:nvSpPr>
        <p:spPr>
          <a:xfrm>
            <a:off x="-51767" y="517417"/>
            <a:ext cx="12192000" cy="2215991"/>
          </a:xfrm>
          <a:prstGeom prst="rect">
            <a:avLst/>
          </a:prstGeom>
          <a:noFill/>
        </p:spPr>
        <p:txBody>
          <a:bodyPr wrap="square" rtlCol="0">
            <a:spAutoFit/>
          </a:bodyPr>
          <a:lstStyle/>
          <a:p>
            <a:pPr algn="ctr"/>
            <a:r>
              <a:rPr lang="en-US" sz="13800" b="1">
                <a:solidFill>
                  <a:srgbClr val="1D376C"/>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BEC1039C-EBEC-4C7A-A918-0718C681170B}"/>
              </a:ext>
            </a:extLst>
          </p:cNvPr>
          <p:cNvSpPr txBox="1"/>
          <p:nvPr/>
        </p:nvSpPr>
        <p:spPr>
          <a:xfrm>
            <a:off x="10007600" y="6115700"/>
            <a:ext cx="2006600" cy="461665"/>
          </a:xfrm>
          <a:prstGeom prst="rect">
            <a:avLst/>
          </a:prstGeom>
          <a:noFill/>
        </p:spPr>
        <p:txBody>
          <a:bodyPr wrap="square" rtlCol="0">
            <a:spAutoFit/>
          </a:bodyPr>
          <a:lstStyle/>
          <a:p>
            <a:pPr algn="ctr"/>
            <a:r>
              <a:rPr lang="en-US" sz="2400">
                <a:solidFill>
                  <a:srgbClr val="1D376C"/>
                </a:solidFill>
                <a:latin typeface="Pacifico" panose="00000500000000000000" pitchFamily="2" charset="0"/>
              </a:rPr>
              <a:t>Goodwill</a:t>
            </a:r>
          </a:p>
        </p:txBody>
      </p:sp>
      <p:sp>
        <p:nvSpPr>
          <p:cNvPr id="10" name="L-Shape 9">
            <a:extLst>
              <a:ext uri="{FF2B5EF4-FFF2-40B4-BE49-F238E27FC236}">
                <a16:creationId xmlns:a16="http://schemas.microsoft.com/office/drawing/2014/main" id="{C5FAFC57-8B9D-4D74-B17D-C58BE7B9A241}"/>
              </a:ext>
            </a:extLst>
          </p:cNvPr>
          <p:cNvSpPr/>
          <p:nvPr/>
        </p:nvSpPr>
        <p:spPr>
          <a:xfrm rot="10800000" flipH="1">
            <a:off x="959323" y="393512"/>
            <a:ext cx="1330326" cy="1231900"/>
          </a:xfrm>
          <a:prstGeom prst="corner">
            <a:avLst>
              <a:gd name="adj1" fmla="val 24939"/>
              <a:gd name="adj2" fmla="val 24467"/>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F84D061-691A-4B3B-8E62-B56F2C9E628C}"/>
              </a:ext>
            </a:extLst>
          </p:cNvPr>
          <p:cNvSpPr txBox="1"/>
          <p:nvPr/>
        </p:nvSpPr>
        <p:spPr>
          <a:xfrm>
            <a:off x="2238484" y="2410242"/>
            <a:ext cx="7715032" cy="646331"/>
          </a:xfrm>
          <a:prstGeom prst="rect">
            <a:avLst/>
          </a:prstGeom>
          <a:noFill/>
          <a:ln w="38100">
            <a:solidFill>
              <a:srgbClr val="C00000"/>
            </a:solidFill>
          </a:ln>
        </p:spPr>
        <p:txBody>
          <a:bodyPr wrap="square" rtlCol="0">
            <a:spAutoFit/>
          </a:bodyPr>
          <a:lstStyle/>
          <a:p>
            <a:pPr lvl="0"/>
            <a:r>
              <a:rPr lang="en-US">
                <a:solidFill>
                  <a:schemeClr val="bg1"/>
                </a:solidFill>
              </a:rPr>
              <a:t>This slide can be used to insert an inspirational quote, although, it is not a requirement</a:t>
            </a:r>
          </a:p>
        </p:txBody>
      </p:sp>
    </p:spTree>
    <p:custDataLst>
      <p:tags r:id="rId1"/>
    </p:custDataLst>
    <p:extLst>
      <p:ext uri="{BB962C8B-B14F-4D97-AF65-F5344CB8AC3E}">
        <p14:creationId xmlns:p14="http://schemas.microsoft.com/office/powerpoint/2010/main" val="32616297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3BDAFF-297E-43CC-AECD-7EEC5A2F0297}"/>
              </a:ext>
            </a:extLst>
          </p:cNvPr>
          <p:cNvSpPr txBox="1"/>
          <p:nvPr/>
        </p:nvSpPr>
        <p:spPr>
          <a:xfrm>
            <a:off x="10007600" y="6115700"/>
            <a:ext cx="2006600" cy="461665"/>
          </a:xfrm>
          <a:prstGeom prst="rect">
            <a:avLst/>
          </a:prstGeom>
          <a:noFill/>
        </p:spPr>
        <p:txBody>
          <a:bodyPr wrap="square" rtlCol="0">
            <a:spAutoFit/>
          </a:bodyPr>
          <a:lstStyle/>
          <a:p>
            <a:pPr algn="ctr"/>
            <a:r>
              <a:rPr lang="en-US" sz="2400">
                <a:solidFill>
                  <a:srgbClr val="1D376C"/>
                </a:solidFill>
                <a:latin typeface="Pacifico" panose="00000500000000000000" pitchFamily="2" charset="0"/>
              </a:rPr>
              <a:t>Goodwill</a:t>
            </a:r>
          </a:p>
        </p:txBody>
      </p:sp>
      <p:sp>
        <p:nvSpPr>
          <p:cNvPr id="6" name="TextBox 5">
            <a:extLst>
              <a:ext uri="{FF2B5EF4-FFF2-40B4-BE49-F238E27FC236}">
                <a16:creationId xmlns:a16="http://schemas.microsoft.com/office/drawing/2014/main" id="{A5DD9506-B58A-485F-8ABF-87459FD5E0BE}"/>
              </a:ext>
            </a:extLst>
          </p:cNvPr>
          <p:cNvSpPr txBox="1"/>
          <p:nvPr/>
        </p:nvSpPr>
        <p:spPr>
          <a:xfrm>
            <a:off x="696686" y="280635"/>
            <a:ext cx="10798628" cy="925894"/>
          </a:xfrm>
          <a:prstGeom prst="rect">
            <a:avLst/>
          </a:prstGeom>
          <a:noFill/>
        </p:spPr>
        <p:txBody>
          <a:bodyPr wrap="square" rtlCol="0">
            <a:spAutoFit/>
          </a:bodyPr>
          <a:lstStyle/>
          <a:p>
            <a:pPr>
              <a:lnSpc>
                <a:spcPts val="6500"/>
              </a:lnSpc>
            </a:pPr>
            <a:r>
              <a:rPr lang="en-US" sz="6000" b="1">
                <a:solidFill>
                  <a:srgbClr val="1D376C"/>
                </a:solidFill>
                <a:latin typeface="Arial" panose="020B0604020202020204" pitchFamily="34" charset="0"/>
                <a:cs typeface="Arial" panose="020B0604020202020204" pitchFamily="34" charset="0"/>
              </a:rPr>
              <a:t>Review</a:t>
            </a:r>
          </a:p>
        </p:txBody>
      </p:sp>
      <p:sp>
        <p:nvSpPr>
          <p:cNvPr id="7" name="Rectangle 6">
            <a:extLst>
              <a:ext uri="{FF2B5EF4-FFF2-40B4-BE49-F238E27FC236}">
                <a16:creationId xmlns:a16="http://schemas.microsoft.com/office/drawing/2014/main" id="{488386A0-A8AA-4A84-8D33-F3179DF7D291}"/>
              </a:ext>
            </a:extLst>
          </p:cNvPr>
          <p:cNvSpPr/>
          <p:nvPr/>
        </p:nvSpPr>
        <p:spPr>
          <a:xfrm>
            <a:off x="-11080" y="0"/>
            <a:ext cx="660252" cy="6858000"/>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380057"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9988AA9-9D6E-4B9F-92BB-F0CDA632E91A}"/>
              </a:ext>
            </a:extLst>
          </p:cNvPr>
          <p:cNvGrpSpPr>
            <a:grpSpLocks noChangeAspect="1"/>
          </p:cNvGrpSpPr>
          <p:nvPr/>
        </p:nvGrpSpPr>
        <p:grpSpPr>
          <a:xfrm>
            <a:off x="1167859" y="1668779"/>
            <a:ext cx="10549583" cy="4202057"/>
            <a:chOff x="1805352" y="1621911"/>
            <a:chExt cx="9521763" cy="3358778"/>
          </a:xfrm>
        </p:grpSpPr>
        <p:sp>
          <p:nvSpPr>
            <p:cNvPr id="9" name="Rectangle 8">
              <a:extLst>
                <a:ext uri="{FF2B5EF4-FFF2-40B4-BE49-F238E27FC236}">
                  <a16:creationId xmlns:a16="http://schemas.microsoft.com/office/drawing/2014/main" id="{669AD3AC-71EB-4A7E-9B78-E9FE74A3F245}"/>
                </a:ext>
              </a:extLst>
            </p:cNvPr>
            <p:cNvSpPr/>
            <p:nvPr/>
          </p:nvSpPr>
          <p:spPr>
            <a:xfrm>
              <a:off x="1805353" y="2003396"/>
              <a:ext cx="9521762" cy="568129"/>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A28BD54C-B56F-4CBD-8D15-009F9362E7A1}"/>
                </a:ext>
              </a:extLst>
            </p:cNvPr>
            <p:cNvSpPr/>
            <p:nvPr/>
          </p:nvSpPr>
          <p:spPr>
            <a:xfrm>
              <a:off x="2050055" y="1621911"/>
              <a:ext cx="8902085" cy="785714"/>
            </a:xfrm>
            <a:custGeom>
              <a:avLst/>
              <a:gdLst>
                <a:gd name="connsiteX0" fmla="*/ 0 w 8902085"/>
                <a:gd name="connsiteY0" fmla="*/ 147603 h 885600"/>
                <a:gd name="connsiteX1" fmla="*/ 147603 w 8902085"/>
                <a:gd name="connsiteY1" fmla="*/ 0 h 885600"/>
                <a:gd name="connsiteX2" fmla="*/ 8754482 w 8902085"/>
                <a:gd name="connsiteY2" fmla="*/ 0 h 885600"/>
                <a:gd name="connsiteX3" fmla="*/ 8902085 w 8902085"/>
                <a:gd name="connsiteY3" fmla="*/ 147603 h 885600"/>
                <a:gd name="connsiteX4" fmla="*/ 8902085 w 8902085"/>
                <a:gd name="connsiteY4" fmla="*/ 737997 h 885600"/>
                <a:gd name="connsiteX5" fmla="*/ 8754482 w 8902085"/>
                <a:gd name="connsiteY5" fmla="*/ 885600 h 885600"/>
                <a:gd name="connsiteX6" fmla="*/ 147603 w 8902085"/>
                <a:gd name="connsiteY6" fmla="*/ 885600 h 885600"/>
                <a:gd name="connsiteX7" fmla="*/ 0 w 8902085"/>
                <a:gd name="connsiteY7" fmla="*/ 737997 h 885600"/>
                <a:gd name="connsiteX8" fmla="*/ 0 w 8902085"/>
                <a:gd name="connsiteY8" fmla="*/ 147603 h 8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2085" h="885600">
                  <a:moveTo>
                    <a:pt x="0" y="147603"/>
                  </a:moveTo>
                  <a:cubicBezTo>
                    <a:pt x="0" y="66084"/>
                    <a:pt x="66084" y="0"/>
                    <a:pt x="147603" y="0"/>
                  </a:cubicBezTo>
                  <a:lnTo>
                    <a:pt x="8754482" y="0"/>
                  </a:lnTo>
                  <a:cubicBezTo>
                    <a:pt x="8836001" y="0"/>
                    <a:pt x="8902085" y="66084"/>
                    <a:pt x="8902085" y="147603"/>
                  </a:cubicBezTo>
                  <a:lnTo>
                    <a:pt x="8902085" y="737997"/>
                  </a:lnTo>
                  <a:cubicBezTo>
                    <a:pt x="8902085" y="819516"/>
                    <a:pt x="8836001" y="885600"/>
                    <a:pt x="8754482" y="885600"/>
                  </a:cubicBezTo>
                  <a:lnTo>
                    <a:pt x="147603" y="885600"/>
                  </a:lnTo>
                  <a:cubicBezTo>
                    <a:pt x="66084" y="885600"/>
                    <a:pt x="0" y="819516"/>
                    <a:pt x="0" y="737997"/>
                  </a:cubicBezTo>
                  <a:lnTo>
                    <a:pt x="0" y="147603"/>
                  </a:lnTo>
                  <a:close/>
                </a:path>
              </a:pathLst>
            </a:custGeom>
            <a:solidFill>
              <a:srgbClr val="1D376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95161" tIns="43231" rIns="295161" bIns="43231" numCol="1" spcCol="1270" anchor="ctr" anchorCtr="0">
              <a:noAutofit/>
            </a:bodyPr>
            <a:lstStyle/>
            <a:p>
              <a:pPr marL="0" lvl="0" indent="0" algn="l" defTabSz="1066800" rtl="0">
                <a:lnSpc>
                  <a:spcPct val="90000"/>
                </a:lnSpc>
                <a:spcBef>
                  <a:spcPct val="0"/>
                </a:spcBef>
                <a:spcAft>
                  <a:spcPct val="35000"/>
                </a:spcAft>
                <a:buNone/>
              </a:pPr>
              <a:r>
                <a:rPr lang="en-US" sz="2200">
                  <a:latin typeface="Brandon Grotesque Regular"/>
                  <a:cs typeface="Arial"/>
                </a:rPr>
                <a:t>Assess the significance of effective communication and the development of team members.</a:t>
              </a:r>
              <a:endParaRPr lang="en-US" sz="2200" kern="1200">
                <a:latin typeface="Brandon Grotesque Regular"/>
                <a:cs typeface="Arial"/>
              </a:endParaRPr>
            </a:p>
          </p:txBody>
        </p:sp>
        <p:sp>
          <p:nvSpPr>
            <p:cNvPr id="11" name="Rectangle 10">
              <a:extLst>
                <a:ext uri="{FF2B5EF4-FFF2-40B4-BE49-F238E27FC236}">
                  <a16:creationId xmlns:a16="http://schemas.microsoft.com/office/drawing/2014/main" id="{07CF06A0-3B28-45B7-8C3E-670674862DEE}"/>
                </a:ext>
              </a:extLst>
            </p:cNvPr>
            <p:cNvSpPr/>
            <p:nvPr/>
          </p:nvSpPr>
          <p:spPr>
            <a:xfrm>
              <a:off x="1805353" y="3207978"/>
              <a:ext cx="9521762" cy="568129"/>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E8993093-9375-4B10-B1C0-9D53871814D6}"/>
                </a:ext>
              </a:extLst>
            </p:cNvPr>
            <p:cNvSpPr/>
            <p:nvPr/>
          </p:nvSpPr>
          <p:spPr>
            <a:xfrm>
              <a:off x="2050055" y="2826495"/>
              <a:ext cx="8927746" cy="785714"/>
            </a:xfrm>
            <a:custGeom>
              <a:avLst/>
              <a:gdLst>
                <a:gd name="connsiteX0" fmla="*/ 0 w 8927746"/>
                <a:gd name="connsiteY0" fmla="*/ 147603 h 885600"/>
                <a:gd name="connsiteX1" fmla="*/ 147603 w 8927746"/>
                <a:gd name="connsiteY1" fmla="*/ 0 h 885600"/>
                <a:gd name="connsiteX2" fmla="*/ 8780143 w 8927746"/>
                <a:gd name="connsiteY2" fmla="*/ 0 h 885600"/>
                <a:gd name="connsiteX3" fmla="*/ 8927746 w 8927746"/>
                <a:gd name="connsiteY3" fmla="*/ 147603 h 885600"/>
                <a:gd name="connsiteX4" fmla="*/ 8927746 w 8927746"/>
                <a:gd name="connsiteY4" fmla="*/ 737997 h 885600"/>
                <a:gd name="connsiteX5" fmla="*/ 8780143 w 8927746"/>
                <a:gd name="connsiteY5" fmla="*/ 885600 h 885600"/>
                <a:gd name="connsiteX6" fmla="*/ 147603 w 8927746"/>
                <a:gd name="connsiteY6" fmla="*/ 885600 h 885600"/>
                <a:gd name="connsiteX7" fmla="*/ 0 w 8927746"/>
                <a:gd name="connsiteY7" fmla="*/ 737997 h 885600"/>
                <a:gd name="connsiteX8" fmla="*/ 0 w 8927746"/>
                <a:gd name="connsiteY8" fmla="*/ 147603 h 8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7746" h="885600">
                  <a:moveTo>
                    <a:pt x="0" y="147603"/>
                  </a:moveTo>
                  <a:cubicBezTo>
                    <a:pt x="0" y="66084"/>
                    <a:pt x="66084" y="0"/>
                    <a:pt x="147603" y="0"/>
                  </a:cubicBezTo>
                  <a:lnTo>
                    <a:pt x="8780143" y="0"/>
                  </a:lnTo>
                  <a:cubicBezTo>
                    <a:pt x="8861662" y="0"/>
                    <a:pt x="8927746" y="66084"/>
                    <a:pt x="8927746" y="147603"/>
                  </a:cubicBezTo>
                  <a:lnTo>
                    <a:pt x="8927746" y="737997"/>
                  </a:lnTo>
                  <a:cubicBezTo>
                    <a:pt x="8927746" y="819516"/>
                    <a:pt x="8861662" y="885600"/>
                    <a:pt x="8780143" y="885600"/>
                  </a:cubicBezTo>
                  <a:lnTo>
                    <a:pt x="147603" y="885600"/>
                  </a:lnTo>
                  <a:cubicBezTo>
                    <a:pt x="66084" y="885600"/>
                    <a:pt x="0" y="819516"/>
                    <a:pt x="0" y="737997"/>
                  </a:cubicBezTo>
                  <a:lnTo>
                    <a:pt x="0" y="147603"/>
                  </a:lnTo>
                  <a:close/>
                </a:path>
              </a:pathLst>
            </a:custGeom>
            <a:solidFill>
              <a:srgbClr val="B5ADA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95161" tIns="43231" rIns="295161" bIns="43231" numCol="1" spcCol="1270" anchor="ctr" anchorCtr="0">
              <a:noAutofit/>
            </a:bodyPr>
            <a:lstStyle/>
            <a:p>
              <a:pPr marL="0" lvl="0" indent="0" algn="l" defTabSz="1066800" rtl="0">
                <a:lnSpc>
                  <a:spcPct val="90000"/>
                </a:lnSpc>
                <a:spcBef>
                  <a:spcPct val="0"/>
                </a:spcBef>
                <a:spcAft>
                  <a:spcPct val="35000"/>
                </a:spcAft>
                <a:buNone/>
              </a:pPr>
              <a:r>
                <a:rPr lang="en-US" sz="2200" kern="1200">
                  <a:latin typeface="Brandon Grotesque Regular"/>
                  <a:cs typeface="Arial"/>
                </a:rPr>
                <a:t>Discuss the four elements involved in achieving effective communication and fostering professional growth.</a:t>
              </a:r>
            </a:p>
          </p:txBody>
        </p:sp>
        <p:sp>
          <p:nvSpPr>
            <p:cNvPr id="13" name="Rectangle 12">
              <a:extLst>
                <a:ext uri="{FF2B5EF4-FFF2-40B4-BE49-F238E27FC236}">
                  <a16:creationId xmlns:a16="http://schemas.microsoft.com/office/drawing/2014/main" id="{FE621729-7E81-4D15-B2AB-4B2E4AF6FF96}"/>
                </a:ext>
              </a:extLst>
            </p:cNvPr>
            <p:cNvSpPr/>
            <p:nvPr/>
          </p:nvSpPr>
          <p:spPr>
            <a:xfrm>
              <a:off x="1805352" y="4412560"/>
              <a:ext cx="9521761" cy="568129"/>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Freeform: Shape 13">
              <a:extLst>
                <a:ext uri="{FF2B5EF4-FFF2-40B4-BE49-F238E27FC236}">
                  <a16:creationId xmlns:a16="http://schemas.microsoft.com/office/drawing/2014/main" id="{F42024EF-10EA-40B5-B8D7-4CABE53C36CB}"/>
                </a:ext>
              </a:extLst>
            </p:cNvPr>
            <p:cNvSpPr/>
            <p:nvPr/>
          </p:nvSpPr>
          <p:spPr>
            <a:xfrm>
              <a:off x="2050055" y="4031075"/>
              <a:ext cx="8936211" cy="785714"/>
            </a:xfrm>
            <a:custGeom>
              <a:avLst/>
              <a:gdLst>
                <a:gd name="connsiteX0" fmla="*/ 0 w 8936211"/>
                <a:gd name="connsiteY0" fmla="*/ 147603 h 885600"/>
                <a:gd name="connsiteX1" fmla="*/ 147603 w 8936211"/>
                <a:gd name="connsiteY1" fmla="*/ 0 h 885600"/>
                <a:gd name="connsiteX2" fmla="*/ 8788608 w 8936211"/>
                <a:gd name="connsiteY2" fmla="*/ 0 h 885600"/>
                <a:gd name="connsiteX3" fmla="*/ 8936211 w 8936211"/>
                <a:gd name="connsiteY3" fmla="*/ 147603 h 885600"/>
                <a:gd name="connsiteX4" fmla="*/ 8936211 w 8936211"/>
                <a:gd name="connsiteY4" fmla="*/ 737997 h 885600"/>
                <a:gd name="connsiteX5" fmla="*/ 8788608 w 8936211"/>
                <a:gd name="connsiteY5" fmla="*/ 885600 h 885600"/>
                <a:gd name="connsiteX6" fmla="*/ 147603 w 8936211"/>
                <a:gd name="connsiteY6" fmla="*/ 885600 h 885600"/>
                <a:gd name="connsiteX7" fmla="*/ 0 w 8936211"/>
                <a:gd name="connsiteY7" fmla="*/ 737997 h 885600"/>
                <a:gd name="connsiteX8" fmla="*/ 0 w 8936211"/>
                <a:gd name="connsiteY8" fmla="*/ 147603 h 88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6211" h="885600">
                  <a:moveTo>
                    <a:pt x="0" y="147603"/>
                  </a:moveTo>
                  <a:cubicBezTo>
                    <a:pt x="0" y="66084"/>
                    <a:pt x="66084" y="0"/>
                    <a:pt x="147603" y="0"/>
                  </a:cubicBezTo>
                  <a:lnTo>
                    <a:pt x="8788608" y="0"/>
                  </a:lnTo>
                  <a:cubicBezTo>
                    <a:pt x="8870127" y="0"/>
                    <a:pt x="8936211" y="66084"/>
                    <a:pt x="8936211" y="147603"/>
                  </a:cubicBezTo>
                  <a:lnTo>
                    <a:pt x="8936211" y="737997"/>
                  </a:lnTo>
                  <a:cubicBezTo>
                    <a:pt x="8936211" y="819516"/>
                    <a:pt x="8870127" y="885600"/>
                    <a:pt x="8788608" y="885600"/>
                  </a:cubicBezTo>
                  <a:lnTo>
                    <a:pt x="147603" y="885600"/>
                  </a:lnTo>
                  <a:cubicBezTo>
                    <a:pt x="66084" y="885600"/>
                    <a:pt x="0" y="819516"/>
                    <a:pt x="0" y="737997"/>
                  </a:cubicBezTo>
                  <a:lnTo>
                    <a:pt x="0" y="147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5161" tIns="43231" rIns="295161" bIns="43231" numCol="1" spcCol="1270" anchor="ctr" anchorCtr="0">
              <a:noAutofit/>
            </a:bodyPr>
            <a:lstStyle/>
            <a:p>
              <a:pPr marL="0" lvl="0" indent="0" algn="l" defTabSz="1066800" rtl="0">
                <a:lnSpc>
                  <a:spcPct val="90000"/>
                </a:lnSpc>
                <a:spcBef>
                  <a:spcPct val="0"/>
                </a:spcBef>
                <a:spcAft>
                  <a:spcPct val="35000"/>
                </a:spcAft>
                <a:buNone/>
              </a:pPr>
              <a:r>
                <a:rPr lang="en-US" sz="2200" kern="1200">
                  <a:latin typeface="Brandon Grotesque Regular"/>
                  <a:cs typeface="Arial"/>
                </a:rPr>
                <a:t>Demonstrate the acquired knowledge by applying effective communication strategies and techniques to facilitate professional development in real-life situations.</a:t>
              </a:r>
            </a:p>
          </p:txBody>
        </p:sp>
      </p:grpSp>
    </p:spTree>
    <p:custDataLst>
      <p:tags r:id="rId1"/>
    </p:custDataLst>
    <p:extLst>
      <p:ext uri="{BB962C8B-B14F-4D97-AF65-F5344CB8AC3E}">
        <p14:creationId xmlns:p14="http://schemas.microsoft.com/office/powerpoint/2010/main" val="2521102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57531" y="1407886"/>
            <a:ext cx="11134469" cy="5450114"/>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53CAA1B-C3D8-47B6-A1E9-764779D1A0F9}"/>
              </a:ext>
            </a:extLst>
          </p:cNvPr>
          <p:cNvSpPr txBox="1"/>
          <p:nvPr/>
        </p:nvSpPr>
        <p:spPr>
          <a:xfrm>
            <a:off x="0" y="362120"/>
            <a:ext cx="12191999" cy="925894"/>
          </a:xfrm>
          <a:prstGeom prst="rect">
            <a:avLst/>
          </a:prstGeom>
          <a:noFill/>
        </p:spPr>
        <p:txBody>
          <a:bodyPr wrap="square" rtlCol="0">
            <a:spAutoFit/>
          </a:bodyPr>
          <a:lstStyle/>
          <a:p>
            <a:pPr algn="ctr">
              <a:lnSpc>
                <a:spcPts val="6500"/>
              </a:lnSpc>
            </a:pPr>
            <a:r>
              <a:rPr lang="en-US" sz="6000" b="1">
                <a:latin typeface="Arial" panose="020B0604020202020204" pitchFamily="34" charset="0"/>
                <a:cs typeface="Arial" panose="020B0604020202020204" pitchFamily="34" charset="0"/>
              </a:rPr>
              <a:t>Reminder…</a:t>
            </a:r>
          </a:p>
        </p:txBody>
      </p:sp>
      <p:sp>
        <p:nvSpPr>
          <p:cNvPr id="11" name="Rectangle 10">
            <a:extLst>
              <a:ext uri="{FF2B5EF4-FFF2-40B4-BE49-F238E27FC236}">
                <a16:creationId xmlns:a16="http://schemas.microsoft.com/office/drawing/2014/main" id="{0DDAC877-3838-4539-B0C1-EFAD3A81E54C}"/>
              </a:ext>
            </a:extLst>
          </p:cNvPr>
          <p:cNvSpPr/>
          <p:nvPr/>
        </p:nvSpPr>
        <p:spPr>
          <a:xfrm>
            <a:off x="877907" y="1268786"/>
            <a:ext cx="515464" cy="5833768"/>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B5B569-A21F-4D77-9E0D-A98F36301CB5}"/>
              </a:ext>
            </a:extLst>
          </p:cNvPr>
          <p:cNvSpPr/>
          <p:nvPr/>
        </p:nvSpPr>
        <p:spPr>
          <a:xfrm>
            <a:off x="1712073" y="1758521"/>
            <a:ext cx="6038556" cy="646331"/>
          </a:xfrm>
          <a:prstGeom prst="rect">
            <a:avLst/>
          </a:prstGeom>
        </p:spPr>
        <p:txBody>
          <a:bodyPr wrap="square">
            <a:spAutoFit/>
          </a:bodyPr>
          <a:lstStyle/>
          <a:p>
            <a:r>
              <a:rPr lang="en-US" sz="3600">
                <a:solidFill>
                  <a:schemeClr val="bg1"/>
                </a:solidFill>
                <a:latin typeface="Brandon Grotesque Regular" panose="020B0503020203060202" pitchFamily="34" charset="0"/>
              </a:rPr>
              <a:t>1. Recognize your unique team</a:t>
            </a:r>
            <a:endParaRPr lang="en-US" sz="3600"/>
          </a:p>
        </p:txBody>
      </p:sp>
      <p:sp>
        <p:nvSpPr>
          <p:cNvPr id="12" name="TextBox 11">
            <a:extLst>
              <a:ext uri="{FF2B5EF4-FFF2-40B4-BE49-F238E27FC236}">
                <a16:creationId xmlns:a16="http://schemas.microsoft.com/office/drawing/2014/main" id="{D85FDAAD-45D8-4AA3-9DC0-804716841452}"/>
              </a:ext>
            </a:extLst>
          </p:cNvPr>
          <p:cNvSpPr txBox="1"/>
          <p:nvPr/>
        </p:nvSpPr>
        <p:spPr>
          <a:xfrm>
            <a:off x="10295367" y="6115700"/>
            <a:ext cx="1431066" cy="461665"/>
          </a:xfrm>
          <a:prstGeom prst="rect">
            <a:avLst/>
          </a:prstGeom>
          <a:noFill/>
        </p:spPr>
        <p:txBody>
          <a:bodyPr wrap="square" rtlCol="0">
            <a:spAutoFit/>
          </a:bodyPr>
          <a:lstStyle/>
          <a:p>
            <a:pPr algn="ctr"/>
            <a:r>
              <a:rPr lang="en-US" sz="2400">
                <a:solidFill>
                  <a:schemeClr val="bg1"/>
                </a:solidFill>
                <a:latin typeface="Pacifico" panose="00000500000000000000" pitchFamily="2" charset="0"/>
              </a:rPr>
              <a:t>Goodwill</a:t>
            </a:r>
          </a:p>
        </p:txBody>
      </p:sp>
      <p:sp>
        <p:nvSpPr>
          <p:cNvPr id="15" name="Rectangle 14">
            <a:extLst>
              <a:ext uri="{FF2B5EF4-FFF2-40B4-BE49-F238E27FC236}">
                <a16:creationId xmlns:a16="http://schemas.microsoft.com/office/drawing/2014/main" id="{913DA1D6-7072-475B-8941-6D73AD23CF46}"/>
              </a:ext>
            </a:extLst>
          </p:cNvPr>
          <p:cNvSpPr/>
          <p:nvPr/>
        </p:nvSpPr>
        <p:spPr>
          <a:xfrm>
            <a:off x="1712073" y="2696431"/>
            <a:ext cx="6234498" cy="646331"/>
          </a:xfrm>
          <a:prstGeom prst="rect">
            <a:avLst/>
          </a:prstGeom>
        </p:spPr>
        <p:txBody>
          <a:bodyPr wrap="square">
            <a:spAutoFit/>
          </a:bodyPr>
          <a:lstStyle/>
          <a:p>
            <a:r>
              <a:rPr lang="en-US" sz="3600">
                <a:solidFill>
                  <a:schemeClr val="bg1"/>
                </a:solidFill>
                <a:latin typeface="Brandon Grotesque Regular" panose="020B0503020203060202" pitchFamily="34" charset="0"/>
              </a:rPr>
              <a:t>2. Help them feel valued</a:t>
            </a:r>
            <a:endParaRPr lang="en-US" sz="3600"/>
          </a:p>
        </p:txBody>
      </p:sp>
      <p:sp>
        <p:nvSpPr>
          <p:cNvPr id="16" name="Rectangle 15">
            <a:extLst>
              <a:ext uri="{FF2B5EF4-FFF2-40B4-BE49-F238E27FC236}">
                <a16:creationId xmlns:a16="http://schemas.microsoft.com/office/drawing/2014/main" id="{F31E5A8F-54D5-4F1E-BC0E-D42F9E042C75}"/>
              </a:ext>
            </a:extLst>
          </p:cNvPr>
          <p:cNvSpPr/>
          <p:nvPr/>
        </p:nvSpPr>
        <p:spPr>
          <a:xfrm>
            <a:off x="1712073" y="3634341"/>
            <a:ext cx="4264184" cy="646331"/>
          </a:xfrm>
          <a:prstGeom prst="rect">
            <a:avLst/>
          </a:prstGeom>
        </p:spPr>
        <p:txBody>
          <a:bodyPr wrap="square">
            <a:spAutoFit/>
          </a:bodyPr>
          <a:lstStyle/>
          <a:p>
            <a:r>
              <a:rPr lang="en-US" sz="3600">
                <a:solidFill>
                  <a:schemeClr val="bg1"/>
                </a:solidFill>
                <a:latin typeface="Brandon Grotesque Regular" panose="020B0503020203060202" pitchFamily="34" charset="0"/>
              </a:rPr>
              <a:t>3. Level them up</a:t>
            </a:r>
            <a:endParaRPr lang="en-US" sz="3600"/>
          </a:p>
        </p:txBody>
      </p:sp>
      <p:sp>
        <p:nvSpPr>
          <p:cNvPr id="17" name="Rectangle 16">
            <a:extLst>
              <a:ext uri="{FF2B5EF4-FFF2-40B4-BE49-F238E27FC236}">
                <a16:creationId xmlns:a16="http://schemas.microsoft.com/office/drawing/2014/main" id="{F570DCAB-4350-4755-A063-B026FF1F8656}"/>
              </a:ext>
            </a:extLst>
          </p:cNvPr>
          <p:cNvSpPr/>
          <p:nvPr/>
        </p:nvSpPr>
        <p:spPr>
          <a:xfrm>
            <a:off x="1712073" y="4572251"/>
            <a:ext cx="5711984" cy="646331"/>
          </a:xfrm>
          <a:prstGeom prst="rect">
            <a:avLst/>
          </a:prstGeom>
        </p:spPr>
        <p:txBody>
          <a:bodyPr wrap="square" lIns="91440" tIns="45720" rIns="91440" bIns="45720" anchor="t">
            <a:spAutoFit/>
          </a:bodyPr>
          <a:lstStyle/>
          <a:p>
            <a:r>
              <a:rPr lang="en-US" sz="3600">
                <a:solidFill>
                  <a:schemeClr val="bg1"/>
                </a:solidFill>
                <a:latin typeface="Brandon Grotesque Regular"/>
              </a:rPr>
              <a:t>4. Coach and celebrate wins</a:t>
            </a:r>
            <a:endParaRPr lang="en-US" sz="3600"/>
          </a:p>
        </p:txBody>
      </p:sp>
      <p:sp>
        <p:nvSpPr>
          <p:cNvPr id="18" name="Rectangle 17">
            <a:extLst>
              <a:ext uri="{FF2B5EF4-FFF2-40B4-BE49-F238E27FC236}">
                <a16:creationId xmlns:a16="http://schemas.microsoft.com/office/drawing/2014/main" id="{34210EBC-79D2-4791-9167-5AD0BBF349E7}"/>
              </a:ext>
            </a:extLst>
          </p:cNvPr>
          <p:cNvSpPr/>
          <p:nvPr/>
        </p:nvSpPr>
        <p:spPr>
          <a:xfrm>
            <a:off x="1712073" y="5510161"/>
            <a:ext cx="6463098" cy="646331"/>
          </a:xfrm>
          <a:prstGeom prst="rect">
            <a:avLst/>
          </a:prstGeom>
        </p:spPr>
        <p:txBody>
          <a:bodyPr wrap="square">
            <a:spAutoFit/>
          </a:bodyPr>
          <a:lstStyle/>
          <a:p>
            <a:r>
              <a:rPr lang="en-US" sz="3600">
                <a:solidFill>
                  <a:schemeClr val="bg1"/>
                </a:solidFill>
                <a:latin typeface="Brandon Grotesque Regular" panose="020B0503020203060202" pitchFamily="34" charset="0"/>
              </a:rPr>
              <a:t>5. Encourage career development</a:t>
            </a:r>
            <a:endParaRPr lang="en-US" sz="3600"/>
          </a:p>
        </p:txBody>
      </p:sp>
      <p:sp>
        <p:nvSpPr>
          <p:cNvPr id="6" name="Oval 5">
            <a:extLst>
              <a:ext uri="{FF2B5EF4-FFF2-40B4-BE49-F238E27FC236}">
                <a16:creationId xmlns:a16="http://schemas.microsoft.com/office/drawing/2014/main" id="{E411B494-33DA-4460-A97F-D25A29A4261A}"/>
              </a:ext>
            </a:extLst>
          </p:cNvPr>
          <p:cNvSpPr>
            <a:spLocks noChangeAspect="1"/>
          </p:cNvSpPr>
          <p:nvPr/>
        </p:nvSpPr>
        <p:spPr>
          <a:xfrm>
            <a:off x="7946571" y="2041076"/>
            <a:ext cx="3832860" cy="3832860"/>
          </a:xfrm>
          <a:prstGeom prst="ellipse">
            <a:avLst/>
          </a:prstGeom>
          <a:blipFill dpi="0" rotWithShape="1">
            <a:blip r:embed="rId4"/>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AE746E0-823A-467B-B44C-C16236325EC8}"/>
              </a:ext>
            </a:extLst>
          </p:cNvPr>
          <p:cNvSpPr>
            <a:spLocks noChangeAspect="1"/>
          </p:cNvSpPr>
          <p:nvPr/>
        </p:nvSpPr>
        <p:spPr>
          <a:xfrm>
            <a:off x="7994079" y="2081686"/>
            <a:ext cx="3762414" cy="3762414"/>
          </a:xfrm>
          <a:prstGeom prst="ellipse">
            <a:avLst/>
          </a:prstGeom>
          <a:noFill/>
          <a:ln w="473075">
            <a:solidFill>
              <a:srgbClr val="1D37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3809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57530" y="1465643"/>
            <a:ext cx="11134469" cy="5450114"/>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EC1039C-EBEC-4C7A-A918-0718C681170B}"/>
              </a:ext>
            </a:extLst>
          </p:cNvPr>
          <p:cNvSpPr txBox="1"/>
          <p:nvPr/>
        </p:nvSpPr>
        <p:spPr>
          <a:xfrm>
            <a:off x="10007600" y="6115700"/>
            <a:ext cx="2006600" cy="461665"/>
          </a:xfrm>
          <a:prstGeom prst="rect">
            <a:avLst/>
          </a:prstGeom>
          <a:noFill/>
        </p:spPr>
        <p:txBody>
          <a:bodyPr wrap="square" rtlCol="0">
            <a:spAutoFit/>
          </a:bodyPr>
          <a:lstStyle/>
          <a:p>
            <a:pPr algn="ctr"/>
            <a:r>
              <a:rPr lang="en-US" sz="2400">
                <a:solidFill>
                  <a:schemeClr val="bg1"/>
                </a:solidFill>
                <a:latin typeface="Pacifico" panose="00000500000000000000" pitchFamily="2" charset="0"/>
              </a:rPr>
              <a:t>Goodwill</a:t>
            </a:r>
          </a:p>
        </p:txBody>
      </p:sp>
      <p:sp>
        <p:nvSpPr>
          <p:cNvPr id="9" name="TextBox 8">
            <a:extLst>
              <a:ext uri="{FF2B5EF4-FFF2-40B4-BE49-F238E27FC236}">
                <a16:creationId xmlns:a16="http://schemas.microsoft.com/office/drawing/2014/main" id="{D53CAA1B-C3D8-47B6-A1E9-764779D1A0F9}"/>
              </a:ext>
            </a:extLst>
          </p:cNvPr>
          <p:cNvSpPr txBox="1"/>
          <p:nvPr/>
        </p:nvSpPr>
        <p:spPr>
          <a:xfrm>
            <a:off x="0" y="362120"/>
            <a:ext cx="12191999" cy="875176"/>
          </a:xfrm>
          <a:prstGeom prst="rect">
            <a:avLst/>
          </a:prstGeom>
          <a:noFill/>
        </p:spPr>
        <p:txBody>
          <a:bodyPr wrap="square" rtlCol="0">
            <a:spAutoFit/>
          </a:bodyPr>
          <a:lstStyle/>
          <a:p>
            <a:pPr algn="ctr">
              <a:lnSpc>
                <a:spcPts val="6500"/>
              </a:lnSpc>
            </a:pPr>
            <a:r>
              <a:rPr lang="en-US" sz="5400" b="1">
                <a:latin typeface="Arial" panose="020B0604020202020204" pitchFamily="34" charset="0"/>
                <a:cs typeface="Arial" panose="020B0604020202020204" pitchFamily="34" charset="0"/>
              </a:rPr>
              <a:t>Effective Communication?</a:t>
            </a:r>
          </a:p>
        </p:txBody>
      </p:sp>
      <p:sp>
        <p:nvSpPr>
          <p:cNvPr id="11" name="Rectangle 10">
            <a:extLst>
              <a:ext uri="{FF2B5EF4-FFF2-40B4-BE49-F238E27FC236}">
                <a16:creationId xmlns:a16="http://schemas.microsoft.com/office/drawing/2014/main" id="{0DDAC877-3838-4539-B0C1-EFAD3A81E54C}"/>
              </a:ext>
            </a:extLst>
          </p:cNvPr>
          <p:cNvSpPr/>
          <p:nvPr/>
        </p:nvSpPr>
        <p:spPr>
          <a:xfrm>
            <a:off x="877907" y="1268786"/>
            <a:ext cx="515464" cy="5833768"/>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DF98060-F993-49A3-8EAD-FF0E3097CE7C}"/>
              </a:ext>
            </a:extLst>
          </p:cNvPr>
          <p:cNvSpPr txBox="1"/>
          <p:nvPr/>
        </p:nvSpPr>
        <p:spPr>
          <a:xfrm>
            <a:off x="1663700" y="1612900"/>
            <a:ext cx="8343900" cy="5078313"/>
          </a:xfrm>
          <a:prstGeom prst="rect">
            <a:avLst/>
          </a:prstGeom>
          <a:noFill/>
        </p:spPr>
        <p:txBody>
          <a:bodyPr wrap="square" rtlCol="0">
            <a:spAutoFit/>
          </a:bodyPr>
          <a:lstStyle/>
          <a:p>
            <a:pPr marL="342900" indent="-342900">
              <a:buFont typeface="Arial" panose="020B0604020202020204" pitchFamily="34" charset="0"/>
              <a:buChar char="•"/>
            </a:pPr>
            <a:r>
              <a:rPr lang="en-US" sz="2400">
                <a:solidFill>
                  <a:schemeClr val="bg1"/>
                </a:solidFill>
              </a:rPr>
              <a:t>The most effective communicators clearly inform others and actively listen to them at the same time. They can accept input, both verbal and non-verbal, while also expressing their thoughts and opinions in an inclusive way. </a:t>
            </a:r>
          </a:p>
          <a:p>
            <a:pPr marL="342900" indent="-342900">
              <a:buFont typeface="Arial" panose="020B0604020202020204" pitchFamily="34" charset="0"/>
              <a:buChar char="•"/>
            </a:pPr>
            <a:endParaRPr lang="en-US" sz="2400">
              <a:solidFill>
                <a:schemeClr val="bg1"/>
              </a:solidFill>
            </a:endParaRPr>
          </a:p>
          <a:p>
            <a:pPr marL="342900" indent="-342900">
              <a:buFont typeface="Arial" panose="020B0604020202020204" pitchFamily="34" charset="0"/>
              <a:buChar char="•"/>
            </a:pPr>
            <a:r>
              <a:rPr lang="en-US" sz="2400">
                <a:solidFill>
                  <a:schemeClr val="bg1"/>
                </a:solidFill>
              </a:rPr>
              <a:t>Regardless of the communication style, effective communication involves a connection with others. This means the most powerful skill you can leverage is being in sync with your audience. </a:t>
            </a:r>
          </a:p>
          <a:p>
            <a:pPr marL="342900" indent="-342900">
              <a:buFont typeface="Arial" panose="020B0604020202020204" pitchFamily="34" charset="0"/>
              <a:buChar char="•"/>
            </a:pPr>
            <a:endParaRPr lang="en-US" sz="2400">
              <a:solidFill>
                <a:schemeClr val="bg1"/>
              </a:solidFill>
            </a:endParaRPr>
          </a:p>
          <a:p>
            <a:pPr marL="342900" indent="-342900">
              <a:buFont typeface="Arial" panose="020B0604020202020204" pitchFamily="34" charset="0"/>
              <a:buChar char="•"/>
            </a:pPr>
            <a:r>
              <a:rPr lang="en-US" sz="2400">
                <a:solidFill>
                  <a:schemeClr val="bg1"/>
                </a:solidFill>
              </a:rPr>
              <a:t>It involves understanding and speaking to its needs, and then responding to real-time feedback. </a:t>
            </a:r>
          </a:p>
          <a:p>
            <a:endParaRPr lang="en-US"/>
          </a:p>
          <a:p>
            <a:endParaRPr lang="en-US"/>
          </a:p>
        </p:txBody>
      </p:sp>
    </p:spTree>
    <p:custDataLst>
      <p:tags r:id="rId1"/>
    </p:custDataLst>
    <p:extLst>
      <p:ext uri="{BB962C8B-B14F-4D97-AF65-F5344CB8AC3E}">
        <p14:creationId xmlns:p14="http://schemas.microsoft.com/office/powerpoint/2010/main" val="3703432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3BDAFF-297E-43CC-AECD-7EEC5A2F0297}"/>
              </a:ext>
            </a:extLst>
          </p:cNvPr>
          <p:cNvSpPr txBox="1"/>
          <p:nvPr/>
        </p:nvSpPr>
        <p:spPr>
          <a:xfrm>
            <a:off x="10007600" y="6115700"/>
            <a:ext cx="2006600" cy="461665"/>
          </a:xfrm>
          <a:prstGeom prst="rect">
            <a:avLst/>
          </a:prstGeom>
          <a:noFill/>
        </p:spPr>
        <p:txBody>
          <a:bodyPr wrap="square" rtlCol="0">
            <a:spAutoFit/>
          </a:bodyPr>
          <a:lstStyle/>
          <a:p>
            <a:pPr algn="ctr"/>
            <a:r>
              <a:rPr lang="en-US" sz="2400">
                <a:solidFill>
                  <a:srgbClr val="1D376C"/>
                </a:solidFill>
                <a:latin typeface="Pacifico" panose="00000500000000000000" pitchFamily="2" charset="0"/>
              </a:rPr>
              <a:t>Goodwill</a:t>
            </a:r>
          </a:p>
        </p:txBody>
      </p:sp>
      <p:sp>
        <p:nvSpPr>
          <p:cNvPr id="6" name="TextBox 5">
            <a:extLst>
              <a:ext uri="{FF2B5EF4-FFF2-40B4-BE49-F238E27FC236}">
                <a16:creationId xmlns:a16="http://schemas.microsoft.com/office/drawing/2014/main" id="{A5DD9506-B58A-485F-8ABF-87459FD5E0BE}"/>
              </a:ext>
            </a:extLst>
          </p:cNvPr>
          <p:cNvSpPr txBox="1"/>
          <p:nvPr/>
        </p:nvSpPr>
        <p:spPr>
          <a:xfrm>
            <a:off x="1393371" y="362120"/>
            <a:ext cx="10798628" cy="845937"/>
          </a:xfrm>
          <a:prstGeom prst="rect">
            <a:avLst/>
          </a:prstGeom>
          <a:noFill/>
        </p:spPr>
        <p:txBody>
          <a:bodyPr wrap="square" rtlCol="0">
            <a:spAutoFit/>
          </a:bodyPr>
          <a:lstStyle/>
          <a:p>
            <a:pPr>
              <a:lnSpc>
                <a:spcPts val="6500"/>
              </a:lnSpc>
            </a:pPr>
            <a:r>
              <a:rPr lang="en-US" sz="4400" b="1">
                <a:latin typeface="Arial" panose="020B0604020202020204" pitchFamily="34" charset="0"/>
                <a:cs typeface="Arial" panose="020B0604020202020204" pitchFamily="34" charset="0"/>
              </a:rPr>
              <a:t>How to improve communication skills</a:t>
            </a:r>
          </a:p>
        </p:txBody>
      </p:sp>
      <p:sp>
        <p:nvSpPr>
          <p:cNvPr id="7" name="Rectangle 6">
            <a:extLst>
              <a:ext uri="{FF2B5EF4-FFF2-40B4-BE49-F238E27FC236}">
                <a16:creationId xmlns:a16="http://schemas.microsoft.com/office/drawing/2014/main" id="{488386A0-A8AA-4A84-8D33-F3179DF7D291}"/>
              </a:ext>
            </a:extLst>
          </p:cNvPr>
          <p:cNvSpPr/>
          <p:nvPr/>
        </p:nvSpPr>
        <p:spPr>
          <a:xfrm>
            <a:off x="753334" y="1180259"/>
            <a:ext cx="581980" cy="5677741"/>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B23B37-F3D6-4892-ABCB-5B44E8CEE9A4}"/>
              </a:ext>
            </a:extLst>
          </p:cNvPr>
          <p:cNvSpPr/>
          <p:nvPr/>
        </p:nvSpPr>
        <p:spPr>
          <a:xfrm>
            <a:off x="621803" y="1862431"/>
            <a:ext cx="234540" cy="4995569"/>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34851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C9BBE6-43B5-4023-BE36-497C7A2B05D6}"/>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C4EBC5-C024-4460-8936-EF0B9310CC1D}"/>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A4240E-4E75-4DBF-B4FD-F67550F3722D}"/>
              </a:ext>
            </a:extLst>
          </p:cNvPr>
          <p:cNvSpPr txBox="1"/>
          <p:nvPr/>
        </p:nvSpPr>
        <p:spPr>
          <a:xfrm>
            <a:off x="1" y="296608"/>
            <a:ext cx="12192000" cy="941150"/>
          </a:xfrm>
          <a:prstGeom prst="rect">
            <a:avLst/>
          </a:prstGeom>
          <a:noFill/>
        </p:spPr>
        <p:txBody>
          <a:bodyPr wrap="square" rtlCol="0">
            <a:spAutoFit/>
          </a:bodyPr>
          <a:lstStyle/>
          <a:p>
            <a:pPr algn="ctr">
              <a:lnSpc>
                <a:spcPts val="6500"/>
              </a:lnSpc>
            </a:pPr>
            <a:r>
              <a:rPr lang="en-US" sz="6000" b="1">
                <a:solidFill>
                  <a:schemeClr val="bg1"/>
                </a:solidFill>
                <a:latin typeface="Arial" panose="020B0604020202020204" pitchFamily="34" charset="0"/>
                <a:cs typeface="Arial" panose="020B0604020202020204" pitchFamily="34" charset="0"/>
              </a:rPr>
              <a:t>People Development</a:t>
            </a:r>
          </a:p>
        </p:txBody>
      </p:sp>
      <p:sp>
        <p:nvSpPr>
          <p:cNvPr id="9" name="TextBox 8">
            <a:extLst>
              <a:ext uri="{FF2B5EF4-FFF2-40B4-BE49-F238E27FC236}">
                <a16:creationId xmlns:a16="http://schemas.microsoft.com/office/drawing/2014/main" id="{D9055B3D-E619-418D-917F-E9AC4682B56C}"/>
              </a:ext>
            </a:extLst>
          </p:cNvPr>
          <p:cNvSpPr txBox="1"/>
          <p:nvPr/>
        </p:nvSpPr>
        <p:spPr>
          <a:xfrm>
            <a:off x="10007600" y="6115700"/>
            <a:ext cx="2006600" cy="461665"/>
          </a:xfrm>
          <a:prstGeom prst="rect">
            <a:avLst/>
          </a:prstGeom>
          <a:noFill/>
        </p:spPr>
        <p:txBody>
          <a:bodyPr wrap="square" rtlCol="0">
            <a:spAutoFit/>
          </a:bodyPr>
          <a:lstStyle/>
          <a:p>
            <a:pPr algn="ctr"/>
            <a:r>
              <a:rPr lang="en-US" sz="2400">
                <a:solidFill>
                  <a:srgbClr val="1D376C"/>
                </a:solidFill>
                <a:latin typeface="Pacifico" panose="00000500000000000000" pitchFamily="2" charset="0"/>
              </a:rPr>
              <a:t>Goodwill</a:t>
            </a:r>
          </a:p>
        </p:txBody>
      </p:sp>
    </p:spTree>
    <p:custDataLst>
      <p:tags r:id="rId1"/>
    </p:custDataLst>
    <p:extLst>
      <p:ext uri="{BB962C8B-B14F-4D97-AF65-F5344CB8AC3E}">
        <p14:creationId xmlns:p14="http://schemas.microsoft.com/office/powerpoint/2010/main" val="1370105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C9BBE6-43B5-4023-BE36-497C7A2B05D6}"/>
              </a:ext>
            </a:extLst>
          </p:cNvPr>
          <p:cNvSpPr/>
          <p:nvPr/>
        </p:nvSpPr>
        <p:spPr>
          <a:xfrm>
            <a:off x="2774950" y="1257300"/>
            <a:ext cx="65405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DC4EBC5-C024-4460-8936-EF0B9310CC1D}"/>
              </a:ext>
            </a:extLst>
          </p:cNvPr>
          <p:cNvSpPr/>
          <p:nvPr/>
        </p:nvSpPr>
        <p:spPr>
          <a:xfrm>
            <a:off x="-113788" y="0"/>
            <a:ext cx="12369761" cy="1485899"/>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A4240E-4E75-4DBF-B4FD-F67550F3722D}"/>
              </a:ext>
            </a:extLst>
          </p:cNvPr>
          <p:cNvSpPr txBox="1"/>
          <p:nvPr/>
        </p:nvSpPr>
        <p:spPr>
          <a:xfrm>
            <a:off x="1" y="296608"/>
            <a:ext cx="12192000" cy="941150"/>
          </a:xfrm>
          <a:prstGeom prst="rect">
            <a:avLst/>
          </a:prstGeom>
          <a:noFill/>
        </p:spPr>
        <p:txBody>
          <a:bodyPr wrap="square" rtlCol="0">
            <a:spAutoFit/>
          </a:bodyPr>
          <a:lstStyle/>
          <a:p>
            <a:pPr algn="ctr">
              <a:lnSpc>
                <a:spcPts val="6500"/>
              </a:lnSpc>
            </a:pPr>
            <a:r>
              <a:rPr lang="en-US" sz="6000" b="1">
                <a:solidFill>
                  <a:schemeClr val="bg1"/>
                </a:solidFill>
                <a:latin typeface="Arial" panose="020B0604020202020204" pitchFamily="34" charset="0"/>
                <a:cs typeface="Arial" panose="020B0604020202020204" pitchFamily="34" charset="0"/>
              </a:rPr>
              <a:t>People Development</a:t>
            </a:r>
          </a:p>
        </p:txBody>
      </p:sp>
      <p:sp>
        <p:nvSpPr>
          <p:cNvPr id="9" name="TextBox 8">
            <a:extLst>
              <a:ext uri="{FF2B5EF4-FFF2-40B4-BE49-F238E27FC236}">
                <a16:creationId xmlns:a16="http://schemas.microsoft.com/office/drawing/2014/main" id="{D9055B3D-E619-418D-917F-E9AC4682B56C}"/>
              </a:ext>
            </a:extLst>
          </p:cNvPr>
          <p:cNvSpPr txBox="1"/>
          <p:nvPr/>
        </p:nvSpPr>
        <p:spPr>
          <a:xfrm>
            <a:off x="10007600" y="6115700"/>
            <a:ext cx="2006600" cy="461665"/>
          </a:xfrm>
          <a:prstGeom prst="rect">
            <a:avLst/>
          </a:prstGeom>
          <a:noFill/>
        </p:spPr>
        <p:txBody>
          <a:bodyPr wrap="square" rtlCol="0">
            <a:spAutoFit/>
          </a:bodyPr>
          <a:lstStyle/>
          <a:p>
            <a:pPr algn="ctr"/>
            <a:r>
              <a:rPr lang="en-US" sz="2400">
                <a:solidFill>
                  <a:srgbClr val="1D376C"/>
                </a:solidFill>
                <a:latin typeface="Pacifico" panose="00000500000000000000" pitchFamily="2" charset="0"/>
              </a:rPr>
              <a:t>Goodwill</a:t>
            </a:r>
          </a:p>
        </p:txBody>
      </p:sp>
    </p:spTree>
    <p:custDataLst>
      <p:tags r:id="rId1"/>
    </p:custDataLst>
    <p:extLst>
      <p:ext uri="{BB962C8B-B14F-4D97-AF65-F5344CB8AC3E}">
        <p14:creationId xmlns:p14="http://schemas.microsoft.com/office/powerpoint/2010/main" val="19736404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7EAAA9-9A79-4520-80FB-A0B5EDF774B6}"/>
              </a:ext>
            </a:extLst>
          </p:cNvPr>
          <p:cNvSpPr/>
          <p:nvPr/>
        </p:nvSpPr>
        <p:spPr>
          <a:xfrm>
            <a:off x="1057530" y="1465643"/>
            <a:ext cx="11134469" cy="5450114"/>
          </a:xfrm>
          <a:prstGeom prst="rect">
            <a:avLst/>
          </a:prstGeom>
          <a:solidFill>
            <a:srgbClr val="1D3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EC1039C-EBEC-4C7A-A918-0718C681170B}"/>
              </a:ext>
            </a:extLst>
          </p:cNvPr>
          <p:cNvSpPr txBox="1"/>
          <p:nvPr/>
        </p:nvSpPr>
        <p:spPr>
          <a:xfrm>
            <a:off x="10007600" y="6115700"/>
            <a:ext cx="2006600" cy="461665"/>
          </a:xfrm>
          <a:prstGeom prst="rect">
            <a:avLst/>
          </a:prstGeom>
          <a:noFill/>
        </p:spPr>
        <p:txBody>
          <a:bodyPr wrap="square" rtlCol="0">
            <a:spAutoFit/>
          </a:bodyPr>
          <a:lstStyle/>
          <a:p>
            <a:pPr algn="ctr"/>
            <a:r>
              <a:rPr lang="en-US" sz="2400">
                <a:solidFill>
                  <a:schemeClr val="bg1"/>
                </a:solidFill>
                <a:latin typeface="Pacifico" panose="00000500000000000000" pitchFamily="2" charset="0"/>
              </a:rPr>
              <a:t>Goodwill</a:t>
            </a:r>
          </a:p>
        </p:txBody>
      </p:sp>
      <p:sp>
        <p:nvSpPr>
          <p:cNvPr id="9" name="TextBox 8">
            <a:extLst>
              <a:ext uri="{FF2B5EF4-FFF2-40B4-BE49-F238E27FC236}">
                <a16:creationId xmlns:a16="http://schemas.microsoft.com/office/drawing/2014/main" id="{D53CAA1B-C3D8-47B6-A1E9-764779D1A0F9}"/>
              </a:ext>
            </a:extLst>
          </p:cNvPr>
          <p:cNvSpPr txBox="1"/>
          <p:nvPr/>
        </p:nvSpPr>
        <p:spPr>
          <a:xfrm>
            <a:off x="0" y="362120"/>
            <a:ext cx="12191999" cy="925894"/>
          </a:xfrm>
          <a:prstGeom prst="rect">
            <a:avLst/>
          </a:prstGeom>
          <a:noFill/>
        </p:spPr>
        <p:txBody>
          <a:bodyPr wrap="square" rtlCol="0">
            <a:spAutoFit/>
          </a:bodyPr>
          <a:lstStyle/>
          <a:p>
            <a:pPr algn="ctr">
              <a:lnSpc>
                <a:spcPts val="6500"/>
              </a:lnSpc>
            </a:pPr>
            <a:r>
              <a:rPr lang="en-US" sz="6000" b="1">
                <a:latin typeface="Arial" panose="020B0604020202020204" pitchFamily="34" charset="0"/>
                <a:cs typeface="Arial" panose="020B0604020202020204" pitchFamily="34" charset="0"/>
              </a:rPr>
              <a:t>Top Heading Area</a:t>
            </a:r>
          </a:p>
        </p:txBody>
      </p:sp>
      <p:sp>
        <p:nvSpPr>
          <p:cNvPr id="11" name="Rectangle 10">
            <a:extLst>
              <a:ext uri="{FF2B5EF4-FFF2-40B4-BE49-F238E27FC236}">
                <a16:creationId xmlns:a16="http://schemas.microsoft.com/office/drawing/2014/main" id="{0DDAC877-3838-4539-B0C1-EFAD3A81E54C}"/>
              </a:ext>
            </a:extLst>
          </p:cNvPr>
          <p:cNvSpPr/>
          <p:nvPr/>
        </p:nvSpPr>
        <p:spPr>
          <a:xfrm>
            <a:off x="877907" y="1268786"/>
            <a:ext cx="515464" cy="5833768"/>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B8BF5CB-4882-496E-8420-B7DE73686392}"/>
              </a:ext>
            </a:extLst>
          </p:cNvPr>
          <p:cNvSpPr txBox="1"/>
          <p:nvPr/>
        </p:nvSpPr>
        <p:spPr>
          <a:xfrm>
            <a:off x="1572994" y="5936368"/>
            <a:ext cx="4664364" cy="646331"/>
          </a:xfrm>
          <a:prstGeom prst="rect">
            <a:avLst/>
          </a:prstGeom>
          <a:noFill/>
          <a:ln w="38100">
            <a:solidFill>
              <a:srgbClr val="C00000"/>
            </a:solidFill>
          </a:ln>
        </p:spPr>
        <p:txBody>
          <a:bodyPr wrap="square" rtlCol="0">
            <a:spAutoFit/>
          </a:bodyPr>
          <a:lstStyle/>
          <a:p>
            <a:pPr lvl="0"/>
            <a:r>
              <a:rPr lang="en-US">
                <a:solidFill>
                  <a:schemeClr val="bg1"/>
                </a:solidFill>
              </a:rPr>
              <a:t>Duplicate this slide to continue adding content, or you can use one of the other slide layouts</a:t>
            </a:r>
          </a:p>
        </p:txBody>
      </p:sp>
      <p:sp>
        <p:nvSpPr>
          <p:cNvPr id="8" name="TextBox 7">
            <a:extLst>
              <a:ext uri="{FF2B5EF4-FFF2-40B4-BE49-F238E27FC236}">
                <a16:creationId xmlns:a16="http://schemas.microsoft.com/office/drawing/2014/main" id="{377186E6-C069-4317-8288-1C53F40C8F9B}"/>
              </a:ext>
            </a:extLst>
          </p:cNvPr>
          <p:cNvSpPr txBox="1"/>
          <p:nvPr/>
        </p:nvSpPr>
        <p:spPr>
          <a:xfrm>
            <a:off x="2213576" y="2508138"/>
            <a:ext cx="7715032" cy="2862322"/>
          </a:xfrm>
          <a:prstGeom prst="rect">
            <a:avLst/>
          </a:prstGeom>
          <a:noFill/>
          <a:ln w="38100">
            <a:solidFill>
              <a:srgbClr val="C00000"/>
            </a:solidFill>
          </a:ln>
        </p:spPr>
        <p:txBody>
          <a:bodyPr wrap="square" rtlCol="0">
            <a:spAutoFit/>
          </a:bodyPr>
          <a:lstStyle/>
          <a:p>
            <a:pPr marL="285750" lvl="0" indent="-285750">
              <a:buFont typeface="Arial" panose="020B0604020202020204" pitchFamily="34" charset="0"/>
              <a:buChar char="•"/>
            </a:pPr>
            <a:r>
              <a:rPr lang="en-US">
                <a:solidFill>
                  <a:schemeClr val="bg1"/>
                </a:solidFill>
              </a:rPr>
              <a:t>You’ll have one hour to present; no more than 10-15 slides in your PowerPoint deck.</a:t>
            </a:r>
          </a:p>
          <a:p>
            <a:pPr lvl="0"/>
            <a:endParaRPr lang="en-US">
              <a:solidFill>
                <a:schemeClr val="bg1"/>
              </a:solidFill>
            </a:endParaRPr>
          </a:p>
          <a:p>
            <a:pPr marL="285750" lvl="0" indent="-285750">
              <a:buFont typeface="Arial" panose="020B0604020202020204" pitchFamily="34" charset="0"/>
              <a:buChar char="•"/>
            </a:pPr>
            <a:r>
              <a:rPr lang="en-US">
                <a:solidFill>
                  <a:schemeClr val="bg1"/>
                </a:solidFill>
              </a:rPr>
              <a:t>Drive behavior change by explaining the positive/negative consequences of applying the knowledge highlighted by your workshop: </a:t>
            </a:r>
            <a:r>
              <a:rPr lang="en-US" i="1">
                <a:solidFill>
                  <a:schemeClr val="bg1"/>
                </a:solidFill>
              </a:rPr>
              <a:t>‘If you conduct more effective interviews, you’ll need to see fewer candidates and spend less time interviewing.” </a:t>
            </a:r>
            <a:r>
              <a:rPr lang="en-US">
                <a:solidFill>
                  <a:schemeClr val="bg1"/>
                </a:solidFill>
              </a:rPr>
              <a:t>Tell them what’s in it for them to apply what they learn. </a:t>
            </a:r>
          </a:p>
          <a:p>
            <a:pPr marL="285750" lvl="0" indent="-285750">
              <a:buFont typeface="Arial" panose="020B0604020202020204" pitchFamily="34" charset="0"/>
              <a:buChar char="•"/>
            </a:pPr>
            <a:endParaRPr lang="en-US">
              <a:solidFill>
                <a:schemeClr val="bg1"/>
              </a:solidFill>
            </a:endParaRPr>
          </a:p>
          <a:p>
            <a:pPr marL="285750" lvl="0" indent="-285750">
              <a:buFont typeface="Arial" panose="020B0604020202020204" pitchFamily="34" charset="0"/>
              <a:buChar char="•"/>
            </a:pPr>
            <a:r>
              <a:rPr lang="en-US">
                <a:solidFill>
                  <a:schemeClr val="bg1"/>
                </a:solidFill>
              </a:rPr>
              <a:t>The idea here is not to include everything that will be said. Highlight your speaking points by providing on-screen bullet points of key takeaways</a:t>
            </a:r>
          </a:p>
        </p:txBody>
      </p:sp>
    </p:spTree>
    <p:custDataLst>
      <p:tags r:id="rId1"/>
    </p:custDataLst>
    <p:extLst>
      <p:ext uri="{BB962C8B-B14F-4D97-AF65-F5344CB8AC3E}">
        <p14:creationId xmlns:p14="http://schemas.microsoft.com/office/powerpoint/2010/main" val="3901522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7531" y="517418"/>
            <a:ext cx="10076938" cy="5178533"/>
            <a:chOff x="0" y="0"/>
            <a:chExt cx="20153876" cy="10357066"/>
          </a:xfrm>
        </p:grpSpPr>
        <p:sp>
          <p:nvSpPr>
            <p:cNvPr id="3" name="Freeform 3"/>
            <p:cNvSpPr/>
            <p:nvPr/>
          </p:nvSpPr>
          <p:spPr>
            <a:xfrm>
              <a:off x="0" y="0"/>
              <a:ext cx="20153885" cy="10357104"/>
            </a:xfrm>
            <a:custGeom>
              <a:avLst/>
              <a:gdLst/>
              <a:ahLst/>
              <a:cxnLst/>
              <a:rect l="l" t="t" r="r" b="b"/>
              <a:pathLst>
                <a:path w="20153885" h="10357104">
                  <a:moveTo>
                    <a:pt x="0" y="0"/>
                  </a:moveTo>
                  <a:lnTo>
                    <a:pt x="20153885" y="0"/>
                  </a:lnTo>
                  <a:lnTo>
                    <a:pt x="20153885" y="10357104"/>
                  </a:lnTo>
                  <a:lnTo>
                    <a:pt x="0" y="10357104"/>
                  </a:lnTo>
                  <a:close/>
                </a:path>
              </a:pathLst>
            </a:custGeom>
            <a:solidFill>
              <a:srgbClr val="4472C4"/>
            </a:solidFill>
          </p:spPr>
          <p:txBody>
            <a:bodyPr/>
            <a:lstStyle/>
            <a:p>
              <a:endParaRPr lang="en-US"/>
            </a:p>
          </p:txBody>
        </p:sp>
      </p:grpSp>
      <p:grpSp>
        <p:nvGrpSpPr>
          <p:cNvPr id="4" name="Group 4"/>
          <p:cNvGrpSpPr/>
          <p:nvPr/>
        </p:nvGrpSpPr>
        <p:grpSpPr>
          <a:xfrm rot="-10800000">
            <a:off x="959323" y="393512"/>
            <a:ext cx="1330326" cy="1231900"/>
            <a:chOff x="0" y="0"/>
            <a:chExt cx="2660652" cy="2463800"/>
          </a:xfrm>
        </p:grpSpPr>
        <p:sp>
          <p:nvSpPr>
            <p:cNvPr id="5" name="Freeform 5"/>
            <p:cNvSpPr/>
            <p:nvPr/>
          </p:nvSpPr>
          <p:spPr>
            <a:xfrm>
              <a:off x="0" y="0"/>
              <a:ext cx="2660650" cy="2463800"/>
            </a:xfrm>
            <a:custGeom>
              <a:avLst/>
              <a:gdLst/>
              <a:ahLst/>
              <a:cxnLst/>
              <a:rect l="l" t="t" r="r" b="b"/>
              <a:pathLst>
                <a:path w="2660650" h="2463800">
                  <a:moveTo>
                    <a:pt x="2660650" y="0"/>
                  </a:moveTo>
                  <a:lnTo>
                    <a:pt x="2057781" y="0"/>
                  </a:lnTo>
                  <a:lnTo>
                    <a:pt x="2057781" y="1849374"/>
                  </a:lnTo>
                  <a:lnTo>
                    <a:pt x="0" y="1849374"/>
                  </a:lnTo>
                  <a:lnTo>
                    <a:pt x="0" y="2463800"/>
                  </a:lnTo>
                  <a:lnTo>
                    <a:pt x="2660650" y="2463800"/>
                  </a:lnTo>
                  <a:close/>
                </a:path>
              </a:pathLst>
            </a:custGeom>
            <a:solidFill>
              <a:srgbClr val="1D376C"/>
            </a:solidFill>
          </p:spPr>
          <p:txBody>
            <a:bodyPr/>
            <a:lstStyle/>
            <a:p>
              <a:endParaRPr lang="en-US"/>
            </a:p>
          </p:txBody>
        </p:sp>
      </p:grpSp>
      <p:sp>
        <p:nvSpPr>
          <p:cNvPr id="6" name="TextBox 6"/>
          <p:cNvSpPr txBox="1"/>
          <p:nvPr/>
        </p:nvSpPr>
        <p:spPr>
          <a:xfrm>
            <a:off x="10068560" y="6139831"/>
            <a:ext cx="1884680" cy="371897"/>
          </a:xfrm>
          <a:prstGeom prst="rect">
            <a:avLst/>
          </a:prstGeom>
        </p:spPr>
        <p:txBody>
          <a:bodyPr lIns="0" tIns="0" rIns="0" bIns="0" rtlCol="0" anchor="t">
            <a:spAutoFit/>
          </a:bodyPr>
          <a:lstStyle/>
          <a:p>
            <a:pPr algn="ctr">
              <a:lnSpc>
                <a:spcPts val="2880"/>
              </a:lnSpc>
            </a:pPr>
            <a:r>
              <a:rPr lang="en-US" sz="2400">
                <a:solidFill>
                  <a:srgbClr val="1D376C"/>
                </a:solidFill>
                <a:latin typeface="Pacifico"/>
              </a:rPr>
              <a:t>Goodwill</a:t>
            </a:r>
          </a:p>
        </p:txBody>
      </p:sp>
      <p:sp>
        <p:nvSpPr>
          <p:cNvPr id="7" name="TextBox 7"/>
          <p:cNvSpPr txBox="1"/>
          <p:nvPr/>
        </p:nvSpPr>
        <p:spPr>
          <a:xfrm>
            <a:off x="6207127" y="3106916"/>
            <a:ext cx="4898405" cy="641201"/>
          </a:xfrm>
          <a:prstGeom prst="rect">
            <a:avLst/>
          </a:prstGeom>
        </p:spPr>
        <p:txBody>
          <a:bodyPr lIns="0" tIns="0" rIns="0" bIns="0" rtlCol="0" anchor="t">
            <a:spAutoFit/>
          </a:bodyPr>
          <a:lstStyle/>
          <a:p>
            <a:pPr algn="ctr">
              <a:lnSpc>
                <a:spcPts val="3709"/>
              </a:lnSpc>
            </a:pPr>
            <a:r>
              <a:rPr lang="en-US" sz="7418">
                <a:solidFill>
                  <a:srgbClr val="FFFFFF"/>
                </a:solidFill>
                <a:latin typeface="Pacifico"/>
              </a:rPr>
              <a:t>Icebreaker</a:t>
            </a:r>
          </a:p>
        </p:txBody>
      </p:sp>
      <p:grpSp>
        <p:nvGrpSpPr>
          <p:cNvPr id="8" name="Group 8"/>
          <p:cNvGrpSpPr/>
          <p:nvPr/>
        </p:nvGrpSpPr>
        <p:grpSpPr>
          <a:xfrm>
            <a:off x="1057532" y="517418"/>
            <a:ext cx="5178533" cy="5178533"/>
            <a:chOff x="0" y="0"/>
            <a:chExt cx="10357066" cy="10357066"/>
          </a:xfrm>
        </p:grpSpPr>
        <p:sp>
          <p:nvSpPr>
            <p:cNvPr id="9" name="Freeform 9"/>
            <p:cNvSpPr/>
            <p:nvPr/>
          </p:nvSpPr>
          <p:spPr>
            <a:xfrm>
              <a:off x="0" y="0"/>
              <a:ext cx="10357066" cy="10357066"/>
            </a:xfrm>
            <a:custGeom>
              <a:avLst/>
              <a:gdLst/>
              <a:ahLst/>
              <a:cxnLst/>
              <a:rect l="l" t="t" r="r" b="b"/>
              <a:pathLst>
                <a:path w="10357066" h="10357066">
                  <a:moveTo>
                    <a:pt x="0" y="0"/>
                  </a:moveTo>
                  <a:lnTo>
                    <a:pt x="10357066" y="0"/>
                  </a:lnTo>
                  <a:lnTo>
                    <a:pt x="10357066" y="10357066"/>
                  </a:lnTo>
                  <a:lnTo>
                    <a:pt x="0" y="10357066"/>
                  </a:lnTo>
                  <a:lnTo>
                    <a:pt x="0" y="0"/>
                  </a:lnTo>
                  <a:close/>
                </a:path>
              </a:pathLst>
            </a:custGeom>
            <a:blipFill>
              <a:blip r:embed="rId3"/>
              <a:stretch>
                <a:fillRect/>
              </a:stretch>
            </a:blipFill>
          </p:spPr>
          <p:txBody>
            <a:bodyPr/>
            <a:lstStyle/>
            <a:p>
              <a:endParaRPr lang="en-US"/>
            </a:p>
          </p:txBody>
        </p:sp>
        <p:sp>
          <p:nvSpPr>
            <p:cNvPr id="10" name="Freeform 10"/>
            <p:cNvSpPr/>
            <p:nvPr/>
          </p:nvSpPr>
          <p:spPr>
            <a:xfrm flipH="1">
              <a:off x="3289122" y="0"/>
              <a:ext cx="1403684" cy="2674903"/>
            </a:xfrm>
            <a:custGeom>
              <a:avLst/>
              <a:gdLst/>
              <a:ahLst/>
              <a:cxnLst/>
              <a:rect l="l" t="t" r="r" b="b"/>
              <a:pathLst>
                <a:path w="1403684" h="2674903">
                  <a:moveTo>
                    <a:pt x="1403684" y="0"/>
                  </a:moveTo>
                  <a:lnTo>
                    <a:pt x="0" y="0"/>
                  </a:lnTo>
                  <a:lnTo>
                    <a:pt x="0" y="2674903"/>
                  </a:lnTo>
                  <a:lnTo>
                    <a:pt x="1403684" y="2674903"/>
                  </a:lnTo>
                  <a:lnTo>
                    <a:pt x="1403684" y="0"/>
                  </a:lnTo>
                  <a:close/>
                </a:path>
              </a:pathLst>
            </a:custGeom>
            <a:blipFill>
              <a:blip r:embed="rId3"/>
              <a:stretch>
                <a:fillRect l="-599134" r="-38714" b="-287194"/>
              </a:stretch>
            </a:blipFill>
          </p:spPr>
          <p:txBody>
            <a:bodyPr/>
            <a:lstStyle/>
            <a:p>
              <a:endParaRPr 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68560" y="6139831"/>
            <a:ext cx="1884680" cy="371897"/>
          </a:xfrm>
          <a:prstGeom prst="rect">
            <a:avLst/>
          </a:prstGeom>
        </p:spPr>
        <p:txBody>
          <a:bodyPr lIns="0" tIns="0" rIns="0" bIns="0" rtlCol="0" anchor="t">
            <a:spAutoFit/>
          </a:bodyPr>
          <a:lstStyle/>
          <a:p>
            <a:pPr algn="ctr">
              <a:lnSpc>
                <a:spcPts val="2880"/>
              </a:lnSpc>
            </a:pPr>
            <a:r>
              <a:rPr lang="en-US" sz="2400">
                <a:solidFill>
                  <a:srgbClr val="1D376C"/>
                </a:solidFill>
                <a:latin typeface="Pacifico"/>
              </a:rPr>
              <a:t>Goodwill</a:t>
            </a:r>
          </a:p>
        </p:txBody>
      </p:sp>
      <p:sp>
        <p:nvSpPr>
          <p:cNvPr id="3" name="TextBox 3"/>
          <p:cNvSpPr txBox="1"/>
          <p:nvPr/>
        </p:nvSpPr>
        <p:spPr>
          <a:xfrm>
            <a:off x="806324" y="257551"/>
            <a:ext cx="3985061" cy="833562"/>
          </a:xfrm>
          <a:prstGeom prst="rect">
            <a:avLst/>
          </a:prstGeom>
        </p:spPr>
        <p:txBody>
          <a:bodyPr lIns="0" tIns="0" rIns="0" bIns="0" rtlCol="0" anchor="t">
            <a:spAutoFit/>
          </a:bodyPr>
          <a:lstStyle/>
          <a:p>
            <a:pPr>
              <a:lnSpc>
                <a:spcPts val="6500"/>
              </a:lnSpc>
            </a:pPr>
            <a:r>
              <a:rPr lang="en-US" sz="6000">
                <a:solidFill>
                  <a:srgbClr val="1D376C"/>
                </a:solidFill>
                <a:latin typeface="Arial Bold"/>
              </a:rPr>
              <a:t>Objectives</a:t>
            </a:r>
          </a:p>
        </p:txBody>
      </p:sp>
      <p:grpSp>
        <p:nvGrpSpPr>
          <p:cNvPr id="4" name="Group 4"/>
          <p:cNvGrpSpPr/>
          <p:nvPr/>
        </p:nvGrpSpPr>
        <p:grpSpPr>
          <a:xfrm>
            <a:off x="-11080" y="0"/>
            <a:ext cx="660252" cy="6858000"/>
            <a:chOff x="0" y="0"/>
            <a:chExt cx="1320504" cy="13716000"/>
          </a:xfrm>
        </p:grpSpPr>
        <p:sp>
          <p:nvSpPr>
            <p:cNvPr id="5" name="Freeform 5"/>
            <p:cNvSpPr/>
            <p:nvPr/>
          </p:nvSpPr>
          <p:spPr>
            <a:xfrm>
              <a:off x="0" y="0"/>
              <a:ext cx="1320546" cy="13716000"/>
            </a:xfrm>
            <a:custGeom>
              <a:avLst/>
              <a:gdLst/>
              <a:ahLst/>
              <a:cxnLst/>
              <a:rect l="l" t="t" r="r" b="b"/>
              <a:pathLst>
                <a:path w="1320546" h="13716000">
                  <a:moveTo>
                    <a:pt x="0" y="0"/>
                  </a:moveTo>
                  <a:lnTo>
                    <a:pt x="1320546" y="0"/>
                  </a:lnTo>
                  <a:lnTo>
                    <a:pt x="1320546" y="13716000"/>
                  </a:lnTo>
                  <a:lnTo>
                    <a:pt x="0" y="13716000"/>
                  </a:lnTo>
                  <a:close/>
                </a:path>
              </a:pathLst>
            </a:custGeom>
            <a:solidFill>
              <a:srgbClr val="1D376C"/>
            </a:solidFill>
          </p:spPr>
          <p:txBody>
            <a:bodyPr/>
            <a:lstStyle/>
            <a:p>
              <a:endParaRPr lang="en-US"/>
            </a:p>
          </p:txBody>
        </p:sp>
      </p:grpSp>
      <p:grpSp>
        <p:nvGrpSpPr>
          <p:cNvPr id="6" name="Group 6"/>
          <p:cNvGrpSpPr/>
          <p:nvPr/>
        </p:nvGrpSpPr>
        <p:grpSpPr>
          <a:xfrm>
            <a:off x="380057" y="1862431"/>
            <a:ext cx="234540" cy="4995569"/>
            <a:chOff x="0" y="0"/>
            <a:chExt cx="469080" cy="9991138"/>
          </a:xfrm>
        </p:grpSpPr>
        <p:sp>
          <p:nvSpPr>
            <p:cNvPr id="7" name="Freeform 7"/>
            <p:cNvSpPr/>
            <p:nvPr/>
          </p:nvSpPr>
          <p:spPr>
            <a:xfrm>
              <a:off x="0" y="0"/>
              <a:ext cx="469138" cy="9991090"/>
            </a:xfrm>
            <a:custGeom>
              <a:avLst/>
              <a:gdLst/>
              <a:ahLst/>
              <a:cxnLst/>
              <a:rect l="l" t="t" r="r" b="b"/>
              <a:pathLst>
                <a:path w="469138" h="9991090">
                  <a:moveTo>
                    <a:pt x="0" y="0"/>
                  </a:moveTo>
                  <a:lnTo>
                    <a:pt x="469138" y="0"/>
                  </a:lnTo>
                  <a:lnTo>
                    <a:pt x="469138" y="9991090"/>
                  </a:lnTo>
                  <a:lnTo>
                    <a:pt x="0" y="9991090"/>
                  </a:lnTo>
                  <a:close/>
                </a:path>
              </a:pathLst>
            </a:custGeom>
            <a:solidFill>
              <a:srgbClr val="5B9BD5">
                <a:alpha val="89804"/>
              </a:srgbClr>
            </a:solidFill>
          </p:spPr>
          <p:txBody>
            <a:bodyPr/>
            <a:lstStyle/>
            <a:p>
              <a:endParaRPr lang="en-US"/>
            </a:p>
          </p:txBody>
        </p:sp>
      </p:grpSp>
      <p:grpSp>
        <p:nvGrpSpPr>
          <p:cNvPr id="8" name="Group 8"/>
          <p:cNvGrpSpPr/>
          <p:nvPr/>
        </p:nvGrpSpPr>
        <p:grpSpPr>
          <a:xfrm>
            <a:off x="799975" y="2029405"/>
            <a:ext cx="11049993" cy="726656"/>
            <a:chOff x="0" y="0"/>
            <a:chExt cx="22099985" cy="1453312"/>
          </a:xfrm>
        </p:grpSpPr>
        <p:sp>
          <p:nvSpPr>
            <p:cNvPr id="9" name="Freeform 9"/>
            <p:cNvSpPr/>
            <p:nvPr/>
          </p:nvSpPr>
          <p:spPr>
            <a:xfrm>
              <a:off x="12700" y="12700"/>
              <a:ext cx="22070061" cy="1421511"/>
            </a:xfrm>
            <a:custGeom>
              <a:avLst/>
              <a:gdLst/>
              <a:ahLst/>
              <a:cxnLst/>
              <a:rect l="l" t="t" r="r" b="b"/>
              <a:pathLst>
                <a:path w="22070061" h="1421511">
                  <a:moveTo>
                    <a:pt x="0" y="0"/>
                  </a:moveTo>
                  <a:lnTo>
                    <a:pt x="22070061" y="0"/>
                  </a:lnTo>
                  <a:lnTo>
                    <a:pt x="22070061" y="1421511"/>
                  </a:lnTo>
                  <a:lnTo>
                    <a:pt x="0" y="1421511"/>
                  </a:lnTo>
                  <a:close/>
                </a:path>
              </a:pathLst>
            </a:custGeom>
            <a:solidFill>
              <a:srgbClr val="FFFFFF">
                <a:alpha val="89804"/>
              </a:srgbClr>
            </a:solidFill>
          </p:spPr>
          <p:txBody>
            <a:bodyPr/>
            <a:lstStyle/>
            <a:p>
              <a:endParaRPr lang="en-US"/>
            </a:p>
          </p:txBody>
        </p:sp>
        <p:sp>
          <p:nvSpPr>
            <p:cNvPr id="10" name="Freeform 10"/>
            <p:cNvSpPr/>
            <p:nvPr/>
          </p:nvSpPr>
          <p:spPr>
            <a:xfrm>
              <a:off x="0" y="0"/>
              <a:ext cx="22095461" cy="1446911"/>
            </a:xfrm>
            <a:custGeom>
              <a:avLst/>
              <a:gdLst/>
              <a:ahLst/>
              <a:cxnLst/>
              <a:rect l="l" t="t" r="r" b="b"/>
              <a:pathLst>
                <a:path w="22095461" h="1446911">
                  <a:moveTo>
                    <a:pt x="12700" y="0"/>
                  </a:moveTo>
                  <a:lnTo>
                    <a:pt x="22082761" y="0"/>
                  </a:lnTo>
                  <a:cubicBezTo>
                    <a:pt x="22089746" y="0"/>
                    <a:pt x="22095461" y="5715"/>
                    <a:pt x="22095461" y="12700"/>
                  </a:cubicBezTo>
                  <a:lnTo>
                    <a:pt x="22095461" y="1434211"/>
                  </a:lnTo>
                  <a:cubicBezTo>
                    <a:pt x="22095461" y="1441196"/>
                    <a:pt x="22089746" y="1446911"/>
                    <a:pt x="22082761" y="1446911"/>
                  </a:cubicBezTo>
                  <a:lnTo>
                    <a:pt x="12700" y="1446911"/>
                  </a:lnTo>
                  <a:cubicBezTo>
                    <a:pt x="5715" y="1446911"/>
                    <a:pt x="0" y="1441196"/>
                    <a:pt x="0" y="1434211"/>
                  </a:cubicBezTo>
                  <a:lnTo>
                    <a:pt x="0" y="12700"/>
                  </a:lnTo>
                  <a:cubicBezTo>
                    <a:pt x="0" y="5715"/>
                    <a:pt x="5715" y="0"/>
                    <a:pt x="12700" y="0"/>
                  </a:cubicBezTo>
                  <a:moveTo>
                    <a:pt x="12700" y="25400"/>
                  </a:moveTo>
                  <a:lnTo>
                    <a:pt x="12700" y="12700"/>
                  </a:lnTo>
                  <a:lnTo>
                    <a:pt x="25400" y="12700"/>
                  </a:lnTo>
                  <a:lnTo>
                    <a:pt x="25400" y="1434211"/>
                  </a:lnTo>
                  <a:lnTo>
                    <a:pt x="12700" y="1434211"/>
                  </a:lnTo>
                  <a:lnTo>
                    <a:pt x="12700" y="1421511"/>
                  </a:lnTo>
                  <a:lnTo>
                    <a:pt x="22082761" y="1421511"/>
                  </a:lnTo>
                  <a:lnTo>
                    <a:pt x="22082761" y="1434211"/>
                  </a:lnTo>
                  <a:lnTo>
                    <a:pt x="22070061" y="1434211"/>
                  </a:lnTo>
                  <a:lnTo>
                    <a:pt x="22070061" y="12700"/>
                  </a:lnTo>
                  <a:lnTo>
                    <a:pt x="22082761" y="12700"/>
                  </a:lnTo>
                  <a:lnTo>
                    <a:pt x="22082761" y="25400"/>
                  </a:lnTo>
                  <a:lnTo>
                    <a:pt x="12700" y="25400"/>
                  </a:lnTo>
                  <a:close/>
                </a:path>
              </a:pathLst>
            </a:custGeom>
            <a:solidFill>
              <a:srgbClr val="4472C4"/>
            </a:solidFill>
          </p:spPr>
          <p:txBody>
            <a:bodyPr/>
            <a:lstStyle/>
            <a:p>
              <a:endParaRPr lang="en-US"/>
            </a:p>
          </p:txBody>
        </p:sp>
      </p:grpSp>
      <p:grpSp>
        <p:nvGrpSpPr>
          <p:cNvPr id="11" name="Group 11"/>
          <p:cNvGrpSpPr/>
          <p:nvPr/>
        </p:nvGrpSpPr>
        <p:grpSpPr>
          <a:xfrm>
            <a:off x="1072296" y="1552142"/>
            <a:ext cx="10507425" cy="998869"/>
            <a:chOff x="0" y="0"/>
            <a:chExt cx="21014850" cy="1997739"/>
          </a:xfrm>
        </p:grpSpPr>
        <p:sp>
          <p:nvSpPr>
            <p:cNvPr id="12" name="Freeform 12"/>
            <p:cNvSpPr/>
            <p:nvPr/>
          </p:nvSpPr>
          <p:spPr>
            <a:xfrm>
              <a:off x="12700" y="12700"/>
              <a:ext cx="20984972" cy="1965960"/>
            </a:xfrm>
            <a:custGeom>
              <a:avLst/>
              <a:gdLst/>
              <a:ahLst/>
              <a:cxnLst/>
              <a:rect l="l" t="t" r="r" b="b"/>
              <a:pathLst>
                <a:path w="20984972" h="1965960">
                  <a:moveTo>
                    <a:pt x="0" y="327660"/>
                  </a:moveTo>
                  <a:cubicBezTo>
                    <a:pt x="0" y="146685"/>
                    <a:pt x="155829" y="0"/>
                    <a:pt x="347980" y="0"/>
                  </a:cubicBezTo>
                  <a:lnTo>
                    <a:pt x="20636992" y="0"/>
                  </a:lnTo>
                  <a:cubicBezTo>
                    <a:pt x="20829143" y="0"/>
                    <a:pt x="20984972" y="146685"/>
                    <a:pt x="20984972" y="327660"/>
                  </a:cubicBezTo>
                  <a:lnTo>
                    <a:pt x="20984972" y="1638300"/>
                  </a:lnTo>
                  <a:cubicBezTo>
                    <a:pt x="20984972" y="1819275"/>
                    <a:pt x="20829143" y="1965960"/>
                    <a:pt x="20636992" y="1965960"/>
                  </a:cubicBezTo>
                  <a:lnTo>
                    <a:pt x="347980" y="1965960"/>
                  </a:lnTo>
                  <a:cubicBezTo>
                    <a:pt x="155829" y="1965960"/>
                    <a:pt x="0" y="1819275"/>
                    <a:pt x="0" y="1638300"/>
                  </a:cubicBezTo>
                  <a:lnTo>
                    <a:pt x="0" y="327660"/>
                  </a:lnTo>
                  <a:close/>
                </a:path>
              </a:pathLst>
            </a:custGeom>
            <a:solidFill>
              <a:srgbClr val="1D376C"/>
            </a:solidFill>
          </p:spPr>
          <p:txBody>
            <a:bodyPr/>
            <a:lstStyle/>
            <a:p>
              <a:endParaRPr lang="en-US"/>
            </a:p>
          </p:txBody>
        </p:sp>
        <p:sp>
          <p:nvSpPr>
            <p:cNvPr id="13" name="Freeform 13"/>
            <p:cNvSpPr/>
            <p:nvPr/>
          </p:nvSpPr>
          <p:spPr>
            <a:xfrm>
              <a:off x="0" y="0"/>
              <a:ext cx="21010372" cy="1991360"/>
            </a:xfrm>
            <a:custGeom>
              <a:avLst/>
              <a:gdLst/>
              <a:ahLst/>
              <a:cxnLst/>
              <a:rect l="l" t="t" r="r" b="b"/>
              <a:pathLst>
                <a:path w="21010372" h="1991360">
                  <a:moveTo>
                    <a:pt x="0" y="340360"/>
                  </a:moveTo>
                  <a:cubicBezTo>
                    <a:pt x="0" y="151638"/>
                    <a:pt x="162179" y="0"/>
                    <a:pt x="360680" y="0"/>
                  </a:cubicBezTo>
                  <a:lnTo>
                    <a:pt x="360680" y="12700"/>
                  </a:lnTo>
                  <a:lnTo>
                    <a:pt x="360680" y="0"/>
                  </a:lnTo>
                  <a:lnTo>
                    <a:pt x="20649692" y="0"/>
                  </a:lnTo>
                  <a:lnTo>
                    <a:pt x="20649692" y="12700"/>
                  </a:lnTo>
                  <a:lnTo>
                    <a:pt x="20649692" y="0"/>
                  </a:lnTo>
                  <a:cubicBezTo>
                    <a:pt x="20848193" y="0"/>
                    <a:pt x="21010372" y="151638"/>
                    <a:pt x="21010372" y="340360"/>
                  </a:cubicBezTo>
                  <a:lnTo>
                    <a:pt x="20997672" y="340360"/>
                  </a:lnTo>
                  <a:lnTo>
                    <a:pt x="21010372" y="340360"/>
                  </a:lnTo>
                  <a:lnTo>
                    <a:pt x="21010372" y="1651000"/>
                  </a:lnTo>
                  <a:lnTo>
                    <a:pt x="20997672" y="1651000"/>
                  </a:lnTo>
                  <a:lnTo>
                    <a:pt x="21010372" y="1651000"/>
                  </a:lnTo>
                  <a:cubicBezTo>
                    <a:pt x="21010372" y="1839722"/>
                    <a:pt x="20848193" y="1991360"/>
                    <a:pt x="20649692" y="1991360"/>
                  </a:cubicBezTo>
                  <a:lnTo>
                    <a:pt x="20649692" y="1978660"/>
                  </a:lnTo>
                  <a:lnTo>
                    <a:pt x="20649692" y="1991360"/>
                  </a:lnTo>
                  <a:lnTo>
                    <a:pt x="360680" y="1991360"/>
                  </a:lnTo>
                  <a:lnTo>
                    <a:pt x="360680" y="1978660"/>
                  </a:lnTo>
                  <a:lnTo>
                    <a:pt x="360680" y="1991360"/>
                  </a:lnTo>
                  <a:cubicBezTo>
                    <a:pt x="162179" y="1991360"/>
                    <a:pt x="0" y="1839722"/>
                    <a:pt x="0" y="1651000"/>
                  </a:cubicBezTo>
                  <a:lnTo>
                    <a:pt x="12700" y="1651000"/>
                  </a:lnTo>
                  <a:lnTo>
                    <a:pt x="0" y="1651000"/>
                  </a:lnTo>
                  <a:lnTo>
                    <a:pt x="0" y="340360"/>
                  </a:lnTo>
                  <a:lnTo>
                    <a:pt x="12700" y="340360"/>
                  </a:lnTo>
                  <a:lnTo>
                    <a:pt x="0" y="340360"/>
                  </a:lnTo>
                  <a:moveTo>
                    <a:pt x="25400" y="340360"/>
                  </a:moveTo>
                  <a:lnTo>
                    <a:pt x="25400" y="1651000"/>
                  </a:lnTo>
                  <a:cubicBezTo>
                    <a:pt x="25400" y="1824228"/>
                    <a:pt x="174752" y="1965960"/>
                    <a:pt x="360680" y="1965960"/>
                  </a:cubicBezTo>
                  <a:lnTo>
                    <a:pt x="20649692" y="1965960"/>
                  </a:lnTo>
                  <a:cubicBezTo>
                    <a:pt x="20835620" y="1965960"/>
                    <a:pt x="20984972" y="1824228"/>
                    <a:pt x="20984972" y="1651000"/>
                  </a:cubicBezTo>
                  <a:lnTo>
                    <a:pt x="20984972" y="340360"/>
                  </a:lnTo>
                  <a:cubicBezTo>
                    <a:pt x="20984972" y="167132"/>
                    <a:pt x="20835620" y="25400"/>
                    <a:pt x="20649692" y="25400"/>
                  </a:cubicBezTo>
                  <a:lnTo>
                    <a:pt x="360680" y="25400"/>
                  </a:lnTo>
                  <a:cubicBezTo>
                    <a:pt x="174752" y="25400"/>
                    <a:pt x="25400" y="167132"/>
                    <a:pt x="25400" y="340360"/>
                  </a:cubicBezTo>
                  <a:close/>
                </a:path>
              </a:pathLst>
            </a:custGeom>
            <a:solidFill>
              <a:srgbClr val="FFFFFF"/>
            </a:solidFill>
          </p:spPr>
          <p:txBody>
            <a:bodyPr/>
            <a:lstStyle/>
            <a:p>
              <a:endParaRPr lang="en-US"/>
            </a:p>
          </p:txBody>
        </p:sp>
        <p:sp>
          <p:nvSpPr>
            <p:cNvPr id="14" name="TextBox 14"/>
            <p:cNvSpPr txBox="1"/>
            <p:nvPr/>
          </p:nvSpPr>
          <p:spPr>
            <a:xfrm>
              <a:off x="0" y="19050"/>
              <a:ext cx="21014850" cy="1978689"/>
            </a:xfrm>
            <a:prstGeom prst="rect">
              <a:avLst/>
            </a:prstGeom>
          </p:spPr>
          <p:txBody>
            <a:bodyPr lIns="33867" tIns="33867" rIns="33867" bIns="33867" rtlCol="0" anchor="ctr"/>
            <a:lstStyle/>
            <a:p>
              <a:pPr>
                <a:lnSpc>
                  <a:spcPts val="2592"/>
                </a:lnSpc>
              </a:pPr>
              <a:r>
                <a:rPr lang="en-US" sz="2300">
                  <a:solidFill>
                    <a:srgbClr val="FFFFFF"/>
                  </a:solidFill>
                  <a:latin typeface="Arimo"/>
                </a:rPr>
                <a:t>   Why develop essential leadership skills</a:t>
              </a:r>
            </a:p>
          </p:txBody>
        </p:sp>
      </p:grpSp>
      <p:grpSp>
        <p:nvGrpSpPr>
          <p:cNvPr id="15" name="Group 15"/>
          <p:cNvGrpSpPr/>
          <p:nvPr/>
        </p:nvGrpSpPr>
        <p:grpSpPr>
          <a:xfrm>
            <a:off x="799975" y="3536418"/>
            <a:ext cx="11049993" cy="726656"/>
            <a:chOff x="0" y="0"/>
            <a:chExt cx="22099985" cy="1453312"/>
          </a:xfrm>
        </p:grpSpPr>
        <p:sp>
          <p:nvSpPr>
            <p:cNvPr id="16" name="Freeform 16"/>
            <p:cNvSpPr/>
            <p:nvPr/>
          </p:nvSpPr>
          <p:spPr>
            <a:xfrm>
              <a:off x="12700" y="12700"/>
              <a:ext cx="22070061" cy="1421511"/>
            </a:xfrm>
            <a:custGeom>
              <a:avLst/>
              <a:gdLst/>
              <a:ahLst/>
              <a:cxnLst/>
              <a:rect l="l" t="t" r="r" b="b"/>
              <a:pathLst>
                <a:path w="22070061" h="1421511">
                  <a:moveTo>
                    <a:pt x="0" y="0"/>
                  </a:moveTo>
                  <a:lnTo>
                    <a:pt x="22070061" y="0"/>
                  </a:lnTo>
                  <a:lnTo>
                    <a:pt x="22070061" y="1421511"/>
                  </a:lnTo>
                  <a:lnTo>
                    <a:pt x="0" y="1421511"/>
                  </a:lnTo>
                  <a:close/>
                </a:path>
              </a:pathLst>
            </a:custGeom>
            <a:solidFill>
              <a:srgbClr val="FFFFFF">
                <a:alpha val="89804"/>
              </a:srgbClr>
            </a:solidFill>
          </p:spPr>
          <p:txBody>
            <a:bodyPr/>
            <a:lstStyle/>
            <a:p>
              <a:endParaRPr lang="en-US"/>
            </a:p>
          </p:txBody>
        </p:sp>
        <p:sp>
          <p:nvSpPr>
            <p:cNvPr id="17" name="Freeform 17"/>
            <p:cNvSpPr/>
            <p:nvPr/>
          </p:nvSpPr>
          <p:spPr>
            <a:xfrm>
              <a:off x="0" y="0"/>
              <a:ext cx="22095461" cy="1446911"/>
            </a:xfrm>
            <a:custGeom>
              <a:avLst/>
              <a:gdLst/>
              <a:ahLst/>
              <a:cxnLst/>
              <a:rect l="l" t="t" r="r" b="b"/>
              <a:pathLst>
                <a:path w="22095461" h="1446911">
                  <a:moveTo>
                    <a:pt x="12700" y="0"/>
                  </a:moveTo>
                  <a:lnTo>
                    <a:pt x="22082761" y="0"/>
                  </a:lnTo>
                  <a:cubicBezTo>
                    <a:pt x="22089746" y="0"/>
                    <a:pt x="22095461" y="5715"/>
                    <a:pt x="22095461" y="12700"/>
                  </a:cubicBezTo>
                  <a:lnTo>
                    <a:pt x="22095461" y="1434211"/>
                  </a:lnTo>
                  <a:cubicBezTo>
                    <a:pt x="22095461" y="1441196"/>
                    <a:pt x="22089746" y="1446911"/>
                    <a:pt x="22082761" y="1446911"/>
                  </a:cubicBezTo>
                  <a:lnTo>
                    <a:pt x="12700" y="1446911"/>
                  </a:lnTo>
                  <a:cubicBezTo>
                    <a:pt x="5715" y="1446911"/>
                    <a:pt x="0" y="1441196"/>
                    <a:pt x="0" y="1434211"/>
                  </a:cubicBezTo>
                  <a:lnTo>
                    <a:pt x="0" y="12700"/>
                  </a:lnTo>
                  <a:cubicBezTo>
                    <a:pt x="0" y="5715"/>
                    <a:pt x="5715" y="0"/>
                    <a:pt x="12700" y="0"/>
                  </a:cubicBezTo>
                  <a:moveTo>
                    <a:pt x="12700" y="25400"/>
                  </a:moveTo>
                  <a:lnTo>
                    <a:pt x="12700" y="12700"/>
                  </a:lnTo>
                  <a:lnTo>
                    <a:pt x="25400" y="12700"/>
                  </a:lnTo>
                  <a:lnTo>
                    <a:pt x="25400" y="1434211"/>
                  </a:lnTo>
                  <a:lnTo>
                    <a:pt x="12700" y="1434211"/>
                  </a:lnTo>
                  <a:lnTo>
                    <a:pt x="12700" y="1421511"/>
                  </a:lnTo>
                  <a:lnTo>
                    <a:pt x="22082761" y="1421511"/>
                  </a:lnTo>
                  <a:lnTo>
                    <a:pt x="22082761" y="1434211"/>
                  </a:lnTo>
                  <a:lnTo>
                    <a:pt x="22070061" y="1434211"/>
                  </a:lnTo>
                  <a:lnTo>
                    <a:pt x="22070061" y="12700"/>
                  </a:lnTo>
                  <a:lnTo>
                    <a:pt x="22082761" y="12700"/>
                  </a:lnTo>
                  <a:lnTo>
                    <a:pt x="22082761" y="25400"/>
                  </a:lnTo>
                  <a:lnTo>
                    <a:pt x="12700" y="25400"/>
                  </a:lnTo>
                  <a:close/>
                </a:path>
              </a:pathLst>
            </a:custGeom>
            <a:solidFill>
              <a:srgbClr val="4472C4"/>
            </a:solidFill>
          </p:spPr>
          <p:txBody>
            <a:bodyPr/>
            <a:lstStyle/>
            <a:p>
              <a:endParaRPr lang="en-US"/>
            </a:p>
          </p:txBody>
        </p:sp>
      </p:grpSp>
      <p:grpSp>
        <p:nvGrpSpPr>
          <p:cNvPr id="18" name="Group 18"/>
          <p:cNvGrpSpPr/>
          <p:nvPr/>
        </p:nvGrpSpPr>
        <p:grpSpPr>
          <a:xfrm>
            <a:off x="1072295" y="3059158"/>
            <a:ext cx="10537671" cy="998869"/>
            <a:chOff x="0" y="0"/>
            <a:chExt cx="21075341" cy="1997739"/>
          </a:xfrm>
        </p:grpSpPr>
        <p:sp>
          <p:nvSpPr>
            <p:cNvPr id="19" name="Freeform 19"/>
            <p:cNvSpPr/>
            <p:nvPr/>
          </p:nvSpPr>
          <p:spPr>
            <a:xfrm>
              <a:off x="12700" y="12700"/>
              <a:ext cx="21045424" cy="1965960"/>
            </a:xfrm>
            <a:custGeom>
              <a:avLst/>
              <a:gdLst/>
              <a:ahLst/>
              <a:cxnLst/>
              <a:rect l="l" t="t" r="r" b="b"/>
              <a:pathLst>
                <a:path w="21045424" h="1965960">
                  <a:moveTo>
                    <a:pt x="0" y="327660"/>
                  </a:moveTo>
                  <a:cubicBezTo>
                    <a:pt x="0" y="146685"/>
                    <a:pt x="155829" y="0"/>
                    <a:pt x="347980" y="0"/>
                  </a:cubicBezTo>
                  <a:lnTo>
                    <a:pt x="20697444" y="0"/>
                  </a:lnTo>
                  <a:cubicBezTo>
                    <a:pt x="20889595" y="0"/>
                    <a:pt x="21045424" y="146685"/>
                    <a:pt x="21045424" y="327660"/>
                  </a:cubicBezTo>
                  <a:lnTo>
                    <a:pt x="21045424" y="1638300"/>
                  </a:lnTo>
                  <a:cubicBezTo>
                    <a:pt x="21045424" y="1819275"/>
                    <a:pt x="20889595" y="1965960"/>
                    <a:pt x="20697444" y="1965960"/>
                  </a:cubicBezTo>
                  <a:lnTo>
                    <a:pt x="347980" y="1965960"/>
                  </a:lnTo>
                  <a:cubicBezTo>
                    <a:pt x="155829" y="1965960"/>
                    <a:pt x="0" y="1819275"/>
                    <a:pt x="0" y="1638300"/>
                  </a:cubicBezTo>
                  <a:lnTo>
                    <a:pt x="0" y="327660"/>
                  </a:lnTo>
                  <a:close/>
                </a:path>
              </a:pathLst>
            </a:custGeom>
            <a:solidFill>
              <a:srgbClr val="B5ADA5"/>
            </a:solidFill>
          </p:spPr>
          <p:txBody>
            <a:bodyPr/>
            <a:lstStyle/>
            <a:p>
              <a:endParaRPr lang="en-US"/>
            </a:p>
          </p:txBody>
        </p:sp>
        <p:sp>
          <p:nvSpPr>
            <p:cNvPr id="20" name="Freeform 20"/>
            <p:cNvSpPr/>
            <p:nvPr/>
          </p:nvSpPr>
          <p:spPr>
            <a:xfrm>
              <a:off x="0" y="0"/>
              <a:ext cx="21070824" cy="1991360"/>
            </a:xfrm>
            <a:custGeom>
              <a:avLst/>
              <a:gdLst/>
              <a:ahLst/>
              <a:cxnLst/>
              <a:rect l="l" t="t" r="r" b="b"/>
              <a:pathLst>
                <a:path w="21070824" h="1991360">
                  <a:moveTo>
                    <a:pt x="0" y="340360"/>
                  </a:moveTo>
                  <a:cubicBezTo>
                    <a:pt x="0" y="151638"/>
                    <a:pt x="162179" y="0"/>
                    <a:pt x="360680" y="0"/>
                  </a:cubicBezTo>
                  <a:lnTo>
                    <a:pt x="360680" y="12700"/>
                  </a:lnTo>
                  <a:lnTo>
                    <a:pt x="360680" y="0"/>
                  </a:lnTo>
                  <a:lnTo>
                    <a:pt x="20710144" y="0"/>
                  </a:lnTo>
                  <a:lnTo>
                    <a:pt x="20710144" y="12700"/>
                  </a:lnTo>
                  <a:lnTo>
                    <a:pt x="20710144" y="0"/>
                  </a:lnTo>
                  <a:cubicBezTo>
                    <a:pt x="20908645" y="0"/>
                    <a:pt x="21070824" y="151638"/>
                    <a:pt x="21070824" y="340360"/>
                  </a:cubicBezTo>
                  <a:lnTo>
                    <a:pt x="21058124" y="340360"/>
                  </a:lnTo>
                  <a:lnTo>
                    <a:pt x="21070824" y="340360"/>
                  </a:lnTo>
                  <a:lnTo>
                    <a:pt x="21070824" y="1651000"/>
                  </a:lnTo>
                  <a:lnTo>
                    <a:pt x="21058124" y="1651000"/>
                  </a:lnTo>
                  <a:lnTo>
                    <a:pt x="21070824" y="1651000"/>
                  </a:lnTo>
                  <a:cubicBezTo>
                    <a:pt x="21070824" y="1839722"/>
                    <a:pt x="20908645" y="1991360"/>
                    <a:pt x="20710144" y="1991360"/>
                  </a:cubicBezTo>
                  <a:lnTo>
                    <a:pt x="20710144" y="1978660"/>
                  </a:lnTo>
                  <a:lnTo>
                    <a:pt x="20710144" y="1991360"/>
                  </a:lnTo>
                  <a:lnTo>
                    <a:pt x="360680" y="1991360"/>
                  </a:lnTo>
                  <a:lnTo>
                    <a:pt x="360680" y="1978660"/>
                  </a:lnTo>
                  <a:lnTo>
                    <a:pt x="360680" y="1991360"/>
                  </a:lnTo>
                  <a:cubicBezTo>
                    <a:pt x="162179" y="1991360"/>
                    <a:pt x="0" y="1839722"/>
                    <a:pt x="0" y="1651000"/>
                  </a:cubicBezTo>
                  <a:lnTo>
                    <a:pt x="12700" y="1651000"/>
                  </a:lnTo>
                  <a:lnTo>
                    <a:pt x="0" y="1651000"/>
                  </a:lnTo>
                  <a:lnTo>
                    <a:pt x="0" y="340360"/>
                  </a:lnTo>
                  <a:lnTo>
                    <a:pt x="12700" y="340360"/>
                  </a:lnTo>
                  <a:lnTo>
                    <a:pt x="0" y="340360"/>
                  </a:lnTo>
                  <a:moveTo>
                    <a:pt x="25400" y="340360"/>
                  </a:moveTo>
                  <a:lnTo>
                    <a:pt x="25400" y="1651000"/>
                  </a:lnTo>
                  <a:cubicBezTo>
                    <a:pt x="25400" y="1824228"/>
                    <a:pt x="174752" y="1965960"/>
                    <a:pt x="360680" y="1965960"/>
                  </a:cubicBezTo>
                  <a:lnTo>
                    <a:pt x="20710144" y="1965960"/>
                  </a:lnTo>
                  <a:cubicBezTo>
                    <a:pt x="20896072" y="1965960"/>
                    <a:pt x="21045424" y="1824228"/>
                    <a:pt x="21045424" y="1651000"/>
                  </a:cubicBezTo>
                  <a:lnTo>
                    <a:pt x="21045424" y="340360"/>
                  </a:lnTo>
                  <a:cubicBezTo>
                    <a:pt x="21045424" y="167132"/>
                    <a:pt x="20896072" y="25400"/>
                    <a:pt x="20710144" y="25400"/>
                  </a:cubicBezTo>
                  <a:lnTo>
                    <a:pt x="360680" y="25400"/>
                  </a:lnTo>
                  <a:cubicBezTo>
                    <a:pt x="174752" y="25400"/>
                    <a:pt x="25400" y="167132"/>
                    <a:pt x="25400" y="340360"/>
                  </a:cubicBezTo>
                  <a:close/>
                </a:path>
              </a:pathLst>
            </a:custGeom>
            <a:solidFill>
              <a:srgbClr val="FFFFFF"/>
            </a:solidFill>
          </p:spPr>
          <p:txBody>
            <a:bodyPr/>
            <a:lstStyle/>
            <a:p>
              <a:endParaRPr lang="en-US"/>
            </a:p>
          </p:txBody>
        </p:sp>
        <p:sp>
          <p:nvSpPr>
            <p:cNvPr id="21" name="TextBox 21"/>
            <p:cNvSpPr txBox="1"/>
            <p:nvPr/>
          </p:nvSpPr>
          <p:spPr>
            <a:xfrm>
              <a:off x="0" y="19050"/>
              <a:ext cx="21075341" cy="1978689"/>
            </a:xfrm>
            <a:prstGeom prst="rect">
              <a:avLst/>
            </a:prstGeom>
          </p:spPr>
          <p:txBody>
            <a:bodyPr lIns="33867" tIns="33867" rIns="33867" bIns="33867" rtlCol="0" anchor="ctr"/>
            <a:lstStyle/>
            <a:p>
              <a:pPr>
                <a:lnSpc>
                  <a:spcPts val="2592"/>
                </a:lnSpc>
              </a:pPr>
              <a:r>
                <a:rPr lang="en-US" sz="2300">
                  <a:solidFill>
                    <a:srgbClr val="FFFFFF"/>
                  </a:solidFill>
                  <a:latin typeface="Arimo"/>
                </a:rPr>
                <a:t>    Describe the importance of effective communication and people development</a:t>
              </a:r>
              <a:endParaRPr lang="en-US"/>
            </a:p>
          </p:txBody>
        </p:sp>
      </p:grpSp>
      <p:grpSp>
        <p:nvGrpSpPr>
          <p:cNvPr id="22" name="Group 22"/>
          <p:cNvGrpSpPr/>
          <p:nvPr/>
        </p:nvGrpSpPr>
        <p:grpSpPr>
          <a:xfrm>
            <a:off x="799974" y="5043431"/>
            <a:ext cx="11049991" cy="726656"/>
            <a:chOff x="0" y="0"/>
            <a:chExt cx="22099983" cy="1453312"/>
          </a:xfrm>
        </p:grpSpPr>
        <p:sp>
          <p:nvSpPr>
            <p:cNvPr id="23" name="Freeform 23"/>
            <p:cNvSpPr/>
            <p:nvPr/>
          </p:nvSpPr>
          <p:spPr>
            <a:xfrm>
              <a:off x="12700" y="12700"/>
              <a:ext cx="22070061" cy="1421511"/>
            </a:xfrm>
            <a:custGeom>
              <a:avLst/>
              <a:gdLst/>
              <a:ahLst/>
              <a:cxnLst/>
              <a:rect l="l" t="t" r="r" b="b"/>
              <a:pathLst>
                <a:path w="22070061" h="1421511">
                  <a:moveTo>
                    <a:pt x="0" y="0"/>
                  </a:moveTo>
                  <a:lnTo>
                    <a:pt x="22070061" y="0"/>
                  </a:lnTo>
                  <a:lnTo>
                    <a:pt x="22070061" y="1421511"/>
                  </a:lnTo>
                  <a:lnTo>
                    <a:pt x="0" y="1421511"/>
                  </a:lnTo>
                  <a:close/>
                </a:path>
              </a:pathLst>
            </a:custGeom>
            <a:solidFill>
              <a:srgbClr val="FFFFFF">
                <a:alpha val="89804"/>
              </a:srgbClr>
            </a:solidFill>
          </p:spPr>
          <p:txBody>
            <a:bodyPr/>
            <a:lstStyle/>
            <a:p>
              <a:endParaRPr lang="en-US"/>
            </a:p>
          </p:txBody>
        </p:sp>
        <p:sp>
          <p:nvSpPr>
            <p:cNvPr id="24" name="Freeform 24"/>
            <p:cNvSpPr/>
            <p:nvPr/>
          </p:nvSpPr>
          <p:spPr>
            <a:xfrm>
              <a:off x="0" y="0"/>
              <a:ext cx="22095461" cy="1446911"/>
            </a:xfrm>
            <a:custGeom>
              <a:avLst/>
              <a:gdLst/>
              <a:ahLst/>
              <a:cxnLst/>
              <a:rect l="l" t="t" r="r" b="b"/>
              <a:pathLst>
                <a:path w="22095461" h="1446911">
                  <a:moveTo>
                    <a:pt x="12700" y="0"/>
                  </a:moveTo>
                  <a:lnTo>
                    <a:pt x="22082761" y="0"/>
                  </a:lnTo>
                  <a:cubicBezTo>
                    <a:pt x="22089746" y="0"/>
                    <a:pt x="22095461" y="5715"/>
                    <a:pt x="22095461" y="12700"/>
                  </a:cubicBezTo>
                  <a:lnTo>
                    <a:pt x="22095461" y="1434211"/>
                  </a:lnTo>
                  <a:cubicBezTo>
                    <a:pt x="22095461" y="1441196"/>
                    <a:pt x="22089746" y="1446911"/>
                    <a:pt x="22082761" y="1446911"/>
                  </a:cubicBezTo>
                  <a:lnTo>
                    <a:pt x="12700" y="1446911"/>
                  </a:lnTo>
                  <a:cubicBezTo>
                    <a:pt x="5715" y="1446911"/>
                    <a:pt x="0" y="1441196"/>
                    <a:pt x="0" y="1434211"/>
                  </a:cubicBezTo>
                  <a:lnTo>
                    <a:pt x="0" y="12700"/>
                  </a:lnTo>
                  <a:cubicBezTo>
                    <a:pt x="0" y="5715"/>
                    <a:pt x="5715" y="0"/>
                    <a:pt x="12700" y="0"/>
                  </a:cubicBezTo>
                  <a:moveTo>
                    <a:pt x="12700" y="25400"/>
                  </a:moveTo>
                  <a:lnTo>
                    <a:pt x="12700" y="12700"/>
                  </a:lnTo>
                  <a:lnTo>
                    <a:pt x="25400" y="12700"/>
                  </a:lnTo>
                  <a:lnTo>
                    <a:pt x="25400" y="1434211"/>
                  </a:lnTo>
                  <a:lnTo>
                    <a:pt x="12700" y="1434211"/>
                  </a:lnTo>
                  <a:lnTo>
                    <a:pt x="12700" y="1421511"/>
                  </a:lnTo>
                  <a:lnTo>
                    <a:pt x="22082761" y="1421511"/>
                  </a:lnTo>
                  <a:lnTo>
                    <a:pt x="22082761" y="1434211"/>
                  </a:lnTo>
                  <a:lnTo>
                    <a:pt x="22070061" y="1434211"/>
                  </a:lnTo>
                  <a:lnTo>
                    <a:pt x="22070061" y="12700"/>
                  </a:lnTo>
                  <a:lnTo>
                    <a:pt x="22082761" y="12700"/>
                  </a:lnTo>
                  <a:lnTo>
                    <a:pt x="22082761" y="25400"/>
                  </a:lnTo>
                  <a:lnTo>
                    <a:pt x="12700" y="25400"/>
                  </a:lnTo>
                  <a:close/>
                </a:path>
              </a:pathLst>
            </a:custGeom>
            <a:solidFill>
              <a:srgbClr val="4472C4"/>
            </a:solidFill>
          </p:spPr>
          <p:txBody>
            <a:bodyPr/>
            <a:lstStyle/>
            <a:p>
              <a:endParaRPr lang="en-US"/>
            </a:p>
          </p:txBody>
        </p:sp>
      </p:grpSp>
      <p:grpSp>
        <p:nvGrpSpPr>
          <p:cNvPr id="25" name="Group 25"/>
          <p:cNvGrpSpPr/>
          <p:nvPr/>
        </p:nvGrpSpPr>
        <p:grpSpPr>
          <a:xfrm>
            <a:off x="1072295" y="4566168"/>
            <a:ext cx="10547648" cy="998869"/>
            <a:chOff x="0" y="0"/>
            <a:chExt cx="21095296" cy="1997739"/>
          </a:xfrm>
        </p:grpSpPr>
        <p:sp>
          <p:nvSpPr>
            <p:cNvPr id="26" name="Freeform 26"/>
            <p:cNvSpPr/>
            <p:nvPr/>
          </p:nvSpPr>
          <p:spPr>
            <a:xfrm>
              <a:off x="12700" y="12700"/>
              <a:ext cx="21065491" cy="1965960"/>
            </a:xfrm>
            <a:custGeom>
              <a:avLst/>
              <a:gdLst/>
              <a:ahLst/>
              <a:cxnLst/>
              <a:rect l="l" t="t" r="r" b="b"/>
              <a:pathLst>
                <a:path w="21065491" h="1965960">
                  <a:moveTo>
                    <a:pt x="0" y="327660"/>
                  </a:moveTo>
                  <a:cubicBezTo>
                    <a:pt x="0" y="146685"/>
                    <a:pt x="155829" y="0"/>
                    <a:pt x="347980" y="0"/>
                  </a:cubicBezTo>
                  <a:lnTo>
                    <a:pt x="20717511" y="0"/>
                  </a:lnTo>
                  <a:cubicBezTo>
                    <a:pt x="20909662" y="0"/>
                    <a:pt x="21065491" y="146685"/>
                    <a:pt x="21065491" y="327660"/>
                  </a:cubicBezTo>
                  <a:lnTo>
                    <a:pt x="21065491" y="1638300"/>
                  </a:lnTo>
                  <a:cubicBezTo>
                    <a:pt x="21065491" y="1819275"/>
                    <a:pt x="20909662" y="1965960"/>
                    <a:pt x="20717511" y="1965960"/>
                  </a:cubicBezTo>
                  <a:lnTo>
                    <a:pt x="347980" y="1965960"/>
                  </a:lnTo>
                  <a:cubicBezTo>
                    <a:pt x="155829" y="1965960"/>
                    <a:pt x="0" y="1819275"/>
                    <a:pt x="0" y="1638300"/>
                  </a:cubicBezTo>
                  <a:lnTo>
                    <a:pt x="0" y="327660"/>
                  </a:lnTo>
                  <a:close/>
                </a:path>
              </a:pathLst>
            </a:custGeom>
            <a:solidFill>
              <a:srgbClr val="4472C4"/>
            </a:solidFill>
          </p:spPr>
          <p:txBody>
            <a:bodyPr/>
            <a:lstStyle/>
            <a:p>
              <a:endParaRPr lang="en-US"/>
            </a:p>
          </p:txBody>
        </p:sp>
        <p:sp>
          <p:nvSpPr>
            <p:cNvPr id="27" name="Freeform 27"/>
            <p:cNvSpPr/>
            <p:nvPr/>
          </p:nvSpPr>
          <p:spPr>
            <a:xfrm>
              <a:off x="0" y="0"/>
              <a:ext cx="21090892" cy="1991361"/>
            </a:xfrm>
            <a:custGeom>
              <a:avLst/>
              <a:gdLst/>
              <a:ahLst/>
              <a:cxnLst/>
              <a:rect l="l" t="t" r="r" b="b"/>
              <a:pathLst>
                <a:path w="21090891" h="1991360">
                  <a:moveTo>
                    <a:pt x="0" y="340360"/>
                  </a:moveTo>
                  <a:cubicBezTo>
                    <a:pt x="0" y="151638"/>
                    <a:pt x="162179" y="0"/>
                    <a:pt x="360680" y="0"/>
                  </a:cubicBezTo>
                  <a:lnTo>
                    <a:pt x="360680" y="12700"/>
                  </a:lnTo>
                  <a:lnTo>
                    <a:pt x="360680" y="0"/>
                  </a:lnTo>
                  <a:lnTo>
                    <a:pt x="20730211" y="0"/>
                  </a:lnTo>
                  <a:lnTo>
                    <a:pt x="20730211" y="12700"/>
                  </a:lnTo>
                  <a:lnTo>
                    <a:pt x="20730211" y="0"/>
                  </a:lnTo>
                  <a:cubicBezTo>
                    <a:pt x="20928712" y="0"/>
                    <a:pt x="21090891" y="151638"/>
                    <a:pt x="21090891" y="340360"/>
                  </a:cubicBezTo>
                  <a:lnTo>
                    <a:pt x="21078191" y="340360"/>
                  </a:lnTo>
                  <a:lnTo>
                    <a:pt x="21090891" y="340360"/>
                  </a:lnTo>
                  <a:lnTo>
                    <a:pt x="21090891" y="1651000"/>
                  </a:lnTo>
                  <a:lnTo>
                    <a:pt x="21078191" y="1651000"/>
                  </a:lnTo>
                  <a:lnTo>
                    <a:pt x="21090891" y="1651000"/>
                  </a:lnTo>
                  <a:cubicBezTo>
                    <a:pt x="21090891" y="1839722"/>
                    <a:pt x="20928712" y="1991360"/>
                    <a:pt x="20730211" y="1991360"/>
                  </a:cubicBezTo>
                  <a:lnTo>
                    <a:pt x="20730211" y="1978660"/>
                  </a:lnTo>
                  <a:lnTo>
                    <a:pt x="20730211" y="1991360"/>
                  </a:lnTo>
                  <a:lnTo>
                    <a:pt x="360680" y="1991360"/>
                  </a:lnTo>
                  <a:lnTo>
                    <a:pt x="360680" y="1978660"/>
                  </a:lnTo>
                  <a:lnTo>
                    <a:pt x="360680" y="1991360"/>
                  </a:lnTo>
                  <a:cubicBezTo>
                    <a:pt x="162179" y="1991360"/>
                    <a:pt x="0" y="1839722"/>
                    <a:pt x="0" y="1651000"/>
                  </a:cubicBezTo>
                  <a:lnTo>
                    <a:pt x="12700" y="1651000"/>
                  </a:lnTo>
                  <a:lnTo>
                    <a:pt x="0" y="1651000"/>
                  </a:lnTo>
                  <a:lnTo>
                    <a:pt x="0" y="340360"/>
                  </a:lnTo>
                  <a:lnTo>
                    <a:pt x="12700" y="340360"/>
                  </a:lnTo>
                  <a:lnTo>
                    <a:pt x="0" y="340360"/>
                  </a:lnTo>
                  <a:moveTo>
                    <a:pt x="25400" y="340360"/>
                  </a:moveTo>
                  <a:lnTo>
                    <a:pt x="25400" y="1651000"/>
                  </a:lnTo>
                  <a:cubicBezTo>
                    <a:pt x="25400" y="1824228"/>
                    <a:pt x="174752" y="1965960"/>
                    <a:pt x="360680" y="1965960"/>
                  </a:cubicBezTo>
                  <a:lnTo>
                    <a:pt x="20730211" y="1965960"/>
                  </a:lnTo>
                  <a:cubicBezTo>
                    <a:pt x="20916139" y="1965960"/>
                    <a:pt x="21065491" y="1824228"/>
                    <a:pt x="21065491" y="1651000"/>
                  </a:cubicBezTo>
                  <a:lnTo>
                    <a:pt x="21065491" y="340360"/>
                  </a:lnTo>
                  <a:cubicBezTo>
                    <a:pt x="21065491" y="167132"/>
                    <a:pt x="20916139" y="25400"/>
                    <a:pt x="20730211" y="25400"/>
                  </a:cubicBezTo>
                  <a:lnTo>
                    <a:pt x="360680" y="25400"/>
                  </a:lnTo>
                  <a:cubicBezTo>
                    <a:pt x="174752" y="25400"/>
                    <a:pt x="25400" y="167132"/>
                    <a:pt x="25400" y="340360"/>
                  </a:cubicBezTo>
                  <a:close/>
                </a:path>
              </a:pathLst>
            </a:custGeom>
            <a:solidFill>
              <a:srgbClr val="FFFFFF"/>
            </a:solidFill>
          </p:spPr>
          <p:txBody>
            <a:bodyPr/>
            <a:lstStyle/>
            <a:p>
              <a:endParaRPr lang="en-US"/>
            </a:p>
          </p:txBody>
        </p:sp>
        <p:sp>
          <p:nvSpPr>
            <p:cNvPr id="28" name="TextBox 28"/>
            <p:cNvSpPr txBox="1"/>
            <p:nvPr/>
          </p:nvSpPr>
          <p:spPr>
            <a:xfrm>
              <a:off x="0" y="19050"/>
              <a:ext cx="21095296" cy="1978689"/>
            </a:xfrm>
            <a:prstGeom prst="rect">
              <a:avLst/>
            </a:prstGeom>
          </p:spPr>
          <p:txBody>
            <a:bodyPr lIns="33867" tIns="33867" rIns="33867" bIns="33867" rtlCol="0" anchor="ctr"/>
            <a:lstStyle/>
            <a:p>
              <a:pPr>
                <a:lnSpc>
                  <a:spcPts val="2592"/>
                </a:lnSpc>
              </a:pPr>
              <a:r>
                <a:rPr lang="en-US" sz="2300">
                  <a:solidFill>
                    <a:srgbClr val="FFFFFF"/>
                  </a:solidFill>
                  <a:latin typeface="Arimo"/>
                </a:rPr>
                <a:t>    Consider how to apply the techniques in real-world scenarios</a:t>
              </a:r>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3788" y="1"/>
            <a:ext cx="12369761" cy="1485899"/>
            <a:chOff x="0" y="0"/>
            <a:chExt cx="24739522" cy="2971798"/>
          </a:xfrm>
        </p:grpSpPr>
        <p:sp>
          <p:nvSpPr>
            <p:cNvPr id="3" name="Freeform 3"/>
            <p:cNvSpPr/>
            <p:nvPr/>
          </p:nvSpPr>
          <p:spPr>
            <a:xfrm>
              <a:off x="0" y="0"/>
              <a:ext cx="24739473" cy="2971800"/>
            </a:xfrm>
            <a:custGeom>
              <a:avLst/>
              <a:gdLst/>
              <a:ahLst/>
              <a:cxnLst/>
              <a:rect l="l" t="t" r="r" b="b"/>
              <a:pathLst>
                <a:path w="24739473" h="2971800">
                  <a:moveTo>
                    <a:pt x="0" y="0"/>
                  </a:moveTo>
                  <a:lnTo>
                    <a:pt x="24739473" y="0"/>
                  </a:lnTo>
                  <a:lnTo>
                    <a:pt x="24739473" y="2971800"/>
                  </a:lnTo>
                  <a:lnTo>
                    <a:pt x="0" y="2971800"/>
                  </a:lnTo>
                  <a:close/>
                </a:path>
              </a:pathLst>
            </a:custGeom>
            <a:solidFill>
              <a:srgbClr val="1D376C"/>
            </a:solidFill>
          </p:spPr>
          <p:txBody>
            <a:bodyPr/>
            <a:lstStyle/>
            <a:p>
              <a:endParaRPr lang="en-US"/>
            </a:p>
          </p:txBody>
        </p:sp>
      </p:grpSp>
      <p:sp>
        <p:nvSpPr>
          <p:cNvPr id="4" name="TextBox 4"/>
          <p:cNvSpPr txBox="1"/>
          <p:nvPr/>
        </p:nvSpPr>
        <p:spPr>
          <a:xfrm>
            <a:off x="685801" y="2198221"/>
            <a:ext cx="7988351" cy="3860031"/>
          </a:xfrm>
          <a:prstGeom prst="rect">
            <a:avLst/>
          </a:prstGeom>
        </p:spPr>
        <p:txBody>
          <a:bodyPr lIns="0" tIns="0" rIns="0" bIns="0" rtlCol="0" anchor="t">
            <a:spAutoFit/>
          </a:bodyPr>
          <a:lstStyle/>
          <a:p>
            <a:pPr>
              <a:lnSpc>
                <a:spcPts val="4320"/>
              </a:lnSpc>
            </a:pPr>
            <a:r>
              <a:rPr lang="en-US" sz="3600">
                <a:solidFill>
                  <a:srgbClr val="000000"/>
                </a:solidFill>
                <a:latin typeface="Arimo"/>
              </a:rPr>
              <a:t>Career advancement </a:t>
            </a:r>
          </a:p>
          <a:p>
            <a:pPr>
              <a:lnSpc>
                <a:spcPts val="4320"/>
              </a:lnSpc>
            </a:pPr>
            <a:endParaRPr lang="en-US" sz="3600">
              <a:solidFill>
                <a:srgbClr val="000000"/>
              </a:solidFill>
              <a:latin typeface="Arimo"/>
            </a:endParaRPr>
          </a:p>
          <a:p>
            <a:pPr>
              <a:lnSpc>
                <a:spcPts val="4320"/>
              </a:lnSpc>
            </a:pPr>
            <a:r>
              <a:rPr lang="en-US" sz="3600">
                <a:solidFill>
                  <a:srgbClr val="000000"/>
                </a:solidFill>
                <a:latin typeface="Arimo"/>
              </a:rPr>
              <a:t>Personal growth </a:t>
            </a:r>
          </a:p>
          <a:p>
            <a:pPr>
              <a:lnSpc>
                <a:spcPts val="4320"/>
              </a:lnSpc>
            </a:pPr>
            <a:endParaRPr lang="en-US" sz="3600">
              <a:solidFill>
                <a:srgbClr val="000000"/>
              </a:solidFill>
              <a:latin typeface="Arimo"/>
            </a:endParaRPr>
          </a:p>
          <a:p>
            <a:pPr>
              <a:lnSpc>
                <a:spcPts val="4320"/>
              </a:lnSpc>
            </a:pPr>
            <a:r>
              <a:rPr lang="en-US" sz="3600">
                <a:solidFill>
                  <a:srgbClr val="000000"/>
                </a:solidFill>
                <a:latin typeface="Arimo"/>
              </a:rPr>
              <a:t>Team effectiveness</a:t>
            </a:r>
          </a:p>
          <a:p>
            <a:pPr>
              <a:lnSpc>
                <a:spcPts val="4320"/>
              </a:lnSpc>
            </a:pPr>
            <a:endParaRPr lang="en-US" sz="3600">
              <a:solidFill>
                <a:srgbClr val="000000"/>
              </a:solidFill>
              <a:latin typeface="Arimo"/>
            </a:endParaRPr>
          </a:p>
          <a:p>
            <a:pPr>
              <a:lnSpc>
                <a:spcPts val="4320"/>
              </a:lnSpc>
            </a:pPr>
            <a:r>
              <a:rPr lang="en-US" sz="3600">
                <a:solidFill>
                  <a:srgbClr val="000000"/>
                </a:solidFill>
                <a:latin typeface="Arimo"/>
              </a:rPr>
              <a:t>Organizational impact </a:t>
            </a:r>
          </a:p>
        </p:txBody>
      </p:sp>
      <p:sp>
        <p:nvSpPr>
          <p:cNvPr id="5" name="Freeform 5"/>
          <p:cNvSpPr/>
          <p:nvPr/>
        </p:nvSpPr>
        <p:spPr>
          <a:xfrm>
            <a:off x="6819899" y="1485900"/>
            <a:ext cx="5372101" cy="5372101"/>
          </a:xfrm>
          <a:custGeom>
            <a:avLst/>
            <a:gdLst/>
            <a:ahLst/>
            <a:cxnLst/>
            <a:rect l="l" t="t" r="r" b="b"/>
            <a:pathLst>
              <a:path w="8058152" h="8058151">
                <a:moveTo>
                  <a:pt x="0" y="0"/>
                </a:moveTo>
                <a:lnTo>
                  <a:pt x="8058152" y="0"/>
                </a:lnTo>
                <a:lnTo>
                  <a:pt x="8058152" y="8058151"/>
                </a:lnTo>
                <a:lnTo>
                  <a:pt x="0" y="8058151"/>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261110" y="260315"/>
            <a:ext cx="9669779" cy="833562"/>
          </a:xfrm>
          <a:prstGeom prst="rect">
            <a:avLst/>
          </a:prstGeom>
        </p:spPr>
        <p:txBody>
          <a:bodyPr lIns="0" tIns="0" rIns="0" bIns="0" rtlCol="0" anchor="t">
            <a:spAutoFit/>
          </a:bodyPr>
          <a:lstStyle/>
          <a:p>
            <a:pPr algn="ctr">
              <a:lnSpc>
                <a:spcPts val="6500"/>
              </a:lnSpc>
            </a:pPr>
            <a:r>
              <a:rPr lang="en-US" sz="6000">
                <a:solidFill>
                  <a:srgbClr val="FFFFFF"/>
                </a:solidFill>
                <a:latin typeface="Arial Bold"/>
              </a:rPr>
              <a:t>Why Essential Leadership</a:t>
            </a:r>
          </a:p>
        </p:txBody>
      </p:sp>
      <p:sp>
        <p:nvSpPr>
          <p:cNvPr id="7" name="TextBox 7"/>
          <p:cNvSpPr txBox="1"/>
          <p:nvPr/>
        </p:nvSpPr>
        <p:spPr>
          <a:xfrm>
            <a:off x="10068560" y="6139831"/>
            <a:ext cx="1884680" cy="371897"/>
          </a:xfrm>
          <a:prstGeom prst="rect">
            <a:avLst/>
          </a:prstGeom>
        </p:spPr>
        <p:txBody>
          <a:bodyPr lIns="0" tIns="0" rIns="0" bIns="0" rtlCol="0" anchor="t">
            <a:spAutoFit/>
          </a:bodyPr>
          <a:lstStyle/>
          <a:p>
            <a:pPr algn="ctr">
              <a:lnSpc>
                <a:spcPts val="2880"/>
              </a:lnSpc>
            </a:pPr>
            <a:r>
              <a:rPr lang="en-US" sz="2400">
                <a:solidFill>
                  <a:srgbClr val="FFFFFF"/>
                </a:solidFill>
                <a:latin typeface="Pacifico"/>
              </a:rPr>
              <a:t>Goodwill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60024" y="1903644"/>
            <a:ext cx="5879967" cy="2259329"/>
            <a:chOff x="0" y="0"/>
            <a:chExt cx="11759934" cy="4518658"/>
          </a:xfrm>
        </p:grpSpPr>
        <p:sp>
          <p:nvSpPr>
            <p:cNvPr id="3" name="Freeform 3"/>
            <p:cNvSpPr/>
            <p:nvPr/>
          </p:nvSpPr>
          <p:spPr>
            <a:xfrm>
              <a:off x="0" y="0"/>
              <a:ext cx="11759997" cy="4518660"/>
            </a:xfrm>
            <a:custGeom>
              <a:avLst/>
              <a:gdLst/>
              <a:ahLst/>
              <a:cxnLst/>
              <a:rect l="l" t="t" r="r" b="b"/>
              <a:pathLst>
                <a:path w="11759997" h="4518660">
                  <a:moveTo>
                    <a:pt x="0" y="0"/>
                  </a:moveTo>
                  <a:lnTo>
                    <a:pt x="11759997" y="0"/>
                  </a:lnTo>
                  <a:lnTo>
                    <a:pt x="11759997" y="4518660"/>
                  </a:lnTo>
                  <a:lnTo>
                    <a:pt x="0" y="4518660"/>
                  </a:lnTo>
                  <a:close/>
                </a:path>
              </a:pathLst>
            </a:custGeom>
            <a:solidFill>
              <a:srgbClr val="1D376C"/>
            </a:solidFill>
          </p:spPr>
          <p:txBody>
            <a:bodyPr/>
            <a:lstStyle/>
            <a:p>
              <a:endParaRPr lang="en-US"/>
            </a:p>
          </p:txBody>
        </p:sp>
      </p:grpSp>
      <p:grpSp>
        <p:nvGrpSpPr>
          <p:cNvPr id="4" name="Group 4"/>
          <p:cNvGrpSpPr/>
          <p:nvPr/>
        </p:nvGrpSpPr>
        <p:grpSpPr>
          <a:xfrm>
            <a:off x="129512" y="4276813"/>
            <a:ext cx="5682184" cy="2272029"/>
            <a:chOff x="0" y="0"/>
            <a:chExt cx="11364368" cy="4544058"/>
          </a:xfrm>
        </p:grpSpPr>
        <p:sp>
          <p:nvSpPr>
            <p:cNvPr id="5" name="Freeform 5"/>
            <p:cNvSpPr/>
            <p:nvPr/>
          </p:nvSpPr>
          <p:spPr>
            <a:xfrm>
              <a:off x="12859" y="12700"/>
              <a:ext cx="11338658" cy="4518660"/>
            </a:xfrm>
            <a:custGeom>
              <a:avLst/>
              <a:gdLst/>
              <a:ahLst/>
              <a:cxnLst/>
              <a:rect l="l" t="t" r="r" b="b"/>
              <a:pathLst>
                <a:path w="11338658" h="4518660">
                  <a:moveTo>
                    <a:pt x="0" y="0"/>
                  </a:moveTo>
                  <a:lnTo>
                    <a:pt x="11338657" y="0"/>
                  </a:lnTo>
                  <a:lnTo>
                    <a:pt x="11338657" y="4518660"/>
                  </a:lnTo>
                  <a:lnTo>
                    <a:pt x="0" y="4518660"/>
                  </a:lnTo>
                  <a:close/>
                </a:path>
              </a:pathLst>
            </a:custGeom>
            <a:solidFill>
              <a:srgbClr val="1D376C"/>
            </a:solidFill>
          </p:spPr>
          <p:txBody>
            <a:bodyPr/>
            <a:lstStyle/>
            <a:p>
              <a:endParaRPr lang="en-US"/>
            </a:p>
          </p:txBody>
        </p:sp>
        <p:sp>
          <p:nvSpPr>
            <p:cNvPr id="6" name="Freeform 6"/>
            <p:cNvSpPr/>
            <p:nvPr/>
          </p:nvSpPr>
          <p:spPr>
            <a:xfrm>
              <a:off x="0" y="0"/>
              <a:ext cx="11364375" cy="4544060"/>
            </a:xfrm>
            <a:custGeom>
              <a:avLst/>
              <a:gdLst/>
              <a:ahLst/>
              <a:cxnLst/>
              <a:rect l="l" t="t" r="r" b="b"/>
              <a:pathLst>
                <a:path w="11364375" h="4544060">
                  <a:moveTo>
                    <a:pt x="12859" y="0"/>
                  </a:moveTo>
                  <a:lnTo>
                    <a:pt x="11351516" y="0"/>
                  </a:lnTo>
                  <a:cubicBezTo>
                    <a:pt x="11358588" y="0"/>
                    <a:pt x="11364375" y="5715"/>
                    <a:pt x="11364375" y="12700"/>
                  </a:cubicBezTo>
                  <a:lnTo>
                    <a:pt x="11364375" y="4531360"/>
                  </a:lnTo>
                  <a:cubicBezTo>
                    <a:pt x="11364375" y="4538345"/>
                    <a:pt x="11358588" y="4544060"/>
                    <a:pt x="11351516" y="4544060"/>
                  </a:cubicBezTo>
                  <a:lnTo>
                    <a:pt x="12859" y="4544060"/>
                  </a:lnTo>
                  <a:cubicBezTo>
                    <a:pt x="5786" y="4544060"/>
                    <a:pt x="0" y="4538345"/>
                    <a:pt x="0" y="4531360"/>
                  </a:cubicBezTo>
                  <a:lnTo>
                    <a:pt x="0" y="12700"/>
                  </a:lnTo>
                  <a:cubicBezTo>
                    <a:pt x="0" y="5715"/>
                    <a:pt x="5786" y="0"/>
                    <a:pt x="12859" y="0"/>
                  </a:cubicBezTo>
                  <a:moveTo>
                    <a:pt x="12859" y="25400"/>
                  </a:moveTo>
                  <a:lnTo>
                    <a:pt x="12859" y="12700"/>
                  </a:lnTo>
                  <a:lnTo>
                    <a:pt x="25718" y="12700"/>
                  </a:lnTo>
                  <a:lnTo>
                    <a:pt x="25718" y="4531360"/>
                  </a:lnTo>
                  <a:lnTo>
                    <a:pt x="12859" y="4531360"/>
                  </a:lnTo>
                  <a:lnTo>
                    <a:pt x="12859" y="4518660"/>
                  </a:lnTo>
                  <a:lnTo>
                    <a:pt x="11351516" y="4518660"/>
                  </a:lnTo>
                  <a:lnTo>
                    <a:pt x="11351516" y="4531360"/>
                  </a:lnTo>
                  <a:lnTo>
                    <a:pt x="11338658" y="4531360"/>
                  </a:lnTo>
                  <a:lnTo>
                    <a:pt x="11338658" y="12700"/>
                  </a:lnTo>
                  <a:lnTo>
                    <a:pt x="11351516" y="12700"/>
                  </a:lnTo>
                  <a:lnTo>
                    <a:pt x="11351516" y="25400"/>
                  </a:lnTo>
                  <a:lnTo>
                    <a:pt x="12859" y="25400"/>
                  </a:lnTo>
                  <a:close/>
                </a:path>
              </a:pathLst>
            </a:custGeom>
            <a:solidFill>
              <a:srgbClr val="2F528F"/>
            </a:solidFill>
          </p:spPr>
          <p:txBody>
            <a:bodyPr/>
            <a:lstStyle/>
            <a:p>
              <a:endParaRPr lang="en-US"/>
            </a:p>
          </p:txBody>
        </p:sp>
      </p:grpSp>
      <p:grpSp>
        <p:nvGrpSpPr>
          <p:cNvPr id="7" name="Group 7"/>
          <p:cNvGrpSpPr/>
          <p:nvPr/>
        </p:nvGrpSpPr>
        <p:grpSpPr>
          <a:xfrm>
            <a:off x="2774950" y="1257300"/>
            <a:ext cx="6540500" cy="571500"/>
            <a:chOff x="0" y="0"/>
            <a:chExt cx="13081000" cy="1143000"/>
          </a:xfrm>
        </p:grpSpPr>
        <p:sp>
          <p:nvSpPr>
            <p:cNvPr id="8" name="Freeform 8"/>
            <p:cNvSpPr/>
            <p:nvPr/>
          </p:nvSpPr>
          <p:spPr>
            <a:xfrm>
              <a:off x="0" y="0"/>
              <a:ext cx="13081000" cy="1143000"/>
            </a:xfrm>
            <a:custGeom>
              <a:avLst/>
              <a:gdLst/>
              <a:ahLst/>
              <a:cxnLst/>
              <a:rect l="l" t="t" r="r" b="b"/>
              <a:pathLst>
                <a:path w="13081000" h="1143000">
                  <a:moveTo>
                    <a:pt x="0" y="0"/>
                  </a:moveTo>
                  <a:lnTo>
                    <a:pt x="13081000" y="0"/>
                  </a:lnTo>
                  <a:lnTo>
                    <a:pt x="13081000" y="1143000"/>
                  </a:lnTo>
                  <a:lnTo>
                    <a:pt x="0" y="1143000"/>
                  </a:lnTo>
                  <a:close/>
                </a:path>
              </a:pathLst>
            </a:custGeom>
            <a:solidFill>
              <a:srgbClr val="4472C4"/>
            </a:solidFill>
          </p:spPr>
          <p:txBody>
            <a:bodyPr/>
            <a:lstStyle/>
            <a:p>
              <a:endParaRPr lang="en-US"/>
            </a:p>
          </p:txBody>
        </p:sp>
      </p:grpSp>
      <p:grpSp>
        <p:nvGrpSpPr>
          <p:cNvPr id="9" name="Group 9"/>
          <p:cNvGrpSpPr/>
          <p:nvPr/>
        </p:nvGrpSpPr>
        <p:grpSpPr>
          <a:xfrm>
            <a:off x="-113788" y="1"/>
            <a:ext cx="12369761" cy="1485899"/>
            <a:chOff x="0" y="0"/>
            <a:chExt cx="24739522" cy="2971798"/>
          </a:xfrm>
        </p:grpSpPr>
        <p:sp>
          <p:nvSpPr>
            <p:cNvPr id="10" name="Freeform 10"/>
            <p:cNvSpPr/>
            <p:nvPr/>
          </p:nvSpPr>
          <p:spPr>
            <a:xfrm>
              <a:off x="0" y="0"/>
              <a:ext cx="24739473" cy="2971800"/>
            </a:xfrm>
            <a:custGeom>
              <a:avLst/>
              <a:gdLst/>
              <a:ahLst/>
              <a:cxnLst/>
              <a:rect l="l" t="t" r="r" b="b"/>
              <a:pathLst>
                <a:path w="24739473" h="2971800">
                  <a:moveTo>
                    <a:pt x="0" y="0"/>
                  </a:moveTo>
                  <a:lnTo>
                    <a:pt x="24739473" y="0"/>
                  </a:lnTo>
                  <a:lnTo>
                    <a:pt x="24739473" y="2971800"/>
                  </a:lnTo>
                  <a:lnTo>
                    <a:pt x="0" y="2971800"/>
                  </a:lnTo>
                  <a:close/>
                </a:path>
              </a:pathLst>
            </a:custGeom>
            <a:solidFill>
              <a:srgbClr val="1D376C"/>
            </a:solidFill>
          </p:spPr>
          <p:txBody>
            <a:bodyPr/>
            <a:lstStyle/>
            <a:p>
              <a:endParaRPr lang="en-US"/>
            </a:p>
          </p:txBody>
        </p:sp>
      </p:grpSp>
      <p:sp>
        <p:nvSpPr>
          <p:cNvPr id="15" name="TextBox 15"/>
          <p:cNvSpPr txBox="1"/>
          <p:nvPr/>
        </p:nvSpPr>
        <p:spPr>
          <a:xfrm>
            <a:off x="199696" y="4787034"/>
            <a:ext cx="3351361" cy="546303"/>
          </a:xfrm>
          <a:prstGeom prst="rect">
            <a:avLst/>
          </a:prstGeom>
        </p:spPr>
        <p:txBody>
          <a:bodyPr lIns="0" tIns="0" rIns="0" bIns="0" rtlCol="0" anchor="t">
            <a:spAutoFit/>
          </a:bodyPr>
          <a:lstStyle/>
          <a:p>
            <a:pPr>
              <a:lnSpc>
                <a:spcPts val="2160"/>
              </a:lnSpc>
            </a:pPr>
            <a:r>
              <a:rPr lang="en-US">
                <a:solidFill>
                  <a:srgbClr val="FFFFFF"/>
                </a:solidFill>
                <a:latin typeface="Arimo"/>
              </a:rPr>
              <a:t>Role: Sr. Director, Warehouse &amp; Logistics</a:t>
            </a:r>
          </a:p>
        </p:txBody>
      </p:sp>
      <p:sp>
        <p:nvSpPr>
          <p:cNvPr id="16" name="TextBox 16"/>
          <p:cNvSpPr txBox="1"/>
          <p:nvPr/>
        </p:nvSpPr>
        <p:spPr>
          <a:xfrm>
            <a:off x="209879" y="5466484"/>
            <a:ext cx="3351361" cy="546303"/>
          </a:xfrm>
          <a:prstGeom prst="rect">
            <a:avLst/>
          </a:prstGeom>
        </p:spPr>
        <p:txBody>
          <a:bodyPr lIns="0" tIns="0" rIns="0" bIns="0" rtlCol="0" anchor="t">
            <a:spAutoFit/>
          </a:bodyPr>
          <a:lstStyle/>
          <a:p>
            <a:pPr>
              <a:lnSpc>
                <a:spcPts val="2160"/>
              </a:lnSpc>
            </a:pPr>
            <a:r>
              <a:rPr lang="en-US">
                <a:solidFill>
                  <a:srgbClr val="FFFFFF"/>
                </a:solidFill>
                <a:latin typeface="Arimo"/>
              </a:rPr>
              <a:t>Exemplifies: Organizational Impact</a:t>
            </a:r>
          </a:p>
        </p:txBody>
      </p:sp>
      <p:grpSp>
        <p:nvGrpSpPr>
          <p:cNvPr id="17" name="Group 17"/>
          <p:cNvGrpSpPr/>
          <p:nvPr/>
        </p:nvGrpSpPr>
        <p:grpSpPr>
          <a:xfrm>
            <a:off x="3551058" y="1921104"/>
            <a:ext cx="2257722" cy="2239945"/>
            <a:chOff x="0" y="0"/>
            <a:chExt cx="4515444" cy="4479890"/>
          </a:xfrm>
        </p:grpSpPr>
        <p:sp>
          <p:nvSpPr>
            <p:cNvPr id="18" name="Freeform 18"/>
            <p:cNvSpPr/>
            <p:nvPr/>
          </p:nvSpPr>
          <p:spPr>
            <a:xfrm>
              <a:off x="0" y="0"/>
              <a:ext cx="4515485" cy="4479925"/>
            </a:xfrm>
            <a:custGeom>
              <a:avLst/>
              <a:gdLst/>
              <a:ahLst/>
              <a:cxnLst/>
              <a:rect l="l" t="t" r="r" b="b"/>
              <a:pathLst>
                <a:path w="4515485" h="4479925">
                  <a:moveTo>
                    <a:pt x="0" y="0"/>
                  </a:moveTo>
                  <a:lnTo>
                    <a:pt x="4515485" y="0"/>
                  </a:lnTo>
                  <a:lnTo>
                    <a:pt x="4515485" y="4479925"/>
                  </a:lnTo>
                  <a:lnTo>
                    <a:pt x="0" y="4479925"/>
                  </a:lnTo>
                  <a:close/>
                </a:path>
              </a:pathLst>
            </a:custGeom>
            <a:blipFill>
              <a:blip r:embed="rId3"/>
              <a:stretch>
                <a:fillRect t="-266" b="-266"/>
              </a:stretch>
            </a:blipFill>
          </p:spPr>
          <p:txBody>
            <a:bodyPr/>
            <a:lstStyle/>
            <a:p>
              <a:endParaRPr lang="en-US"/>
            </a:p>
          </p:txBody>
        </p:sp>
      </p:grpSp>
      <p:sp>
        <p:nvSpPr>
          <p:cNvPr id="19" name="AutoShape 19"/>
          <p:cNvSpPr/>
          <p:nvPr/>
        </p:nvSpPr>
        <p:spPr>
          <a:xfrm rot="10787193">
            <a:off x="1834667" y="4227646"/>
            <a:ext cx="8522667" cy="0"/>
          </a:xfrm>
          <a:prstGeom prst="line">
            <a:avLst/>
          </a:prstGeom>
          <a:ln w="28575" cap="rnd">
            <a:solidFill>
              <a:srgbClr val="1D376C"/>
            </a:solidFill>
            <a:prstDash val="solid"/>
            <a:headEnd type="none" w="sm" len="sm"/>
            <a:tailEnd type="none" w="sm" len="sm"/>
          </a:ln>
        </p:spPr>
        <p:txBody>
          <a:bodyPr/>
          <a:lstStyle/>
          <a:p>
            <a:endParaRPr lang="en-US"/>
          </a:p>
        </p:txBody>
      </p:sp>
      <p:grpSp>
        <p:nvGrpSpPr>
          <p:cNvPr id="20" name="Group 20"/>
          <p:cNvGrpSpPr/>
          <p:nvPr/>
        </p:nvGrpSpPr>
        <p:grpSpPr>
          <a:xfrm>
            <a:off x="6163458" y="1903644"/>
            <a:ext cx="2250465" cy="2255508"/>
            <a:chOff x="0" y="0"/>
            <a:chExt cx="4500930" cy="4559102"/>
          </a:xfrm>
        </p:grpSpPr>
        <p:sp>
          <p:nvSpPr>
            <p:cNvPr id="21" name="Freeform 21"/>
            <p:cNvSpPr/>
            <p:nvPr/>
          </p:nvSpPr>
          <p:spPr>
            <a:xfrm>
              <a:off x="0" y="0"/>
              <a:ext cx="4500872" cy="4559105"/>
            </a:xfrm>
            <a:custGeom>
              <a:avLst/>
              <a:gdLst/>
              <a:ahLst/>
              <a:cxnLst/>
              <a:rect l="l" t="t" r="r" b="b"/>
              <a:pathLst>
                <a:path w="4500872" h="4559105">
                  <a:moveTo>
                    <a:pt x="0" y="0"/>
                  </a:moveTo>
                  <a:lnTo>
                    <a:pt x="4500872" y="0"/>
                  </a:lnTo>
                  <a:lnTo>
                    <a:pt x="4500872" y="4559105"/>
                  </a:lnTo>
                  <a:lnTo>
                    <a:pt x="0" y="4559105"/>
                  </a:lnTo>
                  <a:close/>
                </a:path>
              </a:pathLst>
            </a:custGeom>
            <a:blipFill>
              <a:blip r:embed="rId4"/>
              <a:stretch>
                <a:fillRect l="-108150" t="-14028" r="-17451" b="-108692"/>
              </a:stretch>
            </a:blipFill>
          </p:spPr>
          <p:txBody>
            <a:bodyPr/>
            <a:lstStyle/>
            <a:p>
              <a:endParaRPr lang="en-US"/>
            </a:p>
          </p:txBody>
        </p:sp>
      </p:grpSp>
      <p:grpSp>
        <p:nvGrpSpPr>
          <p:cNvPr id="22" name="Group 22"/>
          <p:cNvGrpSpPr/>
          <p:nvPr/>
        </p:nvGrpSpPr>
        <p:grpSpPr>
          <a:xfrm>
            <a:off x="6160026" y="4308841"/>
            <a:ext cx="2253898" cy="2236151"/>
            <a:chOff x="0" y="0"/>
            <a:chExt cx="4507796" cy="4472302"/>
          </a:xfrm>
        </p:grpSpPr>
        <p:sp>
          <p:nvSpPr>
            <p:cNvPr id="23" name="Freeform 23"/>
            <p:cNvSpPr/>
            <p:nvPr/>
          </p:nvSpPr>
          <p:spPr>
            <a:xfrm>
              <a:off x="0" y="0"/>
              <a:ext cx="4507738" cy="4472305"/>
            </a:xfrm>
            <a:custGeom>
              <a:avLst/>
              <a:gdLst/>
              <a:ahLst/>
              <a:cxnLst/>
              <a:rect l="l" t="t" r="r" b="b"/>
              <a:pathLst>
                <a:path w="4507738" h="4472305">
                  <a:moveTo>
                    <a:pt x="0" y="0"/>
                  </a:moveTo>
                  <a:lnTo>
                    <a:pt x="4507738" y="0"/>
                  </a:lnTo>
                  <a:lnTo>
                    <a:pt x="4507738" y="4472305"/>
                  </a:lnTo>
                  <a:lnTo>
                    <a:pt x="0" y="4472305"/>
                  </a:lnTo>
                  <a:close/>
                </a:path>
              </a:pathLst>
            </a:custGeom>
            <a:blipFill>
              <a:blip r:embed="rId5"/>
              <a:stretch>
                <a:fillRect l="-42752" t="-8527" r="-34348" b="-69976"/>
              </a:stretch>
            </a:blipFill>
          </p:spPr>
          <p:txBody>
            <a:bodyPr/>
            <a:lstStyle/>
            <a:p>
              <a:endParaRPr lang="en-US"/>
            </a:p>
          </p:txBody>
        </p:sp>
      </p:grpSp>
      <p:sp>
        <p:nvSpPr>
          <p:cNvPr id="24" name="Freeform 24"/>
          <p:cNvSpPr/>
          <p:nvPr/>
        </p:nvSpPr>
        <p:spPr>
          <a:xfrm>
            <a:off x="3547625" y="1923001"/>
            <a:ext cx="2236151" cy="2236151"/>
          </a:xfrm>
          <a:custGeom>
            <a:avLst/>
            <a:gdLst/>
            <a:ahLst/>
            <a:cxnLst/>
            <a:rect l="l" t="t" r="r" b="b"/>
            <a:pathLst>
              <a:path w="3354227" h="3354227">
                <a:moveTo>
                  <a:pt x="0" y="0"/>
                </a:moveTo>
                <a:lnTo>
                  <a:pt x="3354226" y="0"/>
                </a:lnTo>
                <a:lnTo>
                  <a:pt x="3354226" y="3354227"/>
                </a:lnTo>
                <a:lnTo>
                  <a:pt x="0" y="3354227"/>
                </a:lnTo>
                <a:lnTo>
                  <a:pt x="0" y="0"/>
                </a:lnTo>
                <a:close/>
              </a:path>
            </a:pathLst>
          </a:custGeom>
          <a:blipFill>
            <a:blip r:embed="rId6"/>
            <a:stretch>
              <a:fillRect/>
            </a:stretch>
          </a:blipFill>
        </p:spPr>
        <p:txBody>
          <a:bodyPr/>
          <a:lstStyle/>
          <a:p>
            <a:endParaRPr lang="en-US"/>
          </a:p>
        </p:txBody>
      </p:sp>
      <p:sp>
        <p:nvSpPr>
          <p:cNvPr id="25" name="TextBox 25"/>
          <p:cNvSpPr txBox="1"/>
          <p:nvPr/>
        </p:nvSpPr>
        <p:spPr>
          <a:xfrm>
            <a:off x="1105575" y="276288"/>
            <a:ext cx="9980851" cy="833562"/>
          </a:xfrm>
          <a:prstGeom prst="rect">
            <a:avLst/>
          </a:prstGeom>
        </p:spPr>
        <p:txBody>
          <a:bodyPr lIns="0" tIns="0" rIns="0" bIns="0" rtlCol="0" anchor="t">
            <a:spAutoFit/>
          </a:bodyPr>
          <a:lstStyle/>
          <a:p>
            <a:pPr algn="ctr">
              <a:lnSpc>
                <a:spcPts val="6500"/>
              </a:lnSpc>
            </a:pPr>
            <a:r>
              <a:rPr lang="en-US" sz="6000">
                <a:solidFill>
                  <a:srgbClr val="FFFFFF"/>
                </a:solidFill>
                <a:latin typeface="Arial Bold"/>
              </a:rPr>
              <a:t>Essential Leadership Skills</a:t>
            </a:r>
          </a:p>
        </p:txBody>
      </p:sp>
      <p:sp>
        <p:nvSpPr>
          <p:cNvPr id="26" name="TextBox 26"/>
          <p:cNvSpPr txBox="1"/>
          <p:nvPr/>
        </p:nvSpPr>
        <p:spPr>
          <a:xfrm>
            <a:off x="8570273" y="4490891"/>
            <a:ext cx="2411852" cy="264175"/>
          </a:xfrm>
          <a:prstGeom prst="rect">
            <a:avLst/>
          </a:prstGeom>
        </p:spPr>
        <p:txBody>
          <a:bodyPr lIns="0" tIns="0" rIns="0" bIns="0" rtlCol="0" anchor="t">
            <a:spAutoFit/>
          </a:bodyPr>
          <a:lstStyle/>
          <a:p>
            <a:pPr>
              <a:lnSpc>
                <a:spcPts val="2160"/>
              </a:lnSpc>
            </a:pPr>
            <a:r>
              <a:rPr lang="en-US">
                <a:solidFill>
                  <a:srgbClr val="FFFFFF"/>
                </a:solidFill>
                <a:latin typeface="Arimo"/>
              </a:rPr>
              <a:t>Name: Rusty Rubert </a:t>
            </a:r>
          </a:p>
        </p:txBody>
      </p:sp>
      <p:sp>
        <p:nvSpPr>
          <p:cNvPr id="27" name="TextBox 27"/>
          <p:cNvSpPr txBox="1"/>
          <p:nvPr/>
        </p:nvSpPr>
        <p:spPr>
          <a:xfrm>
            <a:off x="8570273" y="5085474"/>
            <a:ext cx="2411852" cy="264175"/>
          </a:xfrm>
          <a:prstGeom prst="rect">
            <a:avLst/>
          </a:prstGeom>
        </p:spPr>
        <p:txBody>
          <a:bodyPr lIns="0" tIns="0" rIns="0" bIns="0" rtlCol="0" anchor="t">
            <a:spAutoFit/>
          </a:bodyPr>
          <a:lstStyle/>
          <a:p>
            <a:pPr>
              <a:lnSpc>
                <a:spcPts val="2160"/>
              </a:lnSpc>
            </a:pPr>
            <a:r>
              <a:rPr lang="en-US">
                <a:solidFill>
                  <a:srgbClr val="FFFFFF"/>
                </a:solidFill>
                <a:latin typeface="Arimo"/>
              </a:rPr>
              <a:t>Role: District Manager</a:t>
            </a:r>
          </a:p>
        </p:txBody>
      </p:sp>
      <p:sp>
        <p:nvSpPr>
          <p:cNvPr id="28" name="TextBox 28"/>
          <p:cNvSpPr txBox="1"/>
          <p:nvPr/>
        </p:nvSpPr>
        <p:spPr>
          <a:xfrm>
            <a:off x="8570273" y="5680056"/>
            <a:ext cx="3391253" cy="546303"/>
          </a:xfrm>
          <a:prstGeom prst="rect">
            <a:avLst/>
          </a:prstGeom>
        </p:spPr>
        <p:txBody>
          <a:bodyPr lIns="0" tIns="0" rIns="0" bIns="0" rtlCol="0" anchor="t">
            <a:spAutoFit/>
          </a:bodyPr>
          <a:lstStyle/>
          <a:p>
            <a:pPr>
              <a:lnSpc>
                <a:spcPts val="2160"/>
              </a:lnSpc>
            </a:pPr>
            <a:r>
              <a:rPr lang="en-US">
                <a:solidFill>
                  <a:srgbClr val="FFFFFF"/>
                </a:solidFill>
                <a:latin typeface="Arimo"/>
              </a:rPr>
              <a:t>Exemplifies: Career Advancement </a:t>
            </a:r>
          </a:p>
        </p:txBody>
      </p:sp>
      <p:sp>
        <p:nvSpPr>
          <p:cNvPr id="29" name="TextBox 29"/>
          <p:cNvSpPr txBox="1"/>
          <p:nvPr/>
        </p:nvSpPr>
        <p:spPr>
          <a:xfrm>
            <a:off x="8570273" y="6274638"/>
            <a:ext cx="3469718" cy="264175"/>
          </a:xfrm>
          <a:prstGeom prst="rect">
            <a:avLst/>
          </a:prstGeom>
        </p:spPr>
        <p:txBody>
          <a:bodyPr lIns="0" tIns="0" rIns="0" bIns="0" rtlCol="0" anchor="t">
            <a:spAutoFit/>
          </a:bodyPr>
          <a:lstStyle/>
          <a:p>
            <a:pPr>
              <a:lnSpc>
                <a:spcPts val="2160"/>
              </a:lnSpc>
            </a:pPr>
            <a:r>
              <a:rPr lang="en-US">
                <a:solidFill>
                  <a:srgbClr val="FFFFFF"/>
                </a:solidFill>
                <a:latin typeface="Arimo"/>
              </a:rPr>
              <a:t>Time with Goodwill: Two years </a:t>
            </a:r>
          </a:p>
        </p:txBody>
      </p:sp>
      <p:sp>
        <p:nvSpPr>
          <p:cNvPr id="30" name="TextBox 30"/>
          <p:cNvSpPr txBox="1"/>
          <p:nvPr/>
        </p:nvSpPr>
        <p:spPr>
          <a:xfrm>
            <a:off x="199696" y="4380634"/>
            <a:ext cx="3347928" cy="264175"/>
          </a:xfrm>
          <a:prstGeom prst="rect">
            <a:avLst/>
          </a:prstGeom>
        </p:spPr>
        <p:txBody>
          <a:bodyPr lIns="0" tIns="0" rIns="0" bIns="0" rtlCol="0" anchor="t">
            <a:spAutoFit/>
          </a:bodyPr>
          <a:lstStyle/>
          <a:p>
            <a:pPr>
              <a:lnSpc>
                <a:spcPts val="2160"/>
              </a:lnSpc>
            </a:pPr>
            <a:r>
              <a:rPr lang="en-US">
                <a:solidFill>
                  <a:srgbClr val="FFFFFF"/>
                </a:solidFill>
                <a:latin typeface="Arimo"/>
              </a:rPr>
              <a:t>Name: Mireya Orozco-Davila</a:t>
            </a:r>
          </a:p>
        </p:txBody>
      </p:sp>
      <p:sp>
        <p:nvSpPr>
          <p:cNvPr id="31" name="TextBox 31"/>
          <p:cNvSpPr txBox="1"/>
          <p:nvPr/>
        </p:nvSpPr>
        <p:spPr>
          <a:xfrm>
            <a:off x="220061" y="6145934"/>
            <a:ext cx="3327563" cy="272510"/>
          </a:xfrm>
          <a:prstGeom prst="rect">
            <a:avLst/>
          </a:prstGeom>
        </p:spPr>
        <p:txBody>
          <a:bodyPr lIns="0" tIns="0" rIns="0" bIns="0" rtlCol="0" anchor="t">
            <a:spAutoFit/>
          </a:bodyPr>
          <a:lstStyle/>
          <a:p>
            <a:pPr>
              <a:lnSpc>
                <a:spcPts val="2160"/>
              </a:lnSpc>
            </a:pPr>
            <a:r>
              <a:rPr lang="en-US">
                <a:solidFill>
                  <a:srgbClr val="FFFFFF"/>
                </a:solidFill>
                <a:latin typeface="Arimo"/>
              </a:rPr>
              <a:t>Time with Goodwill: 11 years </a:t>
            </a:r>
          </a:p>
        </p:txBody>
      </p:sp>
      <p:sp>
        <p:nvSpPr>
          <p:cNvPr id="32" name="TextBox 32"/>
          <p:cNvSpPr txBox="1"/>
          <p:nvPr/>
        </p:nvSpPr>
        <p:spPr>
          <a:xfrm>
            <a:off x="8505327" y="2005562"/>
            <a:ext cx="2380232" cy="264175"/>
          </a:xfrm>
          <a:prstGeom prst="rect">
            <a:avLst/>
          </a:prstGeom>
        </p:spPr>
        <p:txBody>
          <a:bodyPr lIns="0" tIns="0" rIns="0" bIns="0" rtlCol="0" anchor="t">
            <a:spAutoFit/>
          </a:bodyPr>
          <a:lstStyle/>
          <a:p>
            <a:pPr>
              <a:lnSpc>
                <a:spcPts val="2160"/>
              </a:lnSpc>
            </a:pPr>
            <a:r>
              <a:rPr lang="en-US">
                <a:solidFill>
                  <a:srgbClr val="FFFFFF"/>
                </a:solidFill>
                <a:latin typeface="Arimo"/>
              </a:rPr>
              <a:t>Name: Amy Smith</a:t>
            </a:r>
          </a:p>
        </p:txBody>
      </p:sp>
      <p:sp>
        <p:nvSpPr>
          <p:cNvPr id="33" name="TextBox 33"/>
          <p:cNvSpPr txBox="1"/>
          <p:nvPr/>
        </p:nvSpPr>
        <p:spPr>
          <a:xfrm>
            <a:off x="8505327" y="2600144"/>
            <a:ext cx="2581099" cy="264175"/>
          </a:xfrm>
          <a:prstGeom prst="rect">
            <a:avLst/>
          </a:prstGeom>
        </p:spPr>
        <p:txBody>
          <a:bodyPr lIns="0" tIns="0" rIns="0" bIns="0" rtlCol="0" anchor="t">
            <a:spAutoFit/>
          </a:bodyPr>
          <a:lstStyle/>
          <a:p>
            <a:pPr>
              <a:lnSpc>
                <a:spcPts val="2160"/>
              </a:lnSpc>
            </a:pPr>
            <a:r>
              <a:rPr lang="en-US">
                <a:solidFill>
                  <a:srgbClr val="FFFFFF"/>
                </a:solidFill>
                <a:latin typeface="Arimo"/>
              </a:rPr>
              <a:t>Role: District Manager IT</a:t>
            </a:r>
          </a:p>
        </p:txBody>
      </p:sp>
      <p:sp>
        <p:nvSpPr>
          <p:cNvPr id="34" name="TextBox 34"/>
          <p:cNvSpPr txBox="1"/>
          <p:nvPr/>
        </p:nvSpPr>
        <p:spPr>
          <a:xfrm>
            <a:off x="8505327" y="3212388"/>
            <a:ext cx="3498075" cy="264175"/>
          </a:xfrm>
          <a:prstGeom prst="rect">
            <a:avLst/>
          </a:prstGeom>
        </p:spPr>
        <p:txBody>
          <a:bodyPr lIns="0" tIns="0" rIns="0" bIns="0" rtlCol="0" anchor="t">
            <a:spAutoFit/>
          </a:bodyPr>
          <a:lstStyle/>
          <a:p>
            <a:pPr>
              <a:lnSpc>
                <a:spcPts val="2160"/>
              </a:lnSpc>
            </a:pPr>
            <a:r>
              <a:rPr lang="en-US">
                <a:solidFill>
                  <a:srgbClr val="FFFFFF"/>
                </a:solidFill>
                <a:latin typeface="Arimo"/>
              </a:rPr>
              <a:t>Exemplifies: Career Advancement </a:t>
            </a:r>
          </a:p>
        </p:txBody>
      </p:sp>
      <p:sp>
        <p:nvSpPr>
          <p:cNvPr id="35" name="TextBox 35"/>
          <p:cNvSpPr txBox="1"/>
          <p:nvPr/>
        </p:nvSpPr>
        <p:spPr>
          <a:xfrm>
            <a:off x="8505327" y="3789308"/>
            <a:ext cx="3424897" cy="272510"/>
          </a:xfrm>
          <a:prstGeom prst="rect">
            <a:avLst/>
          </a:prstGeom>
        </p:spPr>
        <p:txBody>
          <a:bodyPr lIns="0" tIns="0" rIns="0" bIns="0" rtlCol="0" anchor="t">
            <a:spAutoFit/>
          </a:bodyPr>
          <a:lstStyle/>
          <a:p>
            <a:pPr>
              <a:lnSpc>
                <a:spcPts val="2160"/>
              </a:lnSpc>
            </a:pPr>
            <a:r>
              <a:rPr lang="en-US">
                <a:solidFill>
                  <a:srgbClr val="FFFFFF"/>
                </a:solidFill>
                <a:latin typeface="Arimo"/>
              </a:rPr>
              <a:t>Time with Goodwill: 10 Years</a:t>
            </a:r>
          </a:p>
        </p:txBody>
      </p:sp>
      <p:sp>
        <p:nvSpPr>
          <p:cNvPr id="36" name="TextBox 36"/>
          <p:cNvSpPr txBox="1"/>
          <p:nvPr/>
        </p:nvSpPr>
        <p:spPr>
          <a:xfrm>
            <a:off x="293280" y="2005562"/>
            <a:ext cx="2295025" cy="264175"/>
          </a:xfrm>
          <a:prstGeom prst="rect">
            <a:avLst/>
          </a:prstGeom>
        </p:spPr>
        <p:txBody>
          <a:bodyPr lIns="0" tIns="0" rIns="0" bIns="0" rtlCol="0" anchor="t">
            <a:spAutoFit/>
          </a:bodyPr>
          <a:lstStyle/>
          <a:p>
            <a:pPr>
              <a:lnSpc>
                <a:spcPts val="2160"/>
              </a:lnSpc>
            </a:pPr>
            <a:r>
              <a:rPr lang="en-US">
                <a:solidFill>
                  <a:srgbClr val="000000"/>
                </a:solidFill>
                <a:latin typeface="Arimo"/>
              </a:rPr>
              <a:t>Name: Sam Robles</a:t>
            </a:r>
          </a:p>
        </p:txBody>
      </p:sp>
      <p:sp>
        <p:nvSpPr>
          <p:cNvPr id="37" name="TextBox 37"/>
          <p:cNvSpPr txBox="1"/>
          <p:nvPr/>
        </p:nvSpPr>
        <p:spPr>
          <a:xfrm>
            <a:off x="293280" y="2600144"/>
            <a:ext cx="2295025" cy="264175"/>
          </a:xfrm>
          <a:prstGeom prst="rect">
            <a:avLst/>
          </a:prstGeom>
        </p:spPr>
        <p:txBody>
          <a:bodyPr lIns="0" tIns="0" rIns="0" bIns="0" rtlCol="0" anchor="t">
            <a:spAutoFit/>
          </a:bodyPr>
          <a:lstStyle/>
          <a:p>
            <a:pPr>
              <a:lnSpc>
                <a:spcPts val="2160"/>
              </a:lnSpc>
            </a:pPr>
            <a:r>
              <a:rPr lang="en-US">
                <a:solidFill>
                  <a:srgbClr val="000000"/>
                </a:solidFill>
                <a:latin typeface="Arimo"/>
              </a:rPr>
              <a:t>Role: Store Manager </a:t>
            </a:r>
          </a:p>
        </p:txBody>
      </p:sp>
      <p:sp>
        <p:nvSpPr>
          <p:cNvPr id="38" name="TextBox 38"/>
          <p:cNvSpPr txBox="1"/>
          <p:nvPr/>
        </p:nvSpPr>
        <p:spPr>
          <a:xfrm>
            <a:off x="293280" y="3194726"/>
            <a:ext cx="3229269" cy="264175"/>
          </a:xfrm>
          <a:prstGeom prst="rect">
            <a:avLst/>
          </a:prstGeom>
        </p:spPr>
        <p:txBody>
          <a:bodyPr lIns="0" tIns="0" rIns="0" bIns="0" rtlCol="0" anchor="t">
            <a:spAutoFit/>
          </a:bodyPr>
          <a:lstStyle/>
          <a:p>
            <a:pPr>
              <a:lnSpc>
                <a:spcPts val="2160"/>
              </a:lnSpc>
            </a:pPr>
            <a:r>
              <a:rPr lang="en-US">
                <a:solidFill>
                  <a:srgbClr val="000000"/>
                </a:solidFill>
                <a:latin typeface="Arimo"/>
              </a:rPr>
              <a:t>Exemplifies: Personal Growth</a:t>
            </a:r>
          </a:p>
        </p:txBody>
      </p:sp>
      <p:sp>
        <p:nvSpPr>
          <p:cNvPr id="39" name="TextBox 39"/>
          <p:cNvSpPr txBox="1"/>
          <p:nvPr/>
        </p:nvSpPr>
        <p:spPr>
          <a:xfrm>
            <a:off x="293280" y="3789308"/>
            <a:ext cx="3304116" cy="272510"/>
          </a:xfrm>
          <a:prstGeom prst="rect">
            <a:avLst/>
          </a:prstGeom>
        </p:spPr>
        <p:txBody>
          <a:bodyPr lIns="0" tIns="0" rIns="0" bIns="0" rtlCol="0" anchor="t">
            <a:spAutoFit/>
          </a:bodyPr>
          <a:lstStyle/>
          <a:p>
            <a:pPr>
              <a:lnSpc>
                <a:spcPts val="2160"/>
              </a:lnSpc>
            </a:pPr>
            <a:r>
              <a:rPr lang="en-US">
                <a:solidFill>
                  <a:srgbClr val="000000"/>
                </a:solidFill>
                <a:latin typeface="Arimo"/>
              </a:rPr>
              <a:t>Time with Goodwill: 3 Years</a:t>
            </a:r>
          </a:p>
        </p:txBody>
      </p:sp>
      <p:sp>
        <p:nvSpPr>
          <p:cNvPr id="40" name="TextBox 40"/>
          <p:cNvSpPr txBox="1"/>
          <p:nvPr/>
        </p:nvSpPr>
        <p:spPr>
          <a:xfrm>
            <a:off x="8515790" y="4378407"/>
            <a:ext cx="2380232" cy="264175"/>
          </a:xfrm>
          <a:prstGeom prst="rect">
            <a:avLst/>
          </a:prstGeom>
        </p:spPr>
        <p:txBody>
          <a:bodyPr lIns="0" tIns="0" rIns="0" bIns="0" rtlCol="0" anchor="t">
            <a:spAutoFit/>
          </a:bodyPr>
          <a:lstStyle/>
          <a:p>
            <a:pPr>
              <a:lnSpc>
                <a:spcPts val="2160"/>
              </a:lnSpc>
            </a:pPr>
            <a:r>
              <a:rPr lang="en-US">
                <a:solidFill>
                  <a:srgbClr val="000000"/>
                </a:solidFill>
                <a:latin typeface="Arimo"/>
              </a:rPr>
              <a:t>Name: Ivonne Morales</a:t>
            </a:r>
          </a:p>
        </p:txBody>
      </p:sp>
      <p:sp>
        <p:nvSpPr>
          <p:cNvPr id="41" name="TextBox 41"/>
          <p:cNvSpPr txBox="1"/>
          <p:nvPr/>
        </p:nvSpPr>
        <p:spPr>
          <a:xfrm>
            <a:off x="8515790" y="4972990"/>
            <a:ext cx="2380232" cy="264175"/>
          </a:xfrm>
          <a:prstGeom prst="rect">
            <a:avLst/>
          </a:prstGeom>
        </p:spPr>
        <p:txBody>
          <a:bodyPr lIns="0" tIns="0" rIns="0" bIns="0" rtlCol="0" anchor="t">
            <a:spAutoFit/>
          </a:bodyPr>
          <a:lstStyle/>
          <a:p>
            <a:pPr>
              <a:lnSpc>
                <a:spcPts val="2160"/>
              </a:lnSpc>
            </a:pPr>
            <a:r>
              <a:rPr lang="en-US">
                <a:solidFill>
                  <a:srgbClr val="000000"/>
                </a:solidFill>
                <a:latin typeface="Arimo"/>
              </a:rPr>
              <a:t>Role: Store Manager</a:t>
            </a:r>
          </a:p>
        </p:txBody>
      </p:sp>
      <p:sp>
        <p:nvSpPr>
          <p:cNvPr id="42" name="TextBox 42"/>
          <p:cNvSpPr txBox="1"/>
          <p:nvPr/>
        </p:nvSpPr>
        <p:spPr>
          <a:xfrm>
            <a:off x="8515790" y="5567572"/>
            <a:ext cx="3347411" cy="264175"/>
          </a:xfrm>
          <a:prstGeom prst="rect">
            <a:avLst/>
          </a:prstGeom>
        </p:spPr>
        <p:txBody>
          <a:bodyPr lIns="0" tIns="0" rIns="0" bIns="0" rtlCol="0" anchor="t">
            <a:spAutoFit/>
          </a:bodyPr>
          <a:lstStyle/>
          <a:p>
            <a:pPr>
              <a:lnSpc>
                <a:spcPts val="2160"/>
              </a:lnSpc>
            </a:pPr>
            <a:r>
              <a:rPr lang="en-US">
                <a:solidFill>
                  <a:srgbClr val="000000"/>
                </a:solidFill>
                <a:latin typeface="Arimo"/>
              </a:rPr>
              <a:t>Exemplifies: Team Effectiveness</a:t>
            </a:r>
          </a:p>
        </p:txBody>
      </p:sp>
      <p:sp>
        <p:nvSpPr>
          <p:cNvPr id="43" name="TextBox 43"/>
          <p:cNvSpPr txBox="1"/>
          <p:nvPr/>
        </p:nvSpPr>
        <p:spPr>
          <a:xfrm>
            <a:off x="8515790" y="6162154"/>
            <a:ext cx="3424897" cy="272510"/>
          </a:xfrm>
          <a:prstGeom prst="rect">
            <a:avLst/>
          </a:prstGeom>
        </p:spPr>
        <p:txBody>
          <a:bodyPr lIns="0" tIns="0" rIns="0" bIns="0" rtlCol="0" anchor="t">
            <a:spAutoFit/>
          </a:bodyPr>
          <a:lstStyle/>
          <a:p>
            <a:pPr>
              <a:lnSpc>
                <a:spcPts val="2160"/>
              </a:lnSpc>
            </a:pPr>
            <a:r>
              <a:rPr lang="en-US">
                <a:solidFill>
                  <a:srgbClr val="000000"/>
                </a:solidFill>
                <a:latin typeface="Arimo"/>
              </a:rPr>
              <a:t>Time with Goodwill: 10 years </a:t>
            </a:r>
          </a:p>
        </p:txBody>
      </p:sp>
      <p:grpSp>
        <p:nvGrpSpPr>
          <p:cNvPr id="44" name="Group 44"/>
          <p:cNvGrpSpPr/>
          <p:nvPr/>
        </p:nvGrpSpPr>
        <p:grpSpPr>
          <a:xfrm>
            <a:off x="3547624" y="4288471"/>
            <a:ext cx="2253898" cy="2259330"/>
            <a:chOff x="0" y="0"/>
            <a:chExt cx="4507796" cy="4472302"/>
          </a:xfrm>
        </p:grpSpPr>
        <p:sp>
          <p:nvSpPr>
            <p:cNvPr id="45" name="Freeform 45"/>
            <p:cNvSpPr/>
            <p:nvPr/>
          </p:nvSpPr>
          <p:spPr>
            <a:xfrm>
              <a:off x="0" y="0"/>
              <a:ext cx="4507738" cy="4472305"/>
            </a:xfrm>
            <a:custGeom>
              <a:avLst/>
              <a:gdLst/>
              <a:ahLst/>
              <a:cxnLst/>
              <a:rect l="l" t="t" r="r" b="b"/>
              <a:pathLst>
                <a:path w="4507738" h="4472305">
                  <a:moveTo>
                    <a:pt x="0" y="0"/>
                  </a:moveTo>
                  <a:lnTo>
                    <a:pt x="4507738" y="0"/>
                  </a:lnTo>
                  <a:lnTo>
                    <a:pt x="4507738" y="4472305"/>
                  </a:lnTo>
                  <a:lnTo>
                    <a:pt x="0" y="4472305"/>
                  </a:lnTo>
                  <a:close/>
                </a:path>
              </a:pathLst>
            </a:custGeom>
            <a:blipFill>
              <a:blip r:embed="rId7"/>
              <a:stretch>
                <a:fillRect l="-96105" t="-18721" r="-30400" b="-109578"/>
              </a:stretch>
            </a:blipFill>
          </p:spPr>
          <p:txBody>
            <a:bodyPr/>
            <a:lstStyle/>
            <a:p>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3334" y="1180259"/>
            <a:ext cx="581980" cy="5677741"/>
            <a:chOff x="0" y="0"/>
            <a:chExt cx="1163960" cy="11355482"/>
          </a:xfrm>
        </p:grpSpPr>
        <p:sp>
          <p:nvSpPr>
            <p:cNvPr id="3" name="Freeform 3"/>
            <p:cNvSpPr/>
            <p:nvPr/>
          </p:nvSpPr>
          <p:spPr>
            <a:xfrm>
              <a:off x="0" y="0"/>
              <a:ext cx="1163955" cy="11355451"/>
            </a:xfrm>
            <a:custGeom>
              <a:avLst/>
              <a:gdLst/>
              <a:ahLst/>
              <a:cxnLst/>
              <a:rect l="l" t="t" r="r" b="b"/>
              <a:pathLst>
                <a:path w="1163955" h="11355451">
                  <a:moveTo>
                    <a:pt x="0" y="0"/>
                  </a:moveTo>
                  <a:lnTo>
                    <a:pt x="1163955" y="0"/>
                  </a:lnTo>
                  <a:lnTo>
                    <a:pt x="1163955" y="11355451"/>
                  </a:lnTo>
                  <a:lnTo>
                    <a:pt x="0" y="11355451"/>
                  </a:lnTo>
                  <a:close/>
                </a:path>
              </a:pathLst>
            </a:custGeom>
            <a:solidFill>
              <a:srgbClr val="1D376C"/>
            </a:solidFill>
          </p:spPr>
          <p:txBody>
            <a:bodyPr/>
            <a:lstStyle/>
            <a:p>
              <a:endParaRPr lang="en-US"/>
            </a:p>
          </p:txBody>
        </p:sp>
      </p:grpSp>
      <p:grpSp>
        <p:nvGrpSpPr>
          <p:cNvPr id="4" name="Group 4"/>
          <p:cNvGrpSpPr/>
          <p:nvPr/>
        </p:nvGrpSpPr>
        <p:grpSpPr>
          <a:xfrm>
            <a:off x="621803" y="1862431"/>
            <a:ext cx="234540" cy="4995569"/>
            <a:chOff x="0" y="0"/>
            <a:chExt cx="469080" cy="9991138"/>
          </a:xfrm>
        </p:grpSpPr>
        <p:sp>
          <p:nvSpPr>
            <p:cNvPr id="5" name="Freeform 5"/>
            <p:cNvSpPr/>
            <p:nvPr/>
          </p:nvSpPr>
          <p:spPr>
            <a:xfrm>
              <a:off x="0" y="0"/>
              <a:ext cx="469138" cy="9991090"/>
            </a:xfrm>
            <a:custGeom>
              <a:avLst/>
              <a:gdLst/>
              <a:ahLst/>
              <a:cxnLst/>
              <a:rect l="l" t="t" r="r" b="b"/>
              <a:pathLst>
                <a:path w="469138" h="9991090">
                  <a:moveTo>
                    <a:pt x="0" y="0"/>
                  </a:moveTo>
                  <a:lnTo>
                    <a:pt x="469138" y="0"/>
                  </a:lnTo>
                  <a:lnTo>
                    <a:pt x="469138" y="9991090"/>
                  </a:lnTo>
                  <a:lnTo>
                    <a:pt x="0" y="9991090"/>
                  </a:lnTo>
                  <a:close/>
                </a:path>
              </a:pathLst>
            </a:custGeom>
            <a:solidFill>
              <a:srgbClr val="5B9BD5">
                <a:alpha val="89804"/>
              </a:srgbClr>
            </a:solidFill>
          </p:spPr>
          <p:txBody>
            <a:bodyPr/>
            <a:lstStyle/>
            <a:p>
              <a:endParaRPr lang="en-US"/>
            </a:p>
          </p:txBody>
        </p:sp>
      </p:grpSp>
      <p:sp>
        <p:nvSpPr>
          <p:cNvPr id="6" name="Freeform 6"/>
          <p:cNvSpPr/>
          <p:nvPr/>
        </p:nvSpPr>
        <p:spPr>
          <a:xfrm>
            <a:off x="7352390" y="2148422"/>
            <a:ext cx="2762245" cy="2762245"/>
          </a:xfrm>
          <a:custGeom>
            <a:avLst/>
            <a:gdLst/>
            <a:ahLst/>
            <a:cxnLst/>
            <a:rect l="l" t="t" r="r" b="b"/>
            <a:pathLst>
              <a:path w="4143368" h="4143368">
                <a:moveTo>
                  <a:pt x="0" y="0"/>
                </a:moveTo>
                <a:lnTo>
                  <a:pt x="4143369" y="0"/>
                </a:lnTo>
                <a:lnTo>
                  <a:pt x="4143369" y="4143369"/>
                </a:lnTo>
                <a:lnTo>
                  <a:pt x="0" y="4143369"/>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2163656" y="280211"/>
            <a:ext cx="9214050" cy="1667123"/>
          </a:xfrm>
          <a:prstGeom prst="rect">
            <a:avLst/>
          </a:prstGeom>
        </p:spPr>
        <p:txBody>
          <a:bodyPr lIns="0" tIns="0" rIns="0" bIns="0" rtlCol="0" anchor="t">
            <a:spAutoFit/>
          </a:bodyPr>
          <a:lstStyle/>
          <a:p>
            <a:pPr algn="ctr">
              <a:lnSpc>
                <a:spcPts val="6500"/>
              </a:lnSpc>
            </a:pPr>
            <a:r>
              <a:rPr lang="en-US" sz="6000">
                <a:solidFill>
                  <a:srgbClr val="000000"/>
                </a:solidFill>
                <a:latin typeface="Arial Bold"/>
              </a:rPr>
              <a:t>4 Elements </a:t>
            </a:r>
            <a:r>
              <a:rPr lang="en-US" sz="6000">
                <a:solidFill>
                  <a:srgbClr val="000000"/>
                </a:solidFill>
                <a:latin typeface="Arial"/>
              </a:rPr>
              <a:t>of</a:t>
            </a:r>
            <a:r>
              <a:rPr lang="en-US" sz="6000">
                <a:solidFill>
                  <a:srgbClr val="000000"/>
                </a:solidFill>
                <a:latin typeface="Arial Bold"/>
              </a:rPr>
              <a:t> </a:t>
            </a:r>
          </a:p>
          <a:p>
            <a:pPr algn="ctr">
              <a:lnSpc>
                <a:spcPts val="6500"/>
              </a:lnSpc>
            </a:pPr>
            <a:r>
              <a:rPr lang="en-US" sz="6000">
                <a:solidFill>
                  <a:srgbClr val="000000"/>
                </a:solidFill>
                <a:latin typeface="Arial Bold"/>
              </a:rPr>
              <a:t>Effective Communication</a:t>
            </a:r>
          </a:p>
        </p:txBody>
      </p:sp>
      <p:sp>
        <p:nvSpPr>
          <p:cNvPr id="12" name="TextBox 12"/>
          <p:cNvSpPr txBox="1"/>
          <p:nvPr/>
        </p:nvSpPr>
        <p:spPr>
          <a:xfrm>
            <a:off x="10356327" y="6165851"/>
            <a:ext cx="1309146" cy="371897"/>
          </a:xfrm>
          <a:prstGeom prst="rect">
            <a:avLst/>
          </a:prstGeom>
        </p:spPr>
        <p:txBody>
          <a:bodyPr lIns="0" tIns="0" rIns="0" bIns="0" rtlCol="0" anchor="t">
            <a:spAutoFit/>
          </a:bodyPr>
          <a:lstStyle/>
          <a:p>
            <a:pPr algn="ctr">
              <a:lnSpc>
                <a:spcPts val="2880"/>
              </a:lnSpc>
            </a:pPr>
            <a:r>
              <a:rPr lang="en-US" sz="2400">
                <a:solidFill>
                  <a:srgbClr val="1D376C"/>
                </a:solidFill>
                <a:latin typeface="Pacifico"/>
              </a:rPr>
              <a:t>Goodwill</a:t>
            </a:r>
          </a:p>
        </p:txBody>
      </p:sp>
      <p:grpSp>
        <p:nvGrpSpPr>
          <p:cNvPr id="18" name="Group 17">
            <a:extLst>
              <a:ext uri="{FF2B5EF4-FFF2-40B4-BE49-F238E27FC236}">
                <a16:creationId xmlns:a16="http://schemas.microsoft.com/office/drawing/2014/main" id="{6BC0322C-B7D6-49BB-B308-91F4424E11D0}"/>
              </a:ext>
            </a:extLst>
          </p:cNvPr>
          <p:cNvGrpSpPr/>
          <p:nvPr/>
        </p:nvGrpSpPr>
        <p:grpSpPr>
          <a:xfrm>
            <a:off x="1649983" y="2597554"/>
            <a:ext cx="5215388" cy="609939"/>
            <a:chOff x="1649983" y="2597554"/>
            <a:chExt cx="5215388" cy="609939"/>
          </a:xfrm>
        </p:grpSpPr>
        <p:sp>
          <p:nvSpPr>
            <p:cNvPr id="11" name="TextBox 11"/>
            <p:cNvSpPr txBox="1"/>
            <p:nvPr/>
          </p:nvSpPr>
          <p:spPr>
            <a:xfrm>
              <a:off x="1773034" y="2597554"/>
              <a:ext cx="5092337" cy="551433"/>
            </a:xfrm>
            <a:prstGeom prst="rect">
              <a:avLst/>
            </a:prstGeom>
          </p:spPr>
          <p:txBody>
            <a:bodyPr lIns="0" tIns="0" rIns="0" bIns="0" rtlCol="0" anchor="t">
              <a:spAutoFit/>
            </a:bodyPr>
            <a:lstStyle/>
            <a:p>
              <a:pPr>
                <a:lnSpc>
                  <a:spcPts val="4320"/>
                </a:lnSpc>
              </a:pPr>
              <a:r>
                <a:rPr lang="en-US" sz="3600">
                  <a:solidFill>
                    <a:srgbClr val="000000"/>
                  </a:solidFill>
                  <a:latin typeface="Arimo Bold"/>
                </a:rPr>
                <a:t>1. Know your audience</a:t>
              </a:r>
            </a:p>
          </p:txBody>
        </p:sp>
        <p:pic>
          <p:nvPicPr>
            <p:cNvPr id="16" name="Picture 15">
              <a:extLst>
                <a:ext uri="{FF2B5EF4-FFF2-40B4-BE49-F238E27FC236}">
                  <a16:creationId xmlns:a16="http://schemas.microsoft.com/office/drawing/2014/main" id="{5968A0F2-8FD4-400A-B542-48CE5D2C7236}"/>
                </a:ext>
              </a:extLst>
            </p:cNvPr>
            <p:cNvPicPr>
              <a:picLocks noChangeAspect="1"/>
            </p:cNvPicPr>
            <p:nvPr/>
          </p:nvPicPr>
          <p:blipFill rotWithShape="1">
            <a:blip r:embed="rId4">
              <a:extLst>
                <a:ext uri="{28A0092B-C50C-407E-A947-70E740481C1C}">
                  <a14:useLocalDpi xmlns:a14="http://schemas.microsoft.com/office/drawing/2010/main" val="0"/>
                </a:ext>
              </a:extLst>
            </a:blip>
            <a:srcRect l="7558" t="5288" r="57080" b="51453"/>
            <a:stretch/>
          </p:blipFill>
          <p:spPr>
            <a:xfrm>
              <a:off x="1649983" y="2597554"/>
              <a:ext cx="498597" cy="609939"/>
            </a:xfrm>
            <a:prstGeom prst="rect">
              <a:avLst/>
            </a:prstGeom>
          </p:spPr>
        </p:pic>
      </p:grpSp>
      <p:grpSp>
        <p:nvGrpSpPr>
          <p:cNvPr id="19" name="Group 18">
            <a:extLst>
              <a:ext uri="{FF2B5EF4-FFF2-40B4-BE49-F238E27FC236}">
                <a16:creationId xmlns:a16="http://schemas.microsoft.com/office/drawing/2014/main" id="{7DD84695-9FC2-4E47-97E9-FBBE71B31286}"/>
              </a:ext>
            </a:extLst>
          </p:cNvPr>
          <p:cNvGrpSpPr/>
          <p:nvPr/>
        </p:nvGrpSpPr>
        <p:grpSpPr>
          <a:xfrm>
            <a:off x="5683941" y="5474936"/>
            <a:ext cx="3926257" cy="566937"/>
            <a:chOff x="5774708" y="5484875"/>
            <a:chExt cx="3926257" cy="566937"/>
          </a:xfrm>
        </p:grpSpPr>
        <p:sp>
          <p:nvSpPr>
            <p:cNvPr id="10" name="TextBox 10"/>
            <p:cNvSpPr txBox="1"/>
            <p:nvPr/>
          </p:nvSpPr>
          <p:spPr>
            <a:xfrm>
              <a:off x="5991796" y="5492628"/>
              <a:ext cx="3709169" cy="551433"/>
            </a:xfrm>
            <a:prstGeom prst="rect">
              <a:avLst/>
            </a:prstGeom>
          </p:spPr>
          <p:txBody>
            <a:bodyPr lIns="0" tIns="0" rIns="0" bIns="0" rtlCol="0" anchor="t">
              <a:spAutoFit/>
            </a:bodyPr>
            <a:lstStyle/>
            <a:p>
              <a:pPr>
                <a:lnSpc>
                  <a:spcPts val="4320"/>
                </a:lnSpc>
              </a:pPr>
              <a:r>
                <a:rPr lang="en-US" sz="3600">
                  <a:solidFill>
                    <a:srgbClr val="000000"/>
                  </a:solidFill>
                  <a:latin typeface="Arimo Bold"/>
                </a:rPr>
                <a:t>2. Keep it simple</a:t>
              </a:r>
            </a:p>
          </p:txBody>
        </p:sp>
        <p:pic>
          <p:nvPicPr>
            <p:cNvPr id="17" name="Picture 16">
              <a:extLst>
                <a:ext uri="{FF2B5EF4-FFF2-40B4-BE49-F238E27FC236}">
                  <a16:creationId xmlns:a16="http://schemas.microsoft.com/office/drawing/2014/main" id="{277A889F-777D-4B24-A0B4-84159333968F}"/>
                </a:ext>
              </a:extLst>
            </p:cNvPr>
            <p:cNvPicPr>
              <a:picLocks noChangeAspect="1"/>
            </p:cNvPicPr>
            <p:nvPr/>
          </p:nvPicPr>
          <p:blipFill rotWithShape="1">
            <a:blip r:embed="rId4">
              <a:extLst>
                <a:ext uri="{28A0092B-C50C-407E-A947-70E740481C1C}">
                  <a14:useLocalDpi xmlns:a14="http://schemas.microsoft.com/office/drawing/2010/main" val="0"/>
                </a:ext>
              </a:extLst>
            </a:blip>
            <a:srcRect l="55925" t="6739" r="2409" b="53478"/>
            <a:stretch/>
          </p:blipFill>
          <p:spPr>
            <a:xfrm>
              <a:off x="5774708" y="5484875"/>
              <a:ext cx="593787" cy="566937"/>
            </a:xfrm>
            <a:prstGeom prst="rect">
              <a:avLst/>
            </a:prstGeom>
          </p:spPr>
        </p:pic>
      </p:grpSp>
      <p:sp>
        <p:nvSpPr>
          <p:cNvPr id="20" name="Freeform 8">
            <a:extLst>
              <a:ext uri="{FF2B5EF4-FFF2-40B4-BE49-F238E27FC236}">
                <a16:creationId xmlns:a16="http://schemas.microsoft.com/office/drawing/2014/main" id="{1A9E3A85-2028-445E-87E2-57CB4783A540}"/>
              </a:ext>
            </a:extLst>
          </p:cNvPr>
          <p:cNvSpPr/>
          <p:nvPr/>
        </p:nvSpPr>
        <p:spPr>
          <a:xfrm>
            <a:off x="1910327" y="3601130"/>
            <a:ext cx="3027486" cy="3027486"/>
          </a:xfrm>
          <a:custGeom>
            <a:avLst/>
            <a:gdLst/>
            <a:ahLst/>
            <a:cxnLst/>
            <a:rect l="l" t="t" r="r" b="b"/>
            <a:pathLst>
              <a:path w="4541229" h="4541229">
                <a:moveTo>
                  <a:pt x="0" y="0"/>
                </a:moveTo>
                <a:lnTo>
                  <a:pt x="4541229" y="0"/>
                </a:lnTo>
                <a:lnTo>
                  <a:pt x="4541229" y="4541228"/>
                </a:lnTo>
                <a:lnTo>
                  <a:pt x="0" y="4541228"/>
                </a:lnTo>
                <a:lnTo>
                  <a:pt x="0" y="0"/>
                </a:lnTo>
                <a:close/>
              </a:path>
            </a:pathLst>
          </a:custGeom>
          <a:blipFill>
            <a:blip r:embed="rId5"/>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1+#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1+#ppt_w/2"/>
                                          </p:val>
                                        </p:tav>
                                        <p:tav tm="100000">
                                          <p:val>
                                            <p:strVal val="#ppt_x"/>
                                          </p:val>
                                        </p:tav>
                                      </p:tavLst>
                                    </p:anim>
                                    <p:anim calcmode="lin" valueType="num">
                                      <p:cBhvr additive="base">
                                        <p:cTn id="2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09762" y="1075762"/>
            <a:ext cx="5782238" cy="5782238"/>
          </a:xfrm>
          <a:custGeom>
            <a:avLst/>
            <a:gdLst/>
            <a:ahLst/>
            <a:cxnLst/>
            <a:rect l="l" t="t" r="r" b="b"/>
            <a:pathLst>
              <a:path w="8673357" h="8673357">
                <a:moveTo>
                  <a:pt x="0" y="0"/>
                </a:moveTo>
                <a:lnTo>
                  <a:pt x="8673357" y="0"/>
                </a:lnTo>
                <a:lnTo>
                  <a:pt x="8673357" y="8673357"/>
                </a:lnTo>
                <a:lnTo>
                  <a:pt x="0" y="8673357"/>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0"/>
            <a:ext cx="12255973" cy="1459375"/>
            <a:chOff x="0" y="0"/>
            <a:chExt cx="24511946" cy="2918749"/>
          </a:xfrm>
        </p:grpSpPr>
        <p:sp>
          <p:nvSpPr>
            <p:cNvPr id="4" name="Freeform 4"/>
            <p:cNvSpPr/>
            <p:nvPr/>
          </p:nvSpPr>
          <p:spPr>
            <a:xfrm>
              <a:off x="0" y="0"/>
              <a:ext cx="24511898" cy="2918751"/>
            </a:xfrm>
            <a:custGeom>
              <a:avLst/>
              <a:gdLst/>
              <a:ahLst/>
              <a:cxnLst/>
              <a:rect l="l" t="t" r="r" b="b"/>
              <a:pathLst>
                <a:path w="24511898" h="2918751">
                  <a:moveTo>
                    <a:pt x="0" y="0"/>
                  </a:moveTo>
                  <a:lnTo>
                    <a:pt x="24511898" y="0"/>
                  </a:lnTo>
                  <a:lnTo>
                    <a:pt x="24511898" y="2918751"/>
                  </a:lnTo>
                  <a:lnTo>
                    <a:pt x="0" y="2918751"/>
                  </a:lnTo>
                  <a:close/>
                </a:path>
              </a:pathLst>
            </a:custGeom>
            <a:solidFill>
              <a:srgbClr val="1D376C"/>
            </a:solidFill>
          </p:spPr>
          <p:txBody>
            <a:bodyPr/>
            <a:lstStyle/>
            <a:p>
              <a:endParaRPr lang="en-US"/>
            </a:p>
          </p:txBody>
        </p:sp>
      </p:grpSp>
      <p:sp>
        <p:nvSpPr>
          <p:cNvPr id="5" name="TextBox 5"/>
          <p:cNvSpPr txBox="1"/>
          <p:nvPr/>
        </p:nvSpPr>
        <p:spPr>
          <a:xfrm>
            <a:off x="0" y="-44450"/>
            <a:ext cx="12192000" cy="1410643"/>
          </a:xfrm>
          <a:prstGeom prst="rect">
            <a:avLst/>
          </a:prstGeom>
        </p:spPr>
        <p:txBody>
          <a:bodyPr lIns="0" tIns="0" rIns="0" bIns="0" rtlCol="0" anchor="t">
            <a:spAutoFit/>
          </a:bodyPr>
          <a:lstStyle/>
          <a:p>
            <a:pPr algn="ctr">
              <a:lnSpc>
                <a:spcPts val="5489"/>
              </a:lnSpc>
            </a:pPr>
            <a:r>
              <a:rPr lang="en-US" sz="5067">
                <a:solidFill>
                  <a:srgbClr val="FFFFFF"/>
                </a:solidFill>
                <a:latin typeface="Arial Bold"/>
              </a:rPr>
              <a:t>4 Elements </a:t>
            </a:r>
            <a:r>
              <a:rPr lang="en-US" sz="5067">
                <a:solidFill>
                  <a:srgbClr val="FFFFFF"/>
                </a:solidFill>
                <a:latin typeface="Arial"/>
              </a:rPr>
              <a:t>of</a:t>
            </a:r>
            <a:r>
              <a:rPr lang="en-US" sz="5067">
                <a:solidFill>
                  <a:srgbClr val="FFFFFF"/>
                </a:solidFill>
                <a:latin typeface="Arial Bold"/>
              </a:rPr>
              <a:t> </a:t>
            </a:r>
          </a:p>
          <a:p>
            <a:pPr algn="ctr">
              <a:lnSpc>
                <a:spcPts val="5489"/>
              </a:lnSpc>
            </a:pPr>
            <a:r>
              <a:rPr lang="en-US" sz="5067">
                <a:solidFill>
                  <a:srgbClr val="FFFFFF"/>
                </a:solidFill>
                <a:latin typeface="Arial Bold"/>
              </a:rPr>
              <a:t>Effective Communication</a:t>
            </a:r>
          </a:p>
        </p:txBody>
      </p:sp>
      <p:sp>
        <p:nvSpPr>
          <p:cNvPr id="7" name="TextBox 7"/>
          <p:cNvSpPr txBox="1"/>
          <p:nvPr/>
        </p:nvSpPr>
        <p:spPr>
          <a:xfrm>
            <a:off x="10197054" y="6165851"/>
            <a:ext cx="1309146" cy="371897"/>
          </a:xfrm>
          <a:prstGeom prst="rect">
            <a:avLst/>
          </a:prstGeom>
        </p:spPr>
        <p:txBody>
          <a:bodyPr lIns="0" tIns="0" rIns="0" bIns="0" rtlCol="0" anchor="t">
            <a:spAutoFit/>
          </a:bodyPr>
          <a:lstStyle/>
          <a:p>
            <a:pPr algn="ctr">
              <a:lnSpc>
                <a:spcPts val="2880"/>
              </a:lnSpc>
            </a:pPr>
            <a:r>
              <a:rPr lang="en-US" sz="2400">
                <a:solidFill>
                  <a:srgbClr val="1D376C"/>
                </a:solidFill>
                <a:latin typeface="Pacifico"/>
              </a:rPr>
              <a:t>Goodwill</a:t>
            </a:r>
          </a:p>
        </p:txBody>
      </p:sp>
      <p:grpSp>
        <p:nvGrpSpPr>
          <p:cNvPr id="14" name="Group 13">
            <a:extLst>
              <a:ext uri="{FF2B5EF4-FFF2-40B4-BE49-F238E27FC236}">
                <a16:creationId xmlns:a16="http://schemas.microsoft.com/office/drawing/2014/main" id="{FFC76DA1-C2E2-4E59-A3FA-365DB5ACA294}"/>
              </a:ext>
            </a:extLst>
          </p:cNvPr>
          <p:cNvGrpSpPr/>
          <p:nvPr/>
        </p:nvGrpSpPr>
        <p:grpSpPr>
          <a:xfrm>
            <a:off x="195064" y="4946259"/>
            <a:ext cx="4233106" cy="646332"/>
            <a:chOff x="195064" y="4946259"/>
            <a:chExt cx="4233106" cy="646332"/>
          </a:xfrm>
        </p:grpSpPr>
        <p:sp>
          <p:nvSpPr>
            <p:cNvPr id="6" name="TextBox 6"/>
            <p:cNvSpPr txBox="1"/>
            <p:nvPr/>
          </p:nvSpPr>
          <p:spPr>
            <a:xfrm>
              <a:off x="874931" y="4993709"/>
              <a:ext cx="3553239" cy="551433"/>
            </a:xfrm>
            <a:prstGeom prst="rect">
              <a:avLst/>
            </a:prstGeom>
          </p:spPr>
          <p:txBody>
            <a:bodyPr wrap="square" lIns="0" tIns="0" rIns="0" bIns="0" rtlCol="0" anchor="t">
              <a:spAutoFit/>
            </a:bodyPr>
            <a:lstStyle/>
            <a:p>
              <a:pPr>
                <a:lnSpc>
                  <a:spcPts val="4320"/>
                </a:lnSpc>
              </a:pPr>
              <a:r>
                <a:rPr lang="en-US" sz="3600">
                  <a:solidFill>
                    <a:srgbClr val="000000"/>
                  </a:solidFill>
                  <a:latin typeface="Arimo Bold"/>
                </a:rPr>
                <a:t>Get them involved</a:t>
              </a:r>
            </a:p>
          </p:txBody>
        </p:sp>
        <p:pic>
          <p:nvPicPr>
            <p:cNvPr id="9" name="Picture 8">
              <a:extLst>
                <a:ext uri="{FF2B5EF4-FFF2-40B4-BE49-F238E27FC236}">
                  <a16:creationId xmlns:a16="http://schemas.microsoft.com/office/drawing/2014/main" id="{6BE01C1C-1BB3-40CE-9B21-5A75125DA14A}"/>
                </a:ext>
              </a:extLst>
            </p:cNvPr>
            <p:cNvPicPr>
              <a:picLocks noChangeAspect="1"/>
            </p:cNvPicPr>
            <p:nvPr/>
          </p:nvPicPr>
          <p:blipFill rotWithShape="1">
            <a:blip r:embed="rId4">
              <a:extLst>
                <a:ext uri="{28A0092B-C50C-407E-A947-70E740481C1C}">
                  <a14:useLocalDpi xmlns:a14="http://schemas.microsoft.com/office/drawing/2010/main" val="0"/>
                </a:ext>
              </a:extLst>
            </a:blip>
            <a:srcRect l="5431" t="52703" r="54251" b="3529"/>
            <a:stretch/>
          </p:blipFill>
          <p:spPr>
            <a:xfrm>
              <a:off x="195064" y="4946259"/>
              <a:ext cx="595381" cy="646332"/>
            </a:xfrm>
            <a:prstGeom prst="rect">
              <a:avLst/>
            </a:prstGeom>
          </p:spPr>
        </p:pic>
      </p:grpSp>
      <p:grpSp>
        <p:nvGrpSpPr>
          <p:cNvPr id="13" name="Group 12">
            <a:extLst>
              <a:ext uri="{FF2B5EF4-FFF2-40B4-BE49-F238E27FC236}">
                <a16:creationId xmlns:a16="http://schemas.microsoft.com/office/drawing/2014/main" id="{DA92914A-DAF8-411D-B9E9-AD94C8797CBD}"/>
              </a:ext>
            </a:extLst>
          </p:cNvPr>
          <p:cNvGrpSpPr/>
          <p:nvPr/>
        </p:nvGrpSpPr>
        <p:grpSpPr>
          <a:xfrm>
            <a:off x="163996" y="2591899"/>
            <a:ext cx="6914251" cy="1127531"/>
            <a:chOff x="0" y="2624634"/>
            <a:chExt cx="6914251" cy="1127531"/>
          </a:xfrm>
        </p:grpSpPr>
        <p:sp>
          <p:nvSpPr>
            <p:cNvPr id="8" name="TextBox 8"/>
            <p:cNvSpPr txBox="1"/>
            <p:nvPr/>
          </p:nvSpPr>
          <p:spPr>
            <a:xfrm>
              <a:off x="710935" y="2675041"/>
              <a:ext cx="6203316" cy="551433"/>
            </a:xfrm>
            <a:prstGeom prst="rect">
              <a:avLst/>
            </a:prstGeom>
          </p:spPr>
          <p:txBody>
            <a:bodyPr lIns="0" tIns="0" rIns="0" bIns="0" rtlCol="0" anchor="t">
              <a:spAutoFit/>
            </a:bodyPr>
            <a:lstStyle/>
            <a:p>
              <a:pPr>
                <a:lnSpc>
                  <a:spcPts val="4320"/>
                </a:lnSpc>
              </a:pPr>
              <a:r>
                <a:rPr lang="en-US" sz="3600">
                  <a:solidFill>
                    <a:srgbClr val="000000"/>
                  </a:solidFill>
                  <a:latin typeface="Arimo Bold"/>
                </a:rPr>
                <a:t>Consider the best method to</a:t>
              </a:r>
            </a:p>
          </p:txBody>
        </p:sp>
        <p:pic>
          <p:nvPicPr>
            <p:cNvPr id="11" name="Picture 10">
              <a:extLst>
                <a:ext uri="{FF2B5EF4-FFF2-40B4-BE49-F238E27FC236}">
                  <a16:creationId xmlns:a16="http://schemas.microsoft.com/office/drawing/2014/main" id="{9F17AF31-026B-491B-B99D-8EAE4FFC6EB7}"/>
                </a:ext>
              </a:extLst>
            </p:cNvPr>
            <p:cNvPicPr>
              <a:picLocks noChangeAspect="1"/>
            </p:cNvPicPr>
            <p:nvPr/>
          </p:nvPicPr>
          <p:blipFill rotWithShape="1">
            <a:blip r:embed="rId5">
              <a:extLst>
                <a:ext uri="{28A0092B-C50C-407E-A947-70E740481C1C}">
                  <a14:useLocalDpi xmlns:a14="http://schemas.microsoft.com/office/drawing/2010/main" val="0"/>
                </a:ext>
              </a:extLst>
            </a:blip>
            <a:srcRect l="31194" t="30943" r="30907" b="29598"/>
            <a:stretch/>
          </p:blipFill>
          <p:spPr>
            <a:xfrm>
              <a:off x="0" y="2624634"/>
              <a:ext cx="626449" cy="652246"/>
            </a:xfrm>
            <a:prstGeom prst="rect">
              <a:avLst/>
            </a:prstGeom>
          </p:spPr>
        </p:pic>
        <p:sp>
          <p:nvSpPr>
            <p:cNvPr id="12" name="Rectangle 11">
              <a:extLst>
                <a:ext uri="{FF2B5EF4-FFF2-40B4-BE49-F238E27FC236}">
                  <a16:creationId xmlns:a16="http://schemas.microsoft.com/office/drawing/2014/main" id="{2B3ED845-AC62-4E3A-8C51-D409AF044AD7}"/>
                </a:ext>
              </a:extLst>
            </p:cNvPr>
            <p:cNvSpPr/>
            <p:nvPr/>
          </p:nvSpPr>
          <p:spPr>
            <a:xfrm>
              <a:off x="626449" y="3105834"/>
              <a:ext cx="4143185" cy="646331"/>
            </a:xfrm>
            <a:prstGeom prst="rect">
              <a:avLst/>
            </a:prstGeom>
          </p:spPr>
          <p:txBody>
            <a:bodyPr wrap="none">
              <a:spAutoFit/>
            </a:bodyPr>
            <a:lstStyle/>
            <a:p>
              <a:r>
                <a:rPr lang="en-US" sz="3600">
                  <a:solidFill>
                    <a:srgbClr val="000000"/>
                  </a:solidFill>
                  <a:latin typeface="Arimo Bold"/>
                </a:rPr>
                <a:t>deliver your message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7HtEQAAw"/>
  <p:tag name="ARTICULATE_SLIDE_COUNT" val="1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Goodwill_07_2021">
      <a:dk1>
        <a:sysClr val="windowText" lastClr="000000"/>
      </a:dk1>
      <a:lt1>
        <a:sysClr val="window" lastClr="FFFFFF"/>
      </a:lt1>
      <a:dk2>
        <a:srgbClr val="002D73"/>
      </a:dk2>
      <a:lt2>
        <a:srgbClr val="EEECE1"/>
      </a:lt2>
      <a:accent1>
        <a:srgbClr val="00ADBC"/>
      </a:accent1>
      <a:accent2>
        <a:srgbClr val="00C18C"/>
      </a:accent2>
      <a:accent3>
        <a:srgbClr val="FF9016"/>
      </a:accent3>
      <a:accent4>
        <a:srgbClr val="D02C30"/>
      </a:accent4>
      <a:accent5>
        <a:srgbClr val="B5ADA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0DF0CC41C985D4D8225D1525FA7B417" ma:contentTypeVersion="15" ma:contentTypeDescription="Create a new document." ma:contentTypeScope="" ma:versionID="da70f904edf509e081660d7febac8cb1">
  <xsd:schema xmlns:xsd="http://www.w3.org/2001/XMLSchema" xmlns:xs="http://www.w3.org/2001/XMLSchema" xmlns:p="http://schemas.microsoft.com/office/2006/metadata/properties" xmlns:ns3="8f1a24f6-d4fe-4f4c-a482-adf62c860c28" xmlns:ns4="de137f2e-6bf6-4e72-9f9d-81e93db1741b" targetNamespace="http://schemas.microsoft.com/office/2006/metadata/properties" ma:root="true" ma:fieldsID="c0a487d524e2d9a1a27f8493b6c33566" ns3:_="" ns4:_="">
    <xsd:import namespace="8f1a24f6-d4fe-4f4c-a482-adf62c860c28"/>
    <xsd:import namespace="de137f2e-6bf6-4e72-9f9d-81e93db1741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element ref="ns3:MediaServiceLocation" minOccurs="0"/>
                <xsd:element ref="ns3:MediaServiceSystemTags" minOccurs="0"/>
                <xsd:element ref="ns3:MediaLengthInSeconds" minOccurs="0"/>
                <xsd:element ref="ns4:SharedWithUsers" minOccurs="0"/>
                <xsd:element ref="ns4:SharedWithDetails" minOccurs="0"/>
                <xsd:element ref="ns4:SharingHintHash"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1a24f6-d4fe-4f4c-a482-adf62c860c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e137f2e-6bf6-4e72-9f9d-81e93db1741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B8B9DD-7011-4245-8A3A-51FCDE738C40}">
  <ds:schemaRefs>
    <ds:schemaRef ds:uri="http://schemas.microsoft.com/sharepoint/v3/contenttype/forms"/>
  </ds:schemaRefs>
</ds:datastoreItem>
</file>

<file path=customXml/itemProps2.xml><?xml version="1.0" encoding="utf-8"?>
<ds:datastoreItem xmlns:ds="http://schemas.openxmlformats.org/officeDocument/2006/customXml" ds:itemID="{903C9316-D54E-4DCF-8C59-8DB6949F6780}">
  <ds:schemaRefs>
    <ds:schemaRef ds:uri="http://schemas.microsoft.com/office/2006/documentManagement/types"/>
    <ds:schemaRef ds:uri="de137f2e-6bf6-4e72-9f9d-81e93db1741b"/>
    <ds:schemaRef ds:uri="http://purl.org/dc/dcmitype/"/>
    <ds:schemaRef ds:uri="http://purl.org/dc/elements/1.1/"/>
    <ds:schemaRef ds:uri="http://schemas.openxmlformats.org/package/2006/metadata/core-properties"/>
    <ds:schemaRef ds:uri="http://www.w3.org/XML/1998/namespace"/>
    <ds:schemaRef ds:uri="8f1a24f6-d4fe-4f4c-a482-adf62c860c28"/>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3E2EA389-F1D7-454A-8E81-2FEE56FE5E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1a24f6-d4fe-4f4c-a482-adf62c860c28"/>
    <ds:schemaRef ds:uri="de137f2e-6bf6-4e72-9f9d-81e93db174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TotalTime>
  <Words>3866</Words>
  <Application>Microsoft Office PowerPoint</Application>
  <PresentationFormat>Widescreen</PresentationFormat>
  <Paragraphs>496</Paragraphs>
  <Slides>39</Slides>
  <Notes>39</Notes>
  <HiddenSlides>24</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39</vt:i4>
      </vt:variant>
    </vt:vector>
  </HeadingPairs>
  <TitlesOfParts>
    <vt:vector size="53" baseType="lpstr">
      <vt:lpstr>-apple-system</vt:lpstr>
      <vt:lpstr>Arial</vt:lpstr>
      <vt:lpstr>Arial Bold</vt:lpstr>
      <vt:lpstr>Arimo</vt:lpstr>
      <vt:lpstr>Arimo Bold</vt:lpstr>
      <vt:lpstr>Brandon Grotesque</vt:lpstr>
      <vt:lpstr>Brandon Grotesque Regular</vt:lpstr>
      <vt:lpstr>Calibri</vt:lpstr>
      <vt:lpstr>Calibri Light</vt:lpstr>
      <vt:lpstr>inherit</vt:lpstr>
      <vt:lpstr>Pacifico</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Van Wave</dc:creator>
  <cp:lastModifiedBy>Alex Cummings</cp:lastModifiedBy>
  <cp:revision>2</cp:revision>
  <cp:lastPrinted>2023-12-21T04:14:50Z</cp:lastPrinted>
  <dcterms:created xsi:type="dcterms:W3CDTF">2022-03-08T20:05:27Z</dcterms:created>
  <dcterms:modified xsi:type="dcterms:W3CDTF">2024-01-25T17:14:20Z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61ADE7A0-5575-4606-9B0F-24D524440910</vt:lpwstr>
  </property>
  <property fmtid="{D5CDD505-2E9C-101B-9397-08002B2CF9AE}" pid="3" name="ArticulatePath">
    <vt:lpwstr>Presentation1</vt:lpwstr>
  </property>
  <property fmtid="{D5CDD505-2E9C-101B-9397-08002B2CF9AE}" pid="4" name="ContentTypeId">
    <vt:lpwstr>0x01010030DF0CC41C985D4D8225D1525FA7B417</vt:lpwstr>
  </property>
</Properties>
</file>